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19"/>
  </p:notesMasterIdLst>
  <p:sldIdLst>
    <p:sldId id="421" r:id="rId3"/>
    <p:sldId id="422" r:id="rId4"/>
    <p:sldId id="423" r:id="rId5"/>
    <p:sldId id="436" r:id="rId6"/>
    <p:sldId id="433" r:id="rId7"/>
    <p:sldId id="435" r:id="rId8"/>
    <p:sldId id="439" r:id="rId9"/>
    <p:sldId id="438" r:id="rId10"/>
    <p:sldId id="425" r:id="rId11"/>
    <p:sldId id="426" r:id="rId12"/>
    <p:sldId id="427" r:id="rId13"/>
    <p:sldId id="428" r:id="rId14"/>
    <p:sldId id="429" r:id="rId15"/>
    <p:sldId id="412" r:id="rId16"/>
    <p:sldId id="413" r:id="rId17"/>
    <p:sldId id="325" r:id="rId18"/>
  </p:sldIdLst>
  <p:sldSz cx="9144000" cy="6858000" type="screen4x3"/>
  <p:notesSz cx="6858000" cy="9144000"/>
  <p:defaultText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5BB"/>
    <a:srgbClr val="990033"/>
    <a:srgbClr val="FF9900"/>
    <a:srgbClr val="FF9999"/>
    <a:srgbClr val="E3AF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45" autoAdjust="0"/>
    <p:restoredTop sz="87637" autoAdjust="0"/>
  </p:normalViewPr>
  <p:slideViewPr>
    <p:cSldViewPr>
      <p:cViewPr>
        <p:scale>
          <a:sx n="68" d="100"/>
          <a:sy n="68" d="100"/>
        </p:scale>
        <p:origin x="-1048" y="2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2018/1/21</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09489" rtl="0" eaLnBrk="1" latinLnBrk="0" hangingPunct="1">
      <a:defRPr sz="1200" kern="1200">
        <a:solidFill>
          <a:schemeClr val="tx1"/>
        </a:solidFill>
        <a:latin typeface="+mn-lt"/>
        <a:ea typeface="+mn-ea"/>
        <a:cs typeface="+mn-cs"/>
      </a:defRPr>
    </a:lvl1pPr>
    <a:lvl2pPr marL="454729" algn="l" defTabSz="909489" rtl="0" eaLnBrk="1" latinLnBrk="0" hangingPunct="1">
      <a:defRPr sz="1200" kern="1200">
        <a:solidFill>
          <a:schemeClr val="tx1"/>
        </a:solidFill>
        <a:latin typeface="+mn-lt"/>
        <a:ea typeface="+mn-ea"/>
        <a:cs typeface="+mn-cs"/>
      </a:defRPr>
    </a:lvl2pPr>
    <a:lvl3pPr marL="909489" algn="l" defTabSz="909489" rtl="0" eaLnBrk="1" latinLnBrk="0" hangingPunct="1">
      <a:defRPr sz="1200" kern="1200">
        <a:solidFill>
          <a:schemeClr val="tx1"/>
        </a:solidFill>
        <a:latin typeface="+mn-lt"/>
        <a:ea typeface="+mn-ea"/>
        <a:cs typeface="+mn-cs"/>
      </a:defRPr>
    </a:lvl3pPr>
    <a:lvl4pPr marL="1364250" algn="l" defTabSz="909489" rtl="0" eaLnBrk="1" latinLnBrk="0" hangingPunct="1">
      <a:defRPr sz="1200" kern="1200">
        <a:solidFill>
          <a:schemeClr val="tx1"/>
        </a:solidFill>
        <a:latin typeface="+mn-lt"/>
        <a:ea typeface="+mn-ea"/>
        <a:cs typeface="+mn-cs"/>
      </a:defRPr>
    </a:lvl4pPr>
    <a:lvl5pPr marL="1819001" algn="l" defTabSz="909489" rtl="0" eaLnBrk="1" latinLnBrk="0" hangingPunct="1">
      <a:defRPr sz="1200" kern="1200">
        <a:solidFill>
          <a:schemeClr val="tx1"/>
        </a:solidFill>
        <a:latin typeface="+mn-lt"/>
        <a:ea typeface="+mn-ea"/>
        <a:cs typeface="+mn-cs"/>
      </a:defRPr>
    </a:lvl5pPr>
    <a:lvl6pPr marL="2273771" algn="l" defTabSz="909489" rtl="0" eaLnBrk="1" latinLnBrk="0" hangingPunct="1">
      <a:defRPr sz="1200" kern="1200">
        <a:solidFill>
          <a:schemeClr val="tx1"/>
        </a:solidFill>
        <a:latin typeface="+mn-lt"/>
        <a:ea typeface="+mn-ea"/>
        <a:cs typeface="+mn-cs"/>
      </a:defRPr>
    </a:lvl6pPr>
    <a:lvl7pPr marL="2728500" algn="l" defTabSz="909489" rtl="0" eaLnBrk="1" latinLnBrk="0" hangingPunct="1">
      <a:defRPr sz="1200" kern="1200">
        <a:solidFill>
          <a:schemeClr val="tx1"/>
        </a:solidFill>
        <a:latin typeface="+mn-lt"/>
        <a:ea typeface="+mn-ea"/>
        <a:cs typeface="+mn-cs"/>
      </a:defRPr>
    </a:lvl7pPr>
    <a:lvl8pPr marL="3183249" algn="l" defTabSz="909489" rtl="0" eaLnBrk="1" latinLnBrk="0" hangingPunct="1">
      <a:defRPr sz="1200" kern="1200">
        <a:solidFill>
          <a:schemeClr val="tx1"/>
        </a:solidFill>
        <a:latin typeface="+mn-lt"/>
        <a:ea typeface="+mn-ea"/>
        <a:cs typeface="+mn-cs"/>
      </a:defRPr>
    </a:lvl8pPr>
    <a:lvl9pPr marL="3637982" algn="l" defTabSz="90948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a:p>
        </p:txBody>
      </p:sp>
    </p:spTree>
    <p:extLst>
      <p:ext uri="{BB962C8B-B14F-4D97-AF65-F5344CB8AC3E}">
        <p14:creationId xmlns:p14="http://schemas.microsoft.com/office/powerpoint/2010/main" val="686749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545602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4</a:t>
            </a:fld>
            <a:endParaRPr lang="zh-TW" altLang="en-US"/>
          </a:p>
        </p:txBody>
      </p:sp>
    </p:spTree>
    <p:extLst>
      <p:ext uri="{BB962C8B-B14F-4D97-AF65-F5344CB8AC3E}">
        <p14:creationId xmlns:p14="http://schemas.microsoft.com/office/powerpoint/2010/main" val="1692712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endParaRPr/>
          </a:p>
        </p:txBody>
      </p:sp>
      <p:sp>
        <p:nvSpPr>
          <p:cNvPr id="130" name="Shape 130"/>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endParaRPr dirty="0"/>
          </a:p>
        </p:txBody>
      </p:sp>
    </p:spTree>
    <p:extLst>
      <p:ext uri="{BB962C8B-B14F-4D97-AF65-F5344CB8AC3E}">
        <p14:creationId xmlns:p14="http://schemas.microsoft.com/office/powerpoint/2010/main" val="1131148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10</a:t>
            </a:fld>
            <a:endParaRPr lang="zh-TW" altLang="en-US"/>
          </a:p>
        </p:txBody>
      </p:sp>
    </p:spTree>
    <p:extLst>
      <p:ext uri="{BB962C8B-B14F-4D97-AF65-F5344CB8AC3E}">
        <p14:creationId xmlns:p14="http://schemas.microsoft.com/office/powerpoint/2010/main" val="1950703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503225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414813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0C5ECB-B6A9-4FC2-BE85-03F5EF7D113F}" type="slidenum">
              <a:rPr lang="zh-TW" altLang="en-US" smtClean="0"/>
              <a:t>14</a:t>
            </a:fld>
            <a:endParaRPr lang="zh-TW" altLang="en-US"/>
          </a:p>
        </p:txBody>
      </p:sp>
    </p:spTree>
    <p:extLst>
      <p:ext uri="{BB962C8B-B14F-4D97-AF65-F5344CB8AC3E}">
        <p14:creationId xmlns:p14="http://schemas.microsoft.com/office/powerpoint/2010/main" val="4266429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6"/>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4729" indent="0" algn="ctr">
              <a:buNone/>
              <a:defRPr>
                <a:solidFill>
                  <a:schemeClr val="tx1">
                    <a:tint val="75000"/>
                  </a:schemeClr>
                </a:solidFill>
              </a:defRPr>
            </a:lvl2pPr>
            <a:lvl3pPr marL="909489" indent="0" algn="ctr">
              <a:buNone/>
              <a:defRPr>
                <a:solidFill>
                  <a:schemeClr val="tx1">
                    <a:tint val="75000"/>
                  </a:schemeClr>
                </a:solidFill>
              </a:defRPr>
            </a:lvl3pPr>
            <a:lvl4pPr marL="1364250" indent="0" algn="ctr">
              <a:buNone/>
              <a:defRPr>
                <a:solidFill>
                  <a:schemeClr val="tx1">
                    <a:tint val="75000"/>
                  </a:schemeClr>
                </a:solidFill>
              </a:defRPr>
            </a:lvl4pPr>
            <a:lvl5pPr marL="1819001" indent="0" algn="ctr">
              <a:buNone/>
              <a:defRPr>
                <a:solidFill>
                  <a:schemeClr val="tx1">
                    <a:tint val="75000"/>
                  </a:schemeClr>
                </a:solidFill>
              </a:defRPr>
            </a:lvl5pPr>
            <a:lvl6pPr marL="2273771" indent="0" algn="ctr">
              <a:buNone/>
              <a:defRPr>
                <a:solidFill>
                  <a:schemeClr val="tx1">
                    <a:tint val="75000"/>
                  </a:schemeClr>
                </a:solidFill>
              </a:defRPr>
            </a:lvl6pPr>
            <a:lvl7pPr marL="2728500" indent="0" algn="ctr">
              <a:buNone/>
              <a:defRPr>
                <a:solidFill>
                  <a:schemeClr val="tx1">
                    <a:tint val="75000"/>
                  </a:schemeClr>
                </a:solidFill>
              </a:defRPr>
            </a:lvl7pPr>
            <a:lvl8pPr marL="3183249" indent="0" algn="ctr">
              <a:buNone/>
              <a:defRPr>
                <a:solidFill>
                  <a:schemeClr val="tx1">
                    <a:tint val="75000"/>
                  </a:schemeClr>
                </a:solidFill>
              </a:defRPr>
            </a:lvl8pPr>
            <a:lvl9pPr marL="3637982"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743"/>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743"/>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大標題與副標題">
    <p:spTree>
      <p:nvGrpSpPr>
        <p:cNvPr id="1" name=""/>
        <p:cNvGrpSpPr/>
        <p:nvPr/>
      </p:nvGrpSpPr>
      <p:grpSpPr>
        <a:xfrm>
          <a:off x="0" y="0"/>
          <a:ext cx="0" cy="0"/>
          <a:chOff x="0" y="0"/>
          <a:chExt cx="0" cy="0"/>
        </a:xfrm>
      </p:grpSpPr>
      <p:sp>
        <p:nvSpPr>
          <p:cNvPr id="11" name="大標題文字"/>
          <p:cNvSpPr txBox="1">
            <a:spLocks noGrp="1"/>
          </p:cNvSpPr>
          <p:nvPr>
            <p:ph type="title"/>
          </p:nvPr>
        </p:nvSpPr>
        <p:spPr>
          <a:xfrm>
            <a:off x="893073" y="1151930"/>
            <a:ext cx="7358063" cy="2321719"/>
          </a:xfrm>
          <a:prstGeom prst="rect">
            <a:avLst/>
          </a:prstGeom>
        </p:spPr>
        <p:txBody>
          <a:bodyPr anchor="b"/>
          <a:lstStyle/>
          <a:p>
            <a:r>
              <a:t>大標題文字</a:t>
            </a:r>
          </a:p>
        </p:txBody>
      </p:sp>
      <p:sp>
        <p:nvSpPr>
          <p:cNvPr id="12" name="內文層級一…"/>
          <p:cNvSpPr txBox="1">
            <a:spLocks noGrp="1"/>
          </p:cNvSpPr>
          <p:nvPr>
            <p:ph type="body" sz="quarter" idx="1"/>
          </p:nvPr>
        </p:nvSpPr>
        <p:spPr>
          <a:xfrm>
            <a:off x="893073" y="3545086"/>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13" name="幻燈片編號"/>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0" name="影像"/>
          <p:cNvSpPr>
            <a:spLocks noGrp="1"/>
          </p:cNvSpPr>
          <p:nvPr>
            <p:ph type="pic" idx="13"/>
          </p:nvPr>
        </p:nvSpPr>
        <p:spPr>
          <a:xfrm>
            <a:off x="1143000" y="473273"/>
            <a:ext cx="6858000" cy="4152305"/>
          </a:xfrm>
          <a:prstGeom prst="rect">
            <a:avLst/>
          </a:prstGeom>
        </p:spPr>
        <p:txBody>
          <a:bodyPr lIns="63955" tIns="31965" rIns="63955" bIns="31965" anchor="t">
            <a:noAutofit/>
          </a:bodyPr>
          <a:lstStyle/>
          <a:p>
            <a:endParaRPr/>
          </a:p>
        </p:txBody>
      </p:sp>
      <p:sp>
        <p:nvSpPr>
          <p:cNvPr id="21" name="大標題文字"/>
          <p:cNvSpPr txBox="1">
            <a:spLocks noGrp="1"/>
          </p:cNvSpPr>
          <p:nvPr>
            <p:ph type="title"/>
          </p:nvPr>
        </p:nvSpPr>
        <p:spPr>
          <a:xfrm>
            <a:off x="893073" y="4723805"/>
            <a:ext cx="7358063" cy="1000125"/>
          </a:xfrm>
          <a:prstGeom prst="rect">
            <a:avLst/>
          </a:prstGeom>
        </p:spPr>
        <p:txBody>
          <a:bodyPr anchor="b"/>
          <a:lstStyle/>
          <a:p>
            <a:r>
              <a:t>大標題文字</a:t>
            </a:r>
          </a:p>
        </p:txBody>
      </p:sp>
      <p:sp>
        <p:nvSpPr>
          <p:cNvPr id="22" name="內文層級一…"/>
          <p:cNvSpPr txBox="1">
            <a:spLocks noGrp="1"/>
          </p:cNvSpPr>
          <p:nvPr>
            <p:ph type="body" sz="quarter" idx="1"/>
          </p:nvPr>
        </p:nvSpPr>
        <p:spPr>
          <a:xfrm>
            <a:off x="893073" y="5732859"/>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2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大標題 - 中央">
    <p:spTree>
      <p:nvGrpSpPr>
        <p:cNvPr id="1" name=""/>
        <p:cNvGrpSpPr/>
        <p:nvPr/>
      </p:nvGrpSpPr>
      <p:grpSpPr>
        <a:xfrm>
          <a:off x="0" y="0"/>
          <a:ext cx="0" cy="0"/>
          <a:chOff x="0" y="0"/>
          <a:chExt cx="0" cy="0"/>
        </a:xfrm>
      </p:grpSpPr>
      <p:sp>
        <p:nvSpPr>
          <p:cNvPr id="30" name="大標題文字"/>
          <p:cNvSpPr txBox="1">
            <a:spLocks noGrp="1"/>
          </p:cNvSpPr>
          <p:nvPr>
            <p:ph type="title"/>
          </p:nvPr>
        </p:nvSpPr>
        <p:spPr>
          <a:xfrm>
            <a:off x="893073" y="2268141"/>
            <a:ext cx="7358063" cy="2321719"/>
          </a:xfrm>
          <a:prstGeom prst="rect">
            <a:avLst/>
          </a:prstGeom>
        </p:spPr>
        <p:txBody>
          <a:bodyPr/>
          <a:lstStyle/>
          <a:p>
            <a:r>
              <a:t>大標題文字</a:t>
            </a:r>
          </a:p>
        </p:txBody>
      </p:sp>
      <p:sp>
        <p:nvSpPr>
          <p:cNvPr id="3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照片 - 直式">
    <p:spTree>
      <p:nvGrpSpPr>
        <p:cNvPr id="1" name=""/>
        <p:cNvGrpSpPr/>
        <p:nvPr/>
      </p:nvGrpSpPr>
      <p:grpSpPr>
        <a:xfrm>
          <a:off x="0" y="0"/>
          <a:ext cx="0" cy="0"/>
          <a:chOff x="0" y="0"/>
          <a:chExt cx="0" cy="0"/>
        </a:xfrm>
      </p:grpSpPr>
      <p:sp>
        <p:nvSpPr>
          <p:cNvPr id="38" name="影像"/>
          <p:cNvSpPr>
            <a:spLocks noGrp="1"/>
          </p:cNvSpPr>
          <p:nvPr>
            <p:ph type="pic" sz="half" idx="13"/>
          </p:nvPr>
        </p:nvSpPr>
        <p:spPr>
          <a:xfrm>
            <a:off x="4723805" y="446484"/>
            <a:ext cx="3750469" cy="5777508"/>
          </a:xfrm>
          <a:prstGeom prst="rect">
            <a:avLst/>
          </a:prstGeom>
        </p:spPr>
        <p:txBody>
          <a:bodyPr lIns="63955" tIns="31965" rIns="63955" bIns="31965" anchor="t">
            <a:noAutofit/>
          </a:bodyPr>
          <a:lstStyle/>
          <a:p>
            <a:endParaRPr/>
          </a:p>
        </p:txBody>
      </p:sp>
      <p:sp>
        <p:nvSpPr>
          <p:cNvPr id="39" name="大標題文字"/>
          <p:cNvSpPr txBox="1">
            <a:spLocks noGrp="1"/>
          </p:cNvSpPr>
          <p:nvPr>
            <p:ph type="title"/>
          </p:nvPr>
        </p:nvSpPr>
        <p:spPr>
          <a:xfrm>
            <a:off x="669726" y="446484"/>
            <a:ext cx="3750469" cy="2803922"/>
          </a:xfrm>
          <a:prstGeom prst="rect">
            <a:avLst/>
          </a:prstGeom>
        </p:spPr>
        <p:txBody>
          <a:bodyPr anchor="b"/>
          <a:lstStyle>
            <a:lvl1pPr>
              <a:defRPr sz="4200"/>
            </a:lvl1pPr>
          </a:lstStyle>
          <a:p>
            <a:r>
              <a:t>大標題文字</a:t>
            </a:r>
          </a:p>
        </p:txBody>
      </p:sp>
      <p:sp>
        <p:nvSpPr>
          <p:cNvPr id="40" name="內文層級一…"/>
          <p:cNvSpPr txBox="1">
            <a:spLocks noGrp="1"/>
          </p:cNvSpPr>
          <p:nvPr>
            <p:ph type="body" sz="quarter" idx="1"/>
          </p:nvPr>
        </p:nvSpPr>
        <p:spPr>
          <a:xfrm>
            <a:off x="669726" y="3321844"/>
            <a:ext cx="3750469" cy="2893219"/>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4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大標題 - 上方">
    <p:spTree>
      <p:nvGrpSpPr>
        <p:cNvPr id="1" name=""/>
        <p:cNvGrpSpPr/>
        <p:nvPr/>
      </p:nvGrpSpPr>
      <p:grpSpPr>
        <a:xfrm>
          <a:off x="0" y="0"/>
          <a:ext cx="0" cy="0"/>
          <a:chOff x="0" y="0"/>
          <a:chExt cx="0" cy="0"/>
        </a:xfrm>
      </p:grpSpPr>
      <p:sp>
        <p:nvSpPr>
          <p:cNvPr id="48" name="大標題文字"/>
          <p:cNvSpPr txBox="1">
            <a:spLocks noGrp="1"/>
          </p:cNvSpPr>
          <p:nvPr>
            <p:ph type="title"/>
          </p:nvPr>
        </p:nvSpPr>
        <p:spPr>
          <a:prstGeom prst="rect">
            <a:avLst/>
          </a:prstGeom>
        </p:spPr>
        <p:txBody>
          <a:bodyPr/>
          <a:lstStyle/>
          <a:p>
            <a:r>
              <a:t>大標題文字</a:t>
            </a:r>
          </a:p>
        </p:txBody>
      </p:sp>
      <p:sp>
        <p:nvSpPr>
          <p:cNvPr id="49"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大標題與項目符號">
    <p:spTree>
      <p:nvGrpSpPr>
        <p:cNvPr id="1" name=""/>
        <p:cNvGrpSpPr/>
        <p:nvPr/>
      </p:nvGrpSpPr>
      <p:grpSpPr>
        <a:xfrm>
          <a:off x="0" y="0"/>
          <a:ext cx="0" cy="0"/>
          <a:chOff x="0" y="0"/>
          <a:chExt cx="0" cy="0"/>
        </a:xfrm>
      </p:grpSpPr>
      <p:sp>
        <p:nvSpPr>
          <p:cNvPr id="56" name="大標題文字"/>
          <p:cNvSpPr txBox="1">
            <a:spLocks noGrp="1"/>
          </p:cNvSpPr>
          <p:nvPr>
            <p:ph type="title"/>
          </p:nvPr>
        </p:nvSpPr>
        <p:spPr>
          <a:prstGeom prst="rect">
            <a:avLst/>
          </a:prstGeom>
        </p:spPr>
        <p:txBody>
          <a:bodyPr/>
          <a:lstStyle/>
          <a:p>
            <a:r>
              <a:t>大標題文字</a:t>
            </a:r>
          </a:p>
        </p:txBody>
      </p:sp>
      <p:sp>
        <p:nvSpPr>
          <p:cNvPr id="57"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58"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大標題、項目符號與照片">
    <p:spTree>
      <p:nvGrpSpPr>
        <p:cNvPr id="1" name=""/>
        <p:cNvGrpSpPr/>
        <p:nvPr/>
      </p:nvGrpSpPr>
      <p:grpSpPr>
        <a:xfrm>
          <a:off x="0" y="0"/>
          <a:ext cx="0" cy="0"/>
          <a:chOff x="0" y="0"/>
          <a:chExt cx="0" cy="0"/>
        </a:xfrm>
      </p:grpSpPr>
      <p:sp>
        <p:nvSpPr>
          <p:cNvPr id="65" name="影像"/>
          <p:cNvSpPr>
            <a:spLocks noGrp="1"/>
          </p:cNvSpPr>
          <p:nvPr>
            <p:ph type="pic" sz="half" idx="13"/>
          </p:nvPr>
        </p:nvSpPr>
        <p:spPr>
          <a:xfrm>
            <a:off x="4723805" y="1821656"/>
            <a:ext cx="3750469" cy="4420195"/>
          </a:xfrm>
          <a:prstGeom prst="rect">
            <a:avLst/>
          </a:prstGeom>
        </p:spPr>
        <p:txBody>
          <a:bodyPr lIns="63955" tIns="31965" rIns="63955" bIns="31965" anchor="t">
            <a:noAutofit/>
          </a:bodyPr>
          <a:lstStyle/>
          <a:p>
            <a:endParaRPr/>
          </a:p>
        </p:txBody>
      </p:sp>
      <p:sp>
        <p:nvSpPr>
          <p:cNvPr id="66" name="大標題文字"/>
          <p:cNvSpPr txBox="1">
            <a:spLocks noGrp="1"/>
          </p:cNvSpPr>
          <p:nvPr>
            <p:ph type="title"/>
          </p:nvPr>
        </p:nvSpPr>
        <p:spPr>
          <a:prstGeom prst="rect">
            <a:avLst/>
          </a:prstGeom>
        </p:spPr>
        <p:txBody>
          <a:bodyPr/>
          <a:lstStyle/>
          <a:p>
            <a:r>
              <a:t>大標題文字</a:t>
            </a:r>
          </a:p>
        </p:txBody>
      </p:sp>
      <p:sp>
        <p:nvSpPr>
          <p:cNvPr id="67" name="內文層級一…"/>
          <p:cNvSpPr txBox="1">
            <a:spLocks noGrp="1"/>
          </p:cNvSpPr>
          <p:nvPr>
            <p:ph type="body" sz="half" idx="1"/>
          </p:nvPr>
        </p:nvSpPr>
        <p:spPr>
          <a:xfrm>
            <a:off x="669726" y="1821656"/>
            <a:ext cx="3750469" cy="4420195"/>
          </a:xfrm>
          <a:prstGeom prst="rect">
            <a:avLst/>
          </a:prstGeom>
        </p:spPr>
        <p:txBody>
          <a:bodyPr/>
          <a:lstStyle>
            <a:lvl1pPr marL="239833" indent="-239833">
              <a:spcBef>
                <a:spcPts val="2250"/>
              </a:spcBef>
              <a:defRPr sz="2000"/>
            </a:lvl1pPr>
            <a:lvl2pPr marL="479637" indent="-239833">
              <a:spcBef>
                <a:spcPts val="2250"/>
              </a:spcBef>
              <a:defRPr sz="2000"/>
            </a:lvl2pPr>
            <a:lvl3pPr marL="719431" indent="-239833">
              <a:spcBef>
                <a:spcPts val="2250"/>
              </a:spcBef>
              <a:defRPr sz="2000"/>
            </a:lvl3pPr>
            <a:lvl4pPr marL="959257" indent="-239833">
              <a:spcBef>
                <a:spcPts val="2250"/>
              </a:spcBef>
              <a:defRPr sz="2000"/>
            </a:lvl4pPr>
            <a:lvl5pPr marL="1199060" indent="-239833">
              <a:spcBef>
                <a:spcPts val="2250"/>
              </a:spcBef>
              <a:defRPr sz="2000"/>
            </a:lvl5pPr>
          </a:lstStyle>
          <a:p>
            <a:r>
              <a:t>內文層級一</a:t>
            </a:r>
          </a:p>
          <a:p>
            <a:pPr lvl="1"/>
            <a:r>
              <a:t>內文層級二</a:t>
            </a:r>
          </a:p>
          <a:p>
            <a:pPr lvl="2"/>
            <a:r>
              <a:t>內文層級三</a:t>
            </a:r>
          </a:p>
          <a:p>
            <a:pPr lvl="3"/>
            <a:r>
              <a:t>內文層級四</a:t>
            </a:r>
          </a:p>
          <a:p>
            <a:pPr lvl="4"/>
            <a:r>
              <a:t>內文層級五</a:t>
            </a:r>
          </a:p>
        </p:txBody>
      </p:sp>
      <p:sp>
        <p:nvSpPr>
          <p:cNvPr id="68" name="幻燈片編號"/>
          <p:cNvSpPr txBox="1">
            <a:spLocks noGrp="1"/>
          </p:cNvSpPr>
          <p:nvPr>
            <p:ph type="sldNum" sz="quarter" idx="2"/>
          </p:nvPr>
        </p:nvSpPr>
        <p:spPr>
          <a:xfrm>
            <a:off x="4437431" y="6536635"/>
            <a:ext cx="264585" cy="245255"/>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rPr/>
              <a:p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項目符號">
    <p:spTree>
      <p:nvGrpSpPr>
        <p:cNvPr id="1" name=""/>
        <p:cNvGrpSpPr/>
        <p:nvPr/>
      </p:nvGrpSpPr>
      <p:grpSpPr>
        <a:xfrm>
          <a:off x="0" y="0"/>
          <a:ext cx="0" cy="0"/>
          <a:chOff x="0" y="0"/>
          <a:chExt cx="0" cy="0"/>
        </a:xfrm>
      </p:grpSpPr>
      <p:sp>
        <p:nvSpPr>
          <p:cNvPr id="75" name="內文層級一…"/>
          <p:cNvSpPr txBox="1">
            <a:spLocks noGrp="1"/>
          </p:cNvSpPr>
          <p:nvPr>
            <p:ph type="body" idx="1"/>
          </p:nvPr>
        </p:nvSpPr>
        <p:spPr>
          <a:xfrm>
            <a:off x="669727" y="893073"/>
            <a:ext cx="7804547" cy="5072063"/>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7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照片 - 一頁三張">
    <p:spTree>
      <p:nvGrpSpPr>
        <p:cNvPr id="1" name=""/>
        <p:cNvGrpSpPr/>
        <p:nvPr/>
      </p:nvGrpSpPr>
      <p:grpSpPr>
        <a:xfrm>
          <a:off x="0" y="0"/>
          <a:ext cx="0" cy="0"/>
          <a:chOff x="0" y="0"/>
          <a:chExt cx="0" cy="0"/>
        </a:xfrm>
      </p:grpSpPr>
      <p:sp>
        <p:nvSpPr>
          <p:cNvPr id="83" name="影像"/>
          <p:cNvSpPr>
            <a:spLocks noGrp="1"/>
          </p:cNvSpPr>
          <p:nvPr>
            <p:ph type="pic" sz="quarter" idx="13"/>
          </p:nvPr>
        </p:nvSpPr>
        <p:spPr>
          <a:xfrm>
            <a:off x="4723805" y="3580805"/>
            <a:ext cx="3750469" cy="2652117"/>
          </a:xfrm>
          <a:prstGeom prst="rect">
            <a:avLst/>
          </a:prstGeom>
        </p:spPr>
        <p:txBody>
          <a:bodyPr lIns="63955" tIns="31965" rIns="63955" bIns="31965" anchor="t">
            <a:noAutofit/>
          </a:bodyPr>
          <a:lstStyle/>
          <a:p>
            <a:endParaRPr/>
          </a:p>
        </p:txBody>
      </p:sp>
      <p:sp>
        <p:nvSpPr>
          <p:cNvPr id="84" name="影像"/>
          <p:cNvSpPr>
            <a:spLocks noGrp="1"/>
          </p:cNvSpPr>
          <p:nvPr>
            <p:ph type="pic" sz="quarter" idx="14"/>
          </p:nvPr>
        </p:nvSpPr>
        <p:spPr>
          <a:xfrm>
            <a:off x="4723805" y="625078"/>
            <a:ext cx="3750469" cy="2652117"/>
          </a:xfrm>
          <a:prstGeom prst="rect">
            <a:avLst/>
          </a:prstGeom>
        </p:spPr>
        <p:txBody>
          <a:bodyPr lIns="63955" tIns="31965" rIns="63955" bIns="31965" anchor="t">
            <a:noAutofit/>
          </a:bodyPr>
          <a:lstStyle/>
          <a:p>
            <a:endParaRPr/>
          </a:p>
        </p:txBody>
      </p:sp>
      <p:sp>
        <p:nvSpPr>
          <p:cNvPr id="85" name="影像"/>
          <p:cNvSpPr>
            <a:spLocks noGrp="1"/>
          </p:cNvSpPr>
          <p:nvPr>
            <p:ph type="pic" sz="half" idx="15"/>
          </p:nvPr>
        </p:nvSpPr>
        <p:spPr>
          <a:xfrm>
            <a:off x="669726" y="625078"/>
            <a:ext cx="3750469" cy="5607844"/>
          </a:xfrm>
          <a:prstGeom prst="rect">
            <a:avLst/>
          </a:prstGeom>
        </p:spPr>
        <p:txBody>
          <a:bodyPr lIns="63955" tIns="31965" rIns="63955" bIns="31965" anchor="t">
            <a:noAutofit/>
          </a:bodyPr>
          <a:lstStyle/>
          <a:p>
            <a:endParaRPr/>
          </a:p>
        </p:txBody>
      </p:sp>
      <p:sp>
        <p:nvSpPr>
          <p:cNvPr id="8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名言語錄">
    <p:spTree>
      <p:nvGrpSpPr>
        <p:cNvPr id="1" name=""/>
        <p:cNvGrpSpPr/>
        <p:nvPr/>
      </p:nvGrpSpPr>
      <p:grpSpPr>
        <a:xfrm>
          <a:off x="0" y="0"/>
          <a:ext cx="0" cy="0"/>
          <a:chOff x="0" y="0"/>
          <a:chExt cx="0" cy="0"/>
        </a:xfrm>
      </p:grpSpPr>
      <p:sp>
        <p:nvSpPr>
          <p:cNvPr id="93" name="–王大明"/>
          <p:cNvSpPr txBox="1">
            <a:spLocks noGrp="1"/>
          </p:cNvSpPr>
          <p:nvPr>
            <p:ph type="body" sz="quarter" idx="13"/>
          </p:nvPr>
        </p:nvSpPr>
        <p:spPr>
          <a:xfrm>
            <a:off x="893073" y="4473774"/>
            <a:ext cx="7358063" cy="333742"/>
          </a:xfrm>
          <a:prstGeom prst="rect">
            <a:avLst/>
          </a:prstGeom>
        </p:spPr>
        <p:txBody>
          <a:bodyPr anchor="t">
            <a:spAutoFit/>
          </a:bodyPr>
          <a:lstStyle>
            <a:lvl1pPr marL="0" indent="0" algn="ctr">
              <a:spcBef>
                <a:spcPts val="0"/>
              </a:spcBef>
              <a:buSzTx/>
              <a:buNone/>
              <a:defRPr sz="1700" i="1"/>
            </a:lvl1pPr>
          </a:lstStyle>
          <a:p>
            <a:r>
              <a:t>–王大明</a:t>
            </a:r>
          </a:p>
        </p:txBody>
      </p:sp>
      <p:sp>
        <p:nvSpPr>
          <p:cNvPr id="94" name="「在此輸入名言語錄。」"/>
          <p:cNvSpPr txBox="1">
            <a:spLocks noGrp="1"/>
          </p:cNvSpPr>
          <p:nvPr>
            <p:ph type="body" sz="quarter" idx="14"/>
          </p:nvPr>
        </p:nvSpPr>
        <p:spPr>
          <a:xfrm>
            <a:off x="893073" y="2993957"/>
            <a:ext cx="7358063" cy="441463"/>
          </a:xfrm>
          <a:prstGeom prst="rect">
            <a:avLst/>
          </a:prstGeom>
        </p:spPr>
        <p:txBody>
          <a:bodyPr>
            <a:spAutoFit/>
          </a:bodyPr>
          <a:lstStyle>
            <a:lvl1pPr marL="0" indent="0" algn="ctr">
              <a:spcBef>
                <a:spcPts val="0"/>
              </a:spcBef>
              <a:buSzTx/>
              <a:buNone/>
              <a:defRPr sz="2400">
                <a:latin typeface="+mn-lt"/>
                <a:ea typeface="+mn-ea"/>
                <a:cs typeface="+mn-cs"/>
                <a:sym typeface="Helvetica Neue Medium"/>
              </a:defRPr>
            </a:lvl1pPr>
          </a:lstStyle>
          <a:p>
            <a:r>
              <a:t>「在此輸入名言語錄。」</a:t>
            </a:r>
          </a:p>
        </p:txBody>
      </p:sp>
      <p:sp>
        <p:nvSpPr>
          <p:cNvPr id="95"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102" name="影像"/>
          <p:cNvSpPr>
            <a:spLocks noGrp="1"/>
          </p:cNvSpPr>
          <p:nvPr>
            <p:ph type="pic" idx="13"/>
          </p:nvPr>
        </p:nvSpPr>
        <p:spPr>
          <a:xfrm>
            <a:off x="0" y="0"/>
            <a:ext cx="9144000" cy="6858000"/>
          </a:xfrm>
          <a:prstGeom prst="rect">
            <a:avLst/>
          </a:prstGeom>
        </p:spPr>
        <p:txBody>
          <a:bodyPr lIns="63955" tIns="31965" rIns="63955" bIns="31965" anchor="t">
            <a:noAutofit/>
          </a:bodyPr>
          <a:lstStyle/>
          <a:p>
            <a:endParaRP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10"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7005"/>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818"/>
            <a:ext cx="7772400" cy="1500187"/>
          </a:xfrm>
        </p:spPr>
        <p:txBody>
          <a:bodyPr anchor="b"/>
          <a:lstStyle>
            <a:lvl1pPr marL="0" indent="0">
              <a:buNone/>
              <a:defRPr sz="2000">
                <a:solidFill>
                  <a:schemeClr val="tx1">
                    <a:tint val="75000"/>
                  </a:schemeClr>
                </a:solidFill>
              </a:defRPr>
            </a:lvl1pPr>
            <a:lvl2pPr marL="454729" indent="0">
              <a:buNone/>
              <a:defRPr sz="1800">
                <a:solidFill>
                  <a:schemeClr val="tx1">
                    <a:tint val="75000"/>
                  </a:schemeClr>
                </a:solidFill>
              </a:defRPr>
            </a:lvl2pPr>
            <a:lvl3pPr marL="909489" indent="0">
              <a:buNone/>
              <a:defRPr sz="1600">
                <a:solidFill>
                  <a:schemeClr val="tx1">
                    <a:tint val="75000"/>
                  </a:schemeClr>
                </a:solidFill>
              </a:defRPr>
            </a:lvl3pPr>
            <a:lvl4pPr marL="1364250" indent="0">
              <a:buNone/>
              <a:defRPr sz="1400">
                <a:solidFill>
                  <a:schemeClr val="tx1">
                    <a:tint val="75000"/>
                  </a:schemeClr>
                </a:solidFill>
              </a:defRPr>
            </a:lvl4pPr>
            <a:lvl5pPr marL="1819001" indent="0">
              <a:buNone/>
              <a:defRPr sz="1400">
                <a:solidFill>
                  <a:schemeClr val="tx1">
                    <a:tint val="75000"/>
                  </a:schemeClr>
                </a:solidFill>
              </a:defRPr>
            </a:lvl5pPr>
            <a:lvl6pPr marL="2273771" indent="0">
              <a:buNone/>
              <a:defRPr sz="1400">
                <a:solidFill>
                  <a:schemeClr val="tx1">
                    <a:tint val="75000"/>
                  </a:schemeClr>
                </a:solidFill>
              </a:defRPr>
            </a:lvl6pPr>
            <a:lvl7pPr marL="2728500" indent="0">
              <a:buNone/>
              <a:defRPr sz="1400">
                <a:solidFill>
                  <a:schemeClr val="tx1">
                    <a:tint val="75000"/>
                  </a:schemeClr>
                </a:solidFill>
              </a:defRPr>
            </a:lvl7pPr>
            <a:lvl8pPr marL="3183249" indent="0">
              <a:buNone/>
              <a:defRPr sz="1400">
                <a:solidFill>
                  <a:schemeClr val="tx1">
                    <a:tint val="75000"/>
                  </a:schemeClr>
                </a:solidFill>
              </a:defRPr>
            </a:lvl8pPr>
            <a:lvl9pPr marL="3637982"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6" y="1535113"/>
            <a:ext cx="4041775"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2"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1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2" y="1435101"/>
            <a:ext cx="3008313" cy="4691063"/>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4729" indent="0">
              <a:buNone/>
              <a:defRPr sz="2800"/>
            </a:lvl2pPr>
            <a:lvl3pPr marL="909489" indent="0">
              <a:buNone/>
              <a:defRPr sz="2400"/>
            </a:lvl3pPr>
            <a:lvl4pPr marL="1364250" indent="0">
              <a:buNone/>
              <a:defRPr sz="2000"/>
            </a:lvl4pPr>
            <a:lvl5pPr marL="1819001" indent="0">
              <a:buNone/>
              <a:defRPr sz="2000"/>
            </a:lvl5pPr>
            <a:lvl6pPr marL="2273771" indent="0">
              <a:buNone/>
              <a:defRPr sz="2000"/>
            </a:lvl6pPr>
            <a:lvl7pPr marL="2728500" indent="0">
              <a:buNone/>
              <a:defRPr sz="2000"/>
            </a:lvl7pPr>
            <a:lvl8pPr marL="3183249" indent="0">
              <a:buNone/>
              <a:defRPr sz="2000"/>
            </a:lvl8pPr>
            <a:lvl9pPr marL="3637982"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0942" tIns="45472" rIns="90942" bIns="45472"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305"/>
            <a:ext cx="8229600" cy="4525963"/>
          </a:xfrm>
          <a:prstGeom prst="rect">
            <a:avLst/>
          </a:prstGeom>
        </p:spPr>
        <p:txBody>
          <a:bodyPr vert="horz" lIns="90942" tIns="45472" rIns="90942" bIns="45472"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455"/>
            <a:ext cx="2133600" cy="365125"/>
          </a:xfrm>
          <a:prstGeom prst="rect">
            <a:avLst/>
          </a:prstGeom>
        </p:spPr>
        <p:txBody>
          <a:bodyPr vert="horz" lIns="90942" tIns="45472" rIns="90942" bIns="45472" rtlCol="0" anchor="ctr"/>
          <a:lstStyle>
            <a:lvl1pPr algn="l">
              <a:defRPr sz="1200">
                <a:solidFill>
                  <a:schemeClr val="tx1">
                    <a:tint val="75000"/>
                  </a:schemeClr>
                </a:solidFill>
              </a:defRPr>
            </a:lvl1p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3"/>
          </p:nvPr>
        </p:nvSpPr>
        <p:spPr>
          <a:xfrm>
            <a:off x="3124201" y="6356455"/>
            <a:ext cx="2895600" cy="365125"/>
          </a:xfrm>
          <a:prstGeom prst="rect">
            <a:avLst/>
          </a:prstGeom>
        </p:spPr>
        <p:txBody>
          <a:bodyPr vert="horz" lIns="90942" tIns="45472" rIns="90942" bIns="45472"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455"/>
            <a:ext cx="2133600" cy="365125"/>
          </a:xfrm>
          <a:prstGeom prst="rect">
            <a:avLst/>
          </a:prstGeom>
        </p:spPr>
        <p:txBody>
          <a:bodyPr vert="horz" lIns="90942" tIns="45472" rIns="90942" bIns="45472"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09489" rtl="0" eaLnBrk="1" latinLnBrk="0" hangingPunct="1">
        <a:spcBef>
          <a:spcPct val="0"/>
        </a:spcBef>
        <a:buNone/>
        <a:defRPr sz="4400" kern="1200">
          <a:solidFill>
            <a:schemeClr val="tx1"/>
          </a:solidFill>
          <a:latin typeface="+mj-lt"/>
          <a:ea typeface="+mj-ea"/>
          <a:cs typeface="+mj-cs"/>
        </a:defRPr>
      </a:lvl1pPr>
    </p:titleStyle>
    <p:bodyStyle>
      <a:lvl1pPr marL="341082" indent="-341082" algn="l" defTabSz="909489"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38960" indent="-284253" algn="l" defTabSz="909489"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36882" indent="-227357" algn="l" defTabSz="90948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1626"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46377"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01139"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55868"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10622"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65350"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669727" y="178594"/>
            <a:ext cx="7804547" cy="1518047"/>
          </a:xfrm>
          <a:prstGeom prst="rect">
            <a:avLst/>
          </a:prstGeom>
          <a:ln w="12700">
            <a:miter lim="400000"/>
          </a:ln>
          <a:extLst>
            <a:ext uri="{C572A759-6A51-4108-AA02-DFA0A04FC94B}">
              <ma14:wrappingTextBoxFlag xmlns="" xmlns:ma14="http://schemas.microsoft.com/office/mac/drawingml/2011/main" val="1"/>
            </a:ext>
          </a:extLst>
        </p:spPr>
        <p:txBody>
          <a:bodyPr lIns="35513" tIns="35513" rIns="35513" bIns="35513" anchor="ctr">
            <a:normAutofit/>
          </a:bodyPr>
          <a:lstStyle/>
          <a:p>
            <a:r>
              <a:t>大標題文字</a:t>
            </a:r>
          </a:p>
        </p:txBody>
      </p:sp>
      <p:sp>
        <p:nvSpPr>
          <p:cNvPr id="3" name="內文層級一…"/>
          <p:cNvSpPr txBox="1">
            <a:spLocks noGrp="1"/>
          </p:cNvSpPr>
          <p:nvPr>
            <p:ph type="body" idx="1"/>
          </p:nvPr>
        </p:nvSpPr>
        <p:spPr>
          <a:xfrm>
            <a:off x="669727" y="1821656"/>
            <a:ext cx="7804547" cy="4420195"/>
          </a:xfrm>
          <a:prstGeom prst="rect">
            <a:avLst/>
          </a:prstGeom>
          <a:ln w="12700">
            <a:miter lim="400000"/>
          </a:ln>
          <a:extLst>
            <a:ext uri="{C572A759-6A51-4108-AA02-DFA0A04FC94B}">
              <ma14:wrappingTextBoxFlag xmlns="" xmlns:ma14="http://schemas.microsoft.com/office/mac/drawingml/2011/main" val="1"/>
            </a:ext>
          </a:extLst>
        </p:spPr>
        <p:txBody>
          <a:bodyPr lIns="35513" tIns="35513" rIns="35513" bIns="35513" anchor="ctr">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4456082" y="6536635"/>
            <a:ext cx="227074" cy="245255"/>
          </a:xfrm>
          <a:prstGeom prst="rect">
            <a:avLst/>
          </a:prstGeom>
          <a:ln w="12700">
            <a:miter lim="400000"/>
          </a:ln>
        </p:spPr>
        <p:txBody>
          <a:bodyPr wrap="none" lIns="35513" tIns="35513" rIns="35513" bIns="35513">
            <a:spAutoFit/>
          </a:bodyPr>
          <a:lstStyle>
            <a:lvl1pPr>
              <a:defRPr sz="1100" b="0">
                <a:latin typeface="Helvetica Neue Light"/>
                <a:ea typeface="Helvetica Neue Light"/>
                <a:cs typeface="Helvetica Neue Light"/>
                <a:sym typeface="Helvetica Neue Light"/>
              </a:defRPr>
            </a:lvl1pPr>
          </a:lstStyle>
          <a:p>
            <a:pPr algn="ctr" defTabSz="408567" hangingPunct="0"/>
            <a:fld id="{86CB4B4D-7CA3-9044-876B-883B54F8677D}" type="slidenum">
              <a:rPr lang="uk-UA" kern="0" smtClean="0">
                <a:solidFill>
                  <a:srgbClr val="000000"/>
                </a:solidFill>
              </a:rPr>
              <a:pPr algn="ctr" defTabSz="408567" hangingPunct="0"/>
              <a:t>‹#›</a:t>
            </a:fld>
            <a:endParaRPr lang="uk-UA" kern="0">
              <a:solidFill>
                <a:srgbClr val="000000"/>
              </a:solidFill>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spd="med"/>
  <p:txStyles>
    <p:titleStyle>
      <a:lvl1pPr marL="0" marR="0" indent="0"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1pPr>
      <a:lvl2pPr marL="0" marR="0" indent="15988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2pPr>
      <a:lvl3pPr marL="0" marR="0" indent="319733"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3pPr>
      <a:lvl4pPr marL="0" marR="0" indent="47963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4pPr>
      <a:lvl5pPr marL="0" marR="0" indent="6394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5pPr>
      <a:lvl6pPr marL="0" marR="0" indent="79937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6pPr>
      <a:lvl7pPr marL="0" marR="0" indent="95925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7pPr>
      <a:lvl8pPr marL="0" marR="0" indent="111914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8pPr>
      <a:lvl9pPr marL="0" marR="0" indent="12789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9pPr>
    </p:titleStyle>
    <p:bodyStyle>
      <a:lvl1pPr marL="310864"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1pPr>
      <a:lvl2pPr marL="62172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2pPr>
      <a:lvl3pPr marL="932595"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3pPr>
      <a:lvl4pPr marL="124345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4pPr>
      <a:lvl5pPr marL="155433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5pPr>
      <a:lvl6pPr marL="186521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6pPr>
      <a:lvl7pPr marL="2176087"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7pPr>
      <a:lvl8pPr marL="248692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8pPr>
      <a:lvl9pPr marL="2797811"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1pPr>
      <a:lvl2pPr marL="0" marR="0" indent="15988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2pPr>
      <a:lvl3pPr marL="0" marR="0" indent="319733"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3pPr>
      <a:lvl4pPr marL="0" marR="0" indent="47963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4pPr>
      <a:lvl5pPr marL="0" marR="0" indent="6394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5pPr>
      <a:lvl6pPr marL="0" marR="0" indent="79937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6pPr>
      <a:lvl7pPr marL="0" marR="0" indent="95925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7pPr>
      <a:lvl8pPr marL="0" marR="0" indent="111914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8pPr>
      <a:lvl9pPr marL="0" marR="0" indent="12789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3"/>
          <a:stretch>
            <a:fillRect/>
          </a:stretch>
        </p:blipFill>
        <p:spPr>
          <a:xfrm>
            <a:off x="7493" y="0"/>
            <a:ext cx="9138795" cy="6858000"/>
          </a:xfrm>
          <a:prstGeom prst="rect">
            <a:avLst/>
          </a:prstGeom>
        </p:spPr>
      </p:pic>
      <p:sp>
        <p:nvSpPr>
          <p:cNvPr id="3" name="矩形 2"/>
          <p:cNvSpPr/>
          <p:nvPr/>
        </p:nvSpPr>
        <p:spPr>
          <a:xfrm>
            <a:off x="5204" y="5132459"/>
            <a:ext cx="9138796" cy="1296144"/>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r>
              <a:rPr lang="zh-TW" altLang="en-US" sz="3200" b="1" smtClean="0">
                <a:latin typeface="微軟正黑體" panose="020B0604030504040204" pitchFamily="34" charset="-120"/>
                <a:ea typeface="微軟正黑體" panose="020B0604030504040204" pitchFamily="34" charset="-120"/>
              </a:rPr>
              <a:t>甘肃省</a:t>
            </a:r>
            <a:r>
              <a:rPr lang="en-US" altLang="zh-TW" sz="3200" b="1" smtClean="0">
                <a:latin typeface="微軟正黑體" panose="020B0604030504040204" pitchFamily="34" charset="-120"/>
                <a:ea typeface="微軟正黑體" panose="020B0604030504040204" pitchFamily="34" charset="-120"/>
              </a:rPr>
              <a:t>-RTC</a:t>
            </a:r>
            <a:r>
              <a:rPr lang="zh-TW" altLang="en-US" sz="3200" b="1" smtClean="0">
                <a:latin typeface="微軟正黑體" panose="020B0604030504040204" pitchFamily="34" charset="-120"/>
                <a:ea typeface="微軟正黑體" panose="020B0604030504040204" pitchFamily="34" charset="-120"/>
              </a:rPr>
              <a:t>重点案例</a:t>
            </a:r>
            <a:r>
              <a:rPr lang="zh-CN" altLang="zh-TW" sz="3200" b="1" smtClean="0">
                <a:latin typeface="微軟正黑體" panose="020B0604030504040204" pitchFamily="34" charset="-120"/>
                <a:ea typeface="微軟正黑體" panose="020B0604030504040204" pitchFamily="34" charset="-120"/>
              </a:rPr>
              <a:t>参考资料</a:t>
            </a:r>
            <a:endParaRPr lang="en-US" altLang="zh-CN" sz="3200" b="1" dirty="0">
              <a:latin typeface="微軟正黑體" panose="020B0604030504040204" pitchFamily="34" charset="-120"/>
              <a:ea typeface="微軟正黑體" panose="020B0604030504040204" pitchFamily="34" charset="-120"/>
            </a:endParaRPr>
          </a:p>
          <a:p>
            <a:pPr algn="r"/>
            <a:endParaRPr lang="en-US" altLang="zh-TW" sz="2400" dirty="0">
              <a:latin typeface="微軟正黑體" panose="020B0604030504040204" pitchFamily="34" charset="-120"/>
              <a:ea typeface="微軟正黑體" panose="020B0604030504040204" pitchFamily="34" charset="-120"/>
            </a:endParaRPr>
          </a:p>
          <a:p>
            <a:pPr algn="r"/>
            <a:r>
              <a:rPr lang="zh-TW" altLang="en-US" sz="2400" b="1" dirty="0">
                <a:latin typeface="微軟正黑體" panose="020B0604030504040204" pitchFamily="34" charset="-120"/>
                <a:ea typeface="微軟正黑體" panose="020B0604030504040204" pitchFamily="34" charset="-120"/>
              </a:rPr>
              <a:t>播打日期 </a:t>
            </a:r>
            <a:r>
              <a:rPr lang="en-US" altLang="zh-TW" sz="2400" b="1" dirty="0" smtClean="0">
                <a:latin typeface="微軟正黑體" panose="020B0604030504040204" pitchFamily="34" charset="-120"/>
                <a:ea typeface="微軟正黑體" panose="020B0604030504040204" pitchFamily="34" charset="-120"/>
              </a:rPr>
              <a:t>:</a:t>
            </a:r>
            <a:r>
              <a:rPr lang="en-US" altLang="zh-TW" sz="2400" b="1" smtClean="0">
                <a:latin typeface="微軟正黑體" panose="020B0604030504040204" pitchFamily="34" charset="-120"/>
                <a:ea typeface="微軟正黑體" panose="020B0604030504040204" pitchFamily="34" charset="-120"/>
              </a:rPr>
              <a:t>2018/1/22</a:t>
            </a:r>
            <a:r>
              <a:rPr lang="en-US" altLang="zh-TW" sz="2400" b="1" smtClean="0">
                <a:latin typeface="微軟正黑體" panose="020B0604030504040204" pitchFamily="34" charset="-120"/>
                <a:ea typeface="微軟正黑體" panose="020B0604030504040204" pitchFamily="34" charset="-120"/>
              </a:rPr>
              <a:t>(</a:t>
            </a:r>
            <a:r>
              <a:rPr lang="zh-TW" altLang="en-US" sz="2400" b="1" smtClean="0">
                <a:latin typeface="微軟正黑體" panose="020B0604030504040204" pitchFamily="34" charset="-120"/>
                <a:ea typeface="微軟正黑體" panose="020B0604030504040204" pitchFamily="34" charset="-120"/>
              </a:rPr>
              <a:t>连打两周</a:t>
            </a:r>
            <a:r>
              <a:rPr lang="en-US" altLang="zh-TW" sz="2400" b="1"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96028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225792" y="848936"/>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dirty="0"/>
          </a:p>
        </p:txBody>
      </p:sp>
      <p:sp>
        <p:nvSpPr>
          <p:cNvPr id="133" name="矩形 10"/>
          <p:cNvSpPr txBox="1"/>
          <p:nvPr/>
        </p:nvSpPr>
        <p:spPr>
          <a:xfrm>
            <a:off x="94127" y="900098"/>
            <a:ext cx="8918207" cy="4523809"/>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lang="zh-TW" altLang="en-US" sz="2200" b="1" dirty="0" smtClean="0">
                <a:latin typeface="Microsoft JhengHei" charset="-120"/>
                <a:ea typeface="Microsoft JhengHei" charset="-120"/>
                <a:cs typeface="Microsoft JhengHei" charset="-120"/>
              </a:rPr>
              <a:t>性质：</a:t>
            </a:r>
            <a:r>
              <a:rPr lang="zh-TW" altLang="en-US" sz="2200" b="1" dirty="0" smtClean="0">
                <a:solidFill>
                  <a:srgbClr val="C00000"/>
                </a:solidFill>
                <a:latin typeface="Microsoft JhengHei" charset="-120"/>
                <a:ea typeface="Microsoft JhengHei" charset="-120"/>
                <a:cs typeface="Microsoft JhengHei" charset="-120"/>
              </a:rPr>
              <a:t>污蔑</a:t>
            </a:r>
            <a:r>
              <a:rPr lang="en-US" altLang="zh-TW" sz="2200" b="1" dirty="0" smtClean="0">
                <a:solidFill>
                  <a:srgbClr val="C00000"/>
                </a:solidFill>
                <a:latin typeface="Microsoft JhengHei" charset="-120"/>
                <a:ea typeface="Microsoft JhengHei" charset="-120"/>
                <a:cs typeface="Microsoft JhengHei" charset="-120"/>
              </a:rPr>
              <a:t>&amp;</a:t>
            </a:r>
            <a:r>
              <a:rPr lang="zh-TW" altLang="en-US" sz="2200" b="1" dirty="0">
                <a:solidFill>
                  <a:srgbClr val="C00000"/>
                </a:solidFill>
                <a:latin typeface="Microsoft JhengHei" charset="-120"/>
                <a:ea typeface="Microsoft JhengHei" charset="-120"/>
                <a:cs typeface="Microsoft JhengHei" charset="-120"/>
              </a:rPr>
              <a:t>毒害世人</a:t>
            </a:r>
          </a:p>
          <a:p>
            <a:pPr defTabSz="909458">
              <a:defRPr sz="3000">
                <a:latin typeface="微軟正黑體"/>
                <a:ea typeface="微軟正黑體"/>
                <a:cs typeface="微軟正黑體"/>
                <a:sym typeface="微軟正黑體"/>
              </a:defRPr>
            </a:pPr>
            <a:endParaRPr lang="en-US" sz="2200" b="1"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200" b="1" dirty="0" smtClean="0">
                <a:latin typeface="Microsoft JhengHei" charset="-120"/>
                <a:ea typeface="Microsoft JhengHei" charset="-120"/>
                <a:cs typeface="Microsoft JhengHei" charset="-120"/>
              </a:rPr>
              <a:t>情况：</a:t>
            </a:r>
            <a:endParaRPr lang="en-US" altLang="zh-TW" sz="2200" dirty="0" smtClean="0">
              <a:latin typeface="Microsoft JhengHei" charset="-120"/>
              <a:ea typeface="Microsoft JhengHei" charset="-120"/>
              <a:cs typeface="Microsoft JhengHei" charset="-120"/>
              <a:sym typeface="微軟正黑體"/>
            </a:endParaRPr>
          </a:p>
          <a:p>
            <a:r>
              <a:rPr lang="zh-TW" altLang="zh-TW" sz="2200" dirty="0" smtClean="0">
                <a:solidFill>
                  <a:schemeClr val="accent6">
                    <a:lumMod val="50000"/>
                  </a:schemeClr>
                </a:solidFill>
                <a:latin typeface="Microsoft JhengHei" charset="-120"/>
                <a:ea typeface="Microsoft JhengHei" charset="-120"/>
                <a:cs typeface="Microsoft JhengHei" charset="-120"/>
              </a:rPr>
              <a:t>甘肃省平凉市教育局</a:t>
            </a:r>
            <a:r>
              <a:rPr lang="zh-TW" altLang="zh-TW" sz="2200" dirty="0" smtClean="0">
                <a:latin typeface="Microsoft JhengHei" charset="-120"/>
                <a:ea typeface="Microsoft JhengHei" charset="-120"/>
                <a:cs typeface="Microsoft JhengHei" charset="-120"/>
              </a:rPr>
              <a:t>向各县市发文，</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要求</a:t>
            </a:r>
            <a:r>
              <a:rPr lang="zh-TW" altLang="en-US" sz="2200" dirty="0" smtClean="0">
                <a:latin typeface="Microsoft JhengHei" charset="-120"/>
                <a:ea typeface="Microsoft JhengHei" charset="-120"/>
                <a:cs typeface="Microsoft JhengHei" charset="-120"/>
              </a:rPr>
              <a:t>该县市</a:t>
            </a:r>
            <a:r>
              <a:rPr lang="zh-TW" altLang="zh-TW" sz="2200" dirty="0" smtClean="0">
                <a:latin typeface="Microsoft JhengHei" charset="-120"/>
                <a:ea typeface="Microsoft JhengHei" charset="-120"/>
                <a:cs typeface="Microsoft JhengHei" charset="-120"/>
              </a:rPr>
              <a:t>各学校组织师生搞所谓的“反对</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教活动”</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endParaRPr lang="en-US" altLang="zh-TW" sz="2200" dirty="0">
              <a:latin typeface="Microsoft JhengHei" charset="-120"/>
              <a:ea typeface="Microsoft JhengHei" charset="-120"/>
              <a:cs typeface="Microsoft JhengHei" charset="-120"/>
            </a:endParaRPr>
          </a:p>
          <a:p>
            <a:r>
              <a:rPr lang="en-US" altLang="zh-TW" sz="2200" dirty="0">
                <a:latin typeface="Microsoft JhengHei" charset="-120"/>
                <a:ea typeface="Microsoft JhengHei" charset="-120"/>
                <a:cs typeface="Microsoft JhengHei" charset="-120"/>
              </a:rPr>
              <a:t>2017</a:t>
            </a:r>
            <a:r>
              <a:rPr lang="zh-TW" altLang="zh-TW" sz="2200" dirty="0">
                <a:latin typeface="Microsoft JhengHei" charset="-120"/>
                <a:ea typeface="Microsoft JhengHei" charset="-120"/>
                <a:cs typeface="Microsoft JhengHei" charset="-120"/>
              </a:rPr>
              <a:t>年</a:t>
            </a:r>
            <a:r>
              <a:rPr lang="en-US" altLang="zh-TW" sz="2200" dirty="0">
                <a:latin typeface="Microsoft JhengHei" charset="-120"/>
                <a:ea typeface="Microsoft JhengHei" charset="-120"/>
                <a:cs typeface="Microsoft JhengHei" charset="-120"/>
              </a:rPr>
              <a:t>11</a:t>
            </a:r>
            <a:r>
              <a:rPr lang="zh-TW" altLang="zh-TW" sz="2200" dirty="0">
                <a:latin typeface="Microsoft JhengHei" charset="-120"/>
                <a:ea typeface="Microsoft JhengHei" charset="-120"/>
                <a:cs typeface="Microsoft JhengHei" charset="-120"/>
              </a:rPr>
              <a:t>月</a:t>
            </a:r>
            <a:r>
              <a:rPr lang="en-US" altLang="zh-TW" sz="2200" dirty="0">
                <a:latin typeface="Microsoft JhengHei" charset="-120"/>
                <a:ea typeface="Microsoft JhengHei" charset="-120"/>
                <a:cs typeface="Microsoft JhengHei" charset="-120"/>
              </a:rPr>
              <a:t>3</a:t>
            </a:r>
            <a:r>
              <a:rPr lang="zh-TW" altLang="zh-TW" sz="2200" dirty="0">
                <a:latin typeface="Microsoft JhengHei" charset="-120"/>
                <a:ea typeface="Microsoft JhengHei" charset="-120"/>
                <a:cs typeface="Microsoft JhengHei" charset="-120"/>
              </a:rPr>
              <a:t>日下午</a:t>
            </a:r>
            <a:r>
              <a:rPr lang="en-US" altLang="zh-TW" sz="2200" dirty="0">
                <a:latin typeface="Microsoft JhengHei" charset="-120"/>
                <a:ea typeface="Microsoft JhengHei" charset="-120"/>
                <a:cs typeface="Microsoft JhengHei" charset="-120"/>
              </a:rPr>
              <a:t>2</a:t>
            </a:r>
            <a:r>
              <a:rPr lang="zh-TW" altLang="zh-TW" sz="2200" dirty="0">
                <a:latin typeface="Microsoft JhengHei" charset="-120"/>
                <a:ea typeface="Microsoft JhengHei" charset="-120"/>
                <a:cs typeface="Microsoft JhengHei" charset="-120"/>
              </a:rPr>
              <a:t>至</a:t>
            </a:r>
            <a:r>
              <a:rPr lang="en-US" altLang="zh-TW" sz="2200" dirty="0" smtClean="0">
                <a:latin typeface="Microsoft JhengHei" charset="-120"/>
                <a:ea typeface="Microsoft JhengHei" charset="-120"/>
                <a:cs typeface="Microsoft JhengHei" charset="-120"/>
              </a:rPr>
              <a:t>4</a:t>
            </a:r>
            <a:r>
              <a:rPr lang="zh-TW" altLang="zh-TW" sz="2200" dirty="0" smtClean="0">
                <a:latin typeface="Microsoft JhengHei" charset="-120"/>
                <a:ea typeface="Microsoft JhengHei" charset="-120"/>
                <a:cs typeface="Microsoft JhengHei" charset="-120"/>
              </a:rPr>
              <a:t>时，</a:t>
            </a:r>
            <a:r>
              <a:rPr lang="zh-TW" altLang="en-US" sz="2200" dirty="0" smtClean="0">
                <a:latin typeface="Microsoft JhengHei" charset="-120"/>
                <a:ea typeface="Microsoft JhengHei" charset="-120"/>
                <a:cs typeface="Microsoft JhengHei" charset="-120"/>
              </a:rPr>
              <a:t>由</a:t>
            </a:r>
            <a:r>
              <a:rPr lang="zh-TW" altLang="zh-TW" sz="2200" dirty="0" smtClean="0">
                <a:solidFill>
                  <a:schemeClr val="accent6">
                    <a:lumMod val="50000"/>
                  </a:schemeClr>
                </a:solidFill>
                <a:latin typeface="Microsoft JhengHei" charset="-120"/>
                <a:ea typeface="Microsoft JhengHei" charset="-120"/>
                <a:cs typeface="Microsoft JhengHei" charset="-120"/>
              </a:rPr>
              <a:t>庄浪县岳堡中学</a:t>
            </a:r>
            <a:r>
              <a:rPr lang="zh-TW" altLang="zh-TW" sz="2200" dirty="0" smtClean="0">
                <a:latin typeface="Microsoft JhengHei" charset="-120"/>
                <a:ea typeface="Microsoft JhengHei" charset="-120"/>
                <a:cs typeface="Microsoft JhengHei" charset="-120"/>
              </a:rPr>
              <a:t>副校长</a:t>
            </a:r>
            <a:r>
              <a:rPr lang="zh-TW" altLang="zh-TW" sz="2200" dirty="0" smtClean="0">
                <a:solidFill>
                  <a:srgbClr val="00B050"/>
                </a:solidFill>
                <a:latin typeface="Microsoft JhengHei" charset="-120"/>
                <a:ea typeface="Microsoft JhengHei" charset="-120"/>
                <a:cs typeface="Microsoft JhengHei" charset="-120"/>
              </a:rPr>
              <a:t>吴臻</a:t>
            </a:r>
            <a:r>
              <a:rPr lang="zh-TW" altLang="zh-TW" sz="2200" dirty="0">
                <a:latin typeface="Microsoft JhengHei" charset="-120"/>
                <a:ea typeface="Microsoft JhengHei" charset="-120"/>
                <a:cs typeface="Microsoft JhengHei" charset="-120"/>
              </a:rPr>
              <a:t>主持</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召集</a:t>
            </a:r>
            <a:r>
              <a:rPr lang="zh-TW" altLang="zh-TW" sz="2200" dirty="0">
                <a:latin typeface="Microsoft JhengHei" charset="-120"/>
                <a:ea typeface="Microsoft JhengHei" charset="-120"/>
                <a:cs typeface="Microsoft JhengHei" charset="-120"/>
              </a:rPr>
              <a:t>全</a:t>
            </a:r>
            <a:r>
              <a:rPr lang="zh-TW" altLang="zh-TW" sz="2200" dirty="0" smtClean="0">
                <a:latin typeface="Microsoft JhengHei" charset="-120"/>
                <a:ea typeface="Microsoft JhengHei" charset="-120"/>
                <a:cs typeface="Microsoft JhengHei" charset="-120"/>
              </a:rPr>
              <a:t>校师生进行所谓</a:t>
            </a:r>
            <a:r>
              <a:rPr lang="zh-TW" altLang="zh-TW" sz="2200" dirty="0" smtClean="0">
                <a:solidFill>
                  <a:srgbClr val="C00000"/>
                </a:solidFill>
                <a:latin typeface="Microsoft JhengHei" charset="-120"/>
                <a:ea typeface="Microsoft JhengHei" charset="-120"/>
                <a:cs typeface="Microsoft JhengHei" charset="-120"/>
              </a:rPr>
              <a:t>“崇尚科学、远离</a:t>
            </a:r>
            <a:r>
              <a:rPr lang="en-US" altLang="zh-TW" sz="2200" dirty="0" smtClean="0">
                <a:solidFill>
                  <a:srgbClr val="C00000"/>
                </a:solidFill>
                <a:latin typeface="Microsoft JhengHei" charset="-120"/>
                <a:ea typeface="Microsoft JhengHei" charset="-120"/>
                <a:cs typeface="Microsoft JhengHei" charset="-120"/>
              </a:rPr>
              <a:t>X</a:t>
            </a:r>
            <a:r>
              <a:rPr lang="zh-TW" altLang="zh-TW" sz="2200" dirty="0" smtClean="0">
                <a:solidFill>
                  <a:srgbClr val="C00000"/>
                </a:solidFill>
                <a:latin typeface="Microsoft JhengHei" charset="-120"/>
                <a:ea typeface="Microsoft JhengHei" charset="-120"/>
                <a:cs typeface="Microsoft JhengHei" charset="-120"/>
              </a:rPr>
              <a:t>教</a:t>
            </a:r>
            <a:r>
              <a:rPr lang="zh-TW" altLang="zh-TW" sz="2200" dirty="0" smtClean="0">
                <a:solidFill>
                  <a:srgbClr val="C00000"/>
                </a:solidFill>
                <a:latin typeface="Microsoft JhengHei" charset="-120"/>
                <a:ea typeface="Microsoft JhengHei" charset="-120"/>
                <a:cs typeface="Microsoft JhengHei" charset="-120"/>
              </a:rPr>
              <a:t>”</a:t>
            </a:r>
            <a:r>
              <a:rPr lang="zh-TW" altLang="zh-TW" sz="2200" dirty="0" smtClean="0">
                <a:latin typeface="Microsoft JhengHei" charset="-120"/>
                <a:ea typeface="Microsoft JhengHei" charset="-120"/>
                <a:cs typeface="Microsoft JhengHei" charset="-120"/>
              </a:rPr>
              <a:t>主题演讲比赛活动，</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其中</a:t>
            </a:r>
            <a:r>
              <a:rPr lang="en-US" altLang="zh-TW" sz="2200" dirty="0" smtClean="0">
                <a:latin typeface="Microsoft JhengHei" charset="-120"/>
                <a:ea typeface="Microsoft JhengHei" charset="-120"/>
                <a:cs typeface="Microsoft JhengHei" charset="-120"/>
              </a:rPr>
              <a:t>7</a:t>
            </a:r>
            <a:r>
              <a:rPr lang="zh-TW" altLang="zh-TW" sz="2200" dirty="0" smtClean="0">
                <a:latin typeface="Microsoft JhengHei" charset="-120"/>
                <a:ea typeface="Microsoft JhengHei" charset="-120"/>
                <a:cs typeface="Microsoft JhengHei" charset="-120"/>
              </a:rPr>
              <a:t>名发言的学生，无中生有、恶毒攻击法轮大法，毒害全校师生。</a:t>
            </a:r>
            <a:endParaRPr lang="en-US" altLang="zh-TW" sz="2200" dirty="0" smtClean="0">
              <a:latin typeface="Microsoft JhengHei" charset="-120"/>
              <a:ea typeface="Microsoft JhengHei" charset="-120"/>
              <a:cs typeface="Microsoft JhengHei" charset="-120"/>
            </a:endParaRPr>
          </a:p>
          <a:p>
            <a:endParaRPr lang="en-US" altLang="zh-TW" sz="2400" dirty="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活动临结束时，教师</a:t>
            </a:r>
            <a:r>
              <a:rPr lang="zh-TW" altLang="zh-TW" sz="2200" dirty="0" smtClean="0">
                <a:solidFill>
                  <a:srgbClr val="00B050"/>
                </a:solidFill>
                <a:latin typeface="Microsoft JhengHei" charset="-120"/>
                <a:ea typeface="Microsoft JhengHei" charset="-120"/>
                <a:cs typeface="Microsoft JhengHei" charset="-120"/>
              </a:rPr>
              <a:t>郭虎子</a:t>
            </a:r>
            <a:r>
              <a:rPr lang="zh-TW" altLang="zh-TW" sz="2200" dirty="0" smtClean="0">
                <a:latin typeface="Microsoft JhengHei" charset="-120"/>
                <a:ea typeface="Microsoft JhengHei" charset="-120"/>
                <a:cs typeface="Microsoft JhengHei" charset="-120"/>
              </a:rPr>
              <a:t>还情绪激昂的带领学生</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狂喊“崇尚科学、反对</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a:t>
            </a:r>
            <a:r>
              <a:rPr lang="zh-TW" altLang="zh-TW" sz="2200" dirty="0">
                <a:latin typeface="Microsoft JhengHei" charset="-120"/>
                <a:ea typeface="Microsoft JhengHei" charset="-120"/>
                <a:cs typeface="Microsoft JhengHei" charset="-120"/>
              </a:rPr>
              <a:t>！”</a:t>
            </a:r>
          </a:p>
          <a:p>
            <a:r>
              <a:rPr lang="en-US" altLang="zh-TW" sz="2200" dirty="0">
                <a:latin typeface="Microsoft JhengHei" charset="-120"/>
                <a:ea typeface="Microsoft JhengHei" charset="-120"/>
                <a:cs typeface="Microsoft JhengHei" charset="-120"/>
              </a:rPr>
              <a:t> </a:t>
            </a:r>
            <a:endParaRPr lang="zh-TW" altLang="zh-TW" sz="2200" dirty="0">
              <a:latin typeface="Microsoft JhengHei" charset="-120"/>
              <a:ea typeface="Microsoft JhengHei" charset="-120"/>
              <a:cs typeface="Microsoft JhengHei" charset="-120"/>
            </a:endParaRPr>
          </a:p>
        </p:txBody>
      </p:sp>
      <p:grpSp>
        <p:nvGrpSpPr>
          <p:cNvPr id="136" name="矩形 5"/>
          <p:cNvGrpSpPr/>
          <p:nvPr/>
        </p:nvGrpSpPr>
        <p:grpSpPr>
          <a:xfrm>
            <a:off x="-1" y="-5"/>
            <a:ext cx="9144001" cy="848943"/>
            <a:chOff x="0" y="-3"/>
            <a:chExt cx="1300480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0" y="116354"/>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a:latin typeface="Microsoft JhengHei" charset="-120"/>
                  <a:ea typeface="Microsoft JhengHei" charset="-120"/>
                  <a:cs typeface="Microsoft JhengHei" charset="-120"/>
                </a:rPr>
                <a:t>8</a:t>
              </a:r>
              <a:r>
                <a:rPr sz="3600" dirty="0" smtClean="0">
                  <a:latin typeface="Microsoft JhengHei" charset="-120"/>
                  <a:ea typeface="Microsoft JhengHei" charset="-120"/>
                  <a:cs typeface="Microsoft JhengHei" charset="-120"/>
                </a:rPr>
                <a:t>-1.</a:t>
              </a:r>
              <a:r>
                <a:rPr lang="zh-TW" altLang="en-US" sz="3600" dirty="0" smtClean="0">
                  <a:latin typeface="Microsoft JhengHei" charset="-120"/>
                  <a:ea typeface="Microsoft JhengHei" charset="-120"/>
                  <a:cs typeface="Microsoft JhengHei" charset="-120"/>
                </a:rPr>
                <a:t> </a:t>
              </a:r>
              <a:r>
                <a:rPr lang="zh-TW" altLang="en-US" sz="3600" b="1" dirty="0" smtClean="0">
                  <a:solidFill>
                    <a:schemeClr val="bg1"/>
                  </a:solidFill>
                  <a:latin typeface="微軟正黑體" panose="020B0604030504040204" pitchFamily="34" charset="-120"/>
                  <a:ea typeface="微軟正黑體" panose="020B0604030504040204" pitchFamily="34" charset="-120"/>
                </a:rPr>
                <a:t>平凉市</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smtClean="0">
                  <a:solidFill>
                    <a:schemeClr val="bg1"/>
                  </a:solidFill>
                  <a:latin typeface="微軟正黑體" panose="020B0604030504040204" pitchFamily="34" charset="-120"/>
                  <a:ea typeface="微軟正黑體" panose="020B0604030504040204" pitchFamily="34" charset="-120"/>
                </a:rPr>
                <a:t>庄浪县</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grpSp>
      <p:sp>
        <p:nvSpPr>
          <p:cNvPr id="10" name="矩形"/>
          <p:cNvSpPr/>
          <p:nvPr/>
        </p:nvSpPr>
        <p:spPr>
          <a:xfrm>
            <a:off x="7129531"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b="1" dirty="0" err="1" smtClean="0">
                <a:solidFill>
                  <a:schemeClr val="accent6">
                    <a:lumMod val="75000"/>
                  </a:schemeClr>
                </a:solidFill>
              </a:rPr>
              <a:t>案情</a:t>
            </a:r>
            <a:endParaRPr lang="en-US" sz="4400" b="1" dirty="0">
              <a:solidFill>
                <a:schemeClr val="accent6">
                  <a:lumMod val="75000"/>
                </a:schemeClr>
              </a:solidFill>
            </a:endParaRPr>
          </a:p>
        </p:txBody>
      </p:sp>
    </p:spTree>
    <p:extLst>
      <p:ext uri="{BB962C8B-B14F-4D97-AF65-F5344CB8AC3E}">
        <p14:creationId xmlns:p14="http://schemas.microsoft.com/office/powerpoint/2010/main" val="1687999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株洲市許多官員因迫害法輪功被國際追查，包括…"/>
          <p:cNvSpPr txBox="1"/>
          <p:nvPr/>
        </p:nvSpPr>
        <p:spPr>
          <a:xfrm>
            <a:off x="408284" y="1196752"/>
            <a:ext cx="8405354" cy="30243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t">
            <a:noAutofit/>
          </a:bodyPr>
          <a:lstStyle/>
          <a:p>
            <a:r>
              <a:rPr lang="zh-TW" altLang="en-US" sz="2400" dirty="0" smtClean="0">
                <a:latin typeface="微軟正黑體" panose="020B0604030504040204" pitchFamily="34" charset="-120"/>
                <a:ea typeface="微軟正黑體" panose="020B0604030504040204" pitchFamily="34" charset="-120"/>
              </a:rPr>
              <a:t>平凉市</a:t>
            </a:r>
            <a:r>
              <a:rPr lang="zh-TW" altLang="en-US" sz="2400" kern="0" dirty="0" smtClean="0">
                <a:solidFill>
                  <a:srgbClr val="000000"/>
                </a:solidFill>
                <a:latin typeface="微軟正黑體" panose="020B0604030504040204" pitchFamily="34" charset="-120"/>
                <a:ea typeface="微軟正黑體" panose="020B0604030504040204" pitchFamily="34" charset="-120"/>
                <a:cs typeface="Microsoft JhengHei" charset="-120"/>
                <a:sym typeface="微軟正黑體"/>
              </a:rPr>
              <a:t>许多官员因迫害法轮功被国际追查，包括</a:t>
            </a:r>
            <a:r>
              <a:rPr lang="zh-TW" altLang="en-US" sz="2400" kern="0" dirty="0">
                <a:solidFill>
                  <a:srgbClr val="000000"/>
                </a:solidFill>
                <a:latin typeface="微軟正黑體" panose="020B0604030504040204" pitchFamily="34" charset="-120"/>
                <a:ea typeface="微軟正黑體" panose="020B0604030504040204" pitchFamily="34" charset="-120"/>
                <a:cs typeface="Microsoft JhengHei" charset="-120"/>
                <a:sym typeface="微軟正黑體"/>
              </a:rPr>
              <a:t>：</a:t>
            </a:r>
            <a:r>
              <a:rPr lang="zh-TW" altLang="en-US" sz="2400" kern="0" dirty="0" smtClean="0">
                <a:solidFill>
                  <a:srgbClr val="000000"/>
                </a:solidFill>
                <a:latin typeface="微軟正黑體" panose="020B0604030504040204" pitchFamily="34" charset="-120"/>
                <a:ea typeface="微軟正黑體" panose="020B0604030504040204" pitchFamily="34" charset="-120"/>
                <a:cs typeface="Microsoft JhengHei" charset="-120"/>
                <a:sym typeface="微軟正黑體"/>
              </a:rPr>
              <a:t> </a:t>
            </a:r>
            <a:endParaRPr lang="en-US" altLang="zh-TW" sz="2400" kern="0" dirty="0" smtClean="0">
              <a:solidFill>
                <a:srgbClr val="000000"/>
              </a:solidFill>
              <a:latin typeface="微軟正黑體" panose="020B0604030504040204" pitchFamily="34" charset="-120"/>
              <a:ea typeface="微軟正黑體" panose="020B0604030504040204" pitchFamily="34" charset="-120"/>
              <a:cs typeface="Microsoft JhengHei" charset="-120"/>
              <a:sym typeface="微軟正黑體"/>
            </a:endParaRPr>
          </a:p>
          <a:p>
            <a:endParaRPr lang="en-US" altLang="zh-TW" sz="2400" dirty="0" smtClean="0">
              <a:latin typeface="微軟正黑體" panose="020B0604030504040204" pitchFamily="34" charset="-120"/>
              <a:ea typeface="微軟正黑體" panose="020B0604030504040204" pitchFamily="34" charset="-120"/>
            </a:endParaRPr>
          </a:p>
          <a:p>
            <a:r>
              <a:rPr lang="zh-TW" altLang="zh-TW" sz="2400" b="1" dirty="0" smtClean="0">
                <a:solidFill>
                  <a:srgbClr val="C00000"/>
                </a:solidFill>
                <a:latin typeface="微軟正黑體" panose="020B0604030504040204" pitchFamily="34" charset="-120"/>
                <a:ea typeface="微軟正黑體" panose="020B0604030504040204" pitchFamily="34" charset="-120"/>
              </a:rPr>
              <a:t>平凉市</a:t>
            </a:r>
            <a:r>
              <a:rPr lang="zh-TW" altLang="zh-TW" sz="2400" dirty="0" smtClean="0">
                <a:latin typeface="微軟正黑體" panose="020B0604030504040204" pitchFamily="34" charset="-120"/>
                <a:ea typeface="微軟正黑體" panose="020B0604030504040204" pitchFamily="34" charset="-120"/>
              </a:rPr>
              <a:t>市委常委、政法委书记：马晓峰</a:t>
            </a:r>
          </a:p>
          <a:p>
            <a:r>
              <a:rPr lang="zh-TW" altLang="zh-TW" sz="2400" dirty="0" smtClean="0">
                <a:latin typeface="微軟正黑體" panose="020B0604030504040204" pitchFamily="34" charset="-120"/>
                <a:ea typeface="微軟正黑體" panose="020B0604030504040204" pitchFamily="34" charset="-120"/>
              </a:rPr>
              <a:t>平凉市市委副书记：李志勋</a:t>
            </a:r>
          </a:p>
          <a:p>
            <a:r>
              <a:rPr lang="zh-TW" altLang="zh-TW" sz="2400" dirty="0" smtClean="0">
                <a:latin typeface="微軟正黑體" panose="020B0604030504040204" pitchFamily="34" charset="-120"/>
                <a:ea typeface="微軟正黑體" panose="020B0604030504040204" pitchFamily="34" charset="-120"/>
              </a:rPr>
              <a:t>平凉市防范和处理</a:t>
            </a:r>
            <a:r>
              <a:rPr lang="en-US" altLang="zh-TW" sz="2400" dirty="0" smtClean="0">
                <a:latin typeface="微軟正黑體" panose="020B0604030504040204" pitchFamily="34" charset="-120"/>
                <a:ea typeface="微軟正黑體" panose="020B0604030504040204" pitchFamily="34" charset="-120"/>
              </a:rPr>
              <a:t>X</a:t>
            </a:r>
            <a:r>
              <a:rPr lang="zh-TW" altLang="zh-TW" sz="2400" dirty="0" smtClean="0">
                <a:latin typeface="微軟正黑體" panose="020B0604030504040204" pitchFamily="34" charset="-120"/>
                <a:ea typeface="微軟正黑體" panose="020B0604030504040204" pitchFamily="34" charset="-120"/>
              </a:rPr>
              <a:t>教问题</a:t>
            </a:r>
            <a:r>
              <a:rPr lang="en-US" altLang="zh-TW" sz="2400" dirty="0" smtClean="0">
                <a:latin typeface="微軟正黑體" panose="020B0604030504040204" pitchFamily="34" charset="-120"/>
                <a:ea typeface="微軟正黑體" panose="020B0604030504040204" pitchFamily="34" charset="-120"/>
              </a:rPr>
              <a:t>(</a:t>
            </a:r>
            <a:r>
              <a:rPr lang="zh-TW" altLang="zh-TW" sz="2400" b="1" dirty="0" smtClean="0">
                <a:latin typeface="微軟正黑體" panose="020B0604030504040204" pitchFamily="34" charset="-120"/>
                <a:ea typeface="微軟正黑體" panose="020B0604030504040204" pitchFamily="34" charset="-120"/>
              </a:rPr>
              <a:t>领导小组</a:t>
            </a:r>
            <a:r>
              <a:rPr lang="en-US" altLang="zh-TW" sz="2400" b="1" dirty="0" smtClean="0">
                <a:latin typeface="微軟正黑體" panose="020B0604030504040204" pitchFamily="34" charset="-120"/>
                <a:ea typeface="微軟正黑體" panose="020B0604030504040204" pitchFamily="34" charset="-120"/>
              </a:rPr>
              <a:t>)</a:t>
            </a:r>
            <a:r>
              <a:rPr lang="zh-TW" altLang="zh-TW" sz="2400" dirty="0" smtClean="0">
                <a:latin typeface="微軟正黑體" panose="020B0604030504040204" pitchFamily="34" charset="-120"/>
                <a:ea typeface="微軟正黑體" panose="020B0604030504040204" pitchFamily="34" charset="-120"/>
              </a:rPr>
              <a:t>主任：李宝林、薛世尧 </a:t>
            </a:r>
          </a:p>
          <a:p>
            <a:r>
              <a:rPr lang="zh-TW" altLang="zh-TW" sz="2400" dirty="0" smtClean="0">
                <a:latin typeface="微軟正黑體" panose="020B0604030504040204" pitchFamily="34" charset="-120"/>
                <a:ea typeface="微軟正黑體" panose="020B0604030504040204" pitchFamily="34" charset="-120"/>
              </a:rPr>
              <a:t>平凉市防</a:t>
            </a:r>
            <a:r>
              <a:rPr lang="en-US" altLang="zh-TW" sz="2400" dirty="0" smtClean="0">
                <a:latin typeface="微軟正黑體" panose="020B0604030504040204" pitchFamily="34" charset="-120"/>
                <a:ea typeface="微軟正黑體" panose="020B0604030504040204" pitchFamily="34" charset="-120"/>
              </a:rPr>
              <a:t>X</a:t>
            </a:r>
            <a:r>
              <a:rPr lang="zh-TW" altLang="zh-TW" sz="2400" dirty="0" smtClean="0">
                <a:latin typeface="微軟正黑體" panose="020B0604030504040204" pitchFamily="34" charset="-120"/>
                <a:ea typeface="微軟正黑體" panose="020B0604030504040204" pitchFamily="34" charset="-120"/>
              </a:rPr>
              <a:t>办</a:t>
            </a:r>
            <a:r>
              <a:rPr lang="en-US" altLang="zh-TW" sz="2400" dirty="0" smtClean="0">
                <a:latin typeface="微軟正黑體" panose="020B0604030504040204" pitchFamily="34" charset="-120"/>
                <a:ea typeface="微軟正黑體" panose="020B0604030504040204" pitchFamily="34" charset="-120"/>
              </a:rPr>
              <a:t>(</a:t>
            </a:r>
            <a:r>
              <a:rPr lang="en-US" altLang="zh-TW" sz="2400" dirty="0">
                <a:latin typeface="微軟正黑體" panose="020B0604030504040204" pitchFamily="34" charset="-120"/>
                <a:ea typeface="微軟正黑體" panose="020B0604030504040204" pitchFamily="34" charset="-120"/>
              </a:rPr>
              <a:t>610)</a:t>
            </a:r>
            <a:r>
              <a:rPr lang="zh-TW" altLang="zh-TW" sz="2400" dirty="0">
                <a:latin typeface="微軟正黑體" panose="020B0604030504040204" pitchFamily="34" charset="-120"/>
                <a:ea typeface="微軟正黑體" panose="020B0604030504040204" pitchFamily="34" charset="-120"/>
              </a:rPr>
              <a:t>主任：王立群、席盼虎</a:t>
            </a:r>
          </a:p>
          <a:p>
            <a:r>
              <a:rPr lang="zh-TW" altLang="zh-TW" sz="2400" dirty="0" smtClean="0">
                <a:latin typeface="微軟正黑體" panose="020B0604030504040204" pitchFamily="34" charset="-120"/>
                <a:ea typeface="微軟正黑體" panose="020B0604030504040204" pitchFamily="34" charset="-120"/>
              </a:rPr>
              <a:t>平凉市防</a:t>
            </a:r>
            <a:r>
              <a:rPr lang="en-US" altLang="zh-TW" sz="2400" dirty="0" smtClean="0">
                <a:latin typeface="微軟正黑體" panose="020B0604030504040204" pitchFamily="34" charset="-120"/>
                <a:ea typeface="微軟正黑體" panose="020B0604030504040204" pitchFamily="34" charset="-120"/>
              </a:rPr>
              <a:t>X</a:t>
            </a:r>
            <a:r>
              <a:rPr lang="zh-TW" altLang="zh-TW" sz="2400" dirty="0" smtClean="0">
                <a:latin typeface="微軟正黑體" panose="020B0604030504040204" pitchFamily="34" charset="-120"/>
                <a:ea typeface="微軟正黑體" panose="020B0604030504040204" pitchFamily="34" charset="-120"/>
              </a:rPr>
              <a:t>办</a:t>
            </a:r>
            <a:r>
              <a:rPr lang="en-US" altLang="zh-TW" sz="2400" dirty="0" smtClean="0">
                <a:latin typeface="微軟正黑體" panose="020B0604030504040204" pitchFamily="34" charset="-120"/>
                <a:ea typeface="微軟正黑體" panose="020B0604030504040204" pitchFamily="34" charset="-120"/>
              </a:rPr>
              <a:t>(</a:t>
            </a:r>
            <a:r>
              <a:rPr lang="en-US" altLang="zh-TW" sz="2400" dirty="0">
                <a:latin typeface="微軟正黑體" panose="020B0604030504040204" pitchFamily="34" charset="-120"/>
                <a:ea typeface="微軟正黑體" panose="020B0604030504040204" pitchFamily="34" charset="-120"/>
              </a:rPr>
              <a:t>610</a:t>
            </a:r>
            <a:r>
              <a:rPr lang="en-US" altLang="zh-TW" sz="2400" dirty="0" smtClean="0">
                <a:latin typeface="微軟正黑體" panose="020B0604030504040204" pitchFamily="34" charset="-120"/>
                <a:ea typeface="微軟正黑體" panose="020B0604030504040204" pitchFamily="34" charset="-120"/>
              </a:rPr>
              <a:t>)</a:t>
            </a:r>
            <a:r>
              <a:rPr lang="zh-TW" altLang="zh-TW" sz="2400" dirty="0" smtClean="0">
                <a:latin typeface="微軟正黑體" panose="020B0604030504040204" pitchFamily="34" charset="-120"/>
                <a:ea typeface="微軟正黑體" panose="020B0604030504040204" pitchFamily="34" charset="-120"/>
              </a:rPr>
              <a:t>副主任：赵建军</a:t>
            </a:r>
          </a:p>
          <a:p>
            <a:endParaRPr lang="en-US" altLang="zh-TW" sz="2400" dirty="0">
              <a:latin typeface="微軟正黑體" panose="020B0604030504040204" pitchFamily="34" charset="-120"/>
              <a:ea typeface="微軟正黑體" panose="020B0604030504040204" pitchFamily="34" charset="-120"/>
            </a:endParaRPr>
          </a:p>
          <a:p>
            <a:r>
              <a:rPr lang="zh-TW" altLang="en-US" sz="2400" b="1" dirty="0" smtClean="0">
                <a:solidFill>
                  <a:srgbClr val="C00000"/>
                </a:solidFill>
                <a:latin typeface="微軟正黑體" panose="020B0604030504040204" pitchFamily="34" charset="-120"/>
                <a:ea typeface="微軟正黑體" panose="020B0604030504040204" pitchFamily="34" charset="-120"/>
              </a:rPr>
              <a:t>庄浪县</a:t>
            </a:r>
            <a:endParaRPr lang="en-US" altLang="zh-TW" sz="2400" b="1" dirty="0">
              <a:solidFill>
                <a:srgbClr val="C00000"/>
              </a:solidFill>
              <a:latin typeface="微軟正黑體" panose="020B0604030504040204" pitchFamily="34" charset="-120"/>
              <a:ea typeface="微軟正黑體" panose="020B0604030504040204" pitchFamily="34" charset="-120"/>
            </a:endParaRPr>
          </a:p>
          <a:p>
            <a:r>
              <a:rPr lang="zh-TW" altLang="en-US" sz="2400" dirty="0" smtClean="0">
                <a:latin typeface="微軟正黑體" panose="020B0604030504040204" pitchFamily="34" charset="-120"/>
                <a:ea typeface="微軟正黑體" panose="020B0604030504040204" pitchFamily="34" charset="-120"/>
              </a:rPr>
              <a:t>历任县政法委书记：张百成、周吉祖、路韬</a:t>
            </a:r>
            <a:br>
              <a:rPr lang="zh-TW" altLang="en-US" sz="2400" dirty="0" smtClean="0">
                <a:latin typeface="微軟正黑體" panose="020B0604030504040204" pitchFamily="34" charset="-120"/>
                <a:ea typeface="微軟正黑體" panose="020B0604030504040204" pitchFamily="34" charset="-120"/>
              </a:rPr>
            </a:br>
            <a:r>
              <a:rPr lang="zh-TW" altLang="en-US" sz="2400" dirty="0" smtClean="0">
                <a:latin typeface="微軟正黑體" panose="020B0604030504040204" pitchFamily="34" charset="-120"/>
                <a:ea typeface="微軟正黑體" panose="020B0604030504040204" pitchFamily="34" charset="-120"/>
              </a:rPr>
              <a:t>历任县委防范办</a:t>
            </a:r>
            <a:r>
              <a:rPr lang="en-US" altLang="zh-TW" sz="2400" dirty="0" smtClean="0">
                <a:latin typeface="微軟正黑體" panose="020B0604030504040204" pitchFamily="34" charset="-120"/>
                <a:ea typeface="微軟正黑體" panose="020B0604030504040204" pitchFamily="34" charset="-120"/>
              </a:rPr>
              <a:t>(610</a:t>
            </a:r>
            <a:r>
              <a:rPr lang="zh-TW" altLang="en-US" sz="2400" dirty="0" smtClean="0">
                <a:latin typeface="微軟正黑體" panose="020B0604030504040204" pitchFamily="34" charset="-120"/>
                <a:ea typeface="微軟正黑體" panose="020B0604030504040204" pitchFamily="34" charset="-120"/>
              </a:rPr>
              <a:t>办</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：周进平</a:t>
            </a:r>
            <a:endParaRPr lang="zh-TW" altLang="en-US" sz="2400" dirty="0">
              <a:latin typeface="微軟正黑體" panose="020B0604030504040204" pitchFamily="34" charset="-120"/>
              <a:ea typeface="微軟正黑體" panose="020B0604030504040204" pitchFamily="34" charset="-120"/>
              <a:cs typeface="Microsoft JhengHei" charset="-120"/>
            </a:endParaRP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11" hangingPunct="0">
                <a:defRPr b="0">
                  <a:solidFill>
                    <a:srgbClr val="FFFFFF"/>
                  </a:solidFill>
                  <a:latin typeface="Calibri"/>
                  <a:ea typeface="Calibri"/>
                  <a:cs typeface="Calibri"/>
                  <a:sym typeface="Calibri"/>
                </a:defRPr>
              </a:pPr>
              <a:endParaRPr sz="1700" kern="0">
                <a:solidFill>
                  <a:srgbClr val="FFFFFF"/>
                </a:solidFill>
                <a:latin typeface="Calibri"/>
                <a:ea typeface="Calibri"/>
                <a:cs typeface="Calibri"/>
                <a:sym typeface="Calibri"/>
              </a:endParaRPr>
            </a:p>
          </p:txBody>
        </p:sp>
        <p:sp>
          <p:nvSpPr>
            <p:cNvPr id="145" name="9-3. 株洲市被國際追查官員"/>
            <p:cNvSpPr txBox="1"/>
            <p:nvPr/>
          </p:nvSpPr>
          <p:spPr>
            <a:xfrm>
              <a:off x="-1" y="107664"/>
              <a:ext cx="12985745"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sz="3600" b="1" kern="0" dirty="0"/>
                <a:t> </a:t>
              </a:r>
              <a:r>
                <a:rPr lang="en-US" sz="3600" b="1" kern="0" dirty="0"/>
                <a:t>8</a:t>
              </a:r>
              <a:r>
                <a:rPr sz="3600" b="1" kern="0" dirty="0" smtClean="0"/>
                <a:t>-</a:t>
              </a:r>
              <a:r>
                <a:rPr lang="en-US" sz="3600" b="1" kern="0" dirty="0" smtClean="0"/>
                <a:t>2</a:t>
              </a:r>
              <a:r>
                <a:rPr sz="3600" b="1" kern="0" dirty="0" smtClean="0"/>
                <a:t>.</a:t>
              </a:r>
              <a:r>
                <a:rPr lang="zh-TW" altLang="en-US" sz="3600" b="1" dirty="0" smtClean="0">
                  <a:solidFill>
                    <a:schemeClr val="bg1"/>
                  </a:solidFill>
                  <a:latin typeface="微軟正黑體" panose="020B0604030504040204" pitchFamily="34" charset="-120"/>
                  <a:ea typeface="微軟正黑體" panose="020B0604030504040204" pitchFamily="34" charset="-120"/>
                </a:rPr>
                <a:t>平凉市</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smtClean="0">
                  <a:solidFill>
                    <a:schemeClr val="bg1"/>
                  </a:solidFill>
                  <a:latin typeface="微軟正黑體" panose="020B0604030504040204" pitchFamily="34" charset="-120"/>
                  <a:ea typeface="微軟正黑體" panose="020B0604030504040204" pitchFamily="34" charset="-120"/>
                </a:rPr>
                <a:t>庄浪县</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grpSp>
      <p:sp>
        <p:nvSpPr>
          <p:cNvPr id="147" name="矩形 6"/>
          <p:cNvSpPr/>
          <p:nvPr/>
        </p:nvSpPr>
        <p:spPr>
          <a:xfrm>
            <a:off x="357914" y="5733256"/>
            <a:ext cx="8506094" cy="707375"/>
          </a:xfrm>
          <a:prstGeom prst="rect">
            <a:avLst/>
          </a:prstGeom>
          <a:ln w="38100">
            <a:solidFill>
              <a:srgbClr val="0070C0"/>
            </a:solidFill>
          </a:ln>
          <a:extLst>
            <a:ext uri="{C572A759-6A51-4108-AA02-DFA0A04FC94B}">
              <ma14:wrappingTextBoxFlag xmlns="" xmlns:ma14="http://schemas.microsoft.com/office/mac/drawingml/2011/main" val="1"/>
            </a:ext>
          </a:extLst>
        </p:spPr>
        <p:txBody>
          <a:bodyPr wrap="square" lIns="45467" tIns="45467" rIns="45467" bIns="45467">
            <a:spAutoFit/>
          </a:bodyPr>
          <a:lstStyle/>
          <a:p>
            <a:pPr defTabSz="909411" hangingPunct="0">
              <a:defRPr sz="3400" b="0">
                <a:latin typeface="微軟正黑體"/>
                <a:ea typeface="微軟正黑體"/>
                <a:cs typeface="微軟正黑體"/>
                <a:sym typeface="微軟正黑體"/>
              </a:defRPr>
            </a:pPr>
            <a:r>
              <a:rPr sz="2000" kern="0" dirty="0">
                <a:solidFill>
                  <a:srgbClr val="000000"/>
                </a:solidFill>
                <a:latin typeface="微軟正黑體"/>
                <a:ea typeface="微軟正黑體"/>
                <a:cs typeface="微軟正黑體"/>
                <a:sym typeface="微軟正黑體"/>
              </a:rPr>
              <a:t>到目前為止</a:t>
            </a:r>
            <a:r>
              <a:rPr sz="2000" kern="0" dirty="0" smtClean="0">
                <a:solidFill>
                  <a:srgbClr val="000000"/>
                </a:solidFill>
                <a:latin typeface="微軟正黑體"/>
                <a:ea typeface="微軟正黑體"/>
                <a:cs typeface="微軟正黑體"/>
                <a:sym typeface="微軟正黑體"/>
              </a:rPr>
              <a:t>，</a:t>
            </a:r>
            <a:r>
              <a:rPr lang="zh-TW" altLang="en-US" sz="2000" b="1" kern="0" dirty="0" smtClean="0">
                <a:solidFill>
                  <a:srgbClr val="C00000"/>
                </a:solidFill>
                <a:latin typeface="微軟正黑體"/>
                <a:ea typeface="微軟正黑體"/>
                <a:cs typeface="微軟正黑體"/>
                <a:sym typeface="微軟正黑體"/>
              </a:rPr>
              <a:t>甘肅省</a:t>
            </a:r>
            <a:r>
              <a:rPr sz="2000" kern="0" dirty="0" smtClean="0">
                <a:solidFill>
                  <a:srgbClr val="000000"/>
                </a:solidFill>
                <a:latin typeface="微軟正黑體"/>
                <a:ea typeface="微軟正黑體"/>
                <a:cs typeface="微軟正黑體"/>
                <a:sym typeface="微軟正黑體"/>
              </a:rPr>
              <a:t>有</a:t>
            </a:r>
            <a:r>
              <a:rPr lang="en-US" sz="2000" b="1" kern="0" dirty="0" smtClean="0">
                <a:solidFill>
                  <a:srgbClr val="C00000"/>
                </a:solidFill>
                <a:latin typeface="微軟正黑體"/>
                <a:ea typeface="微軟正黑體"/>
                <a:cs typeface="微軟正黑體"/>
                <a:sym typeface="微軟正黑體"/>
              </a:rPr>
              <a:t>1,989</a:t>
            </a:r>
            <a:r>
              <a:rPr sz="2000" b="1" kern="0" dirty="0" smtClean="0">
                <a:solidFill>
                  <a:srgbClr val="C00000"/>
                </a:solidFill>
                <a:latin typeface="微軟正黑體"/>
                <a:ea typeface="微軟正黑體"/>
                <a:cs typeface="微軟正黑體"/>
                <a:sym typeface="微軟正黑體"/>
              </a:rPr>
              <a:t>名</a:t>
            </a:r>
            <a:r>
              <a:rPr sz="2000" kern="0" dirty="0" smtClean="0">
                <a:solidFill>
                  <a:srgbClr val="000000"/>
                </a:solidFill>
                <a:latin typeface="微軟正黑體"/>
                <a:ea typeface="微軟正黑體"/>
                <a:cs typeface="微軟正黑體"/>
                <a:sym typeface="微軟正黑體"/>
              </a:rPr>
              <a:t>的公檢法司</a:t>
            </a:r>
            <a:r>
              <a:rPr sz="2000" kern="0" dirty="0">
                <a:solidFill>
                  <a:srgbClr val="000000"/>
                </a:solidFill>
                <a:latin typeface="微軟正黑體"/>
                <a:ea typeface="微軟正黑體"/>
                <a:cs typeface="微軟正黑體"/>
                <a:sym typeface="微軟正黑體"/>
              </a:rPr>
              <a:t>、教育界、</a:t>
            </a:r>
            <a:r>
              <a:rPr sz="2000" kern="0" dirty="0" smtClean="0">
                <a:solidFill>
                  <a:srgbClr val="000000"/>
                </a:solidFill>
                <a:latin typeface="微軟正黑體"/>
                <a:ea typeface="微軟正黑體"/>
                <a:cs typeface="微軟正黑體"/>
                <a:sym typeface="微軟正黑體"/>
              </a:rPr>
              <a:t>媒體界</a:t>
            </a:r>
            <a:endParaRPr lang="en-US" sz="2000" kern="0" dirty="0" smtClean="0">
              <a:solidFill>
                <a:srgbClr val="000000"/>
              </a:solidFill>
              <a:latin typeface="微軟正黑體"/>
              <a:ea typeface="微軟正黑體"/>
              <a:cs typeface="微軟正黑體"/>
              <a:sym typeface="微軟正黑體"/>
            </a:endParaRPr>
          </a:p>
          <a:p>
            <a:pPr defTabSz="909411" hangingPunct="0">
              <a:defRPr sz="3400" b="0">
                <a:latin typeface="微軟正黑體"/>
                <a:ea typeface="微軟正黑體"/>
                <a:cs typeface="微軟正黑體"/>
                <a:sym typeface="微軟正黑體"/>
              </a:defRPr>
            </a:pPr>
            <a:r>
              <a:rPr sz="2000" kern="0" dirty="0" err="1" smtClean="0">
                <a:solidFill>
                  <a:srgbClr val="000000"/>
                </a:solidFill>
                <a:latin typeface="微軟正黑體"/>
                <a:ea typeface="微軟正黑體"/>
                <a:cs typeface="微軟正黑體"/>
                <a:sym typeface="微軟正黑體"/>
              </a:rPr>
              <a:t>等人員因迫害法輪功學員</a:t>
            </a:r>
            <a:r>
              <a:rPr sz="2000" kern="0" dirty="0" err="1">
                <a:solidFill>
                  <a:srgbClr val="000000"/>
                </a:solidFill>
                <a:latin typeface="微軟正黑體"/>
                <a:ea typeface="微軟正黑體"/>
                <a:cs typeface="微軟正黑體"/>
                <a:sym typeface="微軟正黑體"/>
              </a:rPr>
              <a:t>，被海外組織“追查國際”立案追查</a:t>
            </a:r>
            <a:endParaRPr sz="2000" kern="0" dirty="0">
              <a:solidFill>
                <a:srgbClr val="000000"/>
              </a:solidFill>
              <a:latin typeface="微軟正黑體"/>
              <a:ea typeface="微軟正黑體"/>
              <a:cs typeface="微軟正黑體"/>
              <a:sym typeface="微軟正黑體"/>
            </a:endParaRPr>
          </a:p>
        </p:txBody>
      </p:sp>
      <p:sp>
        <p:nvSpPr>
          <p:cNvPr id="12"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TW" altLang="en-US" sz="4400" dirty="0" smtClean="0"/>
              <a:t>追查</a:t>
            </a:r>
            <a:endParaRPr lang="en-US" altLang="zh-TW" sz="4400" dirty="0"/>
          </a:p>
        </p:txBody>
      </p:sp>
    </p:spTree>
    <p:extLst>
      <p:ext uri="{BB962C8B-B14F-4D97-AF65-F5344CB8AC3E}">
        <p14:creationId xmlns:p14="http://schemas.microsoft.com/office/powerpoint/2010/main" val="1991697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40" y="100356"/>
            <a:ext cx="6237209" cy="768930"/>
          </a:xfrm>
          <a:prstGeom prst="rect">
            <a:avLst/>
          </a:prstGeom>
          <a:ln w="12700">
            <a:miter lim="400000"/>
          </a:ln>
          <a:extLst>
            <a:ext uri="{C572A759-6A51-4108-AA02-DFA0A04FC94B}">
              <ma14:wrappingTextBoxFlag xmlns="" xmlns:ma14="http://schemas.microsoft.com/office/mac/drawingml/2011/main" val="1"/>
            </a:ext>
          </a:extLst>
        </p:spPr>
        <p:txBody>
          <a:bodyPr wrap="none" lIns="45467" tIns="45467" rIns="45467" bIns="45467">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11"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8</a:t>
              </a:r>
              <a:r>
                <a:rPr sz="3600" b="1" kern="0" dirty="0" smtClean="0"/>
                <a:t>-3</a:t>
              </a:r>
              <a:r>
                <a:rPr sz="3600" b="1" kern="0" dirty="0" smtClean="0"/>
                <a:t>.</a:t>
              </a:r>
              <a:r>
                <a:rPr lang="zh-TW" altLang="en-US" sz="3600" b="1" dirty="0" smtClean="0">
                  <a:sym typeface="PingFang TC Semibold"/>
                </a:rPr>
                <a:t>平凉市</a:t>
              </a:r>
              <a:endParaRPr sz="3600" b="1" kern="0" dirty="0"/>
            </a:p>
          </p:txBody>
        </p:sp>
      </p:grpSp>
      <p:sp>
        <p:nvSpPr>
          <p:cNvPr id="160" name="矩形 4"/>
          <p:cNvSpPr/>
          <p:nvPr/>
        </p:nvSpPr>
        <p:spPr>
          <a:xfrm>
            <a:off x="78670" y="980728"/>
            <a:ext cx="9000060" cy="2834537"/>
          </a:xfrm>
          <a:prstGeom prst="rect">
            <a:avLst/>
          </a:prstGeom>
          <a:ln>
            <a:solidFill>
              <a:srgbClr val="984807"/>
            </a:solidFill>
          </a:ln>
          <a:extLst>
            <a:ext uri="{C572A759-6A51-4108-AA02-DFA0A04FC94B}">
              <ma14:wrappingTextBoxFlag xmlns="" xmlns:ma14="http://schemas.microsoft.com/office/mac/drawingml/2011/main" val="1"/>
            </a:ext>
          </a:extLst>
        </p:spPr>
        <p:txBody>
          <a:bodyPr lIns="31962" tIns="31962" rIns="31962" bIns="31962">
            <a:spAutoFit/>
          </a:bodyPr>
          <a:lstStyle/>
          <a:p>
            <a:pPr fontAlgn="base">
              <a:defRPr sz="2000" b="0">
                <a:solidFill>
                  <a:srgbClr val="C00000"/>
                </a:solidFill>
                <a:latin typeface="PingFang TC Semibold"/>
                <a:ea typeface="PingFang TC Semibold"/>
                <a:cs typeface="PingFang TC Semibold"/>
                <a:sym typeface="PingFang TC Semibold"/>
              </a:defRPr>
            </a:pPr>
            <a:r>
              <a:rPr lang="zh-TW" altLang="en-US" sz="2000" b="1" dirty="0" smtClean="0">
                <a:latin typeface="Microsoft JhengHei" charset="-120"/>
                <a:ea typeface="Microsoft JhengHei" charset="-120"/>
                <a:cs typeface="Microsoft JhengHei" charset="-120"/>
                <a:sym typeface="PingFang TC Semibold"/>
              </a:rPr>
              <a:t>平凉市秘书长</a:t>
            </a:r>
            <a:r>
              <a:rPr lang="zh-TW" altLang="en-US" sz="2000" b="1" dirty="0" smtClean="0">
                <a:solidFill>
                  <a:srgbClr val="00B050"/>
                </a:solidFill>
                <a:latin typeface="Microsoft JhengHei" charset="-120"/>
                <a:ea typeface="Microsoft JhengHei" charset="-120"/>
                <a:cs typeface="Microsoft JhengHei" charset="-120"/>
                <a:sym typeface="PingFang TC Semibold"/>
              </a:rPr>
              <a:t>李仕忠</a:t>
            </a:r>
            <a:r>
              <a:rPr lang="zh-TW" altLang="en-US" sz="2000" b="1" dirty="0" smtClean="0">
                <a:latin typeface="Microsoft JhengHei" charset="-120"/>
                <a:ea typeface="Microsoft JhengHei" charset="-120"/>
                <a:cs typeface="Microsoft JhengHei" charset="-120"/>
                <a:sym typeface="PingFang TC Semibold"/>
              </a:rPr>
              <a:t>遭恶报自杀身亡</a:t>
            </a:r>
            <a:endParaRPr lang="en-US" altLang="zh-TW" sz="2000" b="1" dirty="0" smtClean="0">
              <a:latin typeface="Microsoft JhengHei" charset="-120"/>
              <a:ea typeface="Microsoft JhengHei" charset="-120"/>
              <a:cs typeface="Microsoft JhengHei" charset="-120"/>
              <a:sym typeface="PingFang TC Semibold"/>
            </a:endParaRPr>
          </a:p>
          <a:p>
            <a:pPr fontAlgn="base">
              <a:defRPr sz="2000" b="0">
                <a:solidFill>
                  <a:srgbClr val="C00000"/>
                </a:solidFill>
                <a:latin typeface="PingFang TC Semibold"/>
                <a:ea typeface="PingFang TC Semibold"/>
                <a:cs typeface="PingFang TC Semibold"/>
                <a:sym typeface="PingFang TC Semibold"/>
              </a:defRPr>
            </a:pPr>
            <a:endParaRPr lang="en-US" altLang="zh-TW" sz="2000" b="1" dirty="0" smtClean="0">
              <a:solidFill>
                <a:srgbClr val="C00000"/>
              </a:solidFill>
              <a:latin typeface="Microsoft JhengHei" charset="-120"/>
              <a:ea typeface="Microsoft JhengHei" charset="-120"/>
              <a:cs typeface="Microsoft JhengHei" charset="-120"/>
              <a:sym typeface="PingFang TC Semibold"/>
            </a:endParaRPr>
          </a:p>
          <a:p>
            <a:pPr fontAlgn="base"/>
            <a:r>
              <a:rPr lang="zh-TW" altLang="en-US" sz="2000" dirty="0">
                <a:solidFill>
                  <a:srgbClr val="00B050"/>
                </a:solidFill>
                <a:latin typeface="Microsoft JhengHei" charset="-120"/>
                <a:ea typeface="Microsoft JhengHei" charset="-120"/>
                <a:cs typeface="Microsoft JhengHei" charset="-120"/>
              </a:rPr>
              <a:t>李仕忠</a:t>
            </a:r>
            <a:r>
              <a:rPr lang="zh-TW" altLang="en-US" sz="2000" dirty="0" smtClean="0">
                <a:latin typeface="Microsoft JhengHei" charset="-120"/>
                <a:ea typeface="Microsoft JhengHei" charset="-120"/>
                <a:cs typeface="Microsoft JhengHei" charset="-120"/>
              </a:rPr>
              <a:t>，</a:t>
            </a:r>
            <a:r>
              <a:rPr lang="zh-TW" altLang="en-US" sz="2000" dirty="0" smtClean="0">
                <a:latin typeface="Microsoft JhengHei" charset="-120"/>
                <a:ea typeface="Microsoft JhengHei" charset="-120"/>
                <a:cs typeface="Microsoft JhengHei" charset="-120"/>
              </a:rPr>
              <a:t>曾任甘肃庄浪县县委书记，当时赵墩乡的大法弟子</a:t>
            </a:r>
            <a:r>
              <a:rPr lang="zh-TW" altLang="en-US" sz="2000" dirty="0" smtClean="0">
                <a:solidFill>
                  <a:srgbClr val="0070C0"/>
                </a:solidFill>
                <a:latin typeface="Microsoft JhengHei" charset="-120"/>
                <a:ea typeface="Microsoft JhengHei" charset="-120"/>
                <a:cs typeface="Microsoft JhengHei" charset="-120"/>
              </a:rPr>
              <a:t>孙君贤</a:t>
            </a:r>
            <a:r>
              <a:rPr lang="zh-TW" altLang="en-US" sz="2000" dirty="0" smtClean="0">
                <a:latin typeface="Microsoft JhengHei" charset="-120"/>
                <a:ea typeface="Microsoft JhengHei" charset="-120"/>
                <a:cs typeface="Microsoft JhengHei" charset="-120"/>
              </a:rPr>
              <a:t>被</a:t>
            </a:r>
            <a:r>
              <a:rPr lang="zh-TW" altLang="en-US" sz="2000" dirty="0">
                <a:latin typeface="Microsoft JhengHei" charset="-120"/>
                <a:ea typeface="Microsoft JhengHei" charset="-120"/>
                <a:cs typeface="Microsoft JhengHei" charset="-120"/>
              </a:rPr>
              <a:t>迫害致死，以</a:t>
            </a:r>
            <a:r>
              <a:rPr lang="zh-TW" altLang="en-US" sz="2000" dirty="0" smtClean="0">
                <a:solidFill>
                  <a:srgbClr val="00B050"/>
                </a:solidFill>
                <a:latin typeface="Microsoft JhengHei" charset="-120"/>
                <a:ea typeface="Microsoft JhengHei" charset="-120"/>
                <a:cs typeface="Microsoft JhengHei" charset="-120"/>
              </a:rPr>
              <a:t>李仕忠</a:t>
            </a:r>
            <a:r>
              <a:rPr lang="zh-TW" altLang="en-US" sz="2000" dirty="0" smtClean="0">
                <a:latin typeface="Microsoft JhengHei" charset="-120"/>
                <a:ea typeface="Microsoft JhengHei" charset="-120"/>
                <a:cs typeface="Microsoft JhengHei" charset="-120"/>
              </a:rPr>
              <a:t>为首的县邪党团伙，伙同恶警对外谎称</a:t>
            </a:r>
            <a:r>
              <a:rPr lang="zh-TW" altLang="en-US" sz="2000" dirty="0" smtClean="0">
                <a:solidFill>
                  <a:srgbClr val="0070C0"/>
                </a:solidFill>
                <a:latin typeface="Microsoft JhengHei" charset="-120"/>
                <a:ea typeface="Microsoft JhengHei" charset="-120"/>
                <a:cs typeface="Microsoft JhengHei" charset="-120"/>
              </a:rPr>
              <a:t>孙君贤</a:t>
            </a:r>
            <a:r>
              <a:rPr lang="zh-TW" altLang="en-US" sz="2000" dirty="0" smtClean="0">
                <a:latin typeface="Microsoft JhengHei" charset="-120"/>
                <a:ea typeface="Microsoft JhengHei" charset="-120"/>
                <a:cs typeface="Microsoft JhengHei" charset="-120"/>
              </a:rPr>
              <a:t>跳火车身亡，</a:t>
            </a:r>
            <a:endParaRPr lang="en-US" altLang="zh-TW" sz="2000" dirty="0" smtClean="0">
              <a:latin typeface="Microsoft JhengHei" charset="-120"/>
              <a:ea typeface="Microsoft JhengHei" charset="-120"/>
              <a:cs typeface="Microsoft JhengHei" charset="-120"/>
            </a:endParaRPr>
          </a:p>
          <a:p>
            <a:pPr fontAlgn="base"/>
            <a:r>
              <a:rPr lang="zh-TW" altLang="en-US" sz="2000" dirty="0" smtClean="0">
                <a:latin typeface="Microsoft JhengHei" charset="-120"/>
                <a:ea typeface="Microsoft JhengHei" charset="-120"/>
                <a:cs typeface="Microsoft JhengHei" charset="-120"/>
              </a:rPr>
              <a:t>一时间谣言传遍四方。为了掩盖事实真相，</a:t>
            </a:r>
            <a:r>
              <a:rPr lang="zh-TW" altLang="en-US" sz="2000" dirty="0" smtClean="0">
                <a:solidFill>
                  <a:srgbClr val="00B050"/>
                </a:solidFill>
                <a:latin typeface="Microsoft JhengHei" charset="-120"/>
                <a:ea typeface="Microsoft JhengHei" charset="-120"/>
                <a:cs typeface="Microsoft JhengHei" charset="-120"/>
              </a:rPr>
              <a:t>李仕忠</a:t>
            </a:r>
            <a:r>
              <a:rPr lang="zh-TW" altLang="en-US" sz="2000" dirty="0" smtClean="0">
                <a:latin typeface="Microsoft JhengHei" charset="-120"/>
                <a:ea typeface="Microsoft JhengHei" charset="-120"/>
                <a:cs typeface="Microsoft JhengHei" charset="-120"/>
              </a:rPr>
              <a:t>主持会议密令将另</a:t>
            </a:r>
            <a:r>
              <a:rPr lang="en-US" altLang="zh-TW" sz="2000" dirty="0" smtClean="0">
                <a:latin typeface="Microsoft JhengHei" charset="-120"/>
                <a:ea typeface="Microsoft JhengHei" charset="-120"/>
                <a:cs typeface="Microsoft JhengHei" charset="-120"/>
              </a:rPr>
              <a:t>7</a:t>
            </a:r>
            <a:r>
              <a:rPr lang="zh-TW" altLang="en-US" sz="2000" dirty="0" smtClean="0">
                <a:latin typeface="Microsoft JhengHei" charset="-120"/>
                <a:ea typeface="Microsoft JhengHei" charset="-120"/>
                <a:cs typeface="Microsoft JhengHei" charset="-120"/>
              </a:rPr>
              <a:t>位</a:t>
            </a:r>
            <a:r>
              <a:rPr lang="zh-TW" altLang="en-US" sz="2000" dirty="0">
                <a:latin typeface="Microsoft JhengHei" charset="-120"/>
                <a:ea typeface="Microsoft JhengHei" charset="-120"/>
                <a:cs typeface="Microsoft JhengHei" charset="-120"/>
              </a:rPr>
              <a:t>大法弟子非法</a:t>
            </a:r>
            <a:r>
              <a:rPr lang="zh-TW" altLang="en-US" sz="2000" dirty="0" smtClean="0">
                <a:latin typeface="Microsoft JhengHei" charset="-120"/>
                <a:ea typeface="Microsoft JhengHei" charset="-120"/>
                <a:cs typeface="Microsoft JhengHei" charset="-120"/>
              </a:rPr>
              <a:t>拘留</a:t>
            </a:r>
            <a:r>
              <a:rPr lang="en-US" altLang="zh-TW" sz="2000" dirty="0" smtClean="0">
                <a:latin typeface="Microsoft JhengHei" charset="-120"/>
                <a:ea typeface="Microsoft JhengHei" charset="-120"/>
                <a:cs typeface="Microsoft JhengHei" charset="-120"/>
              </a:rPr>
              <a:t>20</a:t>
            </a:r>
            <a:r>
              <a:rPr lang="zh-TW" altLang="en-US" sz="2000" dirty="0" smtClean="0">
                <a:latin typeface="Microsoft JhengHei" charset="-120"/>
                <a:ea typeface="Microsoft JhengHei" charset="-120"/>
                <a:cs typeface="Microsoft JhengHei" charset="-120"/>
              </a:rPr>
              <a:t>天，派乡村干部和邻居监控</a:t>
            </a:r>
            <a:r>
              <a:rPr lang="zh-TW" altLang="en-US" sz="2000" dirty="0" smtClean="0">
                <a:solidFill>
                  <a:srgbClr val="0070C0"/>
                </a:solidFill>
                <a:latin typeface="Microsoft JhengHei" charset="-120"/>
                <a:ea typeface="Microsoft JhengHei" charset="-120"/>
                <a:cs typeface="Microsoft JhengHei" charset="-120"/>
              </a:rPr>
              <a:t>孙君贤</a:t>
            </a:r>
            <a:r>
              <a:rPr lang="zh-TW" altLang="en-US" sz="2000" dirty="0" smtClean="0">
                <a:latin typeface="Microsoft JhengHei" charset="-120"/>
                <a:ea typeface="Microsoft JhengHei" charset="-120"/>
                <a:cs typeface="Microsoft JhengHei" charset="-120"/>
              </a:rPr>
              <a:t>家</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pPr fontAlgn="base"/>
            <a:r>
              <a:rPr lang="en-US" altLang="zh-TW" sz="2000" dirty="0" smtClean="0">
                <a:latin typeface="Microsoft JhengHei" charset="-120"/>
                <a:ea typeface="Microsoft JhengHei" charset="-120"/>
                <a:cs typeface="Microsoft JhengHei" charset="-120"/>
              </a:rPr>
              <a:t>2004</a:t>
            </a:r>
            <a:r>
              <a:rPr lang="zh-TW" altLang="en-US" sz="2000" dirty="0">
                <a:latin typeface="Microsoft JhengHei" charset="-120"/>
                <a:ea typeface="Microsoft JhengHei" charset="-120"/>
                <a:cs typeface="Microsoft JhengHei" charset="-120"/>
              </a:rPr>
              <a:t>年</a:t>
            </a:r>
            <a:r>
              <a:rPr lang="en-US" altLang="zh-TW" sz="2000" dirty="0">
                <a:latin typeface="Microsoft JhengHei" charset="-120"/>
                <a:ea typeface="Microsoft JhengHei" charset="-120"/>
                <a:cs typeface="Microsoft JhengHei" charset="-120"/>
              </a:rPr>
              <a:t>3</a:t>
            </a:r>
            <a:r>
              <a:rPr lang="zh-TW" altLang="en-US" sz="2000" dirty="0">
                <a:latin typeface="Microsoft JhengHei" charset="-120"/>
                <a:ea typeface="Microsoft JhengHei" charset="-120"/>
                <a:cs typeface="Microsoft JhengHei" charset="-120"/>
              </a:rPr>
              <a:t>月</a:t>
            </a:r>
            <a:r>
              <a:rPr lang="zh-TW" altLang="en-US" sz="2000" dirty="0" smtClean="0">
                <a:latin typeface="Microsoft JhengHei" charset="-120"/>
                <a:ea typeface="Microsoft JhengHei" charset="-120"/>
                <a:cs typeface="Microsoft JhengHei" charset="-120"/>
              </a:rPr>
              <a:t>，</a:t>
            </a:r>
            <a:r>
              <a:rPr lang="zh-TW" altLang="en-US" sz="2000" dirty="0" smtClean="0">
                <a:solidFill>
                  <a:srgbClr val="00B050"/>
                </a:solidFill>
                <a:latin typeface="Microsoft JhengHei" charset="-120"/>
                <a:ea typeface="Microsoft JhengHei" charset="-120"/>
                <a:cs typeface="Microsoft JhengHei" charset="-120"/>
              </a:rPr>
              <a:t>李仕忠</a:t>
            </a:r>
            <a:r>
              <a:rPr lang="zh-TW" altLang="en-US" sz="2000" dirty="0" smtClean="0">
                <a:latin typeface="Microsoft JhengHei" charset="-120"/>
                <a:ea typeface="Microsoft JhengHei" charset="-120"/>
                <a:cs typeface="Microsoft JhengHei" charset="-120"/>
              </a:rPr>
              <a:t>在任期间，庄浪县大法弟子</a:t>
            </a:r>
            <a:r>
              <a:rPr lang="zh-TW" altLang="en-US" sz="2000" dirty="0" smtClean="0">
                <a:solidFill>
                  <a:srgbClr val="0070C0"/>
                </a:solidFill>
                <a:latin typeface="Microsoft JhengHei" charset="-120"/>
                <a:ea typeface="Microsoft JhengHei" charset="-120"/>
                <a:cs typeface="Microsoft JhengHei" charset="-120"/>
              </a:rPr>
              <a:t>柳林霞</a:t>
            </a:r>
            <a:r>
              <a:rPr lang="zh-TW" altLang="en-US" sz="2000" dirty="0" smtClean="0">
                <a:latin typeface="Microsoft JhengHei" charset="-120"/>
                <a:ea typeface="Microsoft JhengHei" charset="-120"/>
                <a:cs typeface="Microsoft JhengHei" charset="-120"/>
              </a:rPr>
              <a:t>被</a:t>
            </a:r>
            <a:r>
              <a:rPr lang="zh-TW" altLang="en-US" sz="2000" dirty="0" smtClean="0">
                <a:latin typeface="Microsoft JhengHei" charset="-120"/>
                <a:ea typeface="Microsoft JhengHei" charset="-120"/>
                <a:cs typeface="Microsoft JhengHei" charset="-120"/>
              </a:rPr>
              <a:t>非法劳教三年</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pPr fontAlgn="base"/>
            <a:r>
              <a:rPr lang="en-US" altLang="zh-TW" sz="2000" dirty="0" smtClean="0">
                <a:latin typeface="Microsoft JhengHei" charset="-120"/>
                <a:ea typeface="Microsoft JhengHei" charset="-120"/>
                <a:cs typeface="Microsoft JhengHei" charset="-120"/>
              </a:rPr>
              <a:t>2006</a:t>
            </a:r>
            <a:r>
              <a:rPr lang="zh-TW" altLang="en-US" sz="2000" dirty="0">
                <a:latin typeface="Microsoft JhengHei" charset="-120"/>
                <a:ea typeface="Microsoft JhengHei" charset="-120"/>
                <a:cs typeface="Microsoft JhengHei" charset="-120"/>
              </a:rPr>
              <a:t>年</a:t>
            </a:r>
            <a:r>
              <a:rPr lang="en-US" altLang="zh-TW" sz="2000" dirty="0" smtClean="0">
                <a:latin typeface="Microsoft JhengHei" charset="-120"/>
                <a:ea typeface="Microsoft JhengHei" charset="-120"/>
                <a:cs typeface="Microsoft JhengHei" charset="-120"/>
              </a:rPr>
              <a:t>10</a:t>
            </a:r>
            <a:r>
              <a:rPr lang="zh-TW" altLang="en-US" sz="2000" dirty="0" smtClean="0">
                <a:latin typeface="Microsoft JhengHei" charset="-120"/>
                <a:ea typeface="Microsoft JhengHei" charset="-120"/>
                <a:cs typeface="Microsoft JhengHei" charset="-120"/>
              </a:rPr>
              <a:t>月，已升任平凉市秘书长的李仕忠</a:t>
            </a:r>
            <a:r>
              <a:rPr lang="zh-TW" altLang="en-US" sz="2000" b="1" dirty="0" smtClean="0">
                <a:solidFill>
                  <a:srgbClr val="FF0000"/>
                </a:solidFill>
                <a:latin typeface="Microsoft JhengHei" charset="-120"/>
                <a:ea typeface="Microsoft JhengHei" charset="-120"/>
                <a:cs typeface="Microsoft JhengHei" charset="-120"/>
              </a:rPr>
              <a:t>突然跳楼身亡，年仅</a:t>
            </a:r>
            <a:r>
              <a:rPr lang="en-US" altLang="zh-TW" sz="2000" b="1" dirty="0" smtClean="0">
                <a:solidFill>
                  <a:srgbClr val="FF0000"/>
                </a:solidFill>
                <a:latin typeface="Microsoft JhengHei" charset="-120"/>
                <a:ea typeface="Microsoft JhengHei" charset="-120"/>
                <a:cs typeface="Microsoft JhengHei" charset="-120"/>
              </a:rPr>
              <a:t>44</a:t>
            </a:r>
            <a:r>
              <a:rPr lang="zh-TW" altLang="en-US" sz="2000" b="1" dirty="0" smtClean="0">
                <a:solidFill>
                  <a:srgbClr val="FF0000"/>
                </a:solidFill>
                <a:latin typeface="Microsoft JhengHei" charset="-120"/>
                <a:ea typeface="Microsoft JhengHei" charset="-120"/>
                <a:cs typeface="Microsoft JhengHei" charset="-120"/>
              </a:rPr>
              <a:t>岁</a:t>
            </a:r>
            <a:r>
              <a:rPr lang="zh-TW" altLang="en-US" sz="2000" dirty="0" smtClean="0">
                <a:solidFill>
                  <a:srgbClr val="FF0000"/>
                </a:solidFill>
                <a:latin typeface="Microsoft JhengHei" charset="-120"/>
                <a:ea typeface="Microsoft JhengHei" charset="-120"/>
                <a:cs typeface="Microsoft JhengHei" charset="-120"/>
              </a:rPr>
              <a:t>。</a:t>
            </a:r>
            <a:endParaRPr lang="en-US" altLang="zh-TW" sz="2000" dirty="0" smtClean="0">
              <a:solidFill>
                <a:srgbClr val="FF0000"/>
              </a:solidFill>
              <a:latin typeface="Microsoft JhengHei" charset="-120"/>
              <a:ea typeface="Microsoft JhengHei" charset="-120"/>
              <a:cs typeface="Microsoft JhengHei" charset="-120"/>
            </a:endParaRPr>
          </a:p>
          <a:p>
            <a:pPr fontAlgn="base"/>
            <a:r>
              <a:rPr lang="en-US" altLang="zh-TW" sz="2000" dirty="0" smtClean="0">
                <a:latin typeface="Microsoft JhengHei" charset="-120"/>
                <a:ea typeface="Microsoft JhengHei" charset="-120"/>
                <a:cs typeface="Microsoft JhengHei" charset="-120"/>
                <a:sym typeface="PingFang TC Semibold"/>
              </a:rPr>
              <a:t>【</a:t>
            </a:r>
            <a:r>
              <a:rPr lang="zh-TW" altLang="en-US" sz="2000" dirty="0" smtClean="0">
                <a:latin typeface="Microsoft JhengHei" charset="-120"/>
                <a:ea typeface="Microsoft JhengHei" charset="-120"/>
                <a:cs typeface="Microsoft JhengHei" charset="-120"/>
                <a:sym typeface="PingFang TC Semibold"/>
              </a:rPr>
              <a:t>明慧网</a:t>
            </a:r>
            <a:r>
              <a:rPr lang="en-US" altLang="zh-TW" sz="2000" dirty="0" smtClean="0">
                <a:latin typeface="Microsoft JhengHei" charset="-120"/>
                <a:ea typeface="Microsoft JhengHei" charset="-120"/>
                <a:cs typeface="Microsoft JhengHei" charset="-120"/>
                <a:sym typeface="PingFang TC Semibold"/>
              </a:rPr>
              <a:t>2007</a:t>
            </a:r>
            <a:r>
              <a:rPr lang="zh-TW" altLang="en-US" sz="2000" dirty="0">
                <a:latin typeface="Microsoft JhengHei" charset="-120"/>
                <a:ea typeface="Microsoft JhengHei" charset="-120"/>
                <a:cs typeface="Microsoft JhengHei" charset="-120"/>
                <a:sym typeface="PingFang TC Semibold"/>
              </a:rPr>
              <a:t>年</a:t>
            </a:r>
            <a:r>
              <a:rPr lang="en-US" altLang="zh-TW" sz="2000" dirty="0">
                <a:latin typeface="Microsoft JhengHei" charset="-120"/>
                <a:ea typeface="Microsoft JhengHei" charset="-120"/>
                <a:cs typeface="Microsoft JhengHei" charset="-120"/>
                <a:sym typeface="PingFang TC Semibold"/>
              </a:rPr>
              <a:t>6</a:t>
            </a:r>
            <a:r>
              <a:rPr lang="zh-TW" altLang="en-US" sz="2000" dirty="0">
                <a:latin typeface="Microsoft JhengHei" charset="-120"/>
                <a:ea typeface="Microsoft JhengHei" charset="-120"/>
                <a:cs typeface="Microsoft JhengHei" charset="-120"/>
                <a:sym typeface="PingFang TC Semibold"/>
              </a:rPr>
              <a:t>月</a:t>
            </a:r>
            <a:r>
              <a:rPr lang="en-US" altLang="zh-TW" sz="2000" dirty="0">
                <a:latin typeface="Microsoft JhengHei" charset="-120"/>
                <a:ea typeface="Microsoft JhengHei" charset="-120"/>
                <a:cs typeface="Microsoft JhengHei" charset="-120"/>
                <a:sym typeface="PingFang TC Semibold"/>
              </a:rPr>
              <a:t>13</a:t>
            </a:r>
            <a:r>
              <a:rPr lang="zh-TW" altLang="en-US" sz="2000" dirty="0">
                <a:latin typeface="Microsoft JhengHei" charset="-120"/>
                <a:ea typeface="Microsoft JhengHei" charset="-120"/>
                <a:cs typeface="Microsoft JhengHei" charset="-120"/>
                <a:sym typeface="PingFang TC Semibold"/>
              </a:rPr>
              <a:t>日</a:t>
            </a:r>
            <a:r>
              <a:rPr lang="en-US" altLang="zh-TW" sz="2000" dirty="0" smtClean="0">
                <a:latin typeface="Microsoft JhengHei" charset="-120"/>
                <a:ea typeface="Microsoft JhengHei" charset="-120"/>
                <a:cs typeface="Microsoft JhengHei" charset="-120"/>
                <a:sym typeface="PingFang TC Semibold"/>
              </a:rPr>
              <a:t>】</a:t>
            </a:r>
            <a:endParaRPr lang="en-US" altLang="zh-TW" sz="2000" dirty="0">
              <a:latin typeface="Microsoft JhengHei" charset="-120"/>
              <a:ea typeface="Microsoft JhengHei" charset="-120"/>
              <a:cs typeface="Microsoft JhengHei" charset="-120"/>
              <a:sym typeface="PingFang TC Semibold"/>
            </a:endParaRPr>
          </a:p>
        </p:txBody>
      </p:sp>
      <p:sp>
        <p:nvSpPr>
          <p:cNvPr id="13"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TW" altLang="en-US" sz="4400" dirty="0" smtClean="0"/>
              <a:t>惡報</a:t>
            </a:r>
            <a:endParaRPr lang="en-US" altLang="zh-TW" sz="4400" dirty="0"/>
          </a:p>
        </p:txBody>
      </p:sp>
      <p:sp>
        <p:nvSpPr>
          <p:cNvPr id="10" name="矩形 4"/>
          <p:cNvSpPr/>
          <p:nvPr/>
        </p:nvSpPr>
        <p:spPr>
          <a:xfrm>
            <a:off x="78670" y="4149080"/>
            <a:ext cx="9000060" cy="2218984"/>
          </a:xfrm>
          <a:prstGeom prst="rect">
            <a:avLst/>
          </a:prstGeom>
          <a:ln>
            <a:solidFill>
              <a:srgbClr val="984807"/>
            </a:solidFill>
          </a:ln>
          <a:extLst>
            <a:ext uri="{C572A759-6A51-4108-AA02-DFA0A04FC94B}">
              <ma14:wrappingTextBoxFlag xmlns="" xmlns:ma14="http://schemas.microsoft.com/office/mac/drawingml/2011/main" val="1"/>
            </a:ext>
          </a:extLst>
        </p:spPr>
        <p:txBody>
          <a:bodyPr lIns="31962" tIns="31962" rIns="31962" bIns="31962">
            <a:spAutoFit/>
          </a:bodyPr>
          <a:lstStyle/>
          <a:p>
            <a:pPr defTabSz="639423" hangingPunct="0">
              <a:defRPr sz="2000" b="0">
                <a:solidFill>
                  <a:srgbClr val="C00000"/>
                </a:solidFill>
                <a:latin typeface="PingFang TC Semibold"/>
                <a:ea typeface="PingFang TC Semibold"/>
                <a:cs typeface="PingFang TC Semibold"/>
                <a:sym typeface="PingFang TC Semibold"/>
              </a:defRPr>
            </a:pPr>
            <a:r>
              <a:rPr lang="zh-TW" altLang="en-US" sz="2000" b="1" smtClean="0">
                <a:latin typeface="Microsoft JhengHei" charset="-120"/>
                <a:ea typeface="Microsoft JhengHei" charset="-120"/>
                <a:cs typeface="Microsoft JhengHei" charset="-120"/>
                <a:sym typeface="PingFang TC Semibold"/>
              </a:rPr>
              <a:t>是江鬼做了坏事 惹恼了火神  </a:t>
            </a:r>
            <a:endParaRPr lang="en-US" altLang="zh-TW" sz="2000" dirty="0" smtClean="0">
              <a:solidFill>
                <a:srgbClr val="202020"/>
              </a:solidFill>
              <a:latin typeface="Microsoft JhengHei" charset="-120"/>
              <a:ea typeface="Microsoft JhengHei" charset="-120"/>
              <a:cs typeface="Microsoft JhengHei" charset="-120"/>
            </a:endParaRPr>
          </a:p>
          <a:p>
            <a:r>
              <a:rPr lang="en-US" altLang="zh-TW" sz="2000" smtClean="0">
                <a:latin typeface="Microsoft JhengHei" charset="-120"/>
                <a:ea typeface="Microsoft JhengHei" charset="-120"/>
                <a:cs typeface="Microsoft JhengHei" charset="-120"/>
              </a:rPr>
              <a:t>2000</a:t>
            </a:r>
            <a:r>
              <a:rPr lang="zh-TW" altLang="en-US" sz="2000" smtClean="0">
                <a:latin typeface="Microsoft JhengHei" charset="-120"/>
                <a:ea typeface="Microsoft JhengHei" charset="-120"/>
                <a:cs typeface="Microsoft JhengHei" charset="-120"/>
              </a:rPr>
              <a:t>年平凉市政治打手在市剧院上映污蔑大法的影片并通知大法学员一定要参加。笔者同修的单位通知</a:t>
            </a:r>
            <a:r>
              <a:rPr lang="en-US" altLang="zh-TW" sz="2000" smtClean="0">
                <a:latin typeface="Microsoft JhengHei" charset="-120"/>
                <a:ea typeface="Microsoft JhengHei" charset="-120"/>
                <a:cs typeface="Microsoft JhengHei" charset="-120"/>
              </a:rPr>
              <a:t>40</a:t>
            </a:r>
            <a:r>
              <a:rPr lang="zh-TW" altLang="en-US" sz="2000" smtClean="0">
                <a:latin typeface="Microsoft JhengHei" charset="-120"/>
                <a:ea typeface="Microsoft JhengHei" charset="-120"/>
                <a:cs typeface="Microsoft JhengHei" charset="-120"/>
              </a:rPr>
              <a:t>多名大法学员，不能漏掉一个人。</a:t>
            </a:r>
            <a:endParaRPr lang="en-US" altLang="zh-TW" sz="2000" dirty="0" smtClean="0">
              <a:latin typeface="Microsoft JhengHei" charset="-120"/>
              <a:ea typeface="Microsoft JhengHei" charset="-120"/>
              <a:cs typeface="Microsoft JhengHei" charset="-120"/>
            </a:endParaRPr>
          </a:p>
          <a:p>
            <a:r>
              <a:rPr lang="zh-TW" altLang="en-US" sz="2000" b="1" smtClean="0">
                <a:solidFill>
                  <a:srgbClr val="FF0000"/>
                </a:solidFill>
                <a:latin typeface="Microsoft JhengHei" charset="-120"/>
                <a:ea typeface="Microsoft JhengHei" charset="-120"/>
                <a:cs typeface="Microsoft JhengHei" charset="-120"/>
              </a:rPr>
              <a:t>结果晚上放映时因电器故障发生大火，烧掉放映机</a:t>
            </a:r>
            <a:r>
              <a:rPr lang="zh-TW" altLang="en-US" sz="2000" smtClean="0">
                <a:latin typeface="Microsoft JhengHei" charset="-120"/>
                <a:ea typeface="Microsoft JhengHei" charset="-120"/>
                <a:cs typeface="Microsoft JhengHei" charset="-120"/>
              </a:rPr>
              <a:t>，</a:t>
            </a:r>
            <a:r>
              <a:rPr lang="zh-TW" altLang="en-US" sz="2000" b="1" smtClean="0">
                <a:solidFill>
                  <a:srgbClr val="FF0000"/>
                </a:solidFill>
                <a:latin typeface="Microsoft JhengHei" charset="-120"/>
                <a:ea typeface="Microsoft JhengHei" charset="-120"/>
                <a:cs typeface="Microsoft JhengHei" charset="-120"/>
              </a:rPr>
              <a:t>大火烧掉整个剧院，</a:t>
            </a:r>
            <a:endParaRPr lang="en-US" altLang="zh-TW" sz="2000" b="1" dirty="0" smtClean="0">
              <a:solidFill>
                <a:srgbClr val="FF0000"/>
              </a:solidFill>
              <a:latin typeface="Microsoft JhengHei" charset="-120"/>
              <a:ea typeface="Microsoft JhengHei" charset="-120"/>
              <a:cs typeface="Microsoft JhengHei" charset="-120"/>
            </a:endParaRPr>
          </a:p>
          <a:p>
            <a:r>
              <a:rPr lang="zh-TW" altLang="en-US" sz="2000" smtClean="0">
                <a:latin typeface="Microsoft JhengHei" charset="-120"/>
                <a:ea typeface="Microsoft JhengHei" charset="-120"/>
                <a:cs typeface="Microsoft JhengHei" charset="-120"/>
              </a:rPr>
              <a:t>消防队来灭火后，只留下了些砖墙。这对本市影响极大，群众纷纷议论说：</a:t>
            </a:r>
            <a:endParaRPr lang="en-US" altLang="zh-TW" sz="2000" dirty="0" smtClean="0">
              <a:latin typeface="Microsoft JhengHei" charset="-120"/>
              <a:ea typeface="Microsoft JhengHei" charset="-120"/>
              <a:cs typeface="Microsoft JhengHei" charset="-120"/>
            </a:endParaRPr>
          </a:p>
          <a:p>
            <a:r>
              <a:rPr lang="zh-TW" altLang="en-US" sz="2000" smtClean="0">
                <a:latin typeface="Microsoft JhengHei" charset="-120"/>
                <a:ea typeface="Microsoft JhengHei" charset="-120"/>
                <a:cs typeface="Microsoft JhengHei" charset="-120"/>
              </a:rPr>
              <a:t>是江泽民干坏事，惹恼了火神（因为该剧院的位置就是以前火神庙的旧址。）</a:t>
            </a:r>
            <a:endParaRPr lang="en-US" altLang="zh-TW" sz="2000" dirty="0" smtClean="0">
              <a:latin typeface="Microsoft JhengHei" charset="-120"/>
              <a:ea typeface="Microsoft JhengHei" charset="-120"/>
              <a:cs typeface="Microsoft JhengHei" charset="-120"/>
            </a:endParaRPr>
          </a:p>
          <a:p>
            <a:r>
              <a:rPr lang="en-US" altLang="zh-TW" sz="2000" smtClean="0">
                <a:latin typeface="Microsoft JhengHei" charset="-120"/>
                <a:ea typeface="Microsoft JhengHei" charset="-120"/>
                <a:cs typeface="Microsoft JhengHei" charset="-120"/>
                <a:sym typeface="PingFang TC Semibold"/>
              </a:rPr>
              <a:t>【</a:t>
            </a:r>
            <a:r>
              <a:rPr lang="zh-TW" altLang="en-US" sz="2000" smtClean="0">
                <a:latin typeface="Microsoft JhengHei" charset="-120"/>
                <a:ea typeface="Microsoft JhengHei" charset="-120"/>
                <a:cs typeface="Microsoft JhengHei" charset="-120"/>
                <a:sym typeface="PingFang TC Semibold"/>
              </a:rPr>
              <a:t>明慧网</a:t>
            </a:r>
            <a:r>
              <a:rPr lang="en-US" altLang="zh-TW" sz="2000" smtClean="0">
                <a:latin typeface="Microsoft JhengHei" charset="-120"/>
                <a:ea typeface="Microsoft JhengHei" charset="-120"/>
                <a:cs typeface="Microsoft JhengHei" charset="-120"/>
                <a:sym typeface="PingFang TC Semibold"/>
              </a:rPr>
              <a:t>2004</a:t>
            </a:r>
            <a:r>
              <a:rPr lang="zh-TW" altLang="en-US" sz="2000" dirty="0">
                <a:latin typeface="Microsoft JhengHei" charset="-120"/>
                <a:ea typeface="Microsoft JhengHei" charset="-120"/>
                <a:cs typeface="Microsoft JhengHei" charset="-120"/>
                <a:sym typeface="PingFang TC Semibold"/>
              </a:rPr>
              <a:t>年</a:t>
            </a:r>
            <a:r>
              <a:rPr lang="en-US" altLang="zh-TW" sz="2000" dirty="0">
                <a:latin typeface="Microsoft JhengHei" charset="-120"/>
                <a:ea typeface="Microsoft JhengHei" charset="-120"/>
                <a:cs typeface="Microsoft JhengHei" charset="-120"/>
                <a:sym typeface="PingFang TC Semibold"/>
              </a:rPr>
              <a:t>6</a:t>
            </a:r>
            <a:r>
              <a:rPr lang="zh-TW" altLang="en-US" sz="2000" dirty="0">
                <a:latin typeface="Microsoft JhengHei" charset="-120"/>
                <a:ea typeface="Microsoft JhengHei" charset="-120"/>
                <a:cs typeface="Microsoft JhengHei" charset="-120"/>
                <a:sym typeface="PingFang TC Semibold"/>
              </a:rPr>
              <a:t>月</a:t>
            </a:r>
            <a:r>
              <a:rPr lang="en-US" altLang="zh-TW" sz="2000" dirty="0">
                <a:latin typeface="Microsoft JhengHei" charset="-120"/>
                <a:ea typeface="Microsoft JhengHei" charset="-120"/>
                <a:cs typeface="Microsoft JhengHei" charset="-120"/>
                <a:sym typeface="PingFang TC Semibold"/>
              </a:rPr>
              <a:t>8</a:t>
            </a:r>
            <a:r>
              <a:rPr lang="zh-TW" altLang="en-US" sz="2000" dirty="0">
                <a:latin typeface="Microsoft JhengHei" charset="-120"/>
                <a:ea typeface="Microsoft JhengHei" charset="-120"/>
                <a:cs typeface="Microsoft JhengHei" charset="-120"/>
                <a:sym typeface="PingFang TC Semibold"/>
              </a:rPr>
              <a:t>日</a:t>
            </a:r>
            <a:r>
              <a:rPr lang="en-US" altLang="zh-TW" sz="2000" dirty="0" smtClean="0">
                <a:latin typeface="Microsoft JhengHei" charset="-120"/>
                <a:ea typeface="Microsoft JhengHei" charset="-120"/>
                <a:cs typeface="Microsoft JhengHei" charset="-120"/>
                <a:sym typeface="PingFang TC Semibold"/>
              </a:rPr>
              <a:t>】</a:t>
            </a:r>
            <a:endParaRPr lang="en-US" altLang="zh-TW" sz="2000" dirty="0">
              <a:latin typeface="Microsoft JhengHei" charset="-120"/>
              <a:ea typeface="Microsoft JhengHei" charset="-120"/>
              <a:cs typeface="Microsoft JhengHei" charset="-120"/>
              <a:sym typeface="PingFang TC Semibold"/>
            </a:endParaRPr>
          </a:p>
        </p:txBody>
      </p:sp>
    </p:spTree>
    <p:extLst>
      <p:ext uri="{BB962C8B-B14F-4D97-AF65-F5344CB8AC3E}">
        <p14:creationId xmlns:p14="http://schemas.microsoft.com/office/powerpoint/2010/main" val="1626965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7" y="-32796"/>
            <a:ext cx="9130603" cy="761015"/>
            <a:chOff x="-1" y="-2"/>
            <a:chExt cx="12985745" cy="1189997"/>
          </a:xfrm>
        </p:grpSpPr>
        <p:sp>
          <p:nvSpPr>
            <p:cNvPr id="167" name="矩形"/>
            <p:cNvSpPr/>
            <p:nvPr/>
          </p:nvSpPr>
          <p:spPr>
            <a:xfrm>
              <a:off x="-1" y="-2"/>
              <a:ext cx="12985745" cy="1189997"/>
            </a:xfrm>
            <a:prstGeom prst="rect">
              <a:avLst/>
            </a:prstGeom>
            <a:solidFill>
              <a:schemeClr val="accent6">
                <a:hueOff val="-146070"/>
                <a:satOff val="-10048"/>
                <a:lumOff val="-30626"/>
              </a:schemeClr>
            </a:solid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59187"/>
              <a:ext cx="12985745" cy="10716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lang="en-US" sz="3600" b="1" kern="0" dirty="0" smtClean="0"/>
                <a:t> 8</a:t>
              </a:r>
              <a:r>
                <a:rPr sz="3600" b="1" kern="0" dirty="0" smtClean="0"/>
                <a:t>-</a:t>
              </a:r>
              <a:r>
                <a:rPr lang="en-US" sz="3600" b="1" kern="0" dirty="0"/>
                <a:t>4</a:t>
              </a:r>
              <a:r>
                <a:rPr sz="3600" b="1" kern="0" dirty="0" smtClean="0"/>
                <a:t>.</a:t>
              </a:r>
              <a:r>
                <a:rPr lang="zh-TW" altLang="en-US" sz="3600" b="1" dirty="0" smtClean="0">
                  <a:sym typeface="PingFang TC Semibold"/>
                </a:rPr>
                <a:t>平涼市</a:t>
              </a:r>
              <a:endParaRPr lang="zh-TW" altLang="en-US" sz="3600" b="1" kern="0" dirty="0"/>
            </a:p>
          </p:txBody>
        </p:sp>
      </p:grpSp>
      <p:sp>
        <p:nvSpPr>
          <p:cNvPr id="170" name="矩形"/>
          <p:cNvSpPr/>
          <p:nvPr/>
        </p:nvSpPr>
        <p:spPr>
          <a:xfrm>
            <a:off x="7380312" y="27817"/>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endParaRPr lang="en-US" altLang="ja-JP" sz="4000" b="1" kern="0" dirty="0">
              <a:solidFill>
                <a:srgbClr val="EF5FA7">
                  <a:hueOff val="-146070"/>
                  <a:satOff val="-10048"/>
                  <a:lumOff val="-30626"/>
                </a:srgbClr>
              </a:solidFill>
            </a:endParaRPr>
          </a:p>
        </p:txBody>
      </p:sp>
      <p:sp>
        <p:nvSpPr>
          <p:cNvPr id="173" name="矩形 4"/>
          <p:cNvSpPr/>
          <p:nvPr/>
        </p:nvSpPr>
        <p:spPr>
          <a:xfrm>
            <a:off x="13401" y="728219"/>
            <a:ext cx="9130601" cy="6072351"/>
          </a:xfrm>
          <a:prstGeom prst="rect">
            <a:avLst/>
          </a:prstGeom>
          <a:ln>
            <a:solidFill>
              <a:srgbClr val="984807"/>
            </a:solidFill>
          </a:ln>
          <a:extLst>
            <a:ext uri="{C572A759-6A51-4108-AA02-DFA0A04FC94B}">
              <ma14:wrappingTextBoxFlag xmlns="" xmlns:ma14="http://schemas.microsoft.com/office/mac/drawingml/2011/main" val="1"/>
            </a:ext>
          </a:extLst>
        </p:spPr>
        <p:txBody>
          <a:bodyPr wrap="square" lIns="31964" tIns="31964" rIns="31964" bIns="31964">
            <a:spAutoFit/>
          </a:bodyPr>
          <a:lstStyle/>
          <a:p>
            <a:pPr algn="ct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r>
              <a:rPr lang="zh-TW" altLang="en-US" sz="2000" b="1" dirty="0" smtClean="0">
                <a:solidFill>
                  <a:srgbClr val="0433FF"/>
                </a:solidFill>
                <a:latin typeface="Microsoft JhengHei" charset="-120"/>
                <a:ea typeface="Microsoft JhengHei" charset="-120"/>
                <a:cs typeface="Microsoft JhengHei" charset="-120"/>
              </a:rPr>
              <a:t>大姐拒绝五千元 却要大法护身符</a:t>
            </a:r>
            <a:r>
              <a:rPr lang="en-US" altLang="zh-TW" sz="2000" dirty="0" smtClean="0">
                <a:solidFill>
                  <a:srgbClr val="0433FF"/>
                </a:solidFill>
                <a:latin typeface="Microsoft JhengHei" charset="-120"/>
                <a:ea typeface="Microsoft JhengHei" charset="-120"/>
                <a:cs typeface="Microsoft JhengHei" charset="-120"/>
              </a:rPr>
              <a:t>【</a:t>
            </a:r>
            <a:r>
              <a:rPr lang="zh-TW" altLang="en-US" sz="2000" dirty="0" smtClean="0">
                <a:solidFill>
                  <a:srgbClr val="0433FF"/>
                </a:solidFill>
                <a:latin typeface="Microsoft JhengHei" charset="-120"/>
                <a:ea typeface="Microsoft JhengHei" charset="-120"/>
                <a:cs typeface="Microsoft JhengHei" charset="-120"/>
              </a:rPr>
              <a:t>明慧网</a:t>
            </a:r>
            <a:r>
              <a:rPr lang="en-US" altLang="zh-TW" sz="2000" dirty="0" smtClean="0">
                <a:solidFill>
                  <a:srgbClr val="0433FF"/>
                </a:solidFill>
                <a:latin typeface="Microsoft JhengHei" charset="-120"/>
                <a:ea typeface="Microsoft JhengHei" charset="-120"/>
                <a:cs typeface="Microsoft JhengHei" charset="-120"/>
              </a:rPr>
              <a:t>2015</a:t>
            </a:r>
            <a:r>
              <a:rPr lang="zh-TW" altLang="en-US" sz="2000" dirty="0">
                <a:solidFill>
                  <a:srgbClr val="0433FF"/>
                </a:solidFill>
                <a:latin typeface="Microsoft JhengHei" charset="-120"/>
                <a:ea typeface="Microsoft JhengHei" charset="-120"/>
                <a:cs typeface="Microsoft JhengHei" charset="-120"/>
              </a:rPr>
              <a:t>年</a:t>
            </a:r>
            <a:r>
              <a:rPr lang="en-US" altLang="zh-TW" sz="2000" dirty="0">
                <a:solidFill>
                  <a:srgbClr val="0433FF"/>
                </a:solidFill>
                <a:latin typeface="Microsoft JhengHei" charset="-120"/>
                <a:ea typeface="Microsoft JhengHei" charset="-120"/>
                <a:cs typeface="Microsoft JhengHei" charset="-120"/>
              </a:rPr>
              <a:t>2</a:t>
            </a:r>
            <a:r>
              <a:rPr lang="zh-TW" altLang="en-US" sz="2000" dirty="0">
                <a:solidFill>
                  <a:srgbClr val="0433FF"/>
                </a:solidFill>
                <a:latin typeface="Microsoft JhengHei" charset="-120"/>
                <a:ea typeface="Microsoft JhengHei" charset="-120"/>
                <a:cs typeface="Microsoft JhengHei" charset="-120"/>
              </a:rPr>
              <a:t>月</a:t>
            </a:r>
            <a:r>
              <a:rPr lang="en-US" altLang="zh-TW" sz="2000" dirty="0">
                <a:solidFill>
                  <a:srgbClr val="0433FF"/>
                </a:solidFill>
                <a:latin typeface="Microsoft JhengHei" charset="-120"/>
                <a:ea typeface="Microsoft JhengHei" charset="-120"/>
                <a:cs typeface="Microsoft JhengHei" charset="-120"/>
              </a:rPr>
              <a:t>10</a:t>
            </a:r>
            <a:r>
              <a:rPr lang="zh-TW" altLang="en-US" sz="2000" dirty="0">
                <a:solidFill>
                  <a:srgbClr val="0433FF"/>
                </a:solidFill>
                <a:latin typeface="Microsoft JhengHei" charset="-120"/>
                <a:ea typeface="Microsoft JhengHei" charset="-120"/>
                <a:cs typeface="Microsoft JhengHei" charset="-120"/>
              </a:rPr>
              <a:t>日</a:t>
            </a:r>
            <a:r>
              <a:rPr lang="en-US" altLang="zh-TW" sz="2000" dirty="0">
                <a:solidFill>
                  <a:srgbClr val="0433FF"/>
                </a:solidFill>
                <a:latin typeface="Microsoft JhengHei" charset="-120"/>
                <a:ea typeface="Microsoft JhengHei" charset="-120"/>
                <a:cs typeface="Microsoft JhengHei" charset="-120"/>
              </a:rPr>
              <a:t>】</a:t>
            </a:r>
          </a:p>
          <a:p>
            <a:pP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endParaRPr lang="en-US" sz="2000" dirty="0">
              <a:solidFill>
                <a:srgbClr val="0433FF"/>
              </a:solidFill>
              <a:latin typeface="Microsoft JhengHei" charset="-120"/>
              <a:ea typeface="Microsoft JhengHei" charset="-120"/>
              <a:cs typeface="Microsoft JhengHei" charset="-120"/>
              <a:sym typeface="Helvetica Neue"/>
            </a:endParaRPr>
          </a:p>
          <a:p>
            <a:pPr fontAlgn="base"/>
            <a:r>
              <a:rPr lang="en-US" altLang="zh-TW" dirty="0" smtClean="0">
                <a:latin typeface="Microsoft JhengHei" charset="-120"/>
                <a:ea typeface="Microsoft JhengHei" charset="-120"/>
                <a:cs typeface="Microsoft JhengHei" charset="-120"/>
              </a:rPr>
              <a:t>2013</a:t>
            </a:r>
            <a:r>
              <a:rPr lang="zh-TW" altLang="en-US" dirty="0" smtClean="0">
                <a:latin typeface="Microsoft JhengHei" charset="-120"/>
                <a:ea typeface="Microsoft JhengHei" charset="-120"/>
                <a:cs typeface="Microsoft JhengHei" charset="-120"/>
              </a:rPr>
              <a:t>年</a:t>
            </a:r>
            <a:r>
              <a:rPr lang="en-US" altLang="zh-TW" dirty="0">
                <a:latin typeface="Microsoft JhengHei" charset="-120"/>
                <a:ea typeface="Microsoft JhengHei" charset="-120"/>
                <a:cs typeface="Microsoft JhengHei" charset="-120"/>
              </a:rPr>
              <a:t>2</a:t>
            </a:r>
            <a:r>
              <a:rPr lang="zh-TW" altLang="en-US" dirty="0" smtClean="0">
                <a:latin typeface="Microsoft JhengHei" charset="-120"/>
                <a:ea typeface="Microsoft JhengHei" charset="-120"/>
                <a:cs typeface="Microsoft JhengHei" charset="-120"/>
              </a:rPr>
              <a:t>月份，</a:t>
            </a:r>
            <a:r>
              <a:rPr lang="zh-TW" altLang="en-US" dirty="0" smtClean="0">
                <a:latin typeface="Microsoft JhengHei" charset="-120"/>
                <a:ea typeface="Microsoft JhengHei" charset="-120"/>
                <a:cs typeface="Microsoft JhengHei" charset="-120"/>
              </a:rPr>
              <a:t>有一天，我丈夫在店里接到从甘肃打来的电话，姐夫说：「你姐突然病重住医院了，医生说，你姐身体麻烦大了，可能活不了几天了。医生吩咐我给你姐准备后事，我就打电话给你们，通知你们来见最后一面</a:t>
            </a:r>
            <a:r>
              <a:rPr lang="en-US" altLang="zh-TW" dirty="0" smtClean="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a:t>
            </a:r>
            <a:endParaRPr lang="en-US" altLang="zh-TW" dirty="0" smtClean="0">
              <a:latin typeface="Microsoft JhengHei" charset="-120"/>
              <a:ea typeface="Microsoft JhengHei" charset="-120"/>
              <a:cs typeface="Microsoft JhengHei" charset="-120"/>
            </a:endParaRPr>
          </a:p>
          <a:p>
            <a:pPr fontAlgn="base"/>
            <a:endParaRPr lang="zh-TW" altLang="en-US" dirty="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我将写有「法轮大法好」的护身符藏在身上，说来还真灵，自从小妈给了我那张护身符，我一家时来运转，这几年无灾无难，生意做得红红火火的，小日子过得别说有多美哪！</a:t>
            </a:r>
          </a:p>
          <a:p>
            <a:pPr fontAlgn="base"/>
            <a:r>
              <a:rPr lang="zh-TW" altLang="en-US" dirty="0" smtClean="0">
                <a:latin typeface="Microsoft JhengHei" charset="-120"/>
                <a:ea typeface="Microsoft JhengHei" charset="-120"/>
                <a:cs typeface="Microsoft JhengHei" charset="-120"/>
              </a:rPr>
              <a:t>在她的病房外，我忐忑不安的从怀里摸出那枚「法轮大法好」护身符，紧紧的握在手心里，心里默念：「法轮大法好！真善忍好！」念了十几分钟，我俩进到大姐的病房，看见姐夫守在病床边，一筹莫展。姐夫对我们说：「你姐已经几天不吃不喝了，一动不动，</a:t>
            </a:r>
            <a:endParaRPr lang="en-US" altLang="zh-TW" dirty="0" smtClean="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就</a:t>
            </a:r>
            <a:r>
              <a:rPr lang="zh-TW" altLang="en-US" dirty="0">
                <a:latin typeface="Microsoft JhengHei" charset="-120"/>
                <a:ea typeface="Microsoft JhengHei" charset="-120"/>
                <a:cs typeface="Microsoft JhengHei" charset="-120"/>
              </a:rPr>
              <a:t>剩下微弱的心跳了</a:t>
            </a:r>
            <a:r>
              <a:rPr lang="zh-TW" altLang="en-US" dirty="0" smtClean="0">
                <a:latin typeface="Microsoft JhengHei" charset="-120"/>
                <a:ea typeface="Microsoft JhengHei" charset="-120"/>
                <a:cs typeface="Microsoft JhengHei" charset="-120"/>
              </a:rPr>
              <a:t>。</a:t>
            </a:r>
            <a:r>
              <a:rPr lang="zh-TW" altLang="en-US" b="1" dirty="0" smtClean="0">
                <a:solidFill>
                  <a:srgbClr val="FF0000"/>
                </a:solidFill>
                <a:latin typeface="Microsoft JhengHei" charset="-120"/>
                <a:ea typeface="Microsoft JhengHei" charset="-120"/>
                <a:cs typeface="Microsoft JhengHei" charset="-120"/>
              </a:rPr>
              <a:t>医生已经下了病危通知书 </a:t>
            </a:r>
            <a:r>
              <a:rPr lang="en-US" altLang="zh-TW" b="1" dirty="0" smtClean="0">
                <a:solidFill>
                  <a:srgbClr val="FF0000"/>
                </a:solidFill>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」没等姐夫把话说完，我看见大姐白的像死人的脸突然一动，我激动地喊：「我姐有救啦！」</a:t>
            </a:r>
            <a:endParaRPr lang="en-US" altLang="zh-TW" dirty="0" smtClean="0">
              <a:latin typeface="Microsoft JhengHei" charset="-120"/>
              <a:ea typeface="Microsoft JhengHei" charset="-120"/>
              <a:cs typeface="Microsoft JhengHei" charset="-120"/>
            </a:endParaRPr>
          </a:p>
          <a:p>
            <a:pPr fontAlgn="base"/>
            <a:endParaRPr lang="zh-TW" altLang="en-US" dirty="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医生问我们：「这么严重的病人是怎么醒过来的？」我告诉他说：「念这个，‘法轮大法好’护身符上的九个字，我姐就醒过来了。」那医生说：</a:t>
            </a:r>
            <a:r>
              <a:rPr lang="zh-TW" altLang="en-US" b="1" dirty="0" smtClean="0">
                <a:solidFill>
                  <a:srgbClr val="0433FF"/>
                </a:solidFill>
                <a:latin typeface="Microsoft JhengHei" charset="-120"/>
                <a:ea typeface="Microsoft JhengHei" charset="-120"/>
                <a:cs typeface="Microsoft JhengHei" charset="-120"/>
              </a:rPr>
              <a:t>「又出现奇迹了，太神奇了！</a:t>
            </a:r>
            <a:endParaRPr lang="en-US" altLang="zh-TW" b="1" dirty="0">
              <a:solidFill>
                <a:srgbClr val="0433FF"/>
              </a:solidFill>
              <a:latin typeface="Microsoft JhengHei" charset="-120"/>
              <a:ea typeface="Microsoft JhengHei" charset="-120"/>
              <a:cs typeface="Microsoft JhengHei" charset="-120"/>
            </a:endParaRPr>
          </a:p>
          <a:p>
            <a:pPr fontAlgn="base"/>
            <a:r>
              <a:rPr lang="zh-TW" altLang="en-US" b="1" dirty="0" smtClean="0">
                <a:solidFill>
                  <a:srgbClr val="0433FF"/>
                </a:solidFill>
                <a:latin typeface="Microsoft JhengHei" charset="-120"/>
                <a:ea typeface="Microsoft JhengHei" charset="-120"/>
                <a:cs typeface="Microsoft JhengHei" charset="-120"/>
              </a:rPr>
              <a:t>前几天，隔壁病房一个病人，也是得了重病，念了类似的护身符，只住了两天就出院了，真是太神奇啦！」</a:t>
            </a:r>
          </a:p>
          <a:p>
            <a:pPr fontAlgn="base"/>
            <a:endParaRPr lang="en-US" altLang="zh-TW" dirty="0" smtClean="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临走时，我拿五千元钱给大姐，大姐说：「三妹啊，你大姐我不缺钱（大姐也是生意人，生意做得比我大），你把你念的护身符留下，</a:t>
            </a:r>
            <a:r>
              <a:rPr lang="zh-TW" altLang="en-US" b="1" dirty="0" smtClean="0">
                <a:solidFill>
                  <a:srgbClr val="0433FF"/>
                </a:solidFill>
                <a:latin typeface="Microsoft JhengHei" charset="-120"/>
                <a:ea typeface="Microsoft JhengHei" charset="-120"/>
                <a:cs typeface="Microsoft JhengHei" charset="-120"/>
              </a:rPr>
              <a:t>我要你那精美的法轮功护身符。」</a:t>
            </a:r>
            <a:endParaRPr lang="zh-TW" altLang="en-US" b="1" dirty="0">
              <a:solidFill>
                <a:srgbClr val="0433FF"/>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9261246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8" y="165524"/>
            <a:ext cx="2424062" cy="646331"/>
          </a:xfrm>
          <a:prstGeom prst="rect">
            <a:avLst/>
          </a:prstGeom>
          <a:noFill/>
        </p:spPr>
        <p:txBody>
          <a:bodyPr wrap="none" rtlCol="0">
            <a:spAutoFit/>
          </a:bodyPr>
          <a:lstStyle/>
          <a:p>
            <a:pPr fontAlgn="base"/>
            <a:r>
              <a:rPr lang="en-US" altLang="zh-TW" sz="3600" b="1" dirty="0" smtClean="0">
                <a:latin typeface="微軟正黑體" panose="020B0604030504040204" pitchFamily="34" charset="-120"/>
                <a:ea typeface="微軟正黑體" panose="020B0604030504040204" pitchFamily="34" charset="-120"/>
              </a:rPr>
              <a:t>9</a:t>
            </a:r>
            <a:r>
              <a:rPr lang="en-US" altLang="zh-TW" sz="3600" b="1" dirty="0" smtClean="0">
                <a:latin typeface="微軟正黑體" panose="020B0604030504040204" pitchFamily="34" charset="-120"/>
                <a:ea typeface="微軟正黑體" panose="020B0604030504040204" pitchFamily="34" charset="-120"/>
              </a:rPr>
              <a:t>.</a:t>
            </a:r>
            <a:r>
              <a:rPr lang="zh-TW" altLang="en-US" sz="3600" b="1" dirty="0" smtClean="0">
                <a:latin typeface="微軟正黑體" panose="020B0604030504040204" pitchFamily="34" charset="-120"/>
                <a:ea typeface="微軟正黑體" panose="020B0604030504040204" pitchFamily="34" charset="-120"/>
              </a:rPr>
              <a:t>参与办法</a:t>
            </a:r>
            <a:endParaRPr lang="zh-TW" altLang="en-US" sz="36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87781" y="980728"/>
            <a:ext cx="9036496" cy="3570208"/>
          </a:xfrm>
          <a:prstGeom prst="rect">
            <a:avLst/>
          </a:prstGeom>
        </p:spPr>
        <p:txBody>
          <a:bodyPr wrap="square">
            <a:spAutoFit/>
          </a:bodyPr>
          <a:lstStyle/>
          <a:p>
            <a:r>
              <a:rPr lang="zh-CN" altLang="en-US" sz="2400" b="1" smtClean="0">
                <a:solidFill>
                  <a:srgbClr val="0070C0"/>
                </a:solidFill>
                <a:latin typeface="Microsoft JhengHei" charset="-120"/>
                <a:ea typeface="Microsoft JhengHei" charset="-120"/>
                <a:cs typeface="Microsoft JhengHei" charset="-120"/>
              </a:rPr>
              <a:t>案情说明：</a:t>
            </a:r>
          </a:p>
          <a:p>
            <a:r>
              <a:rPr lang="en-US" altLang="zh-CN" sz="2200" b="1" smtClean="0">
                <a:latin typeface="Microsoft JhengHei" charset="-120"/>
                <a:ea typeface="Microsoft JhengHei" charset="-120"/>
                <a:cs typeface="Microsoft JhengHei" charset="-120"/>
              </a:rPr>
              <a:t>1</a:t>
            </a:r>
            <a:r>
              <a:rPr lang="zh-CN" altLang="en-US" sz="2200" b="1" dirty="0" smtClean="0">
                <a:latin typeface="Microsoft JhengHei" charset="-120"/>
                <a:ea typeface="Microsoft JhengHei" charset="-120"/>
                <a:cs typeface="Microsoft JhengHei" charset="-120"/>
              </a:rPr>
              <a:t>月</a:t>
            </a:r>
            <a:r>
              <a:rPr lang="en-US" altLang="zh-TW" sz="2200" b="1" dirty="0" smtClean="0">
                <a:latin typeface="Microsoft JhengHei" charset="-120"/>
                <a:ea typeface="Microsoft JhengHei" charset="-120"/>
                <a:cs typeface="Microsoft JhengHei" charset="-120"/>
              </a:rPr>
              <a:t>22</a:t>
            </a:r>
            <a:r>
              <a:rPr lang="zh-CN" altLang="en-US" sz="2200" b="1" dirty="0" smtClean="0">
                <a:latin typeface="Microsoft JhengHei" charset="-120"/>
                <a:ea typeface="Microsoft JhengHei" charset="-120"/>
                <a:cs typeface="Microsoft JhengHei" charset="-120"/>
              </a:rPr>
              <a:t>日</a:t>
            </a:r>
            <a:r>
              <a:rPr lang="en-US" altLang="zh-CN" sz="2200" b="1" dirty="0" smtClean="0">
                <a:latin typeface="Microsoft JhengHei" charset="-120"/>
                <a:ea typeface="Microsoft JhengHei" charset="-120"/>
                <a:cs typeface="Microsoft JhengHei" charset="-120"/>
              </a:rPr>
              <a:t>~1</a:t>
            </a:r>
            <a:r>
              <a:rPr lang="zh-TW" altLang="en-US" sz="2200" b="1" dirty="0" smtClean="0">
                <a:latin typeface="Microsoft JhengHei" charset="-120"/>
                <a:ea typeface="Microsoft JhengHei" charset="-120"/>
                <a:cs typeface="Microsoft JhengHei" charset="-120"/>
              </a:rPr>
              <a:t>月</a:t>
            </a:r>
            <a:r>
              <a:rPr lang="en-US" altLang="zh-TW" sz="2200" b="1" smtClean="0">
                <a:latin typeface="Microsoft JhengHei" charset="-120"/>
                <a:ea typeface="Microsoft JhengHei" charset="-120"/>
                <a:cs typeface="Microsoft JhengHei" charset="-120"/>
              </a:rPr>
              <a:t>29</a:t>
            </a:r>
            <a:r>
              <a:rPr lang="zh-TW" altLang="en-US" sz="2200" b="1" smtClean="0">
                <a:latin typeface="Microsoft JhengHei" charset="-120"/>
                <a:ea typeface="Microsoft JhengHei" charset="-120"/>
                <a:cs typeface="Microsoft JhengHei" charset="-120"/>
              </a:rPr>
              <a:t>日</a:t>
            </a:r>
            <a:r>
              <a:rPr lang="zh-CN" altLang="en-US" sz="2200" b="1" smtClean="0">
                <a:latin typeface="Microsoft JhengHei" charset="-120"/>
                <a:ea typeface="Microsoft JhengHei" charset="-120"/>
                <a:cs typeface="Microsoft JhengHei" charset="-120"/>
              </a:rPr>
              <a:t>拨</a:t>
            </a:r>
            <a:r>
              <a:rPr lang="zh-TW" altLang="en-US" sz="2200" b="1" smtClean="0">
                <a:latin typeface="Microsoft JhengHei" charset="-120"/>
                <a:ea typeface="Microsoft JhengHei" charset="-120"/>
                <a:cs typeface="Microsoft JhengHei" charset="-120"/>
              </a:rPr>
              <a:t>打</a:t>
            </a:r>
            <a:r>
              <a:rPr lang="zh-TW" altLang="en-US" sz="2200" b="1" smtClean="0">
                <a:solidFill>
                  <a:srgbClr val="C00000"/>
                </a:solidFill>
                <a:latin typeface="Microsoft JhengHei" charset="-120"/>
                <a:ea typeface="Microsoft JhengHei" charset="-120"/>
                <a:cs typeface="Microsoft JhengHei" charset="-120"/>
              </a:rPr>
              <a:t>甘肃省</a:t>
            </a:r>
            <a:r>
              <a:rPr lang="zh-TW" altLang="en-US" sz="2200" b="1" smtClean="0">
                <a:latin typeface="Microsoft JhengHei" charset="-120"/>
                <a:ea typeface="Microsoft JhengHei" charset="-120"/>
                <a:cs typeface="Microsoft JhengHei" charset="-120"/>
              </a:rPr>
              <a:t>重点案例</a:t>
            </a:r>
            <a:endParaRPr lang="en-US" altLang="zh-TW" sz="2200" b="1" dirty="0" smtClean="0">
              <a:latin typeface="Microsoft JhengHei" charset="-120"/>
              <a:ea typeface="Microsoft JhengHei" charset="-120"/>
              <a:cs typeface="Microsoft JhengHei" charset="-120"/>
            </a:endParaRPr>
          </a:p>
          <a:p>
            <a:endParaRPr lang="zh-CN" altLang="en-US" sz="2200" b="1" dirty="0">
              <a:latin typeface="Microsoft JhengHei" charset="-120"/>
              <a:ea typeface="Microsoft JhengHei" charset="-120"/>
              <a:cs typeface="Microsoft JhengHei" charset="-120"/>
            </a:endParaRPr>
          </a:p>
          <a:p>
            <a:pPr marL="457200" indent="-457200">
              <a:buAutoNum type="arabicPeriod"/>
            </a:pPr>
            <a:r>
              <a:rPr lang="zh-TW" altLang="zh-TW" smtClean="0">
                <a:latin typeface="Microsoft JhengHei" charset="-120"/>
                <a:ea typeface="Microsoft JhengHei" charset="-120"/>
                <a:cs typeface="Microsoft JhengHei" charset="-120"/>
              </a:rPr>
              <a:t>甘肃省庄浪县</a:t>
            </a:r>
            <a:r>
              <a:rPr lang="zh-TW" altLang="en-US" smtClean="0">
                <a:latin typeface="Microsoft JhengHei" charset="-120"/>
                <a:ea typeface="Microsoft JhengHei" charset="-120"/>
                <a:cs typeface="Microsoft JhengHei" charset="-120"/>
              </a:rPr>
              <a:t>各</a:t>
            </a:r>
            <a:r>
              <a:rPr lang="zh-TW" altLang="zh-TW" smtClean="0">
                <a:latin typeface="Microsoft JhengHei" charset="-120"/>
                <a:ea typeface="Microsoft JhengHei" charset="-120"/>
                <a:cs typeface="Microsoft JhengHei" charset="-120"/>
              </a:rPr>
              <a:t>学校组织师生诽谤大法 </a:t>
            </a:r>
            <a:endParaRPr lang="en-US" altLang="zh-TW" dirty="0">
              <a:solidFill>
                <a:srgbClr val="0070C0"/>
              </a:solidFill>
              <a:latin typeface="Microsoft JhengHei" charset="-120"/>
              <a:ea typeface="Microsoft JhengHei" charset="-120"/>
              <a:cs typeface="Microsoft JhengHei" charset="-120"/>
            </a:endParaRPr>
          </a:p>
          <a:p>
            <a:endParaRPr lang="en-US" altLang="zh-TW" sz="2400" b="1" dirty="0" smtClean="0">
              <a:solidFill>
                <a:srgbClr val="0070C0"/>
              </a:solidFill>
              <a:latin typeface="Microsoft JhengHei" charset="-120"/>
              <a:ea typeface="Microsoft JhengHei" charset="-120"/>
              <a:cs typeface="Microsoft JhengHei" charset="-120"/>
            </a:endParaRPr>
          </a:p>
          <a:p>
            <a:r>
              <a:rPr lang="zh-TW" altLang="en-US" sz="2400" b="1" smtClean="0">
                <a:solidFill>
                  <a:srgbClr val="0070C0"/>
                </a:solidFill>
                <a:latin typeface="Microsoft JhengHei" charset="-120"/>
                <a:ea typeface="Microsoft JhengHei" charset="-120"/>
                <a:cs typeface="Microsoft JhengHei" charset="-120"/>
              </a:rPr>
              <a:t>重点案例说明：</a:t>
            </a:r>
            <a:r>
              <a:rPr lang="zh-TW" altLang="en-US" smtClean="0">
                <a:latin typeface="Microsoft JhengHei" charset="-120"/>
                <a:ea typeface="Microsoft JhengHei" charset="-120"/>
                <a:cs typeface="Microsoft JhengHei" charset="-120"/>
              </a:rPr>
              <a:t/>
            </a:r>
            <a:br>
              <a:rPr lang="zh-TW" altLang="en-US" smtClean="0">
                <a:latin typeface="Microsoft JhengHei" charset="-120"/>
                <a:ea typeface="Microsoft JhengHei" charset="-120"/>
                <a:cs typeface="Microsoft JhengHei" charset="-120"/>
              </a:rPr>
            </a:br>
            <a:r>
              <a:rPr lang="zh-TW" altLang="en-US" smtClean="0">
                <a:latin typeface="Microsoft JhengHei" charset="-120"/>
                <a:ea typeface="Microsoft JhengHei" charset="-120"/>
                <a:cs typeface="Microsoft JhengHei" charset="-120"/>
              </a:rPr>
              <a:t>◎周一（</a:t>
            </a:r>
            <a:r>
              <a:rPr lang="en-US" altLang="zh-TW" smtClean="0">
                <a:latin typeface="Microsoft JhengHei" charset="-120"/>
                <a:ea typeface="Microsoft JhengHei" charset="-120"/>
                <a:cs typeface="Microsoft JhengHei" charset="-120"/>
              </a:rPr>
              <a:t>1</a:t>
            </a:r>
            <a:r>
              <a:rPr lang="zh-TW" altLang="en-US" dirty="0" smtClean="0">
                <a:latin typeface="Microsoft JhengHei" charset="-120"/>
                <a:ea typeface="Microsoft JhengHei" charset="-120"/>
                <a:cs typeface="Microsoft JhengHei" charset="-120"/>
              </a:rPr>
              <a:t>月</a:t>
            </a:r>
            <a:r>
              <a:rPr lang="en-US" altLang="zh-TW" dirty="0" smtClean="0">
                <a:latin typeface="Microsoft JhengHei" charset="-120"/>
                <a:ea typeface="Microsoft JhengHei" charset="-120"/>
                <a:cs typeface="Microsoft JhengHei" charset="-120"/>
              </a:rPr>
              <a:t>22</a:t>
            </a:r>
            <a:r>
              <a:rPr lang="zh-TW" altLang="en-US" dirty="0" smtClean="0">
                <a:latin typeface="Microsoft JhengHei" charset="-120"/>
                <a:ea typeface="Microsoft JhengHei" charset="-120"/>
                <a:cs typeface="Microsoft JhengHei" charset="-120"/>
              </a:rPr>
              <a:t>日、</a:t>
            </a:r>
            <a:r>
              <a:rPr lang="en-US" altLang="zh-TW" dirty="0">
                <a:latin typeface="Microsoft JhengHei" charset="-120"/>
                <a:ea typeface="Microsoft JhengHei" charset="-120"/>
                <a:cs typeface="Microsoft JhengHei" charset="-120"/>
              </a:rPr>
              <a:t> 1</a:t>
            </a:r>
            <a:r>
              <a:rPr lang="zh-TW" altLang="en-US">
                <a:latin typeface="Microsoft JhengHei" charset="-120"/>
                <a:ea typeface="Microsoft JhengHei" charset="-120"/>
                <a:cs typeface="Microsoft JhengHei" charset="-120"/>
              </a:rPr>
              <a:t>月</a:t>
            </a:r>
            <a:r>
              <a:rPr lang="en-US" altLang="zh-TW" smtClean="0">
                <a:latin typeface="Microsoft JhengHei" charset="-120"/>
                <a:ea typeface="Microsoft JhengHei" charset="-120"/>
                <a:cs typeface="Microsoft JhengHei" charset="-120"/>
              </a:rPr>
              <a:t>29</a:t>
            </a:r>
            <a:r>
              <a:rPr lang="zh-TW" altLang="en-US" smtClean="0">
                <a:latin typeface="Microsoft JhengHei" charset="-120"/>
                <a:ea typeface="Microsoft JhengHei" charset="-120"/>
                <a:cs typeface="Microsoft JhengHei" charset="-120"/>
              </a:rPr>
              <a:t>日）拨打重点号码。</a:t>
            </a:r>
            <a:endParaRPr lang="en-US" altLang="zh-TW" dirty="0" smtClean="0">
              <a:latin typeface="Microsoft JhengHei" charset="-120"/>
              <a:ea typeface="Microsoft JhengHei" charset="-120"/>
              <a:cs typeface="Microsoft JhengHei" charset="-120"/>
            </a:endParaRPr>
          </a:p>
          <a:p>
            <a:r>
              <a:rPr lang="zh-TW" altLang="en-US" smtClean="0">
                <a:latin typeface="Microsoft JhengHei" charset="-120"/>
                <a:ea typeface="Microsoft JhengHei" charset="-120"/>
                <a:cs typeface="Microsoft JhengHei" charset="-120"/>
              </a:rPr>
              <a:t/>
            </a:r>
            <a:br>
              <a:rPr lang="zh-TW" altLang="en-US" smtClean="0">
                <a:latin typeface="Microsoft JhengHei" charset="-120"/>
                <a:ea typeface="Microsoft JhengHei" charset="-120"/>
                <a:cs typeface="Microsoft JhengHei" charset="-120"/>
              </a:rPr>
            </a:br>
            <a:r>
              <a:rPr lang="zh-TW" altLang="en-US" smtClean="0">
                <a:latin typeface="Microsoft JhengHei" charset="-120"/>
                <a:ea typeface="Microsoft JhengHei" charset="-120"/>
                <a:cs typeface="Microsoft JhengHei" charset="-120"/>
              </a:rPr>
              <a:t>上午时段</a:t>
            </a:r>
            <a:r>
              <a:rPr lang="en-US" altLang="zh-TW" smtClean="0">
                <a:latin typeface="Microsoft JhengHei" charset="-120"/>
                <a:ea typeface="Microsoft JhengHei" charset="-120"/>
                <a:cs typeface="Microsoft JhengHei" charset="-120"/>
              </a:rPr>
              <a:t>【</a:t>
            </a:r>
            <a:r>
              <a:rPr lang="en-US" altLang="zh-TW" dirty="0" smtClean="0">
                <a:latin typeface="Microsoft JhengHei" charset="-120"/>
                <a:ea typeface="Microsoft JhengHei" charset="-120"/>
                <a:cs typeface="Microsoft JhengHei" charset="-120"/>
              </a:rPr>
              <a:t>101RTC</a:t>
            </a:r>
            <a:r>
              <a:rPr lang="zh-TW" altLang="en-US" dirty="0" smtClean="0">
                <a:latin typeface="Microsoft JhengHei" charset="-120"/>
                <a:ea typeface="Microsoft JhengHei" charset="-120"/>
                <a:cs typeface="Microsoft JhengHei" charset="-120"/>
              </a:rPr>
              <a:t>第一直播</a:t>
            </a:r>
            <a:r>
              <a:rPr lang="zh-TW" altLang="en-US" smtClean="0">
                <a:latin typeface="Microsoft JhengHei" charset="-120"/>
                <a:ea typeface="Microsoft JhengHei" charset="-120"/>
                <a:cs typeface="Microsoft JhengHei" charset="-120"/>
              </a:rPr>
              <a:t>室</a:t>
            </a:r>
            <a:r>
              <a:rPr lang="en-US" altLang="zh-TW" smtClean="0">
                <a:latin typeface="Microsoft JhengHei" charset="-120"/>
                <a:ea typeface="Microsoft JhengHei" charset="-120"/>
                <a:cs typeface="Microsoft JhengHei" charset="-120"/>
              </a:rPr>
              <a:t>】</a:t>
            </a:r>
            <a:r>
              <a:rPr lang="zh-TW" altLang="en-US" smtClean="0">
                <a:latin typeface="Microsoft JhengHei" charset="-120"/>
                <a:ea typeface="Microsoft JhengHei" charset="-120"/>
                <a:cs typeface="Microsoft JhengHei" charset="-120"/>
              </a:rPr>
              <a:t>有现场拨打解析。</a:t>
            </a:r>
            <a:endParaRPr lang="en-US" altLang="zh-TW" dirty="0" smtClean="0">
              <a:latin typeface="Microsoft JhengHei" charset="-120"/>
              <a:ea typeface="Microsoft JhengHei" charset="-120"/>
              <a:cs typeface="Microsoft JhengHei" charset="-120"/>
            </a:endParaRPr>
          </a:p>
          <a:p>
            <a:endParaRPr lang="en-US" altLang="zh-TW" dirty="0" smtClean="0">
              <a:latin typeface="Microsoft JhengHei" charset="-120"/>
              <a:ea typeface="Microsoft JhengHei" charset="-120"/>
              <a:cs typeface="Microsoft JhengHei" charset="-120"/>
            </a:endParaRPr>
          </a:p>
          <a:p>
            <a:r>
              <a:rPr lang="zh-TW" altLang="en-US" smtClean="0">
                <a:latin typeface="Microsoft JhengHei" charset="-120"/>
                <a:ea typeface="Microsoft JhengHei" charset="-120"/>
                <a:cs typeface="Microsoft JhengHei" charset="-120"/>
              </a:rPr>
              <a:t>其它时间</a:t>
            </a:r>
            <a:r>
              <a:rPr lang="en-US" altLang="zh-TW" smtClean="0">
                <a:latin typeface="Microsoft JhengHei" charset="-120"/>
                <a:ea typeface="Microsoft JhengHei" charset="-120"/>
                <a:cs typeface="Microsoft JhengHei" charset="-120"/>
              </a:rPr>
              <a:t>【104RTC</a:t>
            </a:r>
            <a:r>
              <a:rPr lang="zh-TW" altLang="en-US" smtClean="0">
                <a:latin typeface="Microsoft JhengHei" charset="-120"/>
                <a:ea typeface="Microsoft JhengHei" charset="-120"/>
                <a:cs typeface="Microsoft JhengHei" charset="-120"/>
              </a:rPr>
              <a:t>重点讲真相直播室</a:t>
            </a:r>
            <a:r>
              <a:rPr lang="en-US" altLang="zh-TW" smtClean="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每天都有同修值班，互相</a:t>
            </a:r>
            <a:r>
              <a:rPr lang="zh-TW" altLang="en-US" smtClean="0">
                <a:latin typeface="Microsoft JhengHei" charset="-120"/>
                <a:ea typeface="Microsoft JhengHei" charset="-120"/>
                <a:cs typeface="Microsoft JhengHei" charset="-120"/>
              </a:rPr>
              <a:t>切磋</a:t>
            </a:r>
            <a:r>
              <a:rPr lang="zh-TW" altLang="en-US" smtClean="0">
                <a:latin typeface="Microsoft JhengHei" charset="-120"/>
                <a:ea typeface="Microsoft JhengHei" charset="-120"/>
                <a:cs typeface="Microsoft JhengHei" charset="-120"/>
              </a:rPr>
              <a:t>共同</a:t>
            </a:r>
            <a:r>
              <a:rPr lang="zh-TW" altLang="en-US" sz="2000" smtClean="0">
                <a:latin typeface="Microsoft JhengHei" charset="-120"/>
                <a:ea typeface="Microsoft JhengHei" charset="-120"/>
                <a:cs typeface="Microsoft JhengHei" charset="-120"/>
              </a:rPr>
              <a:t>拨打。</a:t>
            </a:r>
            <a:endParaRPr lang="en-US" altLang="zh-TW" sz="2000" dirty="0" smtClean="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3630584399"/>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141" y="640913"/>
            <a:ext cx="8964488" cy="5847755"/>
          </a:xfrm>
          <a:prstGeom prst="rect">
            <a:avLst/>
          </a:prstGeom>
        </p:spPr>
        <p:txBody>
          <a:bodyPr wrap="square">
            <a:spAutoFit/>
          </a:bodyPr>
          <a:lstStyle/>
          <a:p>
            <a:r>
              <a:rPr lang="zh-TW" altLang="en-US" sz="2200" b="1" dirty="0" smtClean="0">
                <a:solidFill>
                  <a:srgbClr val="0070C0"/>
                </a:solidFill>
                <a:latin typeface="微軟正黑體" panose="020B0604030504040204" pitchFamily="34" charset="-120"/>
                <a:ea typeface="微軟正黑體" panose="020B0604030504040204" pitchFamily="34" charset="-120"/>
              </a:rPr>
              <a:t>您可根据自己的情况选择领取以下号码参与重点案例</a:t>
            </a:r>
            <a:r>
              <a:rPr lang="zh-TW" altLang="en-US" sz="2200" b="1" dirty="0" smtClean="0">
                <a:solidFill>
                  <a:srgbClr val="0070C0"/>
                </a:solidFill>
                <a:latin typeface="微軟正黑體" panose="020B0604030504040204" pitchFamily="34" charset="-120"/>
                <a:ea typeface="微軟正黑體" panose="020B0604030504040204" pitchFamily="34" charset="-120"/>
              </a:rPr>
              <a:t>：</a:t>
            </a:r>
            <a:endParaRPr lang="en-US" altLang="zh-TW" sz="2400" dirty="0">
              <a:solidFill>
                <a:srgbClr val="7030A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当地民众：</a:t>
            </a:r>
            <a:endParaRPr lang="en-US" altLang="zh-TW" sz="2000" b="1" dirty="0" smtClean="0">
              <a:solidFill>
                <a:srgbClr val="7030A0"/>
              </a:solidFill>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55</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当地的</a:t>
            </a:r>
            <a:r>
              <a:rPr lang="en-US" altLang="zh-TW" dirty="0" smtClean="0">
                <a:latin typeface="微軟正黑體" panose="020B0604030504040204" pitchFamily="34" charset="-120"/>
                <a:ea typeface="微軟正黑體" panose="020B0604030504040204" pitchFamily="34" charset="-120"/>
              </a:rPr>
              <a:t>RTC</a:t>
            </a:r>
            <a:r>
              <a:rPr lang="zh-TW" altLang="en-US" dirty="0" smtClean="0">
                <a:latin typeface="微軟正黑體" panose="020B0604030504040204" pitchFamily="34" charset="-120"/>
                <a:ea typeface="微軟正黑體" panose="020B0604030504040204" pitchFamily="34" charset="-120"/>
              </a:rPr>
              <a:t>号码（向当地民众揭露当地邪恶）回馈到</a:t>
            </a:r>
            <a:r>
              <a:rPr lang="en-US" altLang="zh-TW" dirty="0" smtClean="0">
                <a:latin typeface="微軟正黑體" panose="020B0604030504040204" pitchFamily="34" charset="-120"/>
                <a:ea typeface="微軟正黑體" panose="020B0604030504040204" pitchFamily="34" charset="-120"/>
              </a:rPr>
              <a:t>【1002-rtc</a:t>
            </a:r>
            <a:r>
              <a:rPr lang="zh-TW" altLang="en-US" dirty="0" smtClean="0">
                <a:latin typeface="微軟正黑體" panose="020B0604030504040204" pitchFamily="34" charset="-120"/>
                <a:ea typeface="微軟正黑體" panose="020B0604030504040204" pitchFamily="34" charset="-120"/>
              </a:rPr>
              <a:t>普通号码回馈平台</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endParaRPr lang="en-US" altLang="zh-TW" sz="2000" b="1" dirty="0">
              <a:solidFill>
                <a:srgbClr val="0070C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a:t>
            </a:r>
            <a:r>
              <a:rPr lang="zh-TW" altLang="en-US" sz="2000" b="1" dirty="0" smtClean="0">
                <a:solidFill>
                  <a:srgbClr val="7030A0"/>
                </a:solidFill>
                <a:latin typeface="微軟正黑體" panose="020B0604030504040204" pitchFamily="34" charset="-120"/>
                <a:ea typeface="微軟正黑體" panose="020B0604030504040204" pitchFamily="34" charset="-120"/>
              </a:rPr>
              <a:t>重点号码：</a:t>
            </a:r>
            <a:r>
              <a:rPr lang="zh-TW" altLang="en-US" dirty="0">
                <a:latin typeface="微軟正黑體" panose="020B0604030504040204" pitchFamily="34" charset="-120"/>
                <a:ea typeface="微軟正黑體" panose="020B0604030504040204" pitchFamily="34" charset="-120"/>
              </a:rPr>
              <a:t/>
            </a:r>
            <a:br>
              <a:rPr lang="zh-TW" altLang="en-US"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44-</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座机（白天拨打）请回馈到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重点号码回馈平台</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45-</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手机（傍晚或晚间拨打）请回馈到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重点号码回馈平台</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46</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重要座机特别号码（请平时拨打重点的同修尽量先领</a:t>
            </a:r>
            <a:r>
              <a:rPr lang="en-US" altLang="zh-TW" dirty="0" smtClean="0">
                <a:latin typeface="微軟正黑體" panose="020B0604030504040204" pitchFamily="34" charset="-120"/>
                <a:ea typeface="微軟正黑體" panose="020B0604030504040204" pitchFamily="34" charset="-120"/>
              </a:rPr>
              <a:t>46</a:t>
            </a:r>
            <a:r>
              <a:rPr lang="zh-TW" altLang="en-US" dirty="0" smtClean="0">
                <a:latin typeface="微軟正黑體" panose="020B0604030504040204" pitchFamily="34" charset="-120"/>
                <a:ea typeface="微軟正黑體" panose="020B0604030504040204" pitchFamily="34" charset="-120"/>
              </a:rPr>
              <a:t>）请回馈到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明慧紧急案例回馈平台</a:t>
            </a:r>
            <a:r>
              <a:rPr lang="en-US" altLang="zh-TW"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47-</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重要手机特别号码（请平时拨打重点的同修尽量先领</a:t>
            </a:r>
            <a:r>
              <a:rPr lang="en-US" altLang="zh-TW" dirty="0" smtClean="0">
                <a:latin typeface="微軟正黑體" panose="020B0604030504040204" pitchFamily="34" charset="-120"/>
                <a:ea typeface="微軟正黑體" panose="020B0604030504040204" pitchFamily="34" charset="-120"/>
              </a:rPr>
              <a:t>47</a:t>
            </a:r>
            <a:r>
              <a:rPr lang="zh-TW" altLang="en-US" dirty="0" smtClean="0">
                <a:latin typeface="微軟正黑體" panose="020B0604030504040204" pitchFamily="34" charset="-120"/>
                <a:ea typeface="微軟正黑體" panose="020B0604030504040204" pitchFamily="34" charset="-120"/>
              </a:rPr>
              <a:t>）请回馈到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明慧紧急案例回馈平台</a:t>
            </a:r>
            <a:r>
              <a:rPr lang="en-US" altLang="zh-TW"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重点案例核心号码：</a:t>
            </a:r>
            <a:r>
              <a:rPr lang="zh-TW" altLang="en-US" dirty="0"/>
              <a:t/>
            </a:r>
            <a:br>
              <a:rPr lang="zh-TW" altLang="en-US" dirty="0"/>
            </a:br>
            <a:r>
              <a:rPr lang="zh-TW" altLang="en-US" dirty="0" smtClean="0"/>
              <a:t>重点</a:t>
            </a:r>
            <a:r>
              <a:rPr lang="zh-TW" altLang="en-US" dirty="0" smtClean="0">
                <a:latin typeface="微軟正黑體" panose="020B0604030504040204" pitchFamily="34" charset="-120"/>
                <a:ea typeface="微軟正黑體" panose="020B0604030504040204" pitchFamily="34" charset="-120"/>
              </a:rPr>
              <a:t>案例核心号码的拨打，主要是在安信平台上领号。如有意愿参加核心号码拨打的同修请到</a:t>
            </a:r>
            <a:r>
              <a:rPr lang="en-US" altLang="zh-TW" dirty="0" smtClean="0">
                <a:latin typeface="微軟正黑體" panose="020B0604030504040204" pitchFamily="34" charset="-120"/>
                <a:ea typeface="微軟正黑體" panose="020B0604030504040204" pitchFamily="34" charset="-120"/>
              </a:rPr>
              <a:t>【104RTC</a:t>
            </a:r>
            <a:r>
              <a:rPr lang="zh-TW" altLang="en-US" dirty="0" smtClean="0">
                <a:latin typeface="微軟正黑體" panose="020B0604030504040204" pitchFamily="34" charset="-120"/>
                <a:ea typeface="微軟正黑體" panose="020B0604030504040204" pitchFamily="34" charset="-120"/>
              </a:rPr>
              <a:t>重点讲真相直播室</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找当班负责同修，可让负责同修将您加入到领号平台。或请当班同修帮你领号，参与拨打。</a:t>
            </a:r>
          </a:p>
          <a:p>
            <a:endParaRPr lang="en-US" altLang="zh-TW" dirty="0" smtClean="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周三联合专案（同一案情）：</a:t>
            </a:r>
            <a:r>
              <a:rPr lang="zh-TW" altLang="en-US" dirty="0" smtClean="0">
                <a:latin typeface="微軟正黑體" panose="020B0604030504040204" pitchFamily="34" charset="-120"/>
                <a:ea typeface="微軟正黑體" panose="020B0604030504040204" pitchFamily="34" charset="-120"/>
              </a:rPr>
              <a:t/>
            </a:r>
            <a:br>
              <a:rPr lang="zh-TW" altLang="en-US" dirty="0" smtClean="0">
                <a:latin typeface="微軟正黑體" panose="020B0604030504040204" pitchFamily="34" charset="-120"/>
                <a:ea typeface="微軟正黑體" panose="020B0604030504040204" pitchFamily="34" charset="-120"/>
              </a:rPr>
            </a:br>
            <a:r>
              <a:rPr lang="zh-TW" altLang="en-US" dirty="0" smtClean="0">
                <a:latin typeface="微軟正黑體" panose="020B0604030504040204" pitchFamily="34" charset="-120"/>
                <a:ea typeface="微軟正黑體" panose="020B0604030504040204" pitchFamily="34" charset="-120"/>
              </a:rPr>
              <a:t>联合专案当天，听了真相的号码会自动上传到</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号键领号平台。在</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号键领号平台里的同修可自由领号参与拨打。请大家共同参与！</a:t>
            </a:r>
            <a:endParaRPr lang="zh-TW" altLang="en-US" dirty="0">
              <a:latin typeface="微軟正黑體" panose="020B0604030504040204" pitchFamily="34" charset="-120"/>
              <a:ea typeface="微軟正黑體" panose="020B0604030504040204" pitchFamily="34" charset="-120"/>
            </a:endParaRPr>
          </a:p>
        </p:txBody>
      </p:sp>
      <p:sp>
        <p:nvSpPr>
          <p:cNvPr id="3" name="矩形 2"/>
          <p:cNvSpPr/>
          <p:nvPr/>
        </p:nvSpPr>
        <p:spPr>
          <a:xfrm>
            <a:off x="107504" y="97293"/>
            <a:ext cx="2420856" cy="584775"/>
          </a:xfrm>
          <a:prstGeom prst="rect">
            <a:avLst/>
          </a:prstGeom>
        </p:spPr>
        <p:txBody>
          <a:bodyPr wrap="none">
            <a:spAutoFit/>
          </a:bodyPr>
          <a:lstStyle/>
          <a:p>
            <a:pPr fontAlgn="base"/>
            <a:r>
              <a:rPr lang="en-US" altLang="zh-TW" sz="3200" b="1" dirty="0" smtClean="0">
                <a:latin typeface="微軟正黑體" panose="020B0604030504040204" pitchFamily="34" charset="-120"/>
                <a:ea typeface="微軟正黑體" panose="020B0604030504040204" pitchFamily="34" charset="-120"/>
              </a:rPr>
              <a:t>10</a:t>
            </a:r>
            <a:r>
              <a:rPr lang="en-US" altLang="zh-TW" sz="3200" b="1" dirty="0" smtClean="0">
                <a:latin typeface="微軟正黑體" panose="020B0604030504040204" pitchFamily="34" charset="-120"/>
                <a:ea typeface="微軟正黑體" panose="020B0604030504040204" pitchFamily="34" charset="-120"/>
              </a:rPr>
              <a:t>.</a:t>
            </a:r>
            <a:r>
              <a:rPr lang="zh-TW" altLang="en-US" sz="3200" b="1" dirty="0" smtClean="0">
                <a:latin typeface="微軟正黑體" panose="020B0604030504040204" pitchFamily="34" charset="-120"/>
                <a:ea typeface="微軟正黑體" panose="020B0604030504040204" pitchFamily="34" charset="-120"/>
              </a:rPr>
              <a:t>如何参与</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55546228"/>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群組 2"/>
          <p:cNvGrpSpPr/>
          <p:nvPr/>
        </p:nvGrpSpPr>
        <p:grpSpPr>
          <a:xfrm>
            <a:off x="1170473" y="0"/>
            <a:ext cx="7157753" cy="6706912"/>
            <a:chOff x="968591" y="-1"/>
            <a:chExt cx="7488832" cy="6847769"/>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04" t="11163" r="52907" b="15194"/>
            <a:stretch/>
          </p:blipFill>
          <p:spPr bwMode="auto">
            <a:xfrm>
              <a:off x="968591" y="-1"/>
              <a:ext cx="7488832" cy="6847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992" t="11163" r="52346" b="15194"/>
            <a:stretch/>
          </p:blipFill>
          <p:spPr bwMode="auto">
            <a:xfrm>
              <a:off x="7230503" y="0"/>
              <a:ext cx="656140" cy="826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992" t="11163" r="52346" b="15194"/>
            <a:stretch/>
          </p:blipFill>
          <p:spPr bwMode="auto">
            <a:xfrm>
              <a:off x="971600" y="-1"/>
              <a:ext cx="656140" cy="826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96831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圓角化單一角落矩形 8"/>
          <p:cNvSpPr/>
          <p:nvPr/>
        </p:nvSpPr>
        <p:spPr>
          <a:xfrm>
            <a:off x="4067946" y="511807"/>
            <a:ext cx="5076054" cy="6346194"/>
          </a:xfrm>
          <a:prstGeom prst="round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a:solidFill>
                  <a:schemeClr val="bg1"/>
                </a:solidFill>
                <a:latin typeface="微軟正黑體" panose="020B0604030504040204" pitchFamily="34" charset="-120"/>
                <a:ea typeface="微軟正黑體" panose="020B0604030504040204" pitchFamily="34" charset="-120"/>
              </a:rPr>
              <a:t>2</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smtClean="0">
                <a:solidFill>
                  <a:schemeClr val="bg1"/>
                </a:solidFill>
                <a:latin typeface="微軟正黑體" panose="020B0604030504040204" pitchFamily="34" charset="-120"/>
                <a:ea typeface="微軟正黑體" panose="020B0604030504040204" pitchFamily="34" charset="-120"/>
              </a:rPr>
              <a:t>甘肃省迫害情</a:t>
            </a:r>
            <a:r>
              <a:rPr lang="zh-TW" altLang="en-US" sz="3600" b="1" dirty="0">
                <a:solidFill>
                  <a:schemeClr val="bg1"/>
                </a:solidFill>
                <a:latin typeface="微軟正黑體" panose="020B0604030504040204" pitchFamily="34" charset="-120"/>
                <a:ea typeface="微軟正黑體" panose="020B0604030504040204" pitchFamily="34" charset="-120"/>
              </a:rPr>
              <a:t>况</a:t>
            </a:r>
          </a:p>
        </p:txBody>
      </p:sp>
      <p:sp>
        <p:nvSpPr>
          <p:cNvPr id="5" name="矩形 4"/>
          <p:cNvSpPr/>
          <p:nvPr/>
        </p:nvSpPr>
        <p:spPr>
          <a:xfrm>
            <a:off x="107504" y="1124849"/>
            <a:ext cx="3888432" cy="2800266"/>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2018</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dirty="0" smtClean="0">
                <a:solidFill>
                  <a:schemeClr val="bg1"/>
                </a:solidFill>
                <a:latin typeface="微軟正黑體" panose="020B0604030504040204" pitchFamily="34" charset="-120"/>
                <a:ea typeface="微軟正黑體" panose="020B0604030504040204" pitchFamily="34" charset="-120"/>
              </a:rPr>
              <a:t>1</a:t>
            </a:r>
            <a:r>
              <a:rPr lang="zh-CN" altLang="zh-TW" sz="2000" dirty="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21</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smtClean="0">
                <a:solidFill>
                  <a:schemeClr val="bg1"/>
                </a:solidFill>
                <a:latin typeface="微軟正黑體" panose="020B0604030504040204" pitchFamily="34" charset="-120"/>
                <a:ea typeface="微軟正黑體" panose="020B0604030504040204" pitchFamily="34" charset="-120"/>
              </a:rPr>
              <a:t>明慧数据馆数据统计显示，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smtClean="0">
                <a:solidFill>
                  <a:schemeClr val="bg1"/>
                </a:solidFill>
                <a:latin typeface="微軟正黑體" panose="020B0604030504040204" pitchFamily="34" charset="-120"/>
                <a:ea typeface="微軟正黑體" panose="020B0604030504040204" pitchFamily="34" charset="-120"/>
              </a:rPr>
              <a:t>迫害法轮功案例共计</a:t>
            </a:r>
            <a:r>
              <a:rPr lang="en-US" altLang="zh-CN" sz="2400" b="1" smtClean="0">
                <a:solidFill>
                  <a:srgbClr val="FFFF00"/>
                </a:solidFill>
                <a:latin typeface="微軟正黑體" panose="020B0604030504040204" pitchFamily="34" charset="-120"/>
                <a:ea typeface="微軟正黑體" panose="020B0604030504040204" pitchFamily="34" charset="-120"/>
              </a:rPr>
              <a:t>2125</a:t>
            </a:r>
            <a:r>
              <a:rPr lang="zh-CN" altLang="zh-TW" sz="2000" dirty="0" smtClean="0">
                <a:solidFill>
                  <a:schemeClr val="bg1"/>
                </a:solidFill>
                <a:latin typeface="微軟正黑體" panose="020B0604030504040204" pitchFamily="34" charset="-120"/>
                <a:ea typeface="微軟正黑體" panose="020B0604030504040204" pitchFamily="34" charset="-120"/>
              </a:rPr>
              <a:t>例。</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smtClean="0">
                <a:solidFill>
                  <a:schemeClr val="bg1"/>
                </a:solidFill>
                <a:latin typeface="微軟正黑體" panose="020B0604030504040204" pitchFamily="34" charset="-120"/>
                <a:ea typeface="微軟正黑體" panose="020B0604030504040204" pitchFamily="34" charset="-120"/>
              </a:rPr>
              <a:t>直接</a:t>
            </a:r>
            <a:r>
              <a:rPr lang="zh-CN" altLang="zh-TW" sz="2000" smtClean="0">
                <a:solidFill>
                  <a:schemeClr val="bg1"/>
                </a:solidFill>
                <a:latin typeface="微軟正黑體" panose="020B0604030504040204" pitchFamily="34" charset="-120"/>
                <a:ea typeface="微軟正黑體" panose="020B0604030504040204" pitchFamily="34" charset="-120"/>
              </a:rPr>
              <a:t>受迫害人数</a:t>
            </a:r>
            <a:r>
              <a:rPr lang="en-US" altLang="zh-CN" sz="2400" b="1" smtClean="0">
                <a:solidFill>
                  <a:srgbClr val="FFFF00"/>
                </a:solidFill>
                <a:latin typeface="微軟正黑體" panose="020B0604030504040204" pitchFamily="34" charset="-120"/>
                <a:ea typeface="微軟正黑體" panose="020B0604030504040204" pitchFamily="34" charset="-120"/>
              </a:rPr>
              <a:t>2307</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smtClean="0">
                <a:solidFill>
                  <a:schemeClr val="bg1"/>
                </a:solidFill>
                <a:latin typeface="微軟正黑體" panose="020B0604030504040204" pitchFamily="34" charset="-120"/>
                <a:ea typeface="微軟正黑體" panose="020B0604030504040204" pitchFamily="34" charset="-120"/>
              </a:rPr>
              <a:t>受迫害致死人数</a:t>
            </a:r>
            <a:r>
              <a:rPr lang="en-US" altLang="zh-CN" sz="2400" b="1" smtClean="0">
                <a:solidFill>
                  <a:srgbClr val="FFFF00"/>
                </a:solidFill>
                <a:latin typeface="微軟正黑體" panose="020B0604030504040204" pitchFamily="34" charset="-120"/>
                <a:ea typeface="微軟正黑體" panose="020B0604030504040204" pitchFamily="34" charset="-120"/>
              </a:rPr>
              <a:t>82</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4193705" y="1432875"/>
            <a:ext cx="4824536" cy="2184713"/>
          </a:xfrm>
          <a:prstGeom prst="rect">
            <a:avLst/>
          </a:prstGeom>
          <a:ln>
            <a:noFill/>
          </a:ln>
        </p:spPr>
        <p:txBody>
          <a:bodyPr wrap="square" lIns="90942" tIns="45472" rIns="90942" bIns="45472">
            <a:spAutoFit/>
          </a:bodyPr>
          <a:lstStyle/>
          <a:p>
            <a:r>
              <a:rPr lang="zh-TW" altLang="en-US" sz="2200" dirty="0" smtClean="0">
                <a:solidFill>
                  <a:schemeClr val="bg1"/>
                </a:solidFill>
                <a:latin typeface="微軟正黑體" panose="020B0604030504040204" pitchFamily="34" charset="-120"/>
                <a:ea typeface="微軟正黑體" panose="020B0604030504040204" pitchFamily="34" charset="-120"/>
              </a:rPr>
              <a:t>截至</a:t>
            </a:r>
            <a:r>
              <a:rPr lang="en-US" altLang="zh-TW" sz="2200" dirty="0">
                <a:solidFill>
                  <a:schemeClr val="bg1"/>
                </a:solidFill>
                <a:latin typeface="微軟正黑體" panose="020B0604030504040204" pitchFamily="34" charset="-120"/>
                <a:ea typeface="微軟正黑體" panose="020B0604030504040204" pitchFamily="34" charset="-120"/>
              </a:rPr>
              <a:t>2014</a:t>
            </a:r>
            <a:r>
              <a:rPr lang="zh-TW" altLang="en-US" sz="2200" dirty="0">
                <a:solidFill>
                  <a:schemeClr val="bg1"/>
                </a:solidFill>
                <a:latin typeface="微軟正黑體" panose="020B0604030504040204" pitchFamily="34" charset="-120"/>
                <a:ea typeface="微軟正黑體" panose="020B0604030504040204" pitchFamily="34" charset="-120"/>
              </a:rPr>
              <a:t>年底</a:t>
            </a:r>
            <a:r>
              <a:rPr lang="zh-TW" altLang="en-US" sz="2200" dirty="0" smtClean="0">
                <a:solidFill>
                  <a:schemeClr val="bg1"/>
                </a:solidFill>
                <a:latin typeface="微軟正黑體" panose="020B0604030504040204" pitchFamily="34" charset="-120"/>
                <a:ea typeface="微軟正黑體" panose="020B0604030504040204" pitchFamily="34" charset="-120"/>
              </a:rPr>
              <a:t>，</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smtClean="0">
                <a:solidFill>
                  <a:schemeClr val="bg1"/>
                </a:solidFill>
                <a:latin typeface="微軟正黑體" panose="020B0604030504040204" pitchFamily="34" charset="-120"/>
                <a:ea typeface="微軟正黑體" panose="020B0604030504040204" pitchFamily="34" charset="-120"/>
              </a:rPr>
              <a:t>追查国际公布了</a:t>
            </a:r>
            <a:r>
              <a:rPr lang="zh-TW" altLang="en-US" sz="2200" b="1" smtClean="0">
                <a:solidFill>
                  <a:schemeClr val="bg1"/>
                </a:solidFill>
                <a:latin typeface="微軟正黑體" panose="020B0604030504040204" pitchFamily="34" charset="-120"/>
                <a:ea typeface="微軟正黑體" panose="020B0604030504040204" pitchFamily="34" charset="-120"/>
              </a:rPr>
              <a:t>甘肃省</a:t>
            </a:r>
            <a:endParaRPr lang="en-US" altLang="zh-CN" sz="2200" b="1" dirty="0" smtClean="0">
              <a:solidFill>
                <a:schemeClr val="bg1"/>
              </a:solidFill>
              <a:latin typeface="微軟正黑體" panose="020B0604030504040204" pitchFamily="34" charset="-120"/>
              <a:ea typeface="微軟正黑體" panose="020B0604030504040204" pitchFamily="34" charset="-120"/>
            </a:endParaRPr>
          </a:p>
          <a:p>
            <a:r>
              <a:rPr lang="zh-TW" altLang="en-US" sz="2200" smtClean="0">
                <a:solidFill>
                  <a:schemeClr val="bg1"/>
                </a:solidFill>
                <a:latin typeface="微軟正黑體" panose="020B0604030504040204" pitchFamily="34" charset="-120"/>
                <a:ea typeface="微軟正黑體" panose="020B0604030504040204" pitchFamily="34" charset="-120"/>
              </a:rPr>
              <a:t>涉嫌参与活摘法轮功学员器官的</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en-US" altLang="zh-TW" sz="2400" b="1">
                <a:solidFill>
                  <a:srgbClr val="FF0000"/>
                </a:solidFill>
                <a:latin typeface="微軟正黑體" panose="020B0604030504040204" pitchFamily="34" charset="-120"/>
                <a:ea typeface="微軟正黑體" panose="020B0604030504040204" pitchFamily="34" charset="-120"/>
              </a:rPr>
              <a:t>8</a:t>
            </a:r>
            <a:r>
              <a:rPr lang="zh-TW" altLang="en-US" sz="2400" b="1" smtClean="0">
                <a:solidFill>
                  <a:srgbClr val="FF0000"/>
                </a:solidFill>
                <a:latin typeface="微軟正黑體" panose="020B0604030504040204" pitchFamily="34" charset="-120"/>
                <a:ea typeface="微軟正黑體" panose="020B0604030504040204" pitchFamily="34" charset="-120"/>
              </a:rPr>
              <a:t>家</a:t>
            </a:r>
            <a:r>
              <a:rPr lang="zh-TW" altLang="en-US" sz="2200" b="1" smtClean="0">
                <a:solidFill>
                  <a:schemeClr val="bg1"/>
                </a:solidFill>
                <a:latin typeface="微軟正黑體" panose="020B0604030504040204" pitchFamily="34" charset="-120"/>
                <a:ea typeface="微軟正黑體" panose="020B0604030504040204" pitchFamily="34" charset="-120"/>
              </a:rPr>
              <a:t>医院</a:t>
            </a:r>
            <a:r>
              <a:rPr lang="en-US" altLang="zh-TW" sz="2200" b="1" smtClean="0">
                <a:solidFill>
                  <a:schemeClr val="bg1"/>
                </a:solidFill>
                <a:latin typeface="微軟正黑體" panose="020B0604030504040204" pitchFamily="34" charset="-120"/>
                <a:ea typeface="微軟正黑體" panose="020B0604030504040204" pitchFamily="34" charset="-120"/>
              </a:rPr>
              <a:t>(</a:t>
            </a:r>
            <a:r>
              <a:rPr lang="zh-TW" altLang="en-US" sz="2200" b="1" smtClean="0">
                <a:solidFill>
                  <a:schemeClr val="bg1"/>
                </a:solidFill>
                <a:latin typeface="微軟正黑體" panose="020B0604030504040204" pitchFamily="34" charset="-120"/>
                <a:ea typeface="微軟正黑體" panose="020B0604030504040204" pitchFamily="34" charset="-120"/>
              </a:rPr>
              <a:t>占全国</a:t>
            </a:r>
            <a:r>
              <a:rPr lang="en-US" altLang="zh-TW" sz="2200" b="1" smtClean="0">
                <a:solidFill>
                  <a:schemeClr val="bg1"/>
                </a:solidFill>
                <a:latin typeface="微軟正黑體" panose="020B0604030504040204" pitchFamily="34" charset="-120"/>
                <a:ea typeface="微軟正黑體" panose="020B0604030504040204" pitchFamily="34" charset="-120"/>
              </a:rPr>
              <a:t>0.9</a:t>
            </a:r>
            <a:r>
              <a:rPr lang="en-US" altLang="zh-TW" sz="2200" b="1" dirty="0" smtClean="0">
                <a:solidFill>
                  <a:schemeClr val="bg1"/>
                </a:solidFill>
                <a:latin typeface="微軟正黑體" panose="020B0604030504040204" pitchFamily="34" charset="-120"/>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TW" sz="2400" b="1" smtClean="0">
                <a:solidFill>
                  <a:srgbClr val="FF0000"/>
                </a:solidFill>
                <a:latin typeface="微軟正黑體" panose="020B0604030504040204" pitchFamily="34" charset="-120"/>
                <a:ea typeface="微軟正黑體" panose="020B0604030504040204" pitchFamily="34" charset="-120"/>
              </a:rPr>
              <a:t>53</a:t>
            </a:r>
            <a:r>
              <a:rPr lang="zh-TW" altLang="en-US" sz="2400" b="1" smtClean="0">
                <a:solidFill>
                  <a:srgbClr val="FF0000"/>
                </a:solidFill>
                <a:latin typeface="微軟正黑體" panose="020B0604030504040204" pitchFamily="34" charset="-120"/>
                <a:ea typeface="微軟正黑體" panose="020B0604030504040204" pitchFamily="34" charset="-120"/>
              </a:rPr>
              <a:t>名</a:t>
            </a:r>
            <a:r>
              <a:rPr lang="zh-TW" altLang="en-US" sz="2200" b="1" smtClean="0">
                <a:solidFill>
                  <a:schemeClr val="bg1"/>
                </a:solidFill>
                <a:latin typeface="微軟正黑體" panose="020B0604030504040204" pitchFamily="34" charset="-120"/>
                <a:ea typeface="微軟正黑體" panose="020B0604030504040204" pitchFamily="34" charset="-120"/>
              </a:rPr>
              <a:t>医务人员</a:t>
            </a:r>
            <a:r>
              <a:rPr lang="zh-TW" altLang="en-US" sz="2200" smtClean="0">
                <a:solidFill>
                  <a:schemeClr val="bg1"/>
                </a:solidFill>
                <a:latin typeface="微軟正黑體" panose="020B0604030504040204" pitchFamily="34" charset="-120"/>
                <a:ea typeface="微軟正黑體" panose="020B0604030504040204" pitchFamily="34" charset="-120"/>
              </a:rPr>
              <a:t>名单，</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smtClean="0">
                <a:solidFill>
                  <a:schemeClr val="bg1"/>
                </a:solidFill>
                <a:latin typeface="微軟正黑體" panose="020B0604030504040204" pitchFamily="34" charset="-120"/>
                <a:ea typeface="微軟正黑體" panose="020B0604030504040204" pitchFamily="34" charset="-120"/>
              </a:rPr>
              <a:t>并将他们立案追查。</a:t>
            </a:r>
            <a:endParaRPr lang="en-US" altLang="zh-TW" sz="22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340769"/>
            <a:chOff x="5266184" y="-1"/>
            <a:chExt cx="3877816" cy="1052737"/>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0"/>
              <a:ext cx="1129430" cy="1052736"/>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0527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615340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表格 10"/>
          <p:cNvGraphicFramePr/>
          <p:nvPr>
            <p:extLst>
              <p:ext uri="{D42A27DB-BD31-4B8C-83A1-F6EECF244321}">
                <p14:modId xmlns:p14="http://schemas.microsoft.com/office/powerpoint/2010/main" val="3965685987"/>
              </p:ext>
            </p:extLst>
          </p:nvPr>
        </p:nvGraphicFramePr>
        <p:xfrm>
          <a:off x="211828" y="724872"/>
          <a:ext cx="8824667" cy="5792575"/>
        </p:xfrm>
        <a:graphic>
          <a:graphicData uri="http://schemas.openxmlformats.org/drawingml/2006/table">
            <a:tbl>
              <a:tblPr firstRow="1" bandRow="1"/>
              <a:tblGrid>
                <a:gridCol w="842443"/>
                <a:gridCol w="2509617"/>
                <a:gridCol w="1008112"/>
                <a:gridCol w="4464495"/>
              </a:tblGrid>
              <a:tr h="407080">
                <a:tc>
                  <a:txBody>
                    <a:bodyPr/>
                    <a:lstStyle/>
                    <a:p>
                      <a:pPr algn="l">
                        <a:defRPr sz="1800" b="0">
                          <a:solidFill>
                            <a:srgbClr val="000000"/>
                          </a:solidFill>
                        </a:defRPr>
                      </a:pPr>
                      <a:r>
                        <a:rPr sz="1600" b="1" dirty="0" err="1">
                          <a:latin typeface="微軟正黑體" panose="020B0604030504040204" pitchFamily="34" charset="-120"/>
                          <a:ea typeface="微軟正黑體" panose="020B0604030504040204" pitchFamily="34" charset="-120"/>
                          <a:cs typeface="Microsoft JhengHei"/>
                          <a:sym typeface="Microsoft JhengHei"/>
                        </a:rPr>
                        <a:t>姓名</a:t>
                      </a:r>
                      <a:endParaRPr sz="16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600" b="1" dirty="0">
                          <a:latin typeface="微軟正黑體" panose="020B0604030504040204" pitchFamily="34" charset="-120"/>
                          <a:ea typeface="微軟正黑體" panose="020B0604030504040204" pitchFamily="34" charset="-120"/>
                          <a:cs typeface="Microsoft JhengHei"/>
                          <a:sym typeface="Microsoft JhengHei"/>
                        </a:rPr>
                        <a:t>任期</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600" b="1" smtClean="0">
                          <a:latin typeface="微軟正黑體" panose="020B0604030504040204" pitchFamily="34" charset="-120"/>
                          <a:ea typeface="微軟正黑體" panose="020B0604030504040204" pitchFamily="34" charset="-120"/>
                          <a:cs typeface="Microsoft JhengHei"/>
                          <a:sym typeface="Microsoft JhengHei"/>
                        </a:rPr>
                        <a:t>追查国际</a:t>
                      </a:r>
                      <a:endParaRPr sz="16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600" b="1" err="1"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追查通告</a:t>
                      </a:r>
                      <a:r>
                        <a:rPr lang="en-US" sz="1600" b="1"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600" b="1"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恶报</a:t>
                      </a:r>
                      <a:endParaRPr sz="1600" b="1" i="0" kern="1200" dirty="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407080">
                <a:tc>
                  <a:txBody>
                    <a:bodyPr/>
                    <a:lstStyle/>
                    <a:p>
                      <a:pPr algn="l">
                        <a:defRPr sz="1800"/>
                      </a:pPr>
                      <a:r>
                        <a:rPr lang="zh-TW" altLang="en-US" sz="1800" b="1" smtClean="0">
                          <a:latin typeface="微軟正黑體" panose="020B0604030504040204" pitchFamily="34" charset="-120"/>
                          <a:ea typeface="微軟正黑體" panose="020B0604030504040204" pitchFamily="34" charset="-120"/>
                          <a:cs typeface="Microsoft JhengHei"/>
                          <a:sym typeface="Microsoft JhengHei"/>
                        </a:rPr>
                        <a:t>孙英</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600">
                          <a:latin typeface="Microsoft JhengHei"/>
                          <a:ea typeface="Microsoft JhengHei"/>
                          <a:cs typeface="Microsoft JhengHei"/>
                          <a:sym typeface="Microsoft JhengHei"/>
                        </a:defRPr>
                      </a:pPr>
                      <a:r>
                        <a:rPr sz="1600" dirty="0" smtClean="0">
                          <a:latin typeface="微軟正黑體" panose="020B0604030504040204" pitchFamily="34" charset="-120"/>
                          <a:ea typeface="微軟正黑體" panose="020B0604030504040204" pitchFamily="34" charset="-120"/>
                        </a:rPr>
                        <a:t>199</a:t>
                      </a:r>
                      <a:r>
                        <a:rPr lang="en-US" altLang="zh-TW" sz="1600" dirty="0" smtClean="0">
                          <a:latin typeface="微軟正黑體" panose="020B0604030504040204" pitchFamily="34" charset="-120"/>
                          <a:ea typeface="微軟正黑體" panose="020B0604030504040204" pitchFamily="34" charset="-120"/>
                        </a:rPr>
                        <a:t>8</a:t>
                      </a:r>
                      <a:r>
                        <a:rPr sz="1600" dirty="0" smtClean="0">
                          <a:latin typeface="微軟正黑體" panose="020B0604030504040204" pitchFamily="34" charset="-120"/>
                          <a:ea typeface="微軟正黑體" panose="020B0604030504040204" pitchFamily="34" charset="-120"/>
                        </a:rPr>
                        <a:t>年</a:t>
                      </a:r>
                      <a:r>
                        <a:rPr lang="en-US" altLang="zh-TW" sz="1600" dirty="0" smtClean="0">
                          <a:latin typeface="微軟正黑體" panose="020B0604030504040204" pitchFamily="34" charset="-120"/>
                          <a:ea typeface="微軟正黑體" panose="020B0604030504040204" pitchFamily="34" charset="-120"/>
                        </a:rPr>
                        <a:t>4</a:t>
                      </a:r>
                      <a:r>
                        <a:rPr lang="zh-TW" altLang="en-US" sz="1600" dirty="0" smtClean="0">
                          <a:latin typeface="微軟正黑體" panose="020B0604030504040204" pitchFamily="34" charset="-120"/>
                          <a:ea typeface="微軟正黑體" panose="020B0604030504040204" pitchFamily="34" charset="-120"/>
                        </a:rPr>
                        <a:t>月</a:t>
                      </a:r>
                      <a:r>
                        <a:rPr sz="1600" dirty="0" smtClean="0">
                          <a:latin typeface="微軟正黑體" panose="020B0604030504040204" pitchFamily="34" charset="-120"/>
                          <a:ea typeface="微軟正黑體" panose="020B0604030504040204" pitchFamily="34" charset="-120"/>
                        </a:rPr>
                        <a:t>－200</a:t>
                      </a:r>
                      <a:r>
                        <a:rPr lang="en-US" altLang="zh-TW" sz="1600" dirty="0" smtClean="0">
                          <a:latin typeface="微軟正黑體" panose="020B0604030504040204" pitchFamily="34" charset="-120"/>
                          <a:ea typeface="微軟正黑體" panose="020B0604030504040204" pitchFamily="34" charset="-120"/>
                        </a:rPr>
                        <a:t>1</a:t>
                      </a:r>
                      <a:r>
                        <a:rPr sz="1600" dirty="0" smtClean="0">
                          <a:latin typeface="微軟正黑體" panose="020B0604030504040204" pitchFamily="34" charset="-120"/>
                          <a:ea typeface="微軟正黑體" panose="020B0604030504040204" pitchFamily="34" charset="-120"/>
                        </a:rPr>
                        <a:t>年</a:t>
                      </a:r>
                      <a:r>
                        <a:rPr lang="en-US" altLang="zh-TW" sz="1600" dirty="0" smtClean="0">
                          <a:latin typeface="微軟正黑體" panose="020B0604030504040204" pitchFamily="34" charset="-120"/>
                          <a:ea typeface="微軟正黑體" panose="020B0604030504040204" pitchFamily="34" charset="-120"/>
                        </a:rPr>
                        <a:t>1</a:t>
                      </a:r>
                      <a:r>
                        <a:rPr lang="zh-TW" altLang="en-US" sz="1600" dirty="0" smtClean="0">
                          <a:latin typeface="微軟正黑體" panose="020B0604030504040204" pitchFamily="34" charset="-120"/>
                          <a:ea typeface="微軟正黑體" panose="020B0604030504040204" pitchFamily="34" charset="-120"/>
                        </a:rPr>
                        <a:t>月</a:t>
                      </a:r>
                      <a:endParaRPr sz="1600" dirty="0">
                        <a:latin typeface="微軟正黑體" panose="020B0604030504040204" pitchFamily="34" charset="-120"/>
                        <a:ea typeface="微軟正黑體" panose="020B0604030504040204" pitchFamily="34" charset="-120"/>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zh-TW" altLang="en-US" sz="160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暂无</a:t>
                      </a:r>
                      <a:endParaRPr lang="zh-TW" altLang="en-US" sz="160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endParaRPr sz="1600" dirty="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407080">
                <a:tc>
                  <a:txBody>
                    <a:bodyPr/>
                    <a:lstStyle/>
                    <a:p>
                      <a:pPr algn="l">
                        <a:defRPr sz="1800"/>
                      </a:pPr>
                      <a:r>
                        <a:rPr lang="zh-TW" altLang="en-US" sz="1800" b="1" smtClean="0">
                          <a:latin typeface="微軟正黑體" panose="020B0604030504040204" pitchFamily="34" charset="-120"/>
                          <a:ea typeface="微軟正黑體" panose="020B0604030504040204" pitchFamily="34" charset="-120"/>
                          <a:cs typeface="Microsoft JhengHei"/>
                          <a:sym typeface="Microsoft JhengHei"/>
                        </a:rPr>
                        <a:t>宋照肃</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dirty="0" smtClean="0">
                          <a:latin typeface="微軟正黑體" panose="020B0604030504040204" pitchFamily="34" charset="-120"/>
                          <a:ea typeface="微軟正黑體" panose="020B0604030504040204" pitchFamily="34" charset="-120"/>
                          <a:cs typeface="Microsoft JhengHei"/>
                          <a:sym typeface="Microsoft JhengHei"/>
                        </a:rPr>
                        <a:t>200</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1</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1</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r>
                        <a:rPr lang="zh-TW" altLang="en-US" sz="16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mr-IN" altLang="zh-TW" sz="1600"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2003</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8</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endParaRPr lang="en-US" altLang="zh-TW" sz="1600" dirty="0" smtClean="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zh-TW" altLang="en-US" sz="160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暂无</a:t>
                      </a:r>
                      <a:endParaRPr lang="zh-TW" altLang="en-US" sz="160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a:pPr>
                      <a:endParaRPr lang="is-IS" altLang="zh-TW" sz="1600" b="1" dirty="0" smtClean="0">
                        <a:solidFill>
                          <a:srgbClr val="0070C0"/>
                        </a:solidFill>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1338872">
                <a:tc>
                  <a:txBody>
                    <a:bodyPr/>
                    <a:lstStyle/>
                    <a:p>
                      <a:pPr algn="l">
                        <a:defRPr sz="1800"/>
                      </a:pPr>
                      <a:r>
                        <a:rPr lang="zh-TW" altLang="en-US" sz="1800" b="1" smtClean="0">
                          <a:latin typeface="微軟正黑體" panose="020B0604030504040204" pitchFamily="34" charset="-120"/>
                          <a:ea typeface="微軟正黑體" panose="020B0604030504040204" pitchFamily="34" charset="-120"/>
                          <a:cs typeface="Microsoft JhengHei"/>
                          <a:sym typeface="Microsoft JhengHei"/>
                        </a:rPr>
                        <a:t>苏荣</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dirty="0" smtClean="0">
                          <a:latin typeface="微軟正黑體" panose="020B0604030504040204" pitchFamily="34" charset="-120"/>
                          <a:ea typeface="微軟正黑體" panose="020B0604030504040204" pitchFamily="34" charset="-120"/>
                          <a:cs typeface="Microsoft JhengHei"/>
                          <a:sym typeface="Microsoft JhengHei"/>
                        </a:rPr>
                        <a:t>200</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3</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8</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r>
                        <a:rPr lang="zh-TW" altLang="en-US" sz="16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2006</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7</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a:pPr>
                      <a:r>
                        <a:rPr lang="zh-TW" altLang="en-US" sz="1600" dirty="0"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6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1" smtClean="0">
                          <a:solidFill>
                            <a:srgbClr val="0070C0"/>
                          </a:solidFill>
                          <a:latin typeface="微軟正黑體" panose="020B0604030504040204" pitchFamily="34" charset="-120"/>
                          <a:ea typeface="微軟正黑體" panose="020B0604030504040204" pitchFamily="34" charset="-120"/>
                        </a:rPr>
                        <a:t>追查国际</a:t>
                      </a:r>
                      <a:r>
                        <a:rPr lang="en-US" altLang="zh-TW" sz="16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追查原中央政协副主席苏荣参与迫害法轮功的通告。</a:t>
                      </a:r>
                      <a:r>
                        <a:rPr lang="zh-TW" altLang="is-IS" sz="1600" b="0" smtClean="0">
                          <a:solidFill>
                            <a:schemeClr val="tx1"/>
                          </a:solidFill>
                          <a:latin typeface="微軟正黑體" panose="020B0604030504040204" pitchFamily="34" charset="-120"/>
                          <a:ea typeface="微軟正黑體" panose="020B0604030504040204" pitchFamily="34" charset="-120"/>
                        </a:rPr>
                        <a:t>日期</a:t>
                      </a:r>
                      <a:r>
                        <a:rPr lang="zh-TW" altLang="is-IS" sz="1600" b="0" dirty="0" smtClean="0">
                          <a:solidFill>
                            <a:schemeClr val="tx1"/>
                          </a:solidFill>
                          <a:latin typeface="微軟正黑體" panose="020B0604030504040204" pitchFamily="34" charset="-120"/>
                          <a:ea typeface="微軟正黑體" panose="020B0604030504040204" pitchFamily="34" charset="-120"/>
                        </a:rPr>
                        <a:t>：</a:t>
                      </a:r>
                      <a:r>
                        <a:rPr lang="is-IS" altLang="zh-TW" sz="1600" b="0" dirty="0" smtClean="0">
                          <a:solidFill>
                            <a:schemeClr val="tx1"/>
                          </a:solidFill>
                          <a:latin typeface="微軟正黑體" panose="020B0604030504040204" pitchFamily="34" charset="-120"/>
                          <a:ea typeface="微軟正黑體" panose="020B0604030504040204" pitchFamily="34" charset="-120"/>
                        </a:rPr>
                        <a:t>20</a:t>
                      </a:r>
                      <a:r>
                        <a:rPr lang="en-US" altLang="zh-TW" sz="1600" b="0" dirty="0" smtClean="0">
                          <a:solidFill>
                            <a:schemeClr val="tx1"/>
                          </a:solidFill>
                          <a:latin typeface="微軟正黑體" panose="020B0604030504040204" pitchFamily="34" charset="-120"/>
                          <a:ea typeface="微軟正黑體" panose="020B0604030504040204" pitchFamily="34" charset="-120"/>
                        </a:rPr>
                        <a:t>14</a:t>
                      </a:r>
                      <a:r>
                        <a:rPr lang="zh-TW" altLang="is-IS" sz="1600" b="0" dirty="0" smtClean="0">
                          <a:solidFill>
                            <a:schemeClr val="tx1"/>
                          </a:solidFill>
                          <a:latin typeface="微軟正黑體" panose="020B0604030504040204" pitchFamily="34" charset="-120"/>
                          <a:ea typeface="微軟正黑體" panose="020B0604030504040204" pitchFamily="34" charset="-120"/>
                        </a:rPr>
                        <a:t>年</a:t>
                      </a:r>
                      <a:r>
                        <a:rPr lang="en-US" altLang="zh-TW" sz="1600" b="0" dirty="0" smtClean="0">
                          <a:solidFill>
                            <a:schemeClr val="tx1"/>
                          </a:solidFill>
                          <a:latin typeface="微軟正黑體" panose="020B0604030504040204" pitchFamily="34" charset="-120"/>
                          <a:ea typeface="微軟正黑體" panose="020B0604030504040204" pitchFamily="34" charset="-120"/>
                        </a:rPr>
                        <a:t>11</a:t>
                      </a:r>
                      <a:r>
                        <a:rPr lang="zh-TW" altLang="is-IS" sz="1600" b="0" dirty="0" smtClean="0">
                          <a:solidFill>
                            <a:schemeClr val="tx1"/>
                          </a:solidFill>
                          <a:latin typeface="微軟正黑體" panose="020B0604030504040204" pitchFamily="34" charset="-120"/>
                          <a:ea typeface="微軟正黑體" panose="020B0604030504040204" pitchFamily="34" charset="-120"/>
                        </a:rPr>
                        <a:t>月</a:t>
                      </a:r>
                      <a:r>
                        <a:rPr lang="en-US" altLang="zh-TW" sz="1600" b="0" dirty="0" smtClean="0">
                          <a:solidFill>
                            <a:schemeClr val="tx1"/>
                          </a:solidFill>
                          <a:latin typeface="微軟正黑體" panose="020B0604030504040204" pitchFamily="34" charset="-120"/>
                          <a:ea typeface="微軟正黑體" panose="020B0604030504040204" pitchFamily="34" charset="-120"/>
                        </a:rPr>
                        <a:t>29</a:t>
                      </a:r>
                      <a:r>
                        <a:rPr lang="zh-TW" altLang="is-IS" sz="1600" b="0" dirty="0" smtClean="0">
                          <a:solidFill>
                            <a:schemeClr val="tx1"/>
                          </a:solidFill>
                          <a:latin typeface="微軟正黑體" panose="020B0604030504040204" pitchFamily="34" charset="-120"/>
                          <a:ea typeface="微軟正黑體" panose="020B0604030504040204" pitchFamily="34" charset="-120"/>
                        </a:rPr>
                        <a:t>日</a:t>
                      </a:r>
                      <a:endParaRPr lang="en-US" altLang="zh-TW" sz="1600" b="0" dirty="0" smtClean="0">
                        <a:solidFill>
                          <a:schemeClr val="tx1"/>
                        </a:solidFill>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endParaRPr lang="en-US" altLang="zh-TW" sz="1600" b="0" dirty="0" smtClean="0">
                        <a:solidFill>
                          <a:schemeClr val="tx1"/>
                        </a:solidFill>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600" b="1"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1"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恶报</a:t>
                      </a:r>
                      <a:r>
                        <a:rPr lang="en-US" altLang="zh-TW" sz="1600" b="1"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2017</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年</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1</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月</a:t>
                      </a:r>
                      <a:r>
                        <a:rPr lang="en-US" altLang="zh-TW"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23</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日</a:t>
                      </a:r>
                      <a:r>
                        <a:rPr lang="zh-CN"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以“受贿罪”被判处</a:t>
                      </a:r>
                      <a:endParaRPr lang="en-US" altLang="zh-CN"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CN" altLang="en-US" sz="1600" b="0" i="0" kern="1200" smtClean="0">
                          <a:solidFill>
                            <a:srgbClr val="C00000"/>
                          </a:solidFill>
                          <a:effectLst/>
                          <a:latin typeface="微軟正黑體" panose="020B0604030504040204" pitchFamily="34" charset="-120"/>
                          <a:ea typeface="微軟正黑體" panose="020B0604030504040204" pitchFamily="34" charset="-120"/>
                          <a:cs typeface="+mn-cs"/>
                          <a:sym typeface="Microsoft JhengHei"/>
                        </a:rPr>
                        <a:t>无期徒刑</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a:t>
                      </a:r>
                      <a:r>
                        <a:rPr lang="zh-CN"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苏被指控非法受贿</a:t>
                      </a:r>
                      <a:r>
                        <a:rPr lang="en-US" altLang="zh-CN"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1.16</a:t>
                      </a:r>
                      <a:r>
                        <a:rPr lang="zh-CN"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亿余元</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a:t>
                      </a:r>
                      <a:endPar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另</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有</a:t>
                      </a:r>
                      <a:r>
                        <a:rPr lang="en-US" altLang="zh-TW"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8</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千多万元的财产不能说明来源。</a:t>
                      </a:r>
                      <a:endPar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903384">
                <a:tc>
                  <a:txBody>
                    <a:bodyPr/>
                    <a:lstStyle/>
                    <a:p>
                      <a:pPr algn="l">
                        <a:defRPr sz="1800"/>
                      </a:pPr>
                      <a:r>
                        <a:rPr lang="zh-TW" altLang="en-US" sz="1800" b="1" smtClean="0">
                          <a:latin typeface="微軟正黑體" panose="020B0604030504040204" pitchFamily="34" charset="-120"/>
                          <a:ea typeface="微軟正黑體" panose="020B0604030504040204" pitchFamily="34" charset="-120"/>
                          <a:cs typeface="Microsoft JhengHei"/>
                          <a:sym typeface="Microsoft JhengHei"/>
                        </a:rPr>
                        <a:t>陆浩</a:t>
                      </a:r>
                      <a:endParaRPr lang="en-US" altLang="zh-TW" sz="1800" b="1" dirty="0" smtClean="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dirty="0" smtClean="0">
                          <a:latin typeface="微軟正黑體" panose="020B0604030504040204" pitchFamily="34" charset="-120"/>
                          <a:ea typeface="微軟正黑體" panose="020B0604030504040204" pitchFamily="34" charset="-120"/>
                          <a:cs typeface="Microsoft JhengHei"/>
                          <a:sym typeface="Microsoft JhengHei"/>
                        </a:rPr>
                        <a:t>20</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06</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7</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r>
                        <a:rPr lang="en-US" altLang="zh-TW" sz="16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- 2011</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a:pPr>
                      <a:r>
                        <a:rPr lang="zh-TW" altLang="en-US" sz="1600" kern="1200" dirty="0"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r>
                        <a:rPr lang="en-US" altLang="zh-TW" sz="16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1" smtClean="0">
                          <a:solidFill>
                            <a:srgbClr val="0070C0"/>
                          </a:solidFill>
                          <a:latin typeface="微軟正黑體" panose="020B0604030504040204" pitchFamily="34" charset="-120"/>
                          <a:ea typeface="微軟正黑體" panose="020B0604030504040204" pitchFamily="34" charset="-120"/>
                        </a:rPr>
                        <a:t>追查国际</a:t>
                      </a:r>
                      <a:r>
                        <a:rPr lang="en-US" altLang="zh-TW" sz="16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rPr>
                        <a:t>追查甘肃省兰州市龚家湾洗脑班迫害法轮功学员的责任人的通告</a:t>
                      </a:r>
                      <a:r>
                        <a:rPr lang="en-US" altLang="zh-TW" sz="1600" b="0" i="0" kern="120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n-cs"/>
                        </a:rPr>
                        <a:t>1)</a:t>
                      </a:r>
                    </a:p>
                    <a:p>
                      <a:pPr algn="l">
                        <a:defRPr sz="1800" b="1">
                          <a:solidFill>
                            <a:srgbClr val="0070C0"/>
                          </a:solidFill>
                          <a:latin typeface="Microsoft JhengHei"/>
                          <a:ea typeface="Microsoft JhengHei"/>
                          <a:cs typeface="Microsoft JhengHei"/>
                          <a:sym typeface="Microsoft JhengHei"/>
                        </a:defRPr>
                      </a:pPr>
                      <a:r>
                        <a:rPr lang="zh-TW" altLang="is-IS" sz="1600" b="0" dirty="0" smtClean="0">
                          <a:solidFill>
                            <a:schemeClr val="tx1"/>
                          </a:solidFill>
                          <a:latin typeface="微軟正黑體" panose="020B0604030504040204" pitchFamily="34" charset="-120"/>
                          <a:ea typeface="微軟正黑體" panose="020B0604030504040204" pitchFamily="34" charset="-120"/>
                        </a:rPr>
                        <a:t>日期：</a:t>
                      </a:r>
                      <a:r>
                        <a:rPr lang="is-IS" altLang="zh-TW" sz="1600" b="0" dirty="0" smtClean="0">
                          <a:solidFill>
                            <a:schemeClr val="tx1"/>
                          </a:solidFill>
                          <a:latin typeface="微軟正黑體" panose="020B0604030504040204" pitchFamily="34" charset="-120"/>
                          <a:ea typeface="微軟正黑體" panose="020B0604030504040204" pitchFamily="34" charset="-120"/>
                        </a:rPr>
                        <a:t>20</a:t>
                      </a:r>
                      <a:r>
                        <a:rPr lang="en-US" altLang="zh-TW" sz="1600" b="0" dirty="0" smtClean="0">
                          <a:solidFill>
                            <a:schemeClr val="tx1"/>
                          </a:solidFill>
                          <a:latin typeface="微軟正黑體" panose="020B0604030504040204" pitchFamily="34" charset="-120"/>
                          <a:ea typeface="微軟正黑體" panose="020B0604030504040204" pitchFamily="34" charset="-120"/>
                        </a:rPr>
                        <a:t>08</a:t>
                      </a:r>
                      <a:r>
                        <a:rPr lang="zh-TW" altLang="is-IS" sz="1600" b="0" dirty="0" smtClean="0">
                          <a:solidFill>
                            <a:schemeClr val="tx1"/>
                          </a:solidFill>
                          <a:latin typeface="微軟正黑體" panose="020B0604030504040204" pitchFamily="34" charset="-120"/>
                          <a:ea typeface="微軟正黑體" panose="020B0604030504040204" pitchFamily="34" charset="-120"/>
                        </a:rPr>
                        <a:t>年</a:t>
                      </a:r>
                      <a:r>
                        <a:rPr lang="en-US" altLang="zh-TW" sz="1600" b="0" dirty="0" smtClean="0">
                          <a:solidFill>
                            <a:schemeClr val="tx1"/>
                          </a:solidFill>
                          <a:latin typeface="微軟正黑體" panose="020B0604030504040204" pitchFamily="34" charset="-120"/>
                          <a:ea typeface="微軟正黑體" panose="020B0604030504040204" pitchFamily="34" charset="-120"/>
                        </a:rPr>
                        <a:t>3</a:t>
                      </a:r>
                      <a:r>
                        <a:rPr lang="zh-TW" altLang="is-IS" sz="1600" b="0" dirty="0" smtClean="0">
                          <a:solidFill>
                            <a:schemeClr val="tx1"/>
                          </a:solidFill>
                          <a:latin typeface="微軟正黑體" panose="020B0604030504040204" pitchFamily="34" charset="-120"/>
                          <a:ea typeface="微軟正黑體" panose="020B0604030504040204" pitchFamily="34" charset="-120"/>
                        </a:rPr>
                        <a:t>月</a:t>
                      </a:r>
                      <a:r>
                        <a:rPr lang="en-US" altLang="zh-TW" sz="1600" b="0" dirty="0" smtClean="0">
                          <a:solidFill>
                            <a:schemeClr val="tx1"/>
                          </a:solidFill>
                          <a:latin typeface="微軟正黑體" panose="020B0604030504040204" pitchFamily="34" charset="-120"/>
                          <a:ea typeface="微軟正黑體" panose="020B0604030504040204" pitchFamily="34" charset="-120"/>
                        </a:rPr>
                        <a:t>16</a:t>
                      </a:r>
                      <a:r>
                        <a:rPr lang="zh-TW" altLang="is-IS" sz="1600" b="0" dirty="0" smtClean="0">
                          <a:solidFill>
                            <a:schemeClr val="tx1"/>
                          </a:solidFill>
                          <a:latin typeface="微軟正黑體" panose="020B0604030504040204" pitchFamily="34" charset="-120"/>
                          <a:ea typeface="微軟正黑體" panose="020B0604030504040204" pitchFamily="34" charset="-120"/>
                        </a:rPr>
                        <a:t>日</a:t>
                      </a:r>
                      <a:endParaRPr lang="is-IS" altLang="zh-TW" sz="1600" b="0" dirty="0" smtClean="0">
                        <a:solidFill>
                          <a:schemeClr val="tx1"/>
                        </a:solidFill>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1706391">
                <a:tc>
                  <a:txBody>
                    <a:bodyPr/>
                    <a:lstStyle/>
                    <a:p>
                      <a:pPr algn="l">
                        <a:defRPr sz="1800"/>
                      </a:pPr>
                      <a:r>
                        <a:rPr lang="zh-TW" altLang="en-US" sz="1800" b="1" smtClean="0">
                          <a:latin typeface="微軟正黑體" panose="020B0604030504040204" pitchFamily="34" charset="-120"/>
                          <a:ea typeface="微軟正黑體" panose="020B0604030504040204" pitchFamily="34" charset="-120"/>
                          <a:cs typeface="Microsoft JhengHei"/>
                          <a:sym typeface="Microsoft JhengHei"/>
                        </a:rPr>
                        <a:t>王三运</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en-US" sz="1600" dirty="0" smtClean="0">
                          <a:latin typeface="微軟正黑體" panose="020B0604030504040204" pitchFamily="34" charset="-120"/>
                          <a:ea typeface="微軟正黑體" panose="020B0604030504040204" pitchFamily="34" charset="-120"/>
                          <a:cs typeface="Microsoft JhengHei"/>
                          <a:sym typeface="Microsoft JhengHei"/>
                        </a:rPr>
                        <a:t>20</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11</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 </a:t>
                      </a:r>
                      <a:r>
                        <a:rPr lang="mr-IN" altLang="zh-TW" sz="1600"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2017</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4</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zh-TW" altLang="en-US" sz="160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暂无</a:t>
                      </a:r>
                      <a:endParaRPr sz="160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r>
                        <a:rPr lang="en-US" altLang="zh-TW" sz="16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1" smtClean="0">
                          <a:solidFill>
                            <a:srgbClr val="0070C0"/>
                          </a:solidFill>
                          <a:latin typeface="微軟正黑體" panose="020B0604030504040204" pitchFamily="34" charset="-120"/>
                          <a:ea typeface="微軟正黑體" panose="020B0604030504040204" pitchFamily="34" charset="-120"/>
                        </a:rPr>
                        <a:t>追查国际</a:t>
                      </a:r>
                      <a:r>
                        <a:rPr lang="en-US" altLang="zh-TW" sz="1600" b="0" i="0" kern="120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rPr>
                        <a:t>追查兰州市龚家湾“洗脑班”等迫害法轮功学员的责任人王三运、董建民、剡永生等的通告</a:t>
                      </a:r>
                      <a:r>
                        <a:rPr lang="zh-TW" altLang="en-US" sz="1600" b="0" i="0" kern="1200" baseline="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is-IS" sz="1600" b="0" dirty="0" smtClean="0">
                          <a:solidFill>
                            <a:schemeClr val="tx1"/>
                          </a:solidFill>
                          <a:latin typeface="微軟正黑體" panose="020B0604030504040204" pitchFamily="34" charset="-120"/>
                          <a:ea typeface="微軟正黑體" panose="020B0604030504040204" pitchFamily="34" charset="-120"/>
                        </a:rPr>
                        <a:t>日期：</a:t>
                      </a:r>
                      <a:r>
                        <a:rPr lang="is-IS" altLang="zh-TW" sz="1600" b="0" dirty="0" smtClean="0">
                          <a:solidFill>
                            <a:schemeClr val="tx1"/>
                          </a:solidFill>
                          <a:latin typeface="微軟正黑體" panose="020B0604030504040204" pitchFamily="34" charset="-120"/>
                          <a:ea typeface="微軟正黑體" panose="020B0604030504040204" pitchFamily="34" charset="-120"/>
                        </a:rPr>
                        <a:t>20</a:t>
                      </a:r>
                      <a:r>
                        <a:rPr lang="en-US" altLang="zh-TW" sz="1600" b="0" dirty="0" smtClean="0">
                          <a:solidFill>
                            <a:schemeClr val="tx1"/>
                          </a:solidFill>
                          <a:latin typeface="微軟正黑體" panose="020B0604030504040204" pitchFamily="34" charset="-120"/>
                          <a:ea typeface="微軟正黑體" panose="020B0604030504040204" pitchFamily="34" charset="-120"/>
                        </a:rPr>
                        <a:t>13</a:t>
                      </a:r>
                      <a:r>
                        <a:rPr lang="zh-TW" altLang="is-IS" sz="1600" b="0" dirty="0" smtClean="0">
                          <a:solidFill>
                            <a:schemeClr val="tx1"/>
                          </a:solidFill>
                          <a:latin typeface="微軟正黑體" panose="020B0604030504040204" pitchFamily="34" charset="-120"/>
                          <a:ea typeface="微軟正黑體" panose="020B0604030504040204" pitchFamily="34" charset="-120"/>
                        </a:rPr>
                        <a:t>年</a:t>
                      </a:r>
                      <a:r>
                        <a:rPr lang="en-US" altLang="zh-TW" sz="1600" b="0" dirty="0" smtClean="0">
                          <a:solidFill>
                            <a:schemeClr val="tx1"/>
                          </a:solidFill>
                          <a:latin typeface="微軟正黑體" panose="020B0604030504040204" pitchFamily="34" charset="-120"/>
                          <a:ea typeface="微軟正黑體" panose="020B0604030504040204" pitchFamily="34" charset="-120"/>
                        </a:rPr>
                        <a:t>11</a:t>
                      </a:r>
                      <a:r>
                        <a:rPr lang="zh-TW" altLang="is-IS" sz="1600" b="0" dirty="0" smtClean="0">
                          <a:solidFill>
                            <a:schemeClr val="tx1"/>
                          </a:solidFill>
                          <a:latin typeface="微軟正黑體" panose="020B0604030504040204" pitchFamily="34" charset="-120"/>
                          <a:ea typeface="微軟正黑體" panose="020B0604030504040204" pitchFamily="34" charset="-120"/>
                        </a:rPr>
                        <a:t>月</a:t>
                      </a:r>
                      <a:r>
                        <a:rPr lang="en-US" altLang="zh-TW" sz="1600" b="0" dirty="0" smtClean="0">
                          <a:solidFill>
                            <a:schemeClr val="tx1"/>
                          </a:solidFill>
                          <a:latin typeface="微軟正黑體" panose="020B0604030504040204" pitchFamily="34" charset="-120"/>
                          <a:ea typeface="微軟正黑體" panose="020B0604030504040204" pitchFamily="34" charset="-120"/>
                        </a:rPr>
                        <a:t>7</a:t>
                      </a:r>
                      <a:r>
                        <a:rPr lang="zh-TW" altLang="is-IS" sz="1600" b="0" dirty="0" smtClean="0">
                          <a:solidFill>
                            <a:schemeClr val="tx1"/>
                          </a:solidFill>
                          <a:latin typeface="微軟正黑體" panose="020B0604030504040204" pitchFamily="34" charset="-120"/>
                          <a:ea typeface="微軟正黑體" panose="020B0604030504040204" pitchFamily="34" charset="-120"/>
                        </a:rPr>
                        <a:t>日</a:t>
                      </a:r>
                      <a:endParaRPr lang="en-US" altLang="zh-TW" sz="1600" b="0" dirty="0" smtClean="0">
                        <a:solidFill>
                          <a:schemeClr val="tx1"/>
                        </a:solidFill>
                        <a:latin typeface="微軟正黑體" panose="020B0604030504040204" pitchFamily="34" charset="-120"/>
                        <a:ea typeface="微軟正黑體" panose="020B0604030504040204" pitchFamily="34" charset="-120"/>
                      </a:endParaRPr>
                    </a:p>
                    <a:p>
                      <a:endParaRPr lang="en-US" altLang="zh-TW" sz="1600" b="0" dirty="0" smtClean="0">
                        <a:solidFill>
                          <a:schemeClr val="tx1"/>
                        </a:solidFill>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600" b="1"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1"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恶报</a:t>
                      </a:r>
                      <a:r>
                        <a:rPr lang="en-US" altLang="zh-TW" sz="1600" b="1"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2017</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年</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9</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月</a:t>
                      </a:r>
                      <a:r>
                        <a:rPr lang="en-US" altLang="zh-TW" sz="1600" b="0" i="0" kern="120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22</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日，王三运</a:t>
                      </a:r>
                      <a:r>
                        <a:rPr lang="zh-TW" altLang="en-US" sz="1600" b="0" i="0" kern="120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被双开及被立案审查。</a:t>
                      </a:r>
                      <a:endParaRPr lang="is-IS" altLang="zh-TW" sz="1600" b="0"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endParaRPr>
                    </a:p>
                  </a:txBody>
                  <a:tcPr marL="45720" marR="45720"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r>
              <a:tr h="407080">
                <a:tc>
                  <a:txBody>
                    <a:bodyPr/>
                    <a:lstStyle/>
                    <a:p>
                      <a:pPr algn="l">
                        <a:defRPr sz="1800"/>
                      </a:pPr>
                      <a:r>
                        <a:rPr lang="zh-TW" altLang="en-US" sz="1800" b="1" smtClean="0">
                          <a:latin typeface="微軟正黑體" panose="020B0604030504040204" pitchFamily="34" charset="-120"/>
                          <a:ea typeface="微軟正黑體" panose="020B0604030504040204" pitchFamily="34" charset="-120"/>
                          <a:cs typeface="Microsoft JhengHei"/>
                          <a:sym typeface="Microsoft JhengHei"/>
                        </a:rPr>
                        <a:t>林铎</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cap="flat" cmpd="sng" algn="ctr">
                      <a:solidFill>
                        <a:srgbClr val="000000"/>
                      </a:solidFill>
                      <a:prstDash val="solid"/>
                      <a:round/>
                      <a:headEnd type="none" w="med" len="med"/>
                      <a:tailEnd type="none" w="med" len="med"/>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a:pP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2</a:t>
                      </a:r>
                      <a:r>
                        <a:rPr lang="is-IS" altLang="zh-TW" sz="1600" dirty="0" smtClean="0">
                          <a:latin typeface="微軟正黑體" panose="020B0604030504040204" pitchFamily="34" charset="-120"/>
                          <a:ea typeface="微軟正黑體" panose="020B0604030504040204" pitchFamily="34" charset="-120"/>
                          <a:cs typeface="Microsoft JhengHei"/>
                          <a:sym typeface="Microsoft JhengHei"/>
                        </a:rPr>
                        <a:t>01</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7</a:t>
                      </a:r>
                      <a:r>
                        <a:rPr lang="zh-TW" altLang="is-I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4</a:t>
                      </a:r>
                      <a:r>
                        <a:rPr lang="zh-TW" altLang="is-IS" sz="1600" dirty="0" smtClean="0">
                          <a:latin typeface="微軟正黑體" panose="020B0604030504040204" pitchFamily="34" charset="-120"/>
                          <a:ea typeface="微軟正黑體" panose="020B0604030504040204" pitchFamily="34" charset="-120"/>
                          <a:cs typeface="Microsoft JhengHei"/>
                          <a:sym typeface="Microsoft JhengHei"/>
                        </a:rPr>
                        <a:t>月 </a:t>
                      </a:r>
                      <a:r>
                        <a:rPr lang="is-IS" altLang="zh-TW" sz="1600" dirty="0" smtClean="0">
                          <a:latin typeface="微軟正黑體" panose="020B0604030504040204" pitchFamily="34" charset="-120"/>
                          <a:ea typeface="微軟正黑體" panose="020B0604030504040204" pitchFamily="34" charset="-120"/>
                          <a:cs typeface="Microsoft JhengHei"/>
                          <a:sym typeface="Microsoft JhengHei"/>
                        </a:rPr>
                        <a:t>– </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a:pPr>
                      <a:r>
                        <a:rPr lang="zh-TW" altLang="en-US" sz="160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暂无</a:t>
                      </a:r>
                      <a:endParaRPr lang="zh-TW" altLang="en-US" sz="1600" dirty="0" smtClean="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b="1">
                          <a:solidFill>
                            <a:srgbClr val="0070C0"/>
                          </a:solidFill>
                          <a:latin typeface="Microsoft JhengHei"/>
                          <a:ea typeface="Microsoft JhengHei"/>
                          <a:cs typeface="Microsoft JhengHei"/>
                          <a:sym typeface="Microsoft JhengHei"/>
                        </a:defRPr>
                      </a:pPr>
                      <a:endParaRPr sz="1600" dirty="0">
                        <a:latin typeface="微軟正黑體" panose="020B0604030504040204" pitchFamily="34" charset="-120"/>
                        <a:ea typeface="微軟正黑體" panose="020B0604030504040204" pitchFamily="34" charset="-120"/>
                      </a:endParaRPr>
                    </a:p>
                  </a:txBody>
                  <a:tcPr marL="45720" marR="45720"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r>
            </a:tbl>
          </a:graphicData>
        </a:graphic>
      </p:graphicFrame>
      <p:sp>
        <p:nvSpPr>
          <p:cNvPr id="12" name="矩形 3"/>
          <p:cNvSpPr txBox="1"/>
          <p:nvPr/>
        </p:nvSpPr>
        <p:spPr>
          <a:xfrm>
            <a:off x="211828" y="0"/>
            <a:ext cx="8352930" cy="58477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3200" b="1">
                <a:latin typeface="微軟正黑體"/>
                <a:ea typeface="微軟正黑體"/>
                <a:cs typeface="微軟正黑體"/>
                <a:sym typeface="微軟正黑體"/>
              </a:defRPr>
            </a:pPr>
            <a:r>
              <a:rPr dirty="0"/>
              <a:t>3. </a:t>
            </a:r>
            <a:r>
              <a:rPr sz="2400" dirty="0" err="1" smtClean="0"/>
              <a:t>历任中共</a:t>
            </a:r>
            <a:r>
              <a:rPr lang="zh-TW" altLang="en-US" dirty="0" smtClean="0">
                <a:solidFill>
                  <a:srgbClr val="C00000"/>
                </a:solidFill>
              </a:rPr>
              <a:t>甘肃省</a:t>
            </a:r>
            <a:r>
              <a:rPr dirty="0" err="1" smtClean="0">
                <a:solidFill>
                  <a:srgbClr val="C00000"/>
                </a:solidFill>
              </a:rPr>
              <a:t>委书记</a:t>
            </a:r>
            <a:r>
              <a:rPr sz="2400" dirty="0" err="1" smtClean="0"/>
              <a:t>被追查情况</a:t>
            </a:r>
            <a:endParaRPr sz="2400" dirty="0"/>
          </a:p>
        </p:txBody>
      </p:sp>
    </p:spTree>
    <p:extLst>
      <p:ext uri="{BB962C8B-B14F-4D97-AF65-F5344CB8AC3E}">
        <p14:creationId xmlns:p14="http://schemas.microsoft.com/office/powerpoint/2010/main" val="182011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 y="125970"/>
              <a:ext cx="9130605"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dirty="0"/>
                <a:t> </a:t>
              </a:r>
              <a:r>
                <a:rPr lang="en-US" dirty="0" smtClean="0"/>
                <a:t>4</a:t>
              </a:r>
              <a:r>
                <a:rPr dirty="0" smtClean="0"/>
                <a:t>. </a:t>
              </a:r>
              <a:r>
                <a:rPr lang="zh-TW" altLang="en-US" dirty="0"/>
                <a:t>省</a:t>
              </a:r>
              <a:r>
                <a:rPr lang="zh-TW" altLang="en-US" dirty="0" smtClean="0"/>
                <a:t>部级高官</a:t>
              </a:r>
              <a:endParaRPr dirty="0"/>
            </a:p>
          </p:txBody>
        </p:sp>
      </p:gr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smtClean="0"/>
              <a:t>追查</a:t>
            </a:r>
            <a:endParaRPr sz="3200" dirty="0"/>
          </a:p>
        </p:txBody>
      </p:sp>
      <p:sp>
        <p:nvSpPr>
          <p:cNvPr id="3" name="文字方塊 2"/>
          <p:cNvSpPr txBox="1"/>
          <p:nvPr/>
        </p:nvSpPr>
        <p:spPr>
          <a:xfrm>
            <a:off x="107504" y="1143712"/>
            <a:ext cx="8904732" cy="2862322"/>
          </a:xfrm>
          <a:prstGeom prst="rect">
            <a:avLst/>
          </a:prstGeom>
          <a:noFill/>
          <a:ln w="19050">
            <a:solidFill>
              <a:srgbClr val="0070C0"/>
            </a:solidFill>
          </a:ln>
        </p:spPr>
        <p:txBody>
          <a:bodyPr wrap="square" rtlCol="0">
            <a:spAutoFit/>
          </a:bodyPr>
          <a:lstStyle/>
          <a:p>
            <a:r>
              <a:rPr lang="zh-TW" altLang="en-US" sz="2000" b="1" smtClean="0">
                <a:solidFill>
                  <a:schemeClr val="accent6">
                    <a:lumMod val="75000"/>
                  </a:schemeClr>
                </a:solidFill>
                <a:latin typeface="微軟正黑體" panose="020B0604030504040204" pitchFamily="34" charset="-120"/>
                <a:ea typeface="微軟正黑體" panose="020B0604030504040204" pitchFamily="34" charset="-120"/>
              </a:rPr>
              <a:t>甘肃</a:t>
            </a:r>
            <a:r>
              <a:rPr lang="zh-TW" altLang="zh-TW" sz="2000" b="1" smtClean="0">
                <a:solidFill>
                  <a:schemeClr val="accent6">
                    <a:lumMod val="75000"/>
                  </a:schemeClr>
                </a:solidFill>
                <a:latin typeface="微軟正黑體" panose="020B0604030504040204" pitchFamily="34" charset="-120"/>
                <a:ea typeface="微軟正黑體" panose="020B0604030504040204" pitchFamily="34" charset="-120"/>
              </a:rPr>
              <a:t>省</a:t>
            </a:r>
            <a:r>
              <a:rPr lang="zh-CN" altLang="zh-TW" sz="2000" smtClean="0">
                <a:latin typeface="微軟正黑體" panose="020B0604030504040204" pitchFamily="34" charset="-120"/>
                <a:ea typeface="微軟正黑體" panose="020B0604030504040204" pitchFamily="34" charset="-120"/>
              </a:rPr>
              <a:t>许多官员因迫害法轮功被国际追查，包括</a:t>
            </a:r>
            <a:endParaRPr lang="en-US" altLang="zh-CN" sz="2000" dirty="0" smtClean="0">
              <a:latin typeface="微軟正黑體" panose="020B0604030504040204" pitchFamily="34" charset="-120"/>
              <a:ea typeface="微軟正黑體" panose="020B0604030504040204" pitchFamily="34" charset="-120"/>
            </a:endParaRPr>
          </a:p>
          <a:p>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甘肃省委书记：</a:t>
            </a:r>
            <a:r>
              <a:rPr lang="zh-TW" altLang="zh-TW" sz="2000" b="1" smtClean="0">
                <a:latin typeface="微軟正黑體" panose="020B0604030504040204" pitchFamily="34" charset="-120"/>
                <a:ea typeface="微軟正黑體" panose="020B0604030504040204" pitchFamily="34" charset="-120"/>
              </a:rPr>
              <a:t>王三运、陆浩、苏荣</a:t>
            </a:r>
          </a:p>
          <a:p>
            <a:r>
              <a:rPr lang="zh-TW" altLang="zh-TW" sz="2000" smtClean="0">
                <a:latin typeface="微軟正黑體" panose="020B0604030504040204" pitchFamily="34" charset="-120"/>
                <a:ea typeface="微軟正黑體" panose="020B0604030504040204" pitchFamily="34" charset="-120"/>
              </a:rPr>
              <a:t>甘肃省委防范办</a:t>
            </a:r>
            <a:r>
              <a:rPr lang="en-US" altLang="zh-TW" sz="2000" smtClean="0">
                <a:latin typeface="微軟正黑體" panose="020B0604030504040204" pitchFamily="34" charset="-120"/>
                <a:ea typeface="微軟正黑體" panose="020B0604030504040204" pitchFamily="34" charset="-120"/>
              </a:rPr>
              <a:t>(610</a:t>
            </a:r>
            <a:r>
              <a:rPr lang="zh-TW" altLang="zh-TW" sz="2000" smtClean="0">
                <a:latin typeface="微軟正黑體" panose="020B0604030504040204" pitchFamily="34" charset="-120"/>
                <a:ea typeface="微軟正黑體" panose="020B0604030504040204" pitchFamily="34" charset="-120"/>
              </a:rPr>
              <a:t>办</a:t>
            </a:r>
            <a:r>
              <a:rPr lang="en-US" altLang="zh-TW" sz="200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主任： </a:t>
            </a:r>
            <a:r>
              <a:rPr lang="zh-TW" altLang="zh-TW" sz="2000" b="1">
                <a:latin typeface="微軟正黑體" panose="020B0604030504040204" pitchFamily="34" charset="-120"/>
                <a:ea typeface="微軟正黑體" panose="020B0604030504040204" pitchFamily="34" charset="-120"/>
              </a:rPr>
              <a:t>楚</a:t>
            </a:r>
            <a:r>
              <a:rPr lang="zh-TW" altLang="zh-TW" sz="2000" b="1" smtClean="0">
                <a:latin typeface="微軟正黑體" panose="020B0604030504040204" pitchFamily="34" charset="-120"/>
                <a:ea typeface="微軟正黑體" panose="020B0604030504040204" pitchFamily="34" charset="-120"/>
              </a:rPr>
              <a:t>才元、马湘贤</a:t>
            </a:r>
            <a:r>
              <a:rPr lang="zh-TW" altLang="en-US" sz="2000" b="1"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罗笑虎</a:t>
            </a:r>
            <a:r>
              <a:rPr lang="en-US" altLang="zh-TW" sz="2000" b="1" smtClean="0">
                <a:latin typeface="微軟正黑體" panose="020B0604030504040204" pitchFamily="34" charset="-120"/>
                <a:ea typeface="微軟正黑體" panose="020B0604030504040204" pitchFamily="34" charset="-120"/>
              </a:rPr>
              <a:t> </a:t>
            </a:r>
            <a:endParaRPr lang="en-US" altLang="zh-TW" sz="2000" b="1"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甘肃省委防范办</a:t>
            </a:r>
            <a:r>
              <a:rPr lang="en-US" altLang="zh-TW" sz="2000" smtClean="0">
                <a:latin typeface="微軟正黑體" panose="020B0604030504040204" pitchFamily="34" charset="-120"/>
                <a:ea typeface="微軟正黑體" panose="020B0604030504040204" pitchFamily="34" charset="-120"/>
              </a:rPr>
              <a:t>(610</a:t>
            </a:r>
            <a:r>
              <a:rPr lang="zh-TW" altLang="zh-TW" sz="2000" smtClean="0">
                <a:latin typeface="微軟正黑體" panose="020B0604030504040204" pitchFamily="34" charset="-120"/>
                <a:ea typeface="微軟正黑體" panose="020B0604030504040204" pitchFamily="34" charset="-120"/>
              </a:rPr>
              <a:t>办</a:t>
            </a:r>
            <a:r>
              <a:rPr lang="en-US" altLang="zh-TW" sz="200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副</a:t>
            </a:r>
            <a:r>
              <a:rPr lang="zh-TW" altLang="zh-TW" sz="2000">
                <a:latin typeface="微軟正黑體" panose="020B0604030504040204" pitchFamily="34" charset="-120"/>
                <a:ea typeface="微軟正黑體" panose="020B0604030504040204" pitchFamily="34" charset="-120"/>
              </a:rPr>
              <a:t>主任</a:t>
            </a:r>
            <a:r>
              <a:rPr lang="zh-TW" altLang="zh-TW" sz="2000"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梁正伟、拓守强、姬平、赵爱</a:t>
            </a:r>
            <a:endParaRPr lang="zh-TW" altLang="zh-TW" sz="2000" dirty="0">
              <a:latin typeface="微軟正黑體" panose="020B0604030504040204" pitchFamily="34" charset="-120"/>
              <a:ea typeface="微軟正黑體" panose="020B0604030504040204" pitchFamily="34" charset="-120"/>
            </a:endParaRPr>
          </a:p>
          <a:p>
            <a:r>
              <a:rPr lang="en-US" altLang="zh-TW" sz="2000" b="1" dirty="0">
                <a:latin typeface="微軟正黑體" panose="020B0604030504040204" pitchFamily="34" charset="-120"/>
                <a:ea typeface="微軟正黑體" panose="020B0604030504040204" pitchFamily="34" charset="-120"/>
              </a:rPr>
              <a:t> </a:t>
            </a:r>
            <a:endParaRPr lang="zh-TW" altLang="zh-TW" sz="2000" b="1" dirty="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甘肃省委政法委秘书长：</a:t>
            </a:r>
            <a:r>
              <a:rPr lang="zh-TW" altLang="zh-TW" sz="2000" b="1" smtClean="0">
                <a:latin typeface="微軟正黑體" panose="020B0604030504040204" pitchFamily="34" charset="-120"/>
                <a:ea typeface="微軟正黑體" panose="020B0604030504040204" pitchFamily="34" charset="-120"/>
              </a:rPr>
              <a:t>牛纪南</a:t>
            </a:r>
            <a:r>
              <a:rPr lang="en-US" altLang="zh-TW" sz="2000" smtClean="0">
                <a:latin typeface="微軟正黑體" panose="020B0604030504040204" pitchFamily="34" charset="-120"/>
                <a:ea typeface="微軟正黑體" panose="020B0604030504040204" pitchFamily="34" charset="-120"/>
              </a:rPr>
              <a:t> </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甘肃省省委常委 政法委书记</a:t>
            </a:r>
            <a:r>
              <a:rPr lang="zh-TW" altLang="en-US" sz="2000" smtClean="0">
                <a:latin typeface="微軟正黑體" panose="020B0604030504040204" pitchFamily="34" charset="-120"/>
                <a:ea typeface="微軟正黑體" panose="020B0604030504040204" pitchFamily="34" charset="-120"/>
              </a:rPr>
              <a:t>：</a:t>
            </a:r>
            <a:r>
              <a:rPr lang="zh-TW" altLang="zh-TW" sz="2000" b="1" smtClean="0">
                <a:latin typeface="微軟正黑體" panose="020B0604030504040204" pitchFamily="34" charset="-120"/>
                <a:ea typeface="微軟正黑體" panose="020B0604030504040204" pitchFamily="34" charset="-120"/>
              </a:rPr>
              <a:t>泽巴足</a:t>
            </a:r>
            <a:endParaRPr lang="en-US" altLang="zh-TW" sz="2000" b="1"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甘肃省司法厅副厅长：</a:t>
            </a:r>
            <a:r>
              <a:rPr lang="zh-TW" altLang="zh-TW" sz="2000" b="1" smtClean="0">
                <a:latin typeface="微軟正黑體" panose="020B0604030504040204" pitchFamily="34" charset="-120"/>
                <a:ea typeface="微軟正黑體" panose="020B0604030504040204" pitchFamily="34" charset="-120"/>
              </a:rPr>
              <a:t>谢丹、白文晖、牛兴全</a:t>
            </a:r>
            <a:endParaRPr lang="en-US" altLang="zh-CN" sz="2000" dirty="0">
              <a:latin typeface="微軟正黑體" panose="020B0604030504040204" pitchFamily="34" charset="-120"/>
              <a:ea typeface="微軟正黑體" panose="020B0604030504040204" pitchFamily="34" charset="-120"/>
            </a:endParaRPr>
          </a:p>
        </p:txBody>
      </p:sp>
      <p:sp>
        <p:nvSpPr>
          <p:cNvPr id="8" name="矩形 7"/>
          <p:cNvSpPr/>
          <p:nvPr/>
        </p:nvSpPr>
        <p:spPr>
          <a:xfrm>
            <a:off x="90415" y="4725144"/>
            <a:ext cx="8930473" cy="830997"/>
          </a:xfrm>
          <a:prstGeom prst="rect">
            <a:avLst/>
          </a:prstGeom>
          <a:ln w="12700">
            <a:solidFill>
              <a:srgbClr val="0070C0"/>
            </a:solidFill>
          </a:ln>
        </p:spPr>
        <p:txBody>
          <a:bodyPr wrap="square">
            <a:spAutoFit/>
          </a:bodyPr>
          <a:lstStyle/>
          <a:p>
            <a:r>
              <a:rPr lang="zh-TW" altLang="en-US" sz="2400" smtClean="0">
                <a:latin typeface="微軟正黑體" panose="020B0604030504040204" pitchFamily="34" charset="-120"/>
                <a:ea typeface="微軟正黑體" panose="020B0604030504040204" pitchFamily="34" charset="-120"/>
              </a:rPr>
              <a:t>到目前为止</a:t>
            </a:r>
            <a:r>
              <a:rPr lang="zh-CN" altLang="en-US" sz="2400" smtClean="0">
                <a:latin typeface="微軟正黑體" panose="020B0604030504040204" pitchFamily="34" charset="-120"/>
                <a:ea typeface="微軟正黑體" panose="020B0604030504040204" pitchFamily="34" charset="-120"/>
              </a:rPr>
              <a:t>，</a:t>
            </a:r>
            <a:r>
              <a:rPr lang="zh-TW" altLang="en-US" sz="2400" b="1" smtClean="0">
                <a:solidFill>
                  <a:srgbClr val="C00000"/>
                </a:solidFill>
                <a:latin typeface="微軟正黑體" panose="020B0604030504040204" pitchFamily="34" charset="-120"/>
                <a:ea typeface="微軟正黑體" panose="020B0604030504040204" pitchFamily="34" charset="-120"/>
              </a:rPr>
              <a:t>甘肃省</a:t>
            </a:r>
            <a:r>
              <a:rPr lang="zh-CN" altLang="en-US" sz="2400" smtClean="0">
                <a:latin typeface="微軟正黑體" panose="020B0604030504040204" pitchFamily="34" charset="-120"/>
                <a:ea typeface="微軟正黑體" panose="020B0604030504040204" pitchFamily="34" charset="-120"/>
              </a:rPr>
              <a:t>有</a:t>
            </a:r>
            <a:r>
              <a:rPr lang="en-US" altLang="zh-CN" sz="2400" b="1" smtClean="0">
                <a:solidFill>
                  <a:srgbClr val="C00000"/>
                </a:solidFill>
                <a:latin typeface="微軟正黑體" panose="020B0604030504040204" pitchFamily="34" charset="-120"/>
                <a:ea typeface="微軟正黑體" panose="020B0604030504040204" pitchFamily="34" charset="-120"/>
              </a:rPr>
              <a:t>1989</a:t>
            </a:r>
            <a:r>
              <a:rPr lang="zh-TW" altLang="en-US" sz="2400" b="1" smtClean="0">
                <a:solidFill>
                  <a:srgbClr val="C00000"/>
                </a:solidFill>
                <a:latin typeface="微軟正黑體" panose="020B0604030504040204" pitchFamily="34" charset="-120"/>
                <a:ea typeface="微軟正黑體" panose="020B0604030504040204" pitchFamily="34" charset="-120"/>
              </a:rPr>
              <a:t>人</a:t>
            </a:r>
            <a:r>
              <a:rPr lang="zh-CN" altLang="en-US" sz="2400" smtClean="0">
                <a:latin typeface="微軟正黑體" panose="020B0604030504040204" pitchFamily="34" charset="-120"/>
                <a:ea typeface="微軟正黑體" panose="020B0604030504040204" pitchFamily="34" charset="-120"/>
              </a:rPr>
              <a:t>的公检法司</a:t>
            </a:r>
            <a:r>
              <a:rPr lang="zh-TW" altLang="en-US" sz="2400" smtClean="0">
                <a:latin typeface="微軟正黑體" panose="020B0604030504040204" pitchFamily="34" charset="-120"/>
                <a:ea typeface="微軟正黑體" panose="020B0604030504040204" pitchFamily="34" charset="-120"/>
              </a:rPr>
              <a:t>、教育界、媒体界</a:t>
            </a:r>
            <a:r>
              <a:rPr lang="zh-CN" altLang="en-US" sz="2400" smtClean="0">
                <a:latin typeface="微軟正黑體" panose="020B0604030504040204" pitchFamily="34" charset="-120"/>
                <a:ea typeface="微軟正黑體" panose="020B0604030504040204" pitchFamily="34" charset="-120"/>
              </a:rPr>
              <a:t>等人员因迫害法轮功学员，被海外组织“追查国际”立案追查</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930626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4"/>
            <a:ext cx="9144005" cy="908723"/>
          </a:xfrm>
          <a:prstGeom prst="rect">
            <a:avLst/>
          </a:prstGeom>
          <a:solidFill>
            <a:schemeClr val="tx1"/>
          </a:solidFill>
          <a:ln w="12700" cap="flat">
            <a:noFill/>
            <a:miter lim="400000"/>
          </a:ln>
          <a:effectLst/>
        </p:spPr>
        <p:txBody>
          <a:bodyPr wrap="square" lIns="45718" tIns="45718" rIns="45718" bIns="45718" numCol="1" anchor="ctr">
            <a:noAutofit/>
          </a:bodyPr>
          <a:lstStyle/>
          <a:p>
            <a:r>
              <a:rPr lang="en-US" altLang="zh-TW" sz="2800" b="1" dirty="0" smtClean="0">
                <a:solidFill>
                  <a:schemeClr val="bg1"/>
                </a:solidFill>
                <a:latin typeface="微軟正黑體" panose="020B0604030504040204" pitchFamily="34" charset="-120"/>
                <a:ea typeface="微軟正黑體" panose="020B0604030504040204" pitchFamily="34" charset="-120"/>
              </a:rPr>
              <a:t>5-1</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甘肃高官恶报</a:t>
            </a:r>
            <a:endParaRPr lang="en-US" altLang="zh-TW" sz="2800" b="1" dirty="0">
              <a:solidFill>
                <a:schemeClr val="bg1"/>
              </a:solidFill>
              <a:latin typeface="微軟正黑體" panose="020B0604030504040204" pitchFamily="34" charset="-120"/>
              <a:ea typeface="微軟正黑體" panose="020B0604030504040204" pitchFamily="34" charset="-120"/>
            </a:endParaRPr>
          </a:p>
          <a:p>
            <a:pPr>
              <a:defRPr>
                <a:solidFill>
                  <a:srgbClr val="FFFFFF"/>
                </a:solidFill>
              </a:defRPr>
            </a:pPr>
            <a:r>
              <a:rPr lang="zh-TW" altLang="en-US" sz="2600" dirty="0" smtClean="0">
                <a:solidFill>
                  <a:srgbClr val="FFFF00"/>
                </a:solidFill>
                <a:latin typeface="Microsoft JhengHei" charset="-120"/>
                <a:ea typeface="Microsoft JhengHei" charset="-120"/>
                <a:cs typeface="Microsoft JhengHei" charset="-120"/>
              </a:rPr>
              <a:t>前甘肃省委书记苏荣  被判无期徒刑</a:t>
            </a:r>
            <a:endParaRPr sz="2600" dirty="0">
              <a:solidFill>
                <a:srgbClr val="FFFF00"/>
              </a:solidFill>
              <a:latin typeface="Microsoft JhengHei" charset="-120"/>
              <a:ea typeface="Microsoft JhengHei" charset="-120"/>
              <a:cs typeface="Microsoft JhengHei" charset="-120"/>
            </a:endParaRPr>
          </a:p>
        </p:txBody>
      </p:sp>
      <p:sp>
        <p:nvSpPr>
          <p:cNvPr id="13" name="矩形"/>
          <p:cNvSpPr/>
          <p:nvPr/>
        </p:nvSpPr>
        <p:spPr>
          <a:xfrm>
            <a:off x="7491868" y="100429"/>
            <a:ext cx="1486351" cy="648078"/>
          </a:xfrm>
          <a:prstGeom prst="rect">
            <a:avLst/>
          </a:prstGeom>
          <a:ln/>
        </p:spPr>
        <p:style>
          <a:lnRef idx="2">
            <a:schemeClr val="dk1"/>
          </a:lnRef>
          <a:fillRef idx="1">
            <a:schemeClr val="lt1"/>
          </a:fillRef>
          <a:effectRef idx="0">
            <a:schemeClr val="dk1"/>
          </a:effectRef>
          <a:fontRef idx="minor">
            <a:schemeClr val="dk1"/>
          </a:fontRef>
        </p:style>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600" dirty="0" smtClean="0">
                <a:solidFill>
                  <a:schemeClr val="tx1"/>
                </a:solidFill>
              </a:rPr>
              <a:t>惡報</a:t>
            </a:r>
            <a:endParaRPr sz="3600" dirty="0">
              <a:solidFill>
                <a:schemeClr val="tx1"/>
              </a:solidFill>
            </a:endParaRPr>
          </a:p>
        </p:txBody>
      </p:sp>
      <p:sp>
        <p:nvSpPr>
          <p:cNvPr id="3" name="矩形 2"/>
          <p:cNvSpPr/>
          <p:nvPr/>
        </p:nvSpPr>
        <p:spPr>
          <a:xfrm>
            <a:off x="4027526" y="1078323"/>
            <a:ext cx="4982315" cy="2246769"/>
          </a:xfrm>
          <a:prstGeom prst="rect">
            <a:avLst/>
          </a:prstGeom>
        </p:spPr>
        <p:txBody>
          <a:bodyPr wrap="square">
            <a:spAutoFit/>
          </a:bodyPr>
          <a:lstStyle/>
          <a:p>
            <a:r>
              <a:rPr lang="zh-TW" altLang="en-US" sz="2000" b="1" smtClean="0">
                <a:solidFill>
                  <a:srgbClr val="00B050"/>
                </a:solidFill>
                <a:latin typeface="Microsoft JhengHei" charset="-120"/>
                <a:ea typeface="Microsoft JhengHei" charset="-120"/>
                <a:cs typeface="Microsoft JhengHei" charset="-120"/>
              </a:rPr>
              <a:t>苏荣</a:t>
            </a:r>
            <a:r>
              <a:rPr lang="zh-TW" altLang="en-US" sz="2000" smtClean="0">
                <a:solidFill>
                  <a:srgbClr val="222222"/>
                </a:solidFill>
                <a:latin typeface="Microsoft JhengHei" charset="-120"/>
                <a:ea typeface="Microsoft JhengHei" charset="-120"/>
                <a:cs typeface="Microsoft JhengHei" charset="-120"/>
              </a:rPr>
              <a:t>，中共全国第十二届政协副主席</a:t>
            </a:r>
            <a:endParaRPr lang="en-US" altLang="zh-TW" sz="2000" dirty="0" smtClean="0">
              <a:solidFill>
                <a:srgbClr val="222222"/>
              </a:solidFill>
              <a:latin typeface="Microsoft JhengHei" charset="-120"/>
              <a:ea typeface="Microsoft JhengHei" charset="-120"/>
              <a:cs typeface="Microsoft JhengHei" charset="-120"/>
            </a:endParaRPr>
          </a:p>
          <a:p>
            <a:r>
              <a:rPr lang="en-US" altLang="zh-TW" sz="2000" dirty="0" smtClean="0">
                <a:solidFill>
                  <a:srgbClr val="222222"/>
                </a:solidFill>
                <a:latin typeface="Microsoft JhengHei" charset="-120"/>
                <a:ea typeface="Microsoft JhengHei" charset="-120"/>
                <a:cs typeface="Microsoft JhengHei" charset="-120"/>
              </a:rPr>
              <a:t>2014</a:t>
            </a:r>
            <a:r>
              <a:rPr lang="zh-TW" altLang="en-US" sz="2000" dirty="0">
                <a:solidFill>
                  <a:srgbClr val="222222"/>
                </a:solidFill>
                <a:latin typeface="Microsoft JhengHei" charset="-120"/>
                <a:ea typeface="Microsoft JhengHei" charset="-120"/>
                <a:cs typeface="Microsoft JhengHei" charset="-120"/>
              </a:rPr>
              <a:t>年</a:t>
            </a:r>
            <a:r>
              <a:rPr lang="en-US" altLang="zh-TW" sz="2000" dirty="0">
                <a:solidFill>
                  <a:srgbClr val="222222"/>
                </a:solidFill>
                <a:latin typeface="Microsoft JhengHei" charset="-120"/>
                <a:ea typeface="Microsoft JhengHei" charset="-120"/>
                <a:cs typeface="Microsoft JhengHei" charset="-120"/>
              </a:rPr>
              <a:t>6</a:t>
            </a:r>
            <a:r>
              <a:rPr lang="zh-TW" altLang="en-US" sz="2000">
                <a:solidFill>
                  <a:srgbClr val="222222"/>
                </a:solidFill>
                <a:latin typeface="Microsoft JhengHei" charset="-120"/>
                <a:ea typeface="Microsoft JhengHei" charset="-120"/>
                <a:cs typeface="Microsoft JhengHei" charset="-120"/>
              </a:rPr>
              <a:t>月</a:t>
            </a:r>
            <a:r>
              <a:rPr lang="en-US" altLang="zh-TW" sz="2000" smtClean="0">
                <a:solidFill>
                  <a:srgbClr val="222222"/>
                </a:solidFill>
                <a:latin typeface="Microsoft JhengHei" charset="-120"/>
                <a:ea typeface="Microsoft JhengHei" charset="-120"/>
                <a:cs typeface="Microsoft JhengHei" charset="-120"/>
              </a:rPr>
              <a:t>14</a:t>
            </a:r>
            <a:r>
              <a:rPr lang="zh-TW" altLang="en-US" sz="2000" smtClean="0">
                <a:solidFill>
                  <a:srgbClr val="222222"/>
                </a:solidFill>
                <a:latin typeface="Microsoft JhengHei" charset="-120"/>
                <a:ea typeface="Microsoft JhengHei" charset="-120"/>
                <a:cs typeface="Microsoft JhengHei" charset="-120"/>
              </a:rPr>
              <a:t>日被调查，</a:t>
            </a:r>
            <a:r>
              <a:rPr lang="en-US" altLang="zh-TW" sz="2000" smtClean="0">
                <a:solidFill>
                  <a:srgbClr val="222222"/>
                </a:solidFill>
                <a:latin typeface="Microsoft JhengHei" charset="-120"/>
                <a:ea typeface="Microsoft JhengHei" charset="-120"/>
                <a:cs typeface="Microsoft JhengHei" charset="-120"/>
              </a:rPr>
              <a:t>6</a:t>
            </a:r>
            <a:r>
              <a:rPr lang="zh-TW" altLang="en-US" sz="2000">
                <a:solidFill>
                  <a:srgbClr val="222222"/>
                </a:solidFill>
                <a:latin typeface="Microsoft JhengHei" charset="-120"/>
                <a:ea typeface="Microsoft JhengHei" charset="-120"/>
                <a:cs typeface="Microsoft JhengHei" charset="-120"/>
              </a:rPr>
              <a:t>月</a:t>
            </a:r>
            <a:r>
              <a:rPr lang="en-US" altLang="zh-TW" sz="2000" smtClean="0">
                <a:solidFill>
                  <a:srgbClr val="222222"/>
                </a:solidFill>
                <a:latin typeface="Microsoft JhengHei" charset="-120"/>
                <a:ea typeface="Microsoft JhengHei" charset="-120"/>
                <a:cs typeface="Microsoft JhengHei" charset="-120"/>
              </a:rPr>
              <a:t>25</a:t>
            </a:r>
            <a:r>
              <a:rPr lang="zh-TW" altLang="en-US" sz="2000" smtClean="0">
                <a:solidFill>
                  <a:srgbClr val="222222"/>
                </a:solidFill>
                <a:latin typeface="Microsoft JhengHei" charset="-120"/>
                <a:ea typeface="Microsoft JhengHei" charset="-120"/>
                <a:cs typeface="Microsoft JhengHei" charset="-120"/>
              </a:rPr>
              <a:t>日被免职，</a:t>
            </a:r>
            <a:endParaRPr lang="en-US" altLang="zh-TW" sz="2000" dirty="0" smtClean="0">
              <a:solidFill>
                <a:srgbClr val="222222"/>
              </a:solidFill>
              <a:latin typeface="Microsoft JhengHei" charset="-120"/>
              <a:ea typeface="Microsoft JhengHei" charset="-120"/>
              <a:cs typeface="Microsoft JhengHei" charset="-120"/>
            </a:endParaRPr>
          </a:p>
          <a:p>
            <a:endParaRPr lang="en-US" altLang="zh-TW" sz="2000" dirty="0" smtClean="0">
              <a:solidFill>
                <a:srgbClr val="222222"/>
              </a:solidFill>
              <a:latin typeface="Microsoft JhengHei" charset="-120"/>
              <a:ea typeface="Microsoft JhengHei" charset="-120"/>
              <a:cs typeface="Microsoft JhengHei" charset="-120"/>
            </a:endParaRPr>
          </a:p>
          <a:p>
            <a:r>
              <a:rPr lang="en-US" altLang="zh-TW" sz="2000" dirty="0" smtClean="0">
                <a:solidFill>
                  <a:srgbClr val="222222"/>
                </a:solidFill>
                <a:latin typeface="Microsoft JhengHei" charset="-120"/>
                <a:ea typeface="Microsoft JhengHei" charset="-120"/>
                <a:cs typeface="Microsoft JhengHei" charset="-120"/>
              </a:rPr>
              <a:t>2015</a:t>
            </a:r>
            <a:r>
              <a:rPr lang="zh-TW" altLang="en-US" sz="2000">
                <a:solidFill>
                  <a:srgbClr val="222222"/>
                </a:solidFill>
                <a:latin typeface="Microsoft JhengHei" charset="-120"/>
                <a:ea typeface="Microsoft JhengHei" charset="-120"/>
                <a:cs typeface="Microsoft JhengHei" charset="-120"/>
              </a:rPr>
              <a:t>年</a:t>
            </a:r>
            <a:r>
              <a:rPr lang="en-US" altLang="zh-TW" sz="2000" smtClean="0">
                <a:solidFill>
                  <a:srgbClr val="222222"/>
                </a:solidFill>
                <a:latin typeface="Microsoft JhengHei" charset="-120"/>
                <a:ea typeface="Microsoft JhengHei" charset="-120"/>
                <a:cs typeface="Microsoft JhengHei" charset="-120"/>
              </a:rPr>
              <a:t>2</a:t>
            </a:r>
            <a:r>
              <a:rPr lang="zh-TW" altLang="en-US" sz="2000" smtClean="0">
                <a:solidFill>
                  <a:srgbClr val="222222"/>
                </a:solidFill>
                <a:latin typeface="Microsoft JhengHei" charset="-120"/>
                <a:ea typeface="Microsoft JhengHei" charset="-120"/>
                <a:cs typeface="Microsoft JhengHei" charset="-120"/>
              </a:rPr>
              <a:t>月以涉嫌受贿罪被立案侦查。</a:t>
            </a:r>
            <a:endParaRPr lang="en-US" altLang="zh-TW" sz="2000" dirty="0" smtClean="0">
              <a:solidFill>
                <a:srgbClr val="222222"/>
              </a:solidFill>
              <a:latin typeface="Microsoft JhengHei" charset="-120"/>
              <a:ea typeface="Microsoft JhengHei" charset="-120"/>
              <a:cs typeface="Microsoft JhengHei" charset="-120"/>
            </a:endParaRPr>
          </a:p>
          <a:p>
            <a:endParaRPr lang="en-US" altLang="zh-TW" sz="2000" dirty="0" smtClean="0">
              <a:latin typeface="Microsoft JhengHei" charset="-120"/>
              <a:ea typeface="Microsoft JhengHei" charset="-120"/>
              <a:cs typeface="Microsoft JhengHei" charset="-120"/>
            </a:endParaRPr>
          </a:p>
          <a:p>
            <a:r>
              <a:rPr lang="en-US" altLang="zh-TW" sz="2000" dirty="0" smtClean="0">
                <a:latin typeface="Microsoft JhengHei" charset="-120"/>
                <a:ea typeface="Microsoft JhengHei" charset="-120"/>
                <a:cs typeface="Microsoft JhengHei" charset="-120"/>
              </a:rPr>
              <a:t>2017</a:t>
            </a:r>
            <a:r>
              <a:rPr lang="zh-TW" altLang="en-US" sz="2000" dirty="0" smtClean="0">
                <a:latin typeface="Microsoft JhengHei" charset="-120"/>
                <a:ea typeface="Microsoft JhengHei" charset="-120"/>
                <a:cs typeface="Microsoft JhengHei" charset="-120"/>
              </a:rPr>
              <a:t>年</a:t>
            </a:r>
            <a:r>
              <a:rPr lang="en-US" altLang="zh-TW" sz="2000" dirty="0" smtClean="0">
                <a:latin typeface="Microsoft JhengHei" charset="-120"/>
                <a:ea typeface="Microsoft JhengHei" charset="-120"/>
                <a:cs typeface="Microsoft JhengHei" charset="-120"/>
              </a:rPr>
              <a:t>1</a:t>
            </a:r>
            <a:r>
              <a:rPr lang="zh-TW" altLang="en-US" sz="2000" smtClean="0">
                <a:latin typeface="Microsoft JhengHei" charset="-120"/>
                <a:ea typeface="Microsoft JhengHei" charset="-120"/>
                <a:cs typeface="Microsoft JhengHei" charset="-120"/>
              </a:rPr>
              <a:t>月</a:t>
            </a:r>
            <a:r>
              <a:rPr lang="en-US" altLang="zh-TW" sz="2000" smtClean="0">
                <a:latin typeface="Microsoft JhengHei" charset="-120"/>
                <a:ea typeface="Microsoft JhengHei" charset="-120"/>
                <a:cs typeface="Microsoft JhengHei" charset="-120"/>
              </a:rPr>
              <a:t>23</a:t>
            </a:r>
            <a:r>
              <a:rPr lang="zh-TW" altLang="en-US" sz="2000" smtClean="0">
                <a:latin typeface="Microsoft JhengHei" charset="-120"/>
                <a:ea typeface="Microsoft JhengHei" charset="-120"/>
                <a:cs typeface="Microsoft JhengHei" charset="-120"/>
              </a:rPr>
              <a:t>日一审</a:t>
            </a:r>
            <a:r>
              <a:rPr lang="zh-TW" altLang="en-US" sz="2000" b="1" smtClean="0">
                <a:solidFill>
                  <a:srgbClr val="FF0000"/>
                </a:solidFill>
                <a:latin typeface="Microsoft JhengHei" charset="-120"/>
                <a:ea typeface="Microsoft JhengHei" charset="-120"/>
                <a:cs typeface="Microsoft JhengHei" charset="-120"/>
              </a:rPr>
              <a:t>判处无期徒刑</a:t>
            </a:r>
            <a:r>
              <a:rPr lang="zh-TW" altLang="en-US" sz="200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r>
              <a:rPr lang="zh-TW" altLang="en-US" sz="2000" smtClean="0">
                <a:latin typeface="Microsoft JhengHei" charset="-120"/>
                <a:ea typeface="Microsoft JhengHei" charset="-120"/>
                <a:cs typeface="Microsoft JhengHei" charset="-120"/>
              </a:rPr>
              <a:t>苏荣当庭表示服从判决，不再上诉。</a:t>
            </a:r>
            <a:endParaRPr lang="zh-TW" altLang="en-US" sz="2000" b="0" i="0" dirty="0">
              <a:solidFill>
                <a:srgbClr val="222222"/>
              </a:solidFill>
              <a:effectLst/>
              <a:latin typeface="Microsoft JhengHei" charset="-120"/>
              <a:ea typeface="Microsoft JhengHei" charset="-120"/>
              <a:cs typeface="Microsoft JhengHei" charset="-120"/>
            </a:endParaRPr>
          </a:p>
        </p:txBody>
      </p:sp>
      <p:sp>
        <p:nvSpPr>
          <p:cNvPr id="4" name="矩形 3"/>
          <p:cNvSpPr/>
          <p:nvPr/>
        </p:nvSpPr>
        <p:spPr>
          <a:xfrm>
            <a:off x="157083" y="3717032"/>
            <a:ext cx="8829837" cy="2862322"/>
          </a:xfrm>
          <a:prstGeom prst="rect">
            <a:avLst/>
          </a:prstGeom>
          <a:ln>
            <a:solidFill>
              <a:schemeClr val="tx1"/>
            </a:solidFill>
          </a:ln>
        </p:spPr>
        <p:txBody>
          <a:bodyPr wrap="square">
            <a:spAutoFit/>
          </a:bodyPr>
          <a:lstStyle/>
          <a:p>
            <a:r>
              <a:rPr lang="zh-TW" altLang="en-US" sz="2000" b="1" smtClean="0">
                <a:latin typeface="微軟正黑體" panose="020B0604030504040204" pitchFamily="34" charset="-120"/>
                <a:ea typeface="微軟正黑體" panose="020B0604030504040204" pitchFamily="34" charset="-120"/>
                <a:cs typeface="Heiti TC Light"/>
              </a:rPr>
              <a:t>迫害法轮功学员情况：</a:t>
            </a:r>
            <a:endParaRPr lang="en-US" altLang="zh-TW" sz="2000" b="1" dirty="0" smtClean="0">
              <a:latin typeface="微軟正黑體" panose="020B0604030504040204" pitchFamily="34" charset="-120"/>
              <a:ea typeface="微軟正黑體" panose="020B0604030504040204" pitchFamily="34" charset="-120"/>
              <a:cs typeface="Heiti TC Light"/>
            </a:endParaRPr>
          </a:p>
          <a:p>
            <a:endParaRPr lang="en-US" altLang="zh-TW" sz="2000" b="1" dirty="0">
              <a:latin typeface="微軟正黑體" panose="020B0604030504040204" pitchFamily="34" charset="-120"/>
              <a:ea typeface="微軟正黑體" panose="020B0604030504040204" pitchFamily="34" charset="-120"/>
              <a:cs typeface="Heiti TC Light"/>
            </a:endParaRPr>
          </a:p>
          <a:p>
            <a:r>
              <a:rPr lang="en-US" altLang="zh-TW" sz="2000" dirty="0" smtClean="0">
                <a:solidFill>
                  <a:srgbClr val="222222"/>
                </a:solidFill>
                <a:latin typeface="Microsoft JhengHei" charset="-120"/>
                <a:ea typeface="Microsoft JhengHei" charset="-120"/>
                <a:cs typeface="Microsoft JhengHei" charset="-120"/>
              </a:rPr>
              <a:t>1999</a:t>
            </a:r>
            <a:r>
              <a:rPr lang="zh-TW" altLang="en-US" sz="2000">
                <a:solidFill>
                  <a:srgbClr val="222222"/>
                </a:solidFill>
                <a:latin typeface="Microsoft JhengHei" charset="-120"/>
                <a:ea typeface="Microsoft JhengHei" charset="-120"/>
                <a:cs typeface="Microsoft JhengHei" charset="-120"/>
              </a:rPr>
              <a:t>年</a:t>
            </a:r>
            <a:r>
              <a:rPr lang="en-US" altLang="zh-TW" sz="2000" smtClean="0">
                <a:solidFill>
                  <a:srgbClr val="222222"/>
                </a:solidFill>
                <a:latin typeface="Microsoft JhengHei" charset="-120"/>
                <a:ea typeface="Microsoft JhengHei" charset="-120"/>
                <a:cs typeface="Microsoft JhengHei" charset="-120"/>
              </a:rPr>
              <a:t>7</a:t>
            </a:r>
            <a:r>
              <a:rPr lang="zh-TW" altLang="en-US" sz="2000" smtClean="0">
                <a:solidFill>
                  <a:srgbClr val="222222"/>
                </a:solidFill>
                <a:latin typeface="Microsoft JhengHei" charset="-120"/>
                <a:ea typeface="Microsoft JhengHei" charset="-120"/>
                <a:cs typeface="Microsoft JhengHei" charset="-120"/>
              </a:rPr>
              <a:t>月后，</a:t>
            </a:r>
            <a:r>
              <a:rPr lang="zh-TW" altLang="en-US" sz="2000" b="1" smtClean="0">
                <a:solidFill>
                  <a:srgbClr val="00B050"/>
                </a:solidFill>
                <a:latin typeface="Microsoft JhengHei" charset="-120"/>
                <a:ea typeface="Microsoft JhengHei" charset="-120"/>
                <a:cs typeface="Microsoft JhengHei" charset="-120"/>
              </a:rPr>
              <a:t>苏荣</a:t>
            </a:r>
            <a:r>
              <a:rPr lang="zh-TW" altLang="en-US" sz="2000" smtClean="0">
                <a:solidFill>
                  <a:srgbClr val="222222"/>
                </a:solidFill>
                <a:latin typeface="Microsoft JhengHei" charset="-120"/>
                <a:ea typeface="Microsoft JhengHei" charset="-120"/>
                <a:cs typeface="Microsoft JhengHei" charset="-120"/>
              </a:rPr>
              <a:t>任中共吉林省委副书记期间，</a:t>
            </a:r>
            <a:r>
              <a:rPr lang="zh-TW" altLang="en-US" sz="2000" b="1" smtClean="0">
                <a:solidFill>
                  <a:srgbClr val="00B050"/>
                </a:solidFill>
                <a:latin typeface="Microsoft JhengHei" charset="-120"/>
                <a:ea typeface="Microsoft JhengHei" charset="-120"/>
                <a:cs typeface="Microsoft JhengHei" charset="-120"/>
              </a:rPr>
              <a:t>苏</a:t>
            </a:r>
            <a:r>
              <a:rPr lang="zh-TW" altLang="en-US" sz="2000" smtClean="0">
                <a:solidFill>
                  <a:srgbClr val="222222"/>
                </a:solidFill>
                <a:latin typeface="Microsoft JhengHei" charset="-120"/>
                <a:ea typeface="Microsoft JhengHei" charset="-120"/>
                <a:cs typeface="Microsoft JhengHei" charset="-120"/>
              </a:rPr>
              <a:t>任吉林「省委处理法轮功问题领导小组」（即</a:t>
            </a:r>
            <a:r>
              <a:rPr lang="en-US" altLang="zh-TW" sz="2000" smtClean="0">
                <a:solidFill>
                  <a:srgbClr val="222222"/>
                </a:solidFill>
                <a:latin typeface="Microsoft JhengHei" charset="-120"/>
                <a:ea typeface="Microsoft JhengHei" charset="-120"/>
                <a:cs typeface="Microsoft JhengHei" charset="-120"/>
              </a:rPr>
              <a:t>610</a:t>
            </a:r>
            <a:r>
              <a:rPr lang="zh-TW" altLang="en-US" sz="2000" smtClean="0">
                <a:solidFill>
                  <a:srgbClr val="222222"/>
                </a:solidFill>
                <a:latin typeface="Microsoft JhengHei" charset="-120"/>
                <a:ea typeface="Microsoft JhengHei" charset="-120"/>
                <a:cs typeface="Microsoft JhengHei" charset="-120"/>
              </a:rPr>
              <a:t>组长），</a:t>
            </a:r>
            <a:r>
              <a:rPr lang="zh-TW" altLang="en-US" sz="2000" b="1" smtClean="0">
                <a:solidFill>
                  <a:srgbClr val="00B050"/>
                </a:solidFill>
                <a:latin typeface="Microsoft JhengHei" charset="-120"/>
                <a:ea typeface="Microsoft JhengHei" charset="-120"/>
                <a:cs typeface="Microsoft JhengHei" charset="-120"/>
              </a:rPr>
              <a:t>苏荣</a:t>
            </a:r>
            <a:r>
              <a:rPr lang="zh-TW" altLang="en-US" sz="2000" smtClean="0">
                <a:solidFill>
                  <a:srgbClr val="222222"/>
                </a:solidFill>
                <a:latin typeface="Microsoft JhengHei" charset="-120"/>
                <a:ea typeface="Microsoft JhengHei" charset="-120"/>
                <a:cs typeface="Microsoft JhengHei" charset="-120"/>
              </a:rPr>
              <a:t>公开诋毁法轮功、</a:t>
            </a:r>
            <a:r>
              <a:rPr lang="zh-TW" altLang="en-US" sz="2000" b="1" smtClean="0">
                <a:solidFill>
                  <a:srgbClr val="FF0000"/>
                </a:solidFill>
                <a:latin typeface="Microsoft JhengHei" charset="-120"/>
                <a:ea typeface="Microsoft JhengHei" charset="-120"/>
                <a:cs typeface="Microsoft JhengHei" charset="-120"/>
              </a:rPr>
              <a:t>亲自参与洗脑迫害</a:t>
            </a:r>
            <a:r>
              <a:rPr lang="zh-TW" altLang="en-US" sz="2000" dirty="0">
                <a:solidFill>
                  <a:srgbClr val="222222"/>
                </a:solidFill>
                <a:latin typeface="Microsoft JhengHei" charset="-120"/>
                <a:ea typeface="Microsoft JhengHei" charset="-120"/>
                <a:cs typeface="Microsoft JhengHei" charset="-120"/>
              </a:rPr>
              <a:t>等。</a:t>
            </a:r>
          </a:p>
          <a:p>
            <a:endParaRPr lang="en-US" altLang="zh-TW" sz="2000" dirty="0" smtClean="0">
              <a:solidFill>
                <a:srgbClr val="222222"/>
              </a:solidFill>
              <a:latin typeface="Microsoft JhengHei" charset="-120"/>
              <a:ea typeface="Microsoft JhengHei" charset="-120"/>
              <a:cs typeface="Microsoft JhengHei" charset="-120"/>
            </a:endParaRPr>
          </a:p>
          <a:p>
            <a:r>
              <a:rPr lang="en-US" altLang="zh-TW" sz="2000" dirty="0" smtClean="0">
                <a:solidFill>
                  <a:srgbClr val="222222"/>
                </a:solidFill>
                <a:latin typeface="Microsoft JhengHei" charset="-120"/>
                <a:ea typeface="Microsoft JhengHei" charset="-120"/>
                <a:cs typeface="Microsoft JhengHei" charset="-120"/>
              </a:rPr>
              <a:t>2004</a:t>
            </a:r>
            <a:r>
              <a:rPr lang="zh-TW" altLang="en-US" sz="2000">
                <a:solidFill>
                  <a:srgbClr val="222222"/>
                </a:solidFill>
                <a:latin typeface="Microsoft JhengHei" charset="-120"/>
                <a:ea typeface="Microsoft JhengHei" charset="-120"/>
                <a:cs typeface="Microsoft JhengHei" charset="-120"/>
              </a:rPr>
              <a:t>年</a:t>
            </a:r>
            <a:r>
              <a:rPr lang="en-US" altLang="zh-TW" sz="2000" smtClean="0">
                <a:solidFill>
                  <a:srgbClr val="222222"/>
                </a:solidFill>
                <a:latin typeface="Microsoft JhengHei" charset="-120"/>
                <a:ea typeface="Microsoft JhengHei" charset="-120"/>
                <a:cs typeface="Microsoft JhengHei" charset="-120"/>
              </a:rPr>
              <a:t>11</a:t>
            </a:r>
            <a:r>
              <a:rPr lang="zh-TW" altLang="en-US" sz="2000" smtClean="0">
                <a:solidFill>
                  <a:srgbClr val="222222"/>
                </a:solidFill>
                <a:latin typeface="Microsoft JhengHei" charset="-120"/>
                <a:ea typeface="Microsoft JhengHei" charset="-120"/>
                <a:cs typeface="Microsoft JhengHei" charset="-120"/>
              </a:rPr>
              <a:t>月，时任中共甘肃省委书记的</a:t>
            </a:r>
            <a:r>
              <a:rPr lang="zh-TW" altLang="en-US" sz="2000" b="1" smtClean="0">
                <a:solidFill>
                  <a:srgbClr val="00B050"/>
                </a:solidFill>
                <a:latin typeface="Microsoft JhengHei" charset="-120"/>
                <a:ea typeface="Microsoft JhengHei" charset="-120"/>
                <a:cs typeface="Microsoft JhengHei" charset="-120"/>
              </a:rPr>
              <a:t>苏荣</a:t>
            </a:r>
            <a:r>
              <a:rPr lang="zh-TW" altLang="en-US" sz="2000" smtClean="0">
                <a:solidFill>
                  <a:srgbClr val="222222"/>
                </a:solidFill>
                <a:latin typeface="Microsoft JhengHei" charset="-120"/>
                <a:ea typeface="Microsoft JhengHei" charset="-120"/>
                <a:cs typeface="Microsoft JhengHei" charset="-120"/>
              </a:rPr>
              <a:t>访问赞比亚期间，被法轮功学员起诉，当他接到法院人员送来的传票时，吓得惊慌失措，经过十天的藏匿和逃亡生活后，才辗转回到中国大陆。</a:t>
            </a:r>
            <a:r>
              <a:rPr lang="en-US" altLang="zh-TW" sz="2000" smtClean="0">
                <a:solidFill>
                  <a:srgbClr val="222222"/>
                </a:solidFill>
                <a:latin typeface="Microsoft JhengHei" charset="-120"/>
                <a:ea typeface="Microsoft JhengHei" charset="-120"/>
                <a:cs typeface="Microsoft JhengHei" charset="-120"/>
              </a:rPr>
              <a:t>10</a:t>
            </a:r>
            <a:r>
              <a:rPr lang="zh-TW" altLang="en-US" sz="2000" smtClean="0">
                <a:solidFill>
                  <a:srgbClr val="222222"/>
                </a:solidFill>
                <a:latin typeface="Microsoft JhengHei" charset="-120"/>
                <a:ea typeface="Microsoft JhengHei" charset="-120"/>
                <a:cs typeface="Microsoft JhengHei" charset="-120"/>
              </a:rPr>
              <a:t>年后，苏荣成为第一个落马的「国家级」官员，被当局以「腐败」为名抓捕。</a:t>
            </a:r>
            <a:endParaRPr lang="zh-TW" altLang="en-US" sz="2000" dirty="0">
              <a:solidFill>
                <a:srgbClr val="222222"/>
              </a:solidFill>
              <a:latin typeface="Microsoft JhengHei" charset="-120"/>
              <a:ea typeface="Microsoft JhengHei" charset="-120"/>
              <a:cs typeface="Microsoft JhengHei" charset="-120"/>
            </a:endParaRPr>
          </a:p>
        </p:txBody>
      </p:sp>
      <p:pic>
        <p:nvPicPr>
          <p:cNvPr id="6" name="圖片 5"/>
          <p:cNvPicPr>
            <a:picLocks noChangeAspect="1"/>
          </p:cNvPicPr>
          <p:nvPr/>
        </p:nvPicPr>
        <p:blipFill rotWithShape="1">
          <a:blip r:embed="rId2"/>
          <a:srcRect l="14563" t="8469" r="11019" b="23932"/>
          <a:stretch/>
        </p:blipFill>
        <p:spPr>
          <a:xfrm>
            <a:off x="251520" y="1118215"/>
            <a:ext cx="3598734" cy="2221914"/>
          </a:xfrm>
          <a:prstGeom prst="rect">
            <a:avLst/>
          </a:prstGeom>
        </p:spPr>
      </p:pic>
    </p:spTree>
    <p:extLst>
      <p:ext uri="{BB962C8B-B14F-4D97-AF65-F5344CB8AC3E}">
        <p14:creationId xmlns:p14="http://schemas.microsoft.com/office/powerpoint/2010/main" val="1730331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804836" y="2237963"/>
            <a:ext cx="6192688" cy="1200329"/>
          </a:xfrm>
          <a:prstGeom prst="rect">
            <a:avLst/>
          </a:prstGeom>
        </p:spPr>
        <p:txBody>
          <a:bodyPr wrap="square">
            <a:spAutoFit/>
          </a:bodyPr>
          <a:lstStyle/>
          <a:p>
            <a:r>
              <a:rPr lang="en-US" altLang="zh-TW" dirty="0" smtClean="0">
                <a:latin typeface="微軟正黑體" panose="020B0604030504040204" pitchFamily="34" charset="-120"/>
                <a:ea typeface="微軟正黑體" panose="020B0604030504040204" pitchFamily="34" charset="-120"/>
                <a:cs typeface="Heiti TC Light"/>
              </a:rPr>
              <a:t>2017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a:latin typeface="微軟正黑體" panose="020B0604030504040204" pitchFamily="34" charset="-120"/>
                <a:ea typeface="微軟正黑體" panose="020B0604030504040204" pitchFamily="34" charset="-120"/>
                <a:cs typeface="Heiti TC Light"/>
              </a:rPr>
              <a:t>月</a:t>
            </a:r>
            <a:r>
              <a:rPr lang="en-US" altLang="zh-TW" dirty="0">
                <a:latin typeface="微軟正黑體" panose="020B0604030504040204" pitchFamily="34" charset="-120"/>
                <a:ea typeface="微軟正黑體" panose="020B0604030504040204" pitchFamily="34" charset="-120"/>
                <a:cs typeface="Heiti TC Light"/>
              </a:rPr>
              <a:t>5</a:t>
            </a:r>
            <a:r>
              <a:rPr lang="zh-TW" altLang="en-US" dirty="0">
                <a:latin typeface="微軟正黑體" panose="020B0604030504040204" pitchFamily="34" charset="-120"/>
                <a:ea typeface="微軟正黑體" panose="020B0604030504040204" pitchFamily="34" charset="-120"/>
                <a:cs typeface="Heiti TC Light"/>
              </a:rPr>
              <a:t>日，</a:t>
            </a:r>
            <a:r>
              <a:rPr lang="zh-TW" altLang="en-US">
                <a:latin typeface="微軟正黑體" panose="020B0604030504040204" pitchFamily="34" charset="-120"/>
                <a:ea typeface="微軟正黑體" panose="020B0604030504040204" pitchFamily="34" charset="-120"/>
                <a:cs typeface="Heiti TC Light"/>
              </a:rPr>
              <a:t>王</a:t>
            </a:r>
            <a:r>
              <a:rPr lang="zh-TW" altLang="en-US" smtClean="0">
                <a:latin typeface="微軟正黑體" panose="020B0604030504040204" pitchFamily="34" charset="-120"/>
                <a:ea typeface="微軟正黑體" panose="020B0604030504040204" pitchFamily="34" charset="-120"/>
                <a:cs typeface="Heiti TC Light"/>
              </a:rPr>
              <a:t>三运被失去自由</a:t>
            </a:r>
            <a:endParaRPr lang="en-US" altLang="zh-TW" dirty="0" smtClean="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a:latin typeface="微軟正黑體" panose="020B0604030504040204" pitchFamily="34" charset="-120"/>
                <a:ea typeface="微軟正黑體" panose="020B0604030504040204" pitchFamily="34" charset="-120"/>
                <a:cs typeface="Heiti TC Light"/>
              </a:rPr>
              <a:t>月</a:t>
            </a:r>
            <a:r>
              <a:rPr lang="en-US" altLang="zh-TW">
                <a:latin typeface="微軟正黑體" panose="020B0604030504040204" pitchFamily="34" charset="-120"/>
                <a:ea typeface="微軟正黑體" panose="020B0604030504040204" pitchFamily="34" charset="-120"/>
                <a:cs typeface="Heiti TC Light"/>
              </a:rPr>
              <a:t>11</a:t>
            </a:r>
            <a:r>
              <a:rPr lang="zh-TW" altLang="en-US" smtClean="0">
                <a:latin typeface="微軟正黑體" panose="020B0604030504040204" pitchFamily="34" charset="-120"/>
                <a:ea typeface="微軟正黑體" panose="020B0604030504040204" pitchFamily="34" charset="-120"/>
                <a:cs typeface="Heiti TC Light"/>
              </a:rPr>
              <a:t>日，王三运涉嫌「严重违纪」落马</a:t>
            </a:r>
            <a:endParaRPr lang="en-US" altLang="zh-TW" dirty="0" smtClean="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2017</a:t>
            </a:r>
            <a:r>
              <a:rPr lang="zh-TW" altLang="en-US" smtClean="0">
                <a:latin typeface="微軟正黑體" panose="020B0604030504040204" pitchFamily="34" charset="-120"/>
                <a:ea typeface="微軟正黑體" panose="020B0604030504040204" pitchFamily="34" charset="-120"/>
                <a:cs typeface="Heiti TC Light"/>
              </a:rPr>
              <a:t>年</a:t>
            </a:r>
            <a:r>
              <a:rPr lang="en-US" altLang="zh-TW" smtClean="0">
                <a:latin typeface="微軟正黑體" panose="020B0604030504040204" pitchFamily="34" charset="-120"/>
                <a:ea typeface="微軟正黑體" panose="020B0604030504040204" pitchFamily="34" charset="-120"/>
                <a:cs typeface="Heiti TC Light"/>
              </a:rPr>
              <a:t>9</a:t>
            </a:r>
            <a:r>
              <a:rPr lang="zh-TW" altLang="en-US" smtClean="0">
                <a:latin typeface="微軟正黑體" panose="020B0604030504040204" pitchFamily="34" charset="-120"/>
                <a:ea typeface="微軟正黑體" panose="020B0604030504040204" pitchFamily="34" charset="-120"/>
                <a:cs typeface="Heiti TC Light"/>
              </a:rPr>
              <a:t>月初，中纪委反腐专题片首度曝光</a:t>
            </a:r>
            <a:r>
              <a:rPr lang="zh-TW" altLang="en-US" smtClean="0">
                <a:latin typeface="微軟正黑體" panose="020B0604030504040204" pitchFamily="34" charset="-120"/>
                <a:ea typeface="微軟正黑體" panose="020B0604030504040204" pitchFamily="34" charset="-120"/>
                <a:cs typeface="Heiti TC Light"/>
              </a:rPr>
              <a:t>王</a:t>
            </a:r>
            <a:r>
              <a:rPr lang="zh-TW" altLang="en-US" smtClean="0">
                <a:latin typeface="微軟正黑體" panose="020B0604030504040204" pitchFamily="34" charset="-120"/>
                <a:ea typeface="微軟正黑體" panose="020B0604030504040204" pitchFamily="34" charset="-120"/>
                <a:cs typeface="Heiti TC Light"/>
              </a:rPr>
              <a:t>三运腐败问题</a:t>
            </a:r>
            <a:endParaRPr lang="en-US" altLang="zh-TW" dirty="0" smtClean="0">
              <a:latin typeface="微軟正黑體" panose="020B0604030504040204" pitchFamily="34" charset="-120"/>
              <a:ea typeface="微軟正黑體" panose="020B0604030504040204" pitchFamily="34" charset="-120"/>
              <a:cs typeface="Heiti TC Light"/>
            </a:endParaRPr>
          </a:p>
          <a:p>
            <a:r>
              <a:rPr lang="zh-TW" altLang="zh-TW" dirty="0" smtClean="0">
                <a:latin typeface="微軟正黑體" panose="020B0604030504040204" pitchFamily="34" charset="-120"/>
                <a:ea typeface="微軟正黑體" panose="020B0604030504040204" pitchFamily="34" charset="-120"/>
                <a:cs typeface="Heiti TC Light"/>
              </a:rPr>
              <a:t>201</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9</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22</a:t>
            </a:r>
            <a:r>
              <a:rPr lang="zh-TW" altLang="en-US" smtClean="0">
                <a:latin typeface="微軟正黑體" panose="020B0604030504040204" pitchFamily="34" charset="-120"/>
                <a:ea typeface="微軟正黑體" panose="020B0604030504040204" pitchFamily="34" charset="-120"/>
                <a:cs typeface="Heiti TC Light"/>
              </a:rPr>
              <a:t>日</a:t>
            </a:r>
            <a:r>
              <a:rPr lang="zh-TW" altLang="en-US" smtClean="0">
                <a:latin typeface="微軟正黑體" panose="020B0604030504040204" pitchFamily="34" charset="-120"/>
                <a:ea typeface="微軟正黑體" panose="020B0604030504040204" pitchFamily="34" charset="-120"/>
                <a:cs typeface="Heiti TC Light"/>
              </a:rPr>
              <a:t>，王三运 被双开审查</a:t>
            </a:r>
            <a:endParaRPr lang="en-US" dirty="0">
              <a:latin typeface="微軟正黑體" panose="020B0604030504040204" pitchFamily="34" charset="-120"/>
              <a:ea typeface="微軟正黑體" panose="020B0604030504040204" pitchFamily="34" charset="-120"/>
              <a:cs typeface="Heiti TC Light"/>
            </a:endParaRPr>
          </a:p>
        </p:txBody>
      </p:sp>
      <p:sp>
        <p:nvSpPr>
          <p:cNvPr id="14" name="Rectangle 13"/>
          <p:cNvSpPr/>
          <p:nvPr/>
        </p:nvSpPr>
        <p:spPr>
          <a:xfrm>
            <a:off x="4499992" y="3068960"/>
            <a:ext cx="184666" cy="369332"/>
          </a:xfrm>
          <a:prstGeom prst="rect">
            <a:avLst/>
          </a:prstGeom>
        </p:spPr>
        <p:txBody>
          <a:bodyPr wrap="none">
            <a:spAutoFit/>
          </a:bodyPr>
          <a:lstStyle/>
          <a:p>
            <a:endParaRPr lang="en-US" dirty="0"/>
          </a:p>
        </p:txBody>
      </p:sp>
      <p:sp>
        <p:nvSpPr>
          <p:cNvPr id="18" name="Rectangle 17"/>
          <p:cNvSpPr/>
          <p:nvPr/>
        </p:nvSpPr>
        <p:spPr>
          <a:xfrm>
            <a:off x="3491880" y="2420888"/>
            <a:ext cx="4572000" cy="369332"/>
          </a:xfrm>
          <a:prstGeom prst="rect">
            <a:avLst/>
          </a:prstGeom>
        </p:spPr>
        <p:txBody>
          <a:bodyPr>
            <a:spAutoFit/>
          </a:bodyPr>
          <a:lstStyle/>
          <a:p>
            <a:endParaRPr lang="en-US" dirty="0"/>
          </a:p>
        </p:txBody>
      </p:sp>
      <p:sp>
        <p:nvSpPr>
          <p:cNvPr id="19" name="TextBox 18"/>
          <p:cNvSpPr txBox="1"/>
          <p:nvPr/>
        </p:nvSpPr>
        <p:spPr>
          <a:xfrm>
            <a:off x="3835502" y="6516052"/>
            <a:ext cx="5155866" cy="338554"/>
          </a:xfrm>
          <a:prstGeom prst="rect">
            <a:avLst/>
          </a:prstGeom>
          <a:noFill/>
        </p:spPr>
        <p:txBody>
          <a:bodyPr wrap="none" rtlCol="0">
            <a:spAutoFit/>
          </a:bodyPr>
          <a:lstStyle/>
          <a:p>
            <a:r>
              <a:rPr lang="zh-TW" altLang="en-US" sz="1600" dirty="0" smtClean="0">
                <a:latin typeface="Heiti TC Light"/>
                <a:ea typeface="Heiti TC Light"/>
                <a:cs typeface="Heiti TC Light"/>
              </a:rPr>
              <a:t>大紀元</a:t>
            </a:r>
            <a:r>
              <a:rPr lang="en-US" altLang="zh-TW" sz="1600" dirty="0" smtClean="0">
                <a:latin typeface="Heiti TC Light"/>
                <a:ea typeface="Heiti TC Light"/>
                <a:cs typeface="Heiti TC Light"/>
              </a:rPr>
              <a:t>2017/</a:t>
            </a:r>
            <a:r>
              <a:rPr lang="en-US" altLang="zh-TW" sz="1600" dirty="0">
                <a:latin typeface="Heiti TC Light"/>
                <a:ea typeface="Heiti TC Light"/>
                <a:cs typeface="Heiti TC Light"/>
              </a:rPr>
              <a:t>9</a:t>
            </a:r>
            <a:r>
              <a:rPr lang="en-US" altLang="zh-TW" sz="1600" dirty="0" smtClean="0">
                <a:latin typeface="Heiti TC Light"/>
                <a:ea typeface="Heiti TC Light"/>
                <a:cs typeface="Heiti TC Light"/>
              </a:rPr>
              <a:t>/22 </a:t>
            </a:r>
            <a:r>
              <a:rPr lang="zh-TW" altLang="en-US" sz="1600" dirty="0" smtClean="0">
                <a:latin typeface="Heiti TC Light"/>
                <a:ea typeface="Heiti TC Light"/>
                <a:cs typeface="Heiti TC Light"/>
              </a:rPr>
              <a:t>「</a:t>
            </a:r>
            <a:r>
              <a:rPr lang="zh-TW" altLang="en-US" sz="1600" dirty="0"/>
              <a:t>「人權惡棍」王三運 </a:t>
            </a:r>
            <a:r>
              <a:rPr lang="zh-TW" altLang="en-US" sz="1600" dirty="0" smtClean="0"/>
              <a:t>被雙開審查</a:t>
            </a:r>
            <a:r>
              <a:rPr lang="zh-TW" altLang="en-US" sz="1600" dirty="0" smtClean="0">
                <a:latin typeface="Heiti TC Light"/>
                <a:ea typeface="Heiti TC Light"/>
                <a:cs typeface="Heiti TC Light"/>
              </a:rPr>
              <a:t>」</a:t>
            </a:r>
            <a:r>
              <a:rPr lang="en-US" altLang="zh-TW" sz="1600" dirty="0" smtClean="0">
                <a:latin typeface="Heiti TC Light"/>
                <a:ea typeface="Heiti TC Light"/>
                <a:cs typeface="Heiti TC Light"/>
              </a:rPr>
              <a:t> </a:t>
            </a:r>
            <a:endParaRPr lang="en-US" sz="1600" dirty="0">
              <a:latin typeface="Heiti TC Light"/>
              <a:ea typeface="Heiti TC Light"/>
              <a:cs typeface="Heiti TC Light"/>
            </a:endParaRPr>
          </a:p>
        </p:txBody>
      </p:sp>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18601"/>
              <a:ext cx="7007046" cy="1015663"/>
            </a:xfrm>
            <a:prstGeom prst="rect">
              <a:avLst/>
            </a:prstGeom>
          </p:spPr>
          <p:txBody>
            <a:bodyPr wrap="none">
              <a:spAutoFit/>
            </a:bodyPr>
            <a:lstStyle/>
            <a:p>
              <a:r>
                <a:rPr lang="en-US" altLang="zh-TW" sz="3200" b="1" dirty="0" smtClean="0">
                  <a:solidFill>
                    <a:schemeClr val="bg1"/>
                  </a:solidFill>
                  <a:latin typeface="微軟正黑體" panose="020B0604030504040204" pitchFamily="34" charset="-120"/>
                  <a:ea typeface="微軟正黑體" panose="020B0604030504040204" pitchFamily="34" charset="-120"/>
                </a:rPr>
                <a:t>5-2.</a:t>
              </a:r>
              <a:r>
                <a:rPr lang="zh-TW" altLang="en-US" sz="3200" b="1" dirty="0" smtClean="0">
                  <a:solidFill>
                    <a:schemeClr val="bg1"/>
                  </a:solidFill>
                  <a:latin typeface="微軟正黑體" panose="020B0604030504040204" pitchFamily="34" charset="-120"/>
                  <a:ea typeface="微軟正黑體" panose="020B0604030504040204" pitchFamily="34" charset="-120"/>
                </a:rPr>
                <a:t> </a:t>
              </a:r>
              <a:r>
                <a:rPr lang="zh-TW" altLang="en-US" sz="3200" b="1" dirty="0" smtClean="0">
                  <a:solidFill>
                    <a:schemeClr val="bg1"/>
                  </a:solidFill>
                  <a:latin typeface="微軟正黑體" panose="020B0604030504040204" pitchFamily="34" charset="-120"/>
                  <a:ea typeface="微軟正黑體" panose="020B0604030504040204" pitchFamily="34" charset="-120"/>
                </a:rPr>
                <a:t>甘肃高官恶报</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a:p>
              <a:r>
                <a:rPr lang="zh-TW" altLang="en-US" sz="2800" b="1" dirty="0" smtClean="0">
                  <a:solidFill>
                    <a:srgbClr val="FFFF00"/>
                  </a:solidFill>
                  <a:latin typeface="微軟正黑體" panose="020B0604030504040204" pitchFamily="34" charset="-120"/>
                  <a:ea typeface="微軟正黑體" panose="020B0604030504040204" pitchFamily="34" charset="-120"/>
                </a:rPr>
                <a:t>原甘肃省委书记，王三运，双开、立案审查</a:t>
              </a:r>
              <a:endParaRPr lang="en-US" altLang="zh-TW" sz="28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endParaRPr lang="zh-TW" altLang="en-US" sz="3600" b="1" dirty="0">
                <a:latin typeface="微軟正黑體" panose="020B0604030504040204" pitchFamily="34" charset="-120"/>
                <a:ea typeface="微軟正黑體" panose="020B0604030504040204" pitchFamily="34" charset="-120"/>
              </a:endParaRPr>
            </a:p>
          </p:txBody>
        </p:sp>
      </p:grpSp>
      <p:pic>
        <p:nvPicPr>
          <p:cNvPr id="2" name="Picture 1"/>
          <p:cNvPicPr>
            <a:picLocks noChangeAspect="1"/>
          </p:cNvPicPr>
          <p:nvPr/>
        </p:nvPicPr>
        <p:blipFill rotWithShape="1">
          <a:blip r:embed="rId2"/>
          <a:srcRect l="13661" t="13315" r="13382" b="10491"/>
          <a:stretch/>
        </p:blipFill>
        <p:spPr>
          <a:xfrm>
            <a:off x="155536" y="1307472"/>
            <a:ext cx="2469126" cy="1909842"/>
          </a:xfrm>
          <a:prstGeom prst="rect">
            <a:avLst/>
          </a:prstGeom>
        </p:spPr>
      </p:pic>
      <p:sp>
        <p:nvSpPr>
          <p:cNvPr id="4" name="Rectangle 3"/>
          <p:cNvSpPr/>
          <p:nvPr/>
        </p:nvSpPr>
        <p:spPr>
          <a:xfrm>
            <a:off x="155536" y="3573016"/>
            <a:ext cx="8819526" cy="2862322"/>
          </a:xfrm>
          <a:prstGeom prst="rect">
            <a:avLst/>
          </a:prstGeom>
          <a:ln>
            <a:solidFill>
              <a:schemeClr val="tx1"/>
            </a:solidFill>
          </a:ln>
        </p:spPr>
        <p:txBody>
          <a:bodyPr wrap="square">
            <a:spAutoFit/>
          </a:bodyPr>
          <a:lstStyle/>
          <a:p>
            <a:r>
              <a:rPr lang="zh-TW" altLang="en-US" sz="2000" b="1" smtClean="0">
                <a:latin typeface="微軟正黑體" panose="020B0604030504040204" pitchFamily="34" charset="-120"/>
                <a:ea typeface="微軟正黑體" panose="020B0604030504040204" pitchFamily="34" charset="-120"/>
                <a:cs typeface="Heiti TC Light"/>
              </a:rPr>
              <a:t>迫害法轮功学员情况：</a:t>
            </a:r>
            <a:endParaRPr lang="en-US" altLang="zh-TW" sz="2000" b="1" dirty="0" smtClean="0">
              <a:latin typeface="微軟正黑體" panose="020B0604030504040204" pitchFamily="34" charset="-120"/>
              <a:ea typeface="微軟正黑體" panose="020B0604030504040204" pitchFamily="34" charset="-120"/>
              <a:cs typeface="Heiti TC Light"/>
            </a:endParaRPr>
          </a:p>
          <a:p>
            <a:endParaRPr lang="en-US" altLang="zh-TW" sz="2000" b="1" dirty="0" smtClean="0">
              <a:latin typeface="微軟正黑體" panose="020B0604030504040204" pitchFamily="34" charset="-120"/>
              <a:ea typeface="微軟正黑體" panose="020B0604030504040204" pitchFamily="34" charset="-120"/>
              <a:cs typeface="Heiti TC Light"/>
            </a:endParaRPr>
          </a:p>
          <a:p>
            <a:r>
              <a:rPr lang="en-US" altLang="zh-TW" sz="2000" smtClean="0">
                <a:latin typeface="微軟正黑體" panose="020B0604030504040204" pitchFamily="34" charset="-120"/>
                <a:ea typeface="微軟正黑體" panose="020B0604030504040204" pitchFamily="34" charset="-120"/>
                <a:cs typeface="Heiti TC Light"/>
              </a:rPr>
              <a:t>2001</a:t>
            </a:r>
            <a:r>
              <a:rPr lang="zh-TW" altLang="en-US" sz="2000" smtClean="0">
                <a:latin typeface="微軟正黑體" panose="020B0604030504040204" pitchFamily="34" charset="-120"/>
                <a:ea typeface="微軟正黑體" panose="020B0604030504040204" pitchFamily="34" charset="-120"/>
                <a:cs typeface="Heiti TC Light"/>
              </a:rPr>
              <a:t>年起，王三运先后在四川省、福建省、安徽省、甘肃</a:t>
            </a:r>
            <a:r>
              <a:rPr lang="en-US" altLang="zh-TW" sz="2000" smtClean="0">
                <a:latin typeface="微軟正黑體" panose="020B0604030504040204" pitchFamily="34" charset="-120"/>
                <a:ea typeface="微軟正黑體" panose="020B0604030504040204" pitchFamily="34" charset="-120"/>
                <a:cs typeface="Heiti TC Light"/>
              </a:rPr>
              <a:t>4</a:t>
            </a:r>
            <a:r>
              <a:rPr lang="zh-TW" altLang="en-US" sz="2000" smtClean="0">
                <a:latin typeface="微軟正黑體" panose="020B0604030504040204" pitchFamily="34" charset="-120"/>
                <a:ea typeface="微軟正黑體" panose="020B0604030504040204" pitchFamily="34" charset="-120"/>
                <a:cs typeface="Heiti TC Light"/>
              </a:rPr>
              <a:t>省担任要职。</a:t>
            </a:r>
            <a:endParaRPr lang="en-US" altLang="zh-TW" sz="2000" dirty="0" smtClean="0">
              <a:latin typeface="微軟正黑體" panose="020B0604030504040204" pitchFamily="34" charset="-120"/>
              <a:ea typeface="微軟正黑體" panose="020B0604030504040204" pitchFamily="34" charset="-120"/>
              <a:cs typeface="Heiti TC Light"/>
            </a:endParaRPr>
          </a:p>
          <a:p>
            <a:endParaRPr lang="en-US" altLang="zh-TW" sz="2000" dirty="0" smtClean="0">
              <a:latin typeface="微軟正黑體" panose="020B0604030504040204" pitchFamily="34" charset="-120"/>
              <a:ea typeface="微軟正黑體" panose="020B0604030504040204" pitchFamily="34" charset="-120"/>
              <a:cs typeface="Heiti TC Light"/>
            </a:endParaRPr>
          </a:p>
          <a:p>
            <a:r>
              <a:rPr lang="zh-TW" altLang="en-US" sz="2000" smtClean="0">
                <a:latin typeface="微軟正黑體" panose="020B0604030504040204" pitchFamily="34" charset="-120"/>
                <a:ea typeface="微軟正黑體" panose="020B0604030504040204" pitchFamily="34" charset="-120"/>
                <a:cs typeface="Heiti TC Light"/>
              </a:rPr>
              <a:t>王</a:t>
            </a:r>
            <a:r>
              <a:rPr lang="zh-TW" altLang="en-US" sz="2000" smtClean="0">
                <a:latin typeface="微軟正黑體" panose="020B0604030504040204" pitchFamily="34" charset="-120"/>
                <a:ea typeface="微軟正黑體" panose="020B0604030504040204" pitchFamily="34" charset="-120"/>
                <a:cs typeface="Heiti TC Light"/>
              </a:rPr>
              <a:t>三运在任职期间，紧跟江泽民集团迫害法轮功，他亲自坐镇甘肃兰州龚家湾的洗脑班，据不完全统计，</a:t>
            </a:r>
            <a:r>
              <a:rPr lang="en-US" altLang="zh-TW" sz="2000" smtClean="0">
                <a:latin typeface="微軟正黑體" panose="020B0604030504040204" pitchFamily="34" charset="-120"/>
                <a:ea typeface="微軟正黑體" panose="020B0604030504040204" pitchFamily="34" charset="-120"/>
                <a:cs typeface="Heiti TC Light"/>
              </a:rPr>
              <a:t>2012</a:t>
            </a:r>
            <a:r>
              <a:rPr lang="zh-TW" altLang="en-US" sz="2000" smtClean="0">
                <a:latin typeface="微軟正黑體" panose="020B0604030504040204" pitchFamily="34" charset="-120"/>
                <a:ea typeface="微軟正黑體" panose="020B0604030504040204" pitchFamily="34" charset="-120"/>
                <a:cs typeface="Heiti TC Light"/>
              </a:rPr>
              <a:t>年兰州市龚家湾「洗脑班」非法关押过的法轮功学员至少有</a:t>
            </a:r>
            <a:r>
              <a:rPr lang="en-US" altLang="zh-TW" sz="2000" smtClean="0">
                <a:latin typeface="微軟正黑體" panose="020B0604030504040204" pitchFamily="34" charset="-120"/>
                <a:ea typeface="微軟正黑體" panose="020B0604030504040204" pitchFamily="34" charset="-120"/>
                <a:cs typeface="Heiti TC Light"/>
              </a:rPr>
              <a:t>19</a:t>
            </a:r>
            <a:r>
              <a:rPr lang="zh-TW" altLang="en-US" sz="2000" dirty="0">
                <a:latin typeface="微軟正黑體" panose="020B0604030504040204" pitchFamily="34" charset="-120"/>
                <a:ea typeface="微軟正黑體" panose="020B0604030504040204" pitchFamily="34" charset="-120"/>
                <a:cs typeface="Heiti TC Light"/>
              </a:rPr>
              <a:t>人</a:t>
            </a:r>
            <a:r>
              <a:rPr lang="zh-TW" altLang="en-US" sz="2000" dirty="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endParaRPr lang="en-US" altLang="zh-TW" sz="2000" dirty="0" smtClean="0">
              <a:latin typeface="微軟正黑體" panose="020B0604030504040204" pitchFamily="34" charset="-120"/>
              <a:ea typeface="微軟正黑體" panose="020B0604030504040204" pitchFamily="34" charset="-120"/>
              <a:cs typeface="Heiti TC Light"/>
            </a:endParaRPr>
          </a:p>
          <a:p>
            <a:r>
              <a:rPr lang="zh-TW" altLang="en-US" sz="2000" smtClean="0">
                <a:solidFill>
                  <a:srgbClr val="0070C0"/>
                </a:solidFill>
                <a:latin typeface="微軟正黑體" panose="020B0604030504040204" pitchFamily="34" charset="-120"/>
                <a:ea typeface="微軟正黑體" panose="020B0604030504040204" pitchFamily="34" charset="-120"/>
              </a:rPr>
              <a:t>王三运</a:t>
            </a:r>
            <a:r>
              <a:rPr lang="en-US" altLang="zh-TW" sz="2000" smtClean="0">
                <a:solidFill>
                  <a:srgbClr val="0070C0"/>
                </a:solidFill>
                <a:latin typeface="微軟正黑體" panose="020B0604030504040204" pitchFamily="34" charset="-120"/>
                <a:ea typeface="微軟正黑體" panose="020B0604030504040204" pitchFamily="34" charset="-120"/>
              </a:rPr>
              <a:t>2011</a:t>
            </a:r>
            <a:r>
              <a:rPr lang="zh-TW" altLang="en-US" sz="2000" smtClean="0">
                <a:solidFill>
                  <a:srgbClr val="0070C0"/>
                </a:solidFill>
                <a:latin typeface="微軟正黑體" panose="020B0604030504040204" pitchFamily="34" charset="-120"/>
                <a:ea typeface="微軟正黑體" panose="020B0604030504040204" pitchFamily="34" charset="-120"/>
              </a:rPr>
              <a:t>年到台湾，被以「残害人类罪」起诉。</a:t>
            </a:r>
            <a:endParaRPr lang="en-US" sz="2000" dirty="0">
              <a:solidFill>
                <a:srgbClr val="0070C0"/>
              </a:solidFill>
              <a:latin typeface="微軟正黑體" panose="020B0604030504040204" pitchFamily="34" charset="-120"/>
              <a:ea typeface="微軟正黑體" panose="020B0604030504040204" pitchFamily="34" charset="-120"/>
              <a:cs typeface="Heiti TC Light"/>
            </a:endParaRPr>
          </a:p>
        </p:txBody>
      </p:sp>
      <p:sp>
        <p:nvSpPr>
          <p:cNvPr id="3" name="矩形 2"/>
          <p:cNvSpPr/>
          <p:nvPr/>
        </p:nvSpPr>
        <p:spPr>
          <a:xfrm>
            <a:off x="2804836" y="1252638"/>
            <a:ext cx="5777879" cy="830997"/>
          </a:xfrm>
          <a:prstGeom prst="rect">
            <a:avLst/>
          </a:prstGeom>
        </p:spPr>
        <p:txBody>
          <a:bodyPr wrap="square">
            <a:spAutoFit/>
          </a:bodyPr>
          <a:lstStyle/>
          <a:p>
            <a:r>
              <a:rPr lang="zh-TW" altLang="en-US" sz="2400" b="1" u="sng" smtClean="0">
                <a:solidFill>
                  <a:srgbClr val="00B050"/>
                </a:solidFill>
                <a:latin typeface="微軟正黑體" panose="020B0604030504040204" pitchFamily="34" charset="-120"/>
                <a:ea typeface="微軟正黑體" panose="020B0604030504040204" pitchFamily="34" charset="-120"/>
                <a:cs typeface="Heiti TC Light"/>
              </a:rPr>
              <a:t>王三运，</a:t>
            </a:r>
            <a:r>
              <a:rPr lang="en-US" altLang="zh-TW" sz="2400" b="1" u="sng" smtClean="0">
                <a:solidFill>
                  <a:srgbClr val="FF0000"/>
                </a:solidFill>
                <a:latin typeface="微軟正黑體" panose="020B0604030504040204" pitchFamily="34" charset="-120"/>
                <a:ea typeface="微軟正黑體" panose="020B0604030504040204" pitchFamily="34" charset="-120"/>
                <a:cs typeface="Heiti TC Light"/>
              </a:rPr>
              <a:t>2017</a:t>
            </a:r>
            <a:r>
              <a:rPr lang="zh-TW" altLang="en-US" sz="2400" b="1" u="sng" smtClean="0">
                <a:solidFill>
                  <a:srgbClr val="FF0000"/>
                </a:solidFill>
                <a:latin typeface="微軟正黑體" panose="020B0604030504040204" pitchFamily="34" charset="-120"/>
                <a:ea typeface="微軟正黑體" panose="020B0604030504040204" pitchFamily="34" charset="-120"/>
                <a:cs typeface="Heiti TC Light"/>
              </a:rPr>
              <a:t>被双开、立案审查、</a:t>
            </a:r>
            <a:endParaRPr lang="en-US" altLang="zh-TW" sz="2400" b="1" u="sng" dirty="0" smtClean="0">
              <a:solidFill>
                <a:srgbClr val="FF0000"/>
              </a:solidFill>
              <a:latin typeface="微軟正黑體" panose="020B0604030504040204" pitchFamily="34" charset="-120"/>
              <a:ea typeface="微軟正黑體" panose="020B0604030504040204" pitchFamily="34" charset="-120"/>
              <a:cs typeface="Heiti TC Light"/>
            </a:endParaRPr>
          </a:p>
          <a:p>
            <a:r>
              <a:rPr lang="zh-TW" altLang="en-US" sz="2400" b="1" u="sng" smtClean="0">
                <a:solidFill>
                  <a:srgbClr val="FF0000"/>
                </a:solidFill>
                <a:latin typeface="微軟正黑體" panose="020B0604030504040204" pitchFamily="34" charset="-120"/>
                <a:ea typeface="微軟正黑體" panose="020B0604030504040204" pitchFamily="34" charset="-120"/>
                <a:cs typeface="Heiti TC Light"/>
              </a:rPr>
              <a:t>十八大代表资格被终止</a:t>
            </a:r>
            <a:endParaRPr lang="en-US" altLang="zh-CN" sz="2000" dirty="0">
              <a:solidFill>
                <a:srgbClr val="FF0000"/>
              </a:solidFill>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3847532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835502" y="1305342"/>
            <a:ext cx="5214060" cy="1985159"/>
          </a:xfrm>
          <a:prstGeom prst="rect">
            <a:avLst/>
          </a:prstGeom>
        </p:spPr>
        <p:txBody>
          <a:bodyPr wrap="square">
            <a:spAutoFit/>
          </a:bodyPr>
          <a:lstStyle/>
          <a:p>
            <a:r>
              <a:rPr lang="zh-TW" altLang="en-US" sz="2300" b="1" u="sng" dirty="0" smtClean="0">
                <a:solidFill>
                  <a:srgbClr val="00B050"/>
                </a:solidFill>
                <a:latin typeface="微軟正黑體" panose="020B0604030504040204" pitchFamily="34" charset="-120"/>
                <a:ea typeface="微軟正黑體" panose="020B0604030504040204" pitchFamily="34" charset="-120"/>
                <a:cs typeface="Heiti TC Light"/>
              </a:rPr>
              <a:t>虞海燕</a:t>
            </a:r>
            <a:endParaRPr lang="en-US" altLang="zh-Hant" sz="2000" dirty="0" smtClean="0">
              <a:latin typeface="微軟正黑體" panose="020B0604030504040204" pitchFamily="34" charset="-120"/>
              <a:ea typeface="微軟正黑體" panose="020B0604030504040204" pitchFamily="34" charset="-120"/>
              <a:cs typeface="Heiti TC Light"/>
            </a:endParaRPr>
          </a:p>
          <a:p>
            <a:endParaRPr lang="en-US" altLang="zh-TW"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cs typeface="Heiti TC Light"/>
              </a:rPr>
              <a:t>2017</a:t>
            </a:r>
            <a:r>
              <a:rPr lang="zh-TW" altLang="en-US" sz="2000" dirty="0" smtClean="0">
                <a:latin typeface="微軟正黑體" panose="020B0604030504040204" pitchFamily="34" charset="-120"/>
                <a:ea typeface="微軟正黑體" panose="020B0604030504040204" pitchFamily="34" charset="-120"/>
                <a:cs typeface="Heiti TC Light"/>
              </a:rPr>
              <a:t>年</a:t>
            </a:r>
            <a:r>
              <a:rPr lang="en-US" altLang="zh-TW" sz="2000" dirty="0" smtClean="0">
                <a:latin typeface="微軟正黑體" panose="020B0604030504040204" pitchFamily="34" charset="-120"/>
                <a:ea typeface="微軟正黑體" panose="020B0604030504040204" pitchFamily="34" charset="-120"/>
                <a:cs typeface="Heiti TC Light"/>
              </a:rPr>
              <a:t>1</a:t>
            </a:r>
            <a:r>
              <a:rPr lang="zh-Hant" altLang="en-US" sz="2000" dirty="0" smtClean="0">
                <a:latin typeface="微軟正黑體" panose="020B0604030504040204" pitchFamily="34" charset="-120"/>
                <a:ea typeface="微軟正黑體" panose="020B0604030504040204" pitchFamily="34" charset="-120"/>
                <a:cs typeface="Heiti TC Light"/>
              </a:rPr>
              <a:t>月</a:t>
            </a:r>
            <a:r>
              <a:rPr lang="en-US" altLang="zh-Hant" sz="2000" dirty="0" smtClean="0">
                <a:latin typeface="微軟正黑體" panose="020B0604030504040204" pitchFamily="34" charset="-120"/>
                <a:ea typeface="微軟正黑體" panose="020B0604030504040204" pitchFamily="34" charset="-120"/>
                <a:cs typeface="Heiti TC Light"/>
              </a:rPr>
              <a:t>12</a:t>
            </a:r>
            <a:r>
              <a:rPr lang="zh-Hant" altLang="en-US" sz="2000" dirty="0" smtClean="0">
                <a:latin typeface="微軟正黑體" panose="020B0604030504040204" pitchFamily="34" charset="-120"/>
                <a:ea typeface="微軟正黑體" panose="020B0604030504040204" pitchFamily="34" charset="-120"/>
                <a:cs typeface="Heiti TC Light"/>
              </a:rPr>
              <a:t>日，</a:t>
            </a:r>
            <a:r>
              <a:rPr lang="zh-Hant" altLang="en-US" sz="2000" dirty="0" smtClean="0">
                <a:solidFill>
                  <a:srgbClr val="00B050"/>
                </a:solidFill>
                <a:latin typeface="微軟正黑體" panose="020B0604030504040204" pitchFamily="34" charset="-120"/>
                <a:ea typeface="微軟正黑體" panose="020B0604030504040204" pitchFamily="34" charset="-120"/>
              </a:rPr>
              <a:t>虞海燕</a:t>
            </a:r>
            <a:r>
              <a:rPr lang="zh-Hant" altLang="en-US" sz="2000" dirty="0" smtClean="0">
                <a:solidFill>
                  <a:srgbClr val="FF0000"/>
                </a:solidFill>
                <a:latin typeface="微軟正黑體" panose="020B0604030504040204" pitchFamily="34" charset="-120"/>
                <a:ea typeface="微軟正黑體" panose="020B0604030504040204" pitchFamily="34" charset="-120"/>
              </a:rPr>
              <a:t>涉嫌</a:t>
            </a:r>
            <a:r>
              <a:rPr lang="en-US" altLang="zh-Hant" sz="2000" dirty="0" smtClean="0">
                <a:solidFill>
                  <a:srgbClr val="FF0000"/>
                </a:solidFill>
                <a:latin typeface="微軟正黑體" panose="020B0604030504040204" pitchFamily="34" charset="-120"/>
                <a:ea typeface="微軟正黑體" panose="020B0604030504040204" pitchFamily="34" charset="-120"/>
              </a:rPr>
              <a:t>〝</a:t>
            </a:r>
            <a:r>
              <a:rPr lang="zh-Hant" altLang="en-US" sz="2000" dirty="0" smtClean="0">
                <a:solidFill>
                  <a:srgbClr val="FF0000"/>
                </a:solidFill>
                <a:latin typeface="微軟正黑體" panose="020B0604030504040204" pitchFamily="34" charset="-120"/>
                <a:ea typeface="微軟正黑體" panose="020B0604030504040204" pitchFamily="34" charset="-120"/>
              </a:rPr>
              <a:t>严重违纪</a:t>
            </a:r>
            <a:r>
              <a:rPr lang="en-US" altLang="zh-Hant" sz="2000" dirty="0" smtClean="0">
                <a:solidFill>
                  <a:srgbClr val="FF0000"/>
                </a:solidFill>
                <a:latin typeface="微軟正黑體" panose="020B0604030504040204" pitchFamily="34" charset="-120"/>
                <a:ea typeface="微軟正黑體" panose="020B0604030504040204" pitchFamily="34" charset="-120"/>
              </a:rPr>
              <a:t>〞</a:t>
            </a:r>
            <a:r>
              <a:rPr lang="zh-Hant" altLang="en-US" sz="2000" b="1" dirty="0" smtClean="0">
                <a:solidFill>
                  <a:srgbClr val="FF0000"/>
                </a:solidFill>
                <a:latin typeface="微軟正黑體" panose="020B0604030504040204" pitchFamily="34" charset="-120"/>
                <a:ea typeface="微軟正黑體" panose="020B0604030504040204" pitchFamily="34" charset="-120"/>
              </a:rPr>
              <a:t>，</a:t>
            </a:r>
            <a:endParaRPr lang="en-US" altLang="zh-Hant" sz="2000" b="1" dirty="0" smtClean="0">
              <a:solidFill>
                <a:srgbClr val="FF0000"/>
              </a:solidFill>
              <a:latin typeface="微軟正黑體" panose="020B0604030504040204" pitchFamily="34" charset="-120"/>
              <a:ea typeface="微軟正黑體" panose="020B0604030504040204" pitchFamily="34" charset="-120"/>
            </a:endParaRPr>
          </a:p>
          <a:p>
            <a:endParaRPr lang="en-US" altLang="zh-TW" sz="2000" b="1" dirty="0">
              <a:solidFill>
                <a:srgbClr val="FF0000"/>
              </a:solidFill>
              <a:latin typeface="微軟正黑體" panose="020B0604030504040204" pitchFamily="34" charset="-120"/>
              <a:ea typeface="微軟正黑體" panose="020B0604030504040204" pitchFamily="34" charset="-120"/>
              <a:cs typeface="Heiti TC Light"/>
            </a:endParaRPr>
          </a:p>
          <a:p>
            <a:r>
              <a:rPr lang="en-US" altLang="zh-TW" sz="2000" dirty="0" smtClean="0">
                <a:latin typeface="微軟正黑體" panose="020B0604030504040204" pitchFamily="34" charset="-120"/>
                <a:ea typeface="微軟正黑體" panose="020B0604030504040204" pitchFamily="34" charset="-120"/>
                <a:cs typeface="Heiti TC Light"/>
              </a:rPr>
              <a:t>2017</a:t>
            </a:r>
            <a:r>
              <a:rPr lang="zh-TW" altLang="en-US" sz="2000" dirty="0">
                <a:latin typeface="微軟正黑體" panose="020B0604030504040204" pitchFamily="34" charset="-120"/>
                <a:ea typeface="微軟正黑體" panose="020B0604030504040204" pitchFamily="34" charset="-120"/>
                <a:cs typeface="Heiti TC Light"/>
              </a:rPr>
              <a:t>年</a:t>
            </a:r>
            <a:r>
              <a:rPr lang="en-US" altLang="zh-TW" sz="2000" dirty="0" smtClean="0">
                <a:latin typeface="微軟正黑體" panose="020B0604030504040204" pitchFamily="34" charset="-120"/>
                <a:ea typeface="微軟正黑體" panose="020B0604030504040204" pitchFamily="34" charset="-120"/>
                <a:cs typeface="Heiti TC Light"/>
              </a:rPr>
              <a:t>1</a:t>
            </a:r>
            <a:r>
              <a:rPr lang="zh-Hant" altLang="en-US" sz="2000" dirty="0" smtClean="0">
                <a:latin typeface="微軟正黑體" panose="020B0604030504040204" pitchFamily="34" charset="-120"/>
                <a:ea typeface="微軟正黑體" panose="020B0604030504040204" pitchFamily="34" charset="-120"/>
                <a:cs typeface="Heiti TC Light"/>
              </a:rPr>
              <a:t>月</a:t>
            </a:r>
            <a:r>
              <a:rPr lang="en-US" altLang="zh-Hant" sz="2000" dirty="0" smtClean="0">
                <a:latin typeface="微軟正黑體" panose="020B0604030504040204" pitchFamily="34" charset="-120"/>
                <a:ea typeface="微軟正黑體" panose="020B0604030504040204" pitchFamily="34" charset="-120"/>
                <a:cs typeface="Heiti TC Light"/>
              </a:rPr>
              <a:t>25</a:t>
            </a:r>
            <a:r>
              <a:rPr lang="zh-Hant" altLang="en-US" sz="2000" dirty="0" smtClean="0">
                <a:latin typeface="微軟正黑體" panose="020B0604030504040204" pitchFamily="34" charset="-120"/>
                <a:ea typeface="微軟正黑體" panose="020B0604030504040204" pitchFamily="34" charset="-120"/>
                <a:cs typeface="Heiti TC Light"/>
              </a:rPr>
              <a:t>日</a:t>
            </a:r>
            <a:r>
              <a:rPr lang="zh-CN" altLang="en-US" sz="2000" dirty="0" smtClean="0">
                <a:solidFill>
                  <a:srgbClr val="FF0000"/>
                </a:solidFill>
                <a:latin typeface="微軟正黑體" panose="020B0604030504040204" pitchFamily="34" charset="-120"/>
                <a:ea typeface="微軟正黑體" panose="020B0604030504040204" pitchFamily="34" charset="-120"/>
              </a:rPr>
              <a:t>被免职</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其甘肃</a:t>
            </a:r>
            <a:r>
              <a:rPr lang="zh-CN" altLang="en-US" sz="2000" dirty="0" smtClean="0">
                <a:solidFill>
                  <a:srgbClr val="FF0000"/>
                </a:solidFill>
                <a:latin typeface="微軟正黑體" panose="020B0604030504040204" pitchFamily="34" charset="-120"/>
                <a:ea typeface="微軟正黑體" panose="020B0604030504040204" pitchFamily="34" charset="-120"/>
              </a:rPr>
              <a:t>人大代表资格被罢免。</a:t>
            </a:r>
            <a:endParaRPr lang="en-US" altLang="zh-TW" sz="2000" b="1" dirty="0">
              <a:solidFill>
                <a:srgbClr val="FF0000"/>
              </a:solidFill>
              <a:latin typeface="微軟正黑體" panose="020B0604030504040204" pitchFamily="34" charset="-120"/>
              <a:ea typeface="微軟正黑體" panose="020B0604030504040204" pitchFamily="34" charset="-120"/>
            </a:endParaRPr>
          </a:p>
        </p:txBody>
      </p:sp>
      <p:sp>
        <p:nvSpPr>
          <p:cNvPr id="13" name="Rectangle 12"/>
          <p:cNvSpPr/>
          <p:nvPr/>
        </p:nvSpPr>
        <p:spPr>
          <a:xfrm>
            <a:off x="2862262" y="3244334"/>
            <a:ext cx="184666" cy="369332"/>
          </a:xfrm>
          <a:prstGeom prst="rect">
            <a:avLst/>
          </a:prstGeom>
        </p:spPr>
        <p:txBody>
          <a:bodyPr wrap="none">
            <a:spAutoFit/>
          </a:bodyPr>
          <a:lstStyle/>
          <a:p>
            <a:endParaRPr lang="en-US" dirty="0"/>
          </a:p>
        </p:txBody>
      </p:sp>
      <p:sp>
        <p:nvSpPr>
          <p:cNvPr id="17" name="Rectangle 16"/>
          <p:cNvSpPr/>
          <p:nvPr/>
        </p:nvSpPr>
        <p:spPr>
          <a:xfrm>
            <a:off x="2286000" y="3105835"/>
            <a:ext cx="4572000" cy="369332"/>
          </a:xfrm>
          <a:prstGeom prst="rect">
            <a:avLst/>
          </a:prstGeom>
        </p:spPr>
        <p:txBody>
          <a:bodyPr>
            <a:spAutoFit/>
          </a:bodyPr>
          <a:lstStyle/>
          <a:p>
            <a:endParaRPr lang="en-US" dirty="0"/>
          </a:p>
        </p:txBody>
      </p:sp>
      <p:sp>
        <p:nvSpPr>
          <p:cNvPr id="19" name="TextBox 18"/>
          <p:cNvSpPr txBox="1"/>
          <p:nvPr/>
        </p:nvSpPr>
        <p:spPr>
          <a:xfrm>
            <a:off x="3835502" y="6516052"/>
            <a:ext cx="4288353" cy="338554"/>
          </a:xfrm>
          <a:prstGeom prst="rect">
            <a:avLst/>
          </a:prstGeom>
          <a:noFill/>
        </p:spPr>
        <p:txBody>
          <a:bodyPr wrap="none" rtlCol="0">
            <a:spAutoFit/>
          </a:bodyPr>
          <a:lstStyle/>
          <a:p>
            <a:r>
              <a:rPr lang="zh-TW" altLang="en-US" sz="1600" b="1" dirty="0" smtClean="0">
                <a:latin typeface="微軟正黑體" panose="020B0604030504040204" pitchFamily="34" charset="-120"/>
                <a:ea typeface="微軟正黑體" panose="020B0604030504040204" pitchFamily="34" charset="-120"/>
              </a:rPr>
              <a:t>資料來源：</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新唐人</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甘肅</a:t>
            </a:r>
            <a:r>
              <a:rPr lang="zh-TW" altLang="en-US" sz="1600" b="1" dirty="0">
                <a:latin typeface="微軟正黑體" panose="020B0604030504040204" pitchFamily="34" charset="-120"/>
                <a:ea typeface="微軟正黑體" panose="020B0604030504040204" pitchFamily="34" charset="-120"/>
              </a:rPr>
              <a:t>副省長虞海燕落馬</a:t>
            </a:r>
          </a:p>
        </p:txBody>
      </p:sp>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18601"/>
              <a:ext cx="5211683" cy="1015663"/>
            </a:xfrm>
            <a:prstGeom prst="rect">
              <a:avLst/>
            </a:prstGeom>
          </p:spPr>
          <p:txBody>
            <a:bodyPr wrap="none">
              <a:spAutoFit/>
            </a:bodyPr>
            <a:lstStyle/>
            <a:p>
              <a:r>
                <a:rPr lang="en-US" altLang="zh-TW" sz="3200" b="1" dirty="0" smtClean="0">
                  <a:solidFill>
                    <a:schemeClr val="bg1"/>
                  </a:solidFill>
                  <a:latin typeface="微軟正黑體" panose="020B0604030504040204" pitchFamily="34" charset="-120"/>
                  <a:ea typeface="微軟正黑體" panose="020B0604030504040204" pitchFamily="34" charset="-120"/>
                </a:rPr>
                <a:t>5-3.</a:t>
              </a:r>
              <a:r>
                <a:rPr lang="zh-TW" altLang="en-US" sz="3200" b="1" dirty="0" smtClean="0">
                  <a:solidFill>
                    <a:schemeClr val="bg1"/>
                  </a:solidFill>
                  <a:latin typeface="微軟正黑體" panose="020B0604030504040204" pitchFamily="34" charset="-120"/>
                  <a:ea typeface="微軟正黑體" panose="020B0604030504040204" pitchFamily="34" charset="-120"/>
                </a:rPr>
                <a:t> </a:t>
              </a:r>
              <a:r>
                <a:rPr lang="zh-TW" altLang="en-US" sz="3200" b="1" dirty="0" smtClean="0">
                  <a:solidFill>
                    <a:schemeClr val="bg1"/>
                  </a:solidFill>
                  <a:latin typeface="微軟正黑體" panose="020B0604030504040204" pitchFamily="34" charset="-120"/>
                  <a:ea typeface="微軟正黑體" panose="020B0604030504040204" pitchFamily="34" charset="-120"/>
                </a:rPr>
                <a:t>甘肃高官恶报</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a:p>
              <a:r>
                <a:rPr lang="zh-TW" altLang="en-US" sz="2800" b="1" dirty="0" smtClean="0">
                  <a:solidFill>
                    <a:srgbClr val="FFFF00"/>
                  </a:solidFill>
                  <a:latin typeface="微軟正黑體" panose="020B0604030504040204" pitchFamily="34" charset="-120"/>
                  <a:ea typeface="微軟正黑體" panose="020B0604030504040204" pitchFamily="34" charset="-120"/>
                </a:rPr>
                <a:t>前甘肃副省长，虞海燕，被免职</a:t>
              </a:r>
              <a:endParaRPr lang="en-US" altLang="zh-TW" sz="28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endParaRPr lang="zh-TW" altLang="en-US" sz="3600" b="1" dirty="0">
                <a:latin typeface="微軟正黑體" panose="020B0604030504040204" pitchFamily="34" charset="-120"/>
                <a:ea typeface="微軟正黑體" panose="020B0604030504040204" pitchFamily="34" charset="-120"/>
              </a:endParaRPr>
            </a:p>
          </p:txBody>
        </p:sp>
      </p:grpSp>
      <p:sp>
        <p:nvSpPr>
          <p:cNvPr id="7" name="Rectangle 6"/>
          <p:cNvSpPr/>
          <p:nvPr/>
        </p:nvSpPr>
        <p:spPr>
          <a:xfrm>
            <a:off x="172979" y="4221088"/>
            <a:ext cx="8798042" cy="1938992"/>
          </a:xfrm>
          <a:prstGeom prst="rect">
            <a:avLst/>
          </a:prstGeom>
          <a:ln>
            <a:solidFill>
              <a:schemeClr val="tx1"/>
            </a:solidFill>
          </a:ln>
        </p:spPr>
        <p:txBody>
          <a:bodyPr wrap="square">
            <a:spAutoFit/>
          </a:bodyPr>
          <a:lstStyle/>
          <a:p>
            <a:r>
              <a:rPr lang="zh-TW" altLang="en-US" sz="2000" b="1" smtClean="0">
                <a:latin typeface="微軟正黑體" panose="020B0604030504040204" pitchFamily="34" charset="-120"/>
                <a:ea typeface="微軟正黑體" panose="020B0604030504040204" pitchFamily="34" charset="-120"/>
                <a:cs typeface="Heiti TC Light"/>
              </a:rPr>
              <a:t>迫害法轮功学员情况：</a:t>
            </a:r>
            <a:endParaRPr lang="en-US" altLang="zh-TW" sz="2000" b="1" dirty="0" smtClean="0">
              <a:latin typeface="微軟正黑體" panose="020B0604030504040204" pitchFamily="34" charset="-120"/>
              <a:ea typeface="微軟正黑體" panose="020B0604030504040204" pitchFamily="34" charset="-120"/>
              <a:cs typeface="Heiti TC Light"/>
            </a:endParaRPr>
          </a:p>
          <a:p>
            <a:endParaRPr lang="en-US" altLang="zh-Hant" sz="2000" b="1" dirty="0">
              <a:latin typeface="微軟正黑體" panose="020B0604030504040204" pitchFamily="34" charset="-120"/>
              <a:ea typeface="微軟正黑體" panose="020B0604030504040204" pitchFamily="34" charset="-120"/>
              <a:cs typeface="Heiti TC Light"/>
            </a:endParaRPr>
          </a:p>
          <a:p>
            <a:r>
              <a:rPr lang="zh-TW" altLang="en-US" sz="2000" smtClean="0">
                <a:latin typeface="微軟正黑體" panose="020B0604030504040204" pitchFamily="34" charset="-120"/>
                <a:ea typeface="微軟正黑體" panose="020B0604030504040204" pitchFamily="34" charset="-120"/>
              </a:rPr>
              <a:t>明慧网</a:t>
            </a:r>
            <a:r>
              <a:rPr lang="en-US" altLang="zh-TW" sz="2000" smtClean="0">
                <a:latin typeface="微軟正黑體" panose="020B0604030504040204" pitchFamily="34" charset="-120"/>
                <a:ea typeface="微軟正黑體" panose="020B0604030504040204" pitchFamily="34" charset="-120"/>
              </a:rPr>
              <a:t>2013</a:t>
            </a:r>
            <a:r>
              <a:rPr lang="zh-TW" altLang="en-US" sz="2000">
                <a:latin typeface="微軟正黑體" panose="020B0604030504040204" pitchFamily="34" charset="-120"/>
                <a:ea typeface="微軟正黑體" panose="020B0604030504040204" pitchFamily="34" charset="-120"/>
              </a:rPr>
              <a:t>年</a:t>
            </a:r>
            <a:r>
              <a:rPr lang="en-US" altLang="zh-TW" sz="2000" smtClean="0">
                <a:latin typeface="微軟正黑體" panose="020B0604030504040204" pitchFamily="34" charset="-120"/>
                <a:ea typeface="微軟正黑體" panose="020B0604030504040204" pitchFamily="34" charset="-120"/>
              </a:rPr>
              <a:t>10</a:t>
            </a:r>
            <a:r>
              <a:rPr lang="zh-TW" altLang="en-US" sz="2000" smtClean="0">
                <a:latin typeface="微軟正黑體" panose="020B0604030504040204" pitchFamily="34" charset="-120"/>
                <a:ea typeface="微軟正黑體" panose="020B0604030504040204" pitchFamily="34" charset="-120"/>
              </a:rPr>
              <a:t>月报导，甘肃省公安厅组织策划多起全省范围的</a:t>
            </a:r>
            <a:r>
              <a:rPr lang="zh-TW" altLang="en-US" sz="2000" b="1" smtClean="0">
                <a:latin typeface="微軟正黑體" panose="020B0604030504040204" pitchFamily="34" charset="-120"/>
                <a:ea typeface="微軟正黑體" panose="020B0604030504040204" pitchFamily="34" charset="-120"/>
              </a:rPr>
              <a:t>迫害法轮功</a:t>
            </a:r>
            <a:r>
              <a:rPr lang="zh-TW" altLang="en-US" sz="2000" smtClean="0">
                <a:latin typeface="微軟正黑體" panose="020B0604030504040204" pitchFamily="34" charset="-120"/>
                <a:ea typeface="微軟正黑體" panose="020B0604030504040204" pitchFamily="34" charset="-120"/>
              </a:rPr>
              <a:t>行动，时任兰州市委书记</a:t>
            </a:r>
            <a:r>
              <a:rPr lang="zh-TW" altLang="en-US" sz="2000" b="1" smtClean="0">
                <a:solidFill>
                  <a:srgbClr val="00B050"/>
                </a:solidFill>
                <a:latin typeface="微軟正黑體" panose="020B0604030504040204" pitchFamily="34" charset="-120"/>
                <a:ea typeface="微軟正黑體" panose="020B0604030504040204" pitchFamily="34" charset="-120"/>
              </a:rPr>
              <a:t>虞海燕</a:t>
            </a:r>
            <a:r>
              <a:rPr lang="zh-TW" altLang="en-US" sz="2000" smtClean="0">
                <a:latin typeface="微軟正黑體" panose="020B0604030504040204" pitchFamily="34" charset="-120"/>
                <a:ea typeface="微軟正黑體" panose="020B0604030504040204" pitchFamily="34" charset="-120"/>
              </a:rPr>
              <a:t>被列为参与迫害法轮功学员的责任人之一。</a:t>
            </a:r>
            <a:endParaRPr lang="en-US" altLang="zh-TW" sz="2000" dirty="0" smtClean="0">
              <a:latin typeface="微軟正黑體" panose="020B0604030504040204" pitchFamily="34" charset="-120"/>
              <a:ea typeface="微軟正黑體" panose="020B0604030504040204" pitchFamily="34" charset="-120"/>
            </a:endParaRPr>
          </a:p>
          <a:p>
            <a:endParaRPr lang="en-US" sz="2000" dirty="0" smtClean="0">
              <a:latin typeface="微軟正黑體" panose="020B0604030504040204" pitchFamily="34" charset="-120"/>
              <a:ea typeface="微軟正黑體" panose="020B0604030504040204" pitchFamily="34" charset="-120"/>
            </a:endParaRPr>
          </a:p>
          <a:p>
            <a:r>
              <a:rPr lang="zh-Hant" altLang="en-US" sz="2000" b="1">
                <a:solidFill>
                  <a:srgbClr val="00B050"/>
                </a:solidFill>
                <a:latin typeface="微軟正黑體" panose="020B0604030504040204" pitchFamily="34" charset="-120"/>
                <a:ea typeface="微軟正黑體" panose="020B0604030504040204" pitchFamily="34" charset="-120"/>
              </a:rPr>
              <a:t>虞</a:t>
            </a:r>
            <a:r>
              <a:rPr lang="zh-Hant" altLang="en-US" sz="2000" b="1" smtClean="0">
                <a:solidFill>
                  <a:srgbClr val="00B050"/>
                </a:solidFill>
                <a:latin typeface="微軟正黑體" panose="020B0604030504040204" pitchFamily="34" charset="-120"/>
                <a:ea typeface="微軟正黑體" panose="020B0604030504040204" pitchFamily="34" charset="-120"/>
              </a:rPr>
              <a:t>海燕</a:t>
            </a:r>
            <a:r>
              <a:rPr lang="zh-Hant" altLang="en-US" sz="2000" smtClean="0">
                <a:latin typeface="微軟正黑體" panose="020B0604030504040204" pitchFamily="34" charset="-120"/>
                <a:ea typeface="微軟正黑體" panose="020B0604030504040204" pitchFamily="34" charset="-120"/>
              </a:rPr>
              <a:t>任职酒钢</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酒泉钢铁集团</a:t>
            </a:r>
            <a:r>
              <a:rPr lang="en-US" altLang="zh-TW" sz="2000" smtClean="0">
                <a:latin typeface="微軟正黑體" panose="020B0604030504040204" pitchFamily="34" charset="-120"/>
                <a:ea typeface="微軟正黑體" panose="020B0604030504040204" pitchFamily="34" charset="-120"/>
              </a:rPr>
              <a:t>)</a:t>
            </a:r>
            <a:r>
              <a:rPr lang="zh-Hant" altLang="en-US" sz="2000" smtClean="0">
                <a:latin typeface="微軟正黑體" panose="020B0604030504040204" pitchFamily="34" charset="-120"/>
                <a:ea typeface="微軟正黑體" panose="020B0604030504040204" pitchFamily="34" charset="-120"/>
              </a:rPr>
              <a:t>期间，厂内修炼法轮功的职工很多遭迫害。</a:t>
            </a:r>
            <a:endParaRPr lang="en-US" sz="2000" dirty="0">
              <a:latin typeface="微軟正黑體" panose="020B0604030504040204" pitchFamily="34" charset="-120"/>
              <a:ea typeface="微軟正黑體" panose="020B0604030504040204" pitchFamily="34" charset="-120"/>
            </a:endParaRPr>
          </a:p>
        </p:txBody>
      </p:sp>
      <p:pic>
        <p:nvPicPr>
          <p:cNvPr id="11" name="Picture 10"/>
          <p:cNvPicPr>
            <a:picLocks noChangeAspect="1"/>
          </p:cNvPicPr>
          <p:nvPr/>
        </p:nvPicPr>
        <p:blipFill rotWithShape="1">
          <a:blip r:embed="rId2"/>
          <a:srcRect t="1718" r="7952"/>
          <a:stretch/>
        </p:blipFill>
        <p:spPr>
          <a:xfrm>
            <a:off x="251520" y="1305341"/>
            <a:ext cx="3338144" cy="2408705"/>
          </a:xfrm>
          <a:prstGeom prst="rect">
            <a:avLst/>
          </a:prstGeom>
        </p:spPr>
      </p:pic>
    </p:spTree>
    <p:extLst>
      <p:ext uri="{BB962C8B-B14F-4D97-AF65-F5344CB8AC3E}">
        <p14:creationId xmlns:p14="http://schemas.microsoft.com/office/powerpoint/2010/main" val="2653278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171523"/>
            <a:ext cx="7217040" cy="461665"/>
          </a:xfrm>
          <a:prstGeom prst="rect">
            <a:avLst/>
          </a:prstGeom>
        </p:spPr>
        <p:txBody>
          <a:bodyPr wrap="none">
            <a:spAutoFit/>
          </a:bodyPr>
          <a:lstStyle/>
          <a:p>
            <a:pPr fontAlgn="base"/>
            <a:r>
              <a:rPr lang="en-US" altLang="zh-TW" sz="2400" b="1" dirty="0">
                <a:latin typeface="微軟正黑體" panose="020B0604030504040204" pitchFamily="34" charset="-120"/>
                <a:ea typeface="微軟正黑體" panose="020B0604030504040204" pitchFamily="34" charset="-120"/>
              </a:rPr>
              <a:t>6</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明慧网</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甘肃省书记王三运及二十多帮凶遭恶报</a:t>
            </a:r>
            <a:endParaRPr lang="zh-TW" altLang="en-US" sz="24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386611" y="764704"/>
            <a:ext cx="8520676" cy="5940088"/>
          </a:xfrm>
          <a:prstGeom prst="rect">
            <a:avLst/>
          </a:prstGeom>
        </p:spPr>
        <p:txBody>
          <a:bodyPr wrap="square">
            <a:spAutoFit/>
          </a:bodyPr>
          <a:lstStyle/>
          <a:p>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大纪元</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近年来，甘肃官场被深度清洗。</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中共</a:t>
            </a:r>
            <a:r>
              <a:rPr lang="zh-TW" altLang="en-US" sz="2000" dirty="0">
                <a:latin typeface="微軟正黑體" panose="020B0604030504040204" pitchFamily="34" charset="-120"/>
                <a:ea typeface="微軟正黑體" panose="020B0604030504040204" pitchFamily="34" charset="-120"/>
              </a:rPr>
              <a:t>“十八大”至</a:t>
            </a:r>
            <a:r>
              <a:rPr lang="en-US" altLang="zh-TW" sz="2000" dirty="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6</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17</a:t>
            </a:r>
            <a:r>
              <a:rPr lang="zh-TW" altLang="en-US" sz="2000" dirty="0">
                <a:latin typeface="微軟正黑體" panose="020B0604030504040204" pitchFamily="34" charset="-120"/>
                <a:ea typeface="微軟正黑體" panose="020B0604030504040204" pitchFamily="34" charset="-120"/>
              </a:rPr>
              <a:t>日</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甘肃共查处</a:t>
            </a:r>
            <a:r>
              <a:rPr lang="en-US" altLang="zh-TW" sz="2000" dirty="0" smtClean="0">
                <a:solidFill>
                  <a:srgbClr val="C00000"/>
                </a:solidFill>
                <a:latin typeface="微軟正黑體" panose="020B0604030504040204" pitchFamily="34" charset="-120"/>
                <a:ea typeface="微軟正黑體" panose="020B0604030504040204" pitchFamily="34" charset="-120"/>
              </a:rPr>
              <a:t>75</a:t>
            </a:r>
            <a:r>
              <a:rPr lang="zh-TW" altLang="en-US" sz="2000" dirty="0" smtClean="0">
                <a:solidFill>
                  <a:srgbClr val="C00000"/>
                </a:solidFill>
                <a:latin typeface="微軟正黑體" panose="020B0604030504040204" pitchFamily="34" charset="-120"/>
                <a:ea typeface="微軟正黑體" panose="020B0604030504040204" pitchFamily="34" charset="-120"/>
              </a:rPr>
              <a:t>名</a:t>
            </a:r>
            <a:r>
              <a:rPr lang="zh-TW" altLang="en-US" sz="2000" dirty="0" smtClean="0">
                <a:latin typeface="微軟正黑體" panose="020B0604030504040204" pitchFamily="34" charset="-120"/>
                <a:ea typeface="微軟正黑體" panose="020B0604030504040204" pitchFamily="34" charset="-120"/>
              </a:rPr>
              <a:t>厅级官员、</a:t>
            </a:r>
            <a:r>
              <a:rPr lang="en-US" altLang="zh-TW" sz="2000" dirty="0" smtClean="0">
                <a:solidFill>
                  <a:srgbClr val="C00000"/>
                </a:solidFill>
                <a:latin typeface="微軟正黑體" panose="020B0604030504040204" pitchFamily="34" charset="-120"/>
                <a:ea typeface="微軟正黑體" panose="020B0604030504040204" pitchFamily="34" charset="-120"/>
              </a:rPr>
              <a:t>896</a:t>
            </a:r>
            <a:r>
              <a:rPr lang="zh-TW" altLang="en-US" sz="2000" dirty="0" smtClean="0">
                <a:solidFill>
                  <a:srgbClr val="C00000"/>
                </a:solidFill>
                <a:latin typeface="微軟正黑體" panose="020B0604030504040204" pitchFamily="34" charset="-120"/>
                <a:ea typeface="微軟正黑體" panose="020B0604030504040204" pitchFamily="34" charset="-120"/>
              </a:rPr>
              <a:t>名</a:t>
            </a:r>
            <a:r>
              <a:rPr lang="zh-TW" altLang="en-US" sz="2000" dirty="0" smtClean="0">
                <a:latin typeface="微軟正黑體" panose="020B0604030504040204" pitchFamily="34" charset="-120"/>
                <a:ea typeface="微軟正黑體" panose="020B0604030504040204" pitchFamily="34" charset="-120"/>
              </a:rPr>
              <a:t>县处级官员。</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明慧网</a:t>
            </a:r>
            <a:r>
              <a:rPr lang="en-US" altLang="zh-TW" sz="2000" dirty="0" smtClean="0">
                <a:latin typeface="微軟正黑體" panose="020B0604030504040204" pitchFamily="34" charset="-120"/>
                <a:ea typeface="微軟正黑體" panose="020B0604030504040204" pitchFamily="34" charset="-120"/>
              </a:rPr>
              <a:t>2017</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7</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30</a:t>
            </a:r>
            <a:r>
              <a:rPr lang="zh-TW" altLang="en-US" sz="2000" dirty="0" smtClean="0">
                <a:latin typeface="微軟正黑體" panose="020B0604030504040204" pitchFamily="34" charset="-120"/>
                <a:ea typeface="微軟正黑體" panose="020B0604030504040204" pitchFamily="34" charset="-120"/>
              </a:rPr>
              <a:t>日</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甘肃省是中国大陆最穷的省份之一，</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江氏集团迫害法轮功</a:t>
            </a:r>
            <a:r>
              <a:rPr lang="en-US" altLang="zh-TW" sz="2000" dirty="0" smtClean="0">
                <a:latin typeface="微軟正黑體" panose="020B0604030504040204" pitchFamily="34" charset="-120"/>
                <a:ea typeface="微軟正黑體" panose="020B0604030504040204" pitchFamily="34" charset="-120"/>
              </a:rPr>
              <a:t>18</a:t>
            </a:r>
            <a:r>
              <a:rPr lang="zh-TW" altLang="en-US" sz="2000" dirty="0" smtClean="0">
                <a:latin typeface="微軟正黑體" panose="020B0604030504040204" pitchFamily="34" charset="-120"/>
                <a:ea typeface="微軟正黑體" panose="020B0604030504040204" pitchFamily="34" charset="-120"/>
              </a:rPr>
              <a:t>年来，这些中共官员不务正业，为非作歹。</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使这穷地方暗无天日，对修炼法轮功的好人迫害罄竹难书。</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善恶有报是天理，分毫不差，屡试不爽，谁人也逃不出。</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甘肃省参与对法轮功迫害的中共恶官接连遭恶报，</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前甘肃邪党省委书记</a:t>
            </a:r>
            <a:r>
              <a:rPr lang="zh-TW" altLang="en-US" sz="2000" b="1" dirty="0" smtClean="0">
                <a:solidFill>
                  <a:srgbClr val="00B050"/>
                </a:solidFill>
                <a:latin typeface="微軟正黑體" panose="020B0604030504040204" pitchFamily="34" charset="-120"/>
                <a:ea typeface="微軟正黑體" panose="020B0604030504040204" pitchFamily="34" charset="-120"/>
              </a:rPr>
              <a:t>苏荣</a:t>
            </a:r>
            <a:r>
              <a:rPr lang="zh-TW" altLang="en-US" sz="2000" dirty="0" smtClean="0">
                <a:latin typeface="微軟正黑體" panose="020B0604030504040204" pitchFamily="34" charset="-120"/>
                <a:ea typeface="微軟正黑體" panose="020B0604030504040204" pitchFamily="34" charset="-120"/>
              </a:rPr>
              <a:t>已被</a:t>
            </a:r>
            <a:r>
              <a:rPr lang="zh-TW" altLang="en-US" sz="2000" b="1" dirty="0" smtClean="0">
                <a:latin typeface="微軟正黑體" panose="020B0604030504040204" pitchFamily="34" charset="-120"/>
                <a:ea typeface="微軟正黑體" panose="020B0604030504040204" pitchFamily="34" charset="-120"/>
              </a:rPr>
              <a:t>判无期徒刑。</a:t>
            </a:r>
            <a:endParaRPr lang="en-US" altLang="zh-TW" sz="2000" b="1"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省委书记</a:t>
            </a:r>
            <a:r>
              <a:rPr lang="zh-TW" altLang="en-US" sz="2000" b="1" dirty="0" smtClean="0">
                <a:solidFill>
                  <a:srgbClr val="00B050"/>
                </a:solidFill>
                <a:latin typeface="微軟正黑體" panose="020B0604030504040204" pitchFamily="34" charset="-120"/>
                <a:ea typeface="微軟正黑體" panose="020B0604030504040204" pitchFamily="34" charset="-120"/>
              </a:rPr>
              <a:t>王三运</a:t>
            </a:r>
            <a:r>
              <a:rPr lang="zh-TW" altLang="en-US" sz="2000" b="1" dirty="0" smtClean="0">
                <a:latin typeface="微軟正黑體" panose="020B0604030504040204" pitchFamily="34" charset="-120"/>
                <a:ea typeface="微軟正黑體" panose="020B0604030504040204" pitchFamily="34" charset="-120"/>
              </a:rPr>
              <a:t>被免职</a:t>
            </a:r>
            <a:r>
              <a:rPr lang="zh-TW" altLang="en-US" sz="2000" dirty="0" smtClean="0">
                <a:latin typeface="微軟正黑體" panose="020B0604030504040204" pitchFamily="34" charset="-120"/>
                <a:ea typeface="微軟正黑體" panose="020B0604030504040204" pitchFamily="34" charset="-120"/>
              </a:rPr>
              <a:t>，常务副省长</a:t>
            </a:r>
            <a:r>
              <a:rPr lang="zh-TW" altLang="en-US" sz="2000" b="1" dirty="0" smtClean="0">
                <a:solidFill>
                  <a:srgbClr val="00B050"/>
                </a:solidFill>
                <a:latin typeface="微軟正黑體" panose="020B0604030504040204" pitchFamily="34" charset="-120"/>
                <a:ea typeface="微軟正黑體" panose="020B0604030504040204" pitchFamily="34" charset="-120"/>
              </a:rPr>
              <a:t>虞</a:t>
            </a:r>
            <a:r>
              <a:rPr lang="zh-TW" altLang="en-US" sz="2000" b="1" dirty="0">
                <a:solidFill>
                  <a:srgbClr val="00B050"/>
                </a:solidFill>
                <a:latin typeface="微軟正黑體" panose="020B0604030504040204" pitchFamily="34" charset="-120"/>
                <a:ea typeface="微軟正黑體" panose="020B0604030504040204" pitchFamily="34" charset="-120"/>
              </a:rPr>
              <a:t>海燕</a:t>
            </a:r>
            <a:r>
              <a:rPr lang="zh-TW" altLang="en-US" sz="2000" b="1" dirty="0">
                <a:latin typeface="微軟正黑體" panose="020B0604030504040204" pitchFamily="34" charset="-120"/>
                <a:ea typeface="微軟正黑體" panose="020B0604030504040204" pitchFamily="34" charset="-120"/>
              </a:rPr>
              <a:t>被逮捕</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甘肃省委前副秘书长、省信访局前局长</a:t>
            </a:r>
            <a:r>
              <a:rPr lang="zh-TW" altLang="en-US" sz="2000" b="1" dirty="0" smtClean="0">
                <a:solidFill>
                  <a:srgbClr val="00B050"/>
                </a:solidFill>
                <a:latin typeface="微軟正黑體" panose="020B0604030504040204" pitchFamily="34" charset="-120"/>
                <a:ea typeface="微軟正黑體" panose="020B0604030504040204" pitchFamily="34" charset="-120"/>
              </a:rPr>
              <a:t>戴炳隆</a:t>
            </a:r>
            <a:r>
              <a:rPr lang="zh-TW" altLang="en-US" sz="2000" b="1" dirty="0" smtClean="0">
                <a:latin typeface="微軟正黑體" panose="020B0604030504040204" pitchFamily="34" charset="-120"/>
                <a:ea typeface="微軟正黑體" panose="020B0604030504040204" pitchFamily="34" charset="-120"/>
              </a:rPr>
              <a:t>被开庭审查</a:t>
            </a:r>
            <a:endParaRPr lang="en-US" altLang="zh-TW" sz="2000" b="1"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原省林业厅厅长</a:t>
            </a:r>
            <a:r>
              <a:rPr lang="zh-TW" altLang="en-US" sz="2000" b="1" dirty="0" smtClean="0">
                <a:solidFill>
                  <a:srgbClr val="00B050"/>
                </a:solidFill>
                <a:latin typeface="微軟正黑體" panose="020B0604030504040204" pitchFamily="34" charset="-120"/>
                <a:ea typeface="微軟正黑體" panose="020B0604030504040204" pitchFamily="34" charset="-120"/>
              </a:rPr>
              <a:t>马光明</a:t>
            </a:r>
            <a:r>
              <a:rPr lang="zh-TW" altLang="en-US" sz="2000" b="1" dirty="0" smtClean="0">
                <a:latin typeface="微軟正黑體" panose="020B0604030504040204" pitchFamily="34" charset="-120"/>
                <a:ea typeface="微軟正黑體" panose="020B0604030504040204" pitchFamily="34" charset="-120"/>
              </a:rPr>
              <a:t>，被撤职查办</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pPr fontAlgn="base"/>
            <a:r>
              <a:rPr lang="zh-CN" altLang="en-US" sz="2000" dirty="0" smtClean="0">
                <a:latin typeface="微軟正黑體" panose="020B0604030504040204" pitchFamily="34" charset="-120"/>
                <a:ea typeface="微軟正黑體" panose="020B0604030504040204" pitchFamily="34" charset="-120"/>
              </a:rPr>
              <a:t>甘</a:t>
            </a:r>
            <a:r>
              <a:rPr lang="zh-CN" altLang="en-US" sz="2000" dirty="0">
                <a:latin typeface="微軟正黑體" panose="020B0604030504040204" pitchFamily="34" charset="-120"/>
                <a:ea typeface="微軟正黑體" panose="020B0604030504040204" pitchFamily="34" charset="-120"/>
              </a:rPr>
              <a:t>肃省华池县委原</a:t>
            </a:r>
            <a:r>
              <a:rPr lang="zh-CN" altLang="en-US" sz="2000" dirty="0" smtClean="0">
                <a:latin typeface="微軟正黑體" panose="020B0604030504040204" pitchFamily="34" charset="-120"/>
                <a:ea typeface="微軟正黑體" panose="020B0604030504040204" pitchFamily="34" charset="-120"/>
              </a:rPr>
              <a:t>书</a:t>
            </a:r>
            <a:r>
              <a:rPr lang="zh-TW" altLang="en-US" sz="2000" dirty="0" smtClean="0">
                <a:latin typeface="微軟正黑體" panose="020B0604030504040204" pitchFamily="34" charset="-120"/>
                <a:ea typeface="微軟正黑體" panose="020B0604030504040204" pitchFamily="34" charset="-120"/>
              </a:rPr>
              <a:t>记</a:t>
            </a:r>
            <a:r>
              <a:rPr lang="zh-TW" altLang="en-US" sz="2000" b="1" dirty="0" smtClean="0">
                <a:solidFill>
                  <a:srgbClr val="00B050"/>
                </a:solidFill>
                <a:latin typeface="微軟正黑體" panose="020B0604030504040204" pitchFamily="34" charset="-120"/>
                <a:ea typeface="微軟正黑體" panose="020B0604030504040204" pitchFamily="34" charset="-120"/>
              </a:rPr>
              <a:t>张万福</a:t>
            </a:r>
            <a:r>
              <a:rPr lang="zh-TW" altLang="en-US" sz="2000" b="1" dirty="0" smtClean="0">
                <a:latin typeface="微軟正黑體" panose="020B0604030504040204" pitchFamily="34" charset="-120"/>
                <a:ea typeface="微軟正黑體" panose="020B0604030504040204" pitchFamily="34" charset="-120"/>
              </a:rPr>
              <a:t>被调查</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甘肃省庆阳市政法委书记</a:t>
            </a:r>
            <a:r>
              <a:rPr lang="zh-TW" altLang="en-US" sz="2000" b="1" dirty="0" smtClean="0">
                <a:solidFill>
                  <a:srgbClr val="00B050"/>
                </a:solidFill>
                <a:latin typeface="微軟正黑體" panose="020B0604030504040204" pitchFamily="34" charset="-120"/>
                <a:ea typeface="微軟正黑體" panose="020B0604030504040204" pitchFamily="34" charset="-120"/>
              </a:rPr>
              <a:t>秦华</a:t>
            </a:r>
            <a:r>
              <a:rPr lang="zh-TW" altLang="en-US" sz="2000" b="1" dirty="0" smtClean="0">
                <a:latin typeface="微軟正黑體" panose="020B0604030504040204" pitchFamily="34" charset="-120"/>
                <a:ea typeface="微軟正黑體" panose="020B0604030504040204" pitchFamily="34" charset="-120"/>
              </a:rPr>
              <a:t>落马被调查</a:t>
            </a:r>
            <a:endParaRPr lang="zh-CN" altLang="en-US"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兰州市政协主席</a:t>
            </a:r>
            <a:r>
              <a:rPr lang="zh-TW" altLang="en-US" sz="2000" b="1" dirty="0" smtClean="0">
                <a:solidFill>
                  <a:srgbClr val="00B050"/>
                </a:solidFill>
                <a:latin typeface="微軟正黑體" panose="020B0604030504040204" pitchFamily="34" charset="-120"/>
                <a:ea typeface="微軟正黑體" panose="020B0604030504040204" pitchFamily="34" charset="-120"/>
              </a:rPr>
              <a:t>俞敬东</a:t>
            </a:r>
            <a:r>
              <a:rPr lang="zh-TW" altLang="en-US" sz="2000" dirty="0" smtClean="0">
                <a:latin typeface="微軟正黑體" panose="020B0604030504040204" pitchFamily="34" charset="-120"/>
                <a:ea typeface="微軟正黑體" panose="020B0604030504040204" pitchFamily="34" charset="-120"/>
              </a:rPr>
              <a:t>于六月</a:t>
            </a:r>
            <a:r>
              <a:rPr lang="zh-TW" altLang="en-US" sz="2000" b="1" dirty="0" smtClean="0">
                <a:latin typeface="微軟正黑體" panose="020B0604030504040204" pitchFamily="34" charset="-120"/>
                <a:ea typeface="微軟正黑體" panose="020B0604030504040204" pitchFamily="34" charset="-120"/>
              </a:rPr>
              <a:t>跳入黄河自尽</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兰州市国土局副局长</a:t>
            </a:r>
            <a:r>
              <a:rPr lang="zh-TW" altLang="en-US" sz="2000" b="1" dirty="0" smtClean="0">
                <a:solidFill>
                  <a:srgbClr val="00B050"/>
                </a:solidFill>
                <a:latin typeface="微軟正黑體" panose="020B0604030504040204" pitchFamily="34" charset="-120"/>
                <a:ea typeface="微軟正黑體" panose="020B0604030504040204" pitchFamily="34" charset="-120"/>
              </a:rPr>
              <a:t>张纪勋</a:t>
            </a:r>
            <a:r>
              <a:rPr lang="zh-TW" altLang="en-US" sz="2000" dirty="0" smtClean="0">
                <a:latin typeface="微軟正黑體" panose="020B0604030504040204" pitchFamily="34" charset="-120"/>
                <a:ea typeface="微軟正黑體" panose="020B0604030504040204" pitchFamily="34" charset="-120"/>
              </a:rPr>
              <a:t>于六月被中纪委约谈后，</a:t>
            </a:r>
            <a:r>
              <a:rPr lang="zh-TW" altLang="en-US" sz="2000" b="1" dirty="0" smtClean="0">
                <a:latin typeface="微軟正黑體" panose="020B0604030504040204" pitchFamily="34" charset="-120"/>
                <a:ea typeface="微軟正黑體" panose="020B0604030504040204" pitchFamily="34" charset="-120"/>
              </a:rPr>
              <a:t>跳楼自尽</a:t>
            </a:r>
            <a:r>
              <a:rPr lang="zh-TW" altLang="en-US"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兰州市城管局综合执法局长</a:t>
            </a:r>
            <a:r>
              <a:rPr lang="zh-TW" altLang="en-US" sz="2000" b="1" dirty="0" smtClean="0">
                <a:solidFill>
                  <a:srgbClr val="00B050"/>
                </a:solidFill>
                <a:latin typeface="微軟正黑體" panose="020B0604030504040204" pitchFamily="34" charset="-120"/>
                <a:ea typeface="微軟正黑體" panose="020B0604030504040204" pitchFamily="34" charset="-120"/>
              </a:rPr>
              <a:t>刘鸿军</a:t>
            </a:r>
            <a:r>
              <a:rPr lang="zh-TW" altLang="en-US" sz="2000" dirty="0" smtClean="0">
                <a:latin typeface="微軟正黑體" panose="020B0604030504040204" pitchFamily="34" charset="-120"/>
                <a:ea typeface="微軟正黑體" panose="020B0604030504040204" pitchFamily="34" charset="-120"/>
              </a:rPr>
              <a:t>于六月</a:t>
            </a:r>
            <a:r>
              <a:rPr lang="zh-TW" altLang="en-US" sz="2000" b="1" dirty="0" smtClean="0">
                <a:latin typeface="微軟正黑體" panose="020B0604030504040204" pitchFamily="34" charset="-120"/>
                <a:ea typeface="微軟正黑體" panose="020B0604030504040204" pitchFamily="34" charset="-120"/>
              </a:rPr>
              <a:t>跳楼自尽</a:t>
            </a:r>
            <a:r>
              <a:rPr lang="zh-TW" altLang="en-US"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14028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相關圖片"/>
          <p:cNvPicPr>
            <a:picLocks noChangeAspect="1" noChangeArrowheads="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67544" y="1069065"/>
            <a:ext cx="5715815" cy="5044208"/>
          </a:xfrm>
          <a:prstGeom prst="rect">
            <a:avLst/>
          </a:prstGeom>
          <a:noFill/>
          <a:extLst>
            <a:ext uri="{909E8E84-426E-40DD-AFC4-6F175D3DCCD1}">
              <a14:hiddenFill xmlns:a14="http://schemas.microsoft.com/office/drawing/2010/main">
                <a:solidFill>
                  <a:srgbClr val="FFFFFF"/>
                </a:solidFill>
              </a14:hiddenFill>
            </a:ext>
          </a:extLst>
        </p:spPr>
      </p:pic>
      <p:sp>
        <p:nvSpPr>
          <p:cNvPr id="119" name="矩形 2"/>
          <p:cNvSpPr txBox="1"/>
          <p:nvPr/>
        </p:nvSpPr>
        <p:spPr>
          <a:xfrm>
            <a:off x="179556" y="104635"/>
            <a:ext cx="4735726" cy="645824"/>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p>
            <a:pPr defTabSz="909458">
              <a:defRPr sz="4400" b="0">
                <a:latin typeface="微軟正黑體"/>
                <a:ea typeface="微軟正黑體"/>
                <a:cs typeface="微軟正黑體"/>
                <a:sym typeface="微軟正黑體"/>
              </a:defRPr>
            </a:pPr>
            <a:r>
              <a:rPr lang="en-US" sz="3600" dirty="0"/>
              <a:t>7</a:t>
            </a:r>
            <a:r>
              <a:rPr sz="3600" dirty="0" smtClean="0"/>
              <a:t>. </a:t>
            </a:r>
            <a:r>
              <a:rPr sz="3600" b="1" dirty="0" err="1" smtClean="0"/>
              <a:t>本次</a:t>
            </a:r>
            <a:r>
              <a:rPr lang="zh-TW" altLang="en-US" sz="3600" b="1" dirty="0" smtClean="0"/>
              <a:t>甘肃省</a:t>
            </a:r>
            <a:r>
              <a:rPr sz="3600" b="1" dirty="0" err="1" smtClean="0"/>
              <a:t>案例</a:t>
            </a:r>
            <a:r>
              <a:rPr lang="zh-TW" altLang="en-US" sz="3600" b="1" dirty="0" smtClean="0"/>
              <a:t>一</a:t>
            </a:r>
            <a:r>
              <a:rPr sz="3600" b="1" dirty="0" smtClean="0"/>
              <a:t>览</a:t>
            </a:r>
            <a:endParaRPr sz="3600" b="1" dirty="0"/>
          </a:p>
        </p:txBody>
      </p:sp>
      <p:sp>
        <p:nvSpPr>
          <p:cNvPr id="120" name="橢圓 4"/>
          <p:cNvSpPr/>
          <p:nvPr/>
        </p:nvSpPr>
        <p:spPr>
          <a:xfrm>
            <a:off x="5221860" y="4487152"/>
            <a:ext cx="724311" cy="648072"/>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cxnSp>
        <p:nvCxnSpPr>
          <p:cNvPr id="8" name="直線接點 16"/>
          <p:cNvCxnSpPr>
            <a:stCxn id="120" idx="5"/>
          </p:cNvCxnSpPr>
          <p:nvPr/>
        </p:nvCxnSpPr>
        <p:spPr>
          <a:xfrm>
            <a:off x="5840098" y="5040316"/>
            <a:ext cx="748126" cy="365071"/>
          </a:xfrm>
          <a:prstGeom prst="line">
            <a:avLst/>
          </a:prstGeom>
          <a:ln/>
        </p:spPr>
        <p:style>
          <a:lnRef idx="2">
            <a:schemeClr val="accent5"/>
          </a:lnRef>
          <a:fillRef idx="0">
            <a:schemeClr val="accent5"/>
          </a:fillRef>
          <a:effectRef idx="1">
            <a:schemeClr val="accent5"/>
          </a:effectRef>
          <a:fontRef idx="minor">
            <a:schemeClr val="tx1"/>
          </a:fontRef>
        </p:style>
      </p:cxnSp>
      <p:sp>
        <p:nvSpPr>
          <p:cNvPr id="9" name="文字方塊 8"/>
          <p:cNvSpPr txBox="1"/>
          <p:nvPr/>
        </p:nvSpPr>
        <p:spPr>
          <a:xfrm>
            <a:off x="6054775" y="5405387"/>
            <a:ext cx="2981721"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rgbClr val="C00000"/>
                </a:solidFill>
                <a:latin typeface="微軟正黑體" panose="020B0604030504040204" pitchFamily="34" charset="-120"/>
                <a:ea typeface="微軟正黑體" panose="020B0604030504040204" pitchFamily="34" charset="-120"/>
              </a:rPr>
              <a:t>案情</a:t>
            </a:r>
            <a:r>
              <a:rPr lang="zh-TW" altLang="en-US" sz="2000" b="1" dirty="0" smtClean="0">
                <a:solidFill>
                  <a:srgbClr val="C00000"/>
                </a:solidFill>
                <a:latin typeface="微軟正黑體" panose="020B0604030504040204" pitchFamily="34" charset="-120"/>
                <a:ea typeface="微軟正黑體" panose="020B0604030504040204" pitchFamily="34" charset="-120"/>
              </a:rPr>
              <a:t>：</a:t>
            </a:r>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rPr>
              <a:t>平凉市</a:t>
            </a:r>
            <a:r>
              <a:rPr lang="en-US"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a:t>
            </a:r>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rPr>
              <a:t>庄浪县</a:t>
            </a:r>
            <a:endParaRPr lang="en-US" altLang="zh-TW" sz="2000" b="1" dirty="0" smtClean="0">
              <a:solidFill>
                <a:schemeClr val="accent6">
                  <a:lumMod val="75000"/>
                </a:schemeClr>
              </a:solidFill>
              <a:latin typeface="微軟正黑體" panose="020B0604030504040204" pitchFamily="34" charset="-120"/>
              <a:ea typeface="微軟正黑體" panose="020B0604030504040204" pitchFamily="34" charset="-120"/>
            </a:endParaRPr>
          </a:p>
          <a:p>
            <a:r>
              <a:rPr lang="zh-TW" altLang="en-US" sz="2000" b="1" dirty="0" smtClean="0">
                <a:latin typeface="Microsoft JhengHei" charset="-120"/>
                <a:ea typeface="Microsoft JhengHei" charset="-120"/>
              </a:rPr>
              <a:t>各学校组</a:t>
            </a:r>
            <a:r>
              <a:rPr lang="zh-TW" altLang="en-US" sz="2000" b="1" dirty="0" smtClean="0">
                <a:solidFill>
                  <a:schemeClr val="tx1"/>
                </a:solidFill>
                <a:latin typeface="微軟正黑體" panose="020B0604030504040204" pitchFamily="34" charset="-120"/>
                <a:ea typeface="微軟正黑體" panose="020B0604030504040204" pitchFamily="34" charset="-120"/>
              </a:rPr>
              <a:t>织师生</a:t>
            </a:r>
            <a:r>
              <a:rPr lang="zh-TW" altLang="en-US" sz="2000" b="1" dirty="0" smtClean="0">
                <a:solidFill>
                  <a:srgbClr val="C00000"/>
                </a:solidFill>
                <a:latin typeface="微軟正黑體" panose="020B0604030504040204" pitchFamily="34" charset="-120"/>
                <a:ea typeface="微軟正黑體" panose="020B0604030504040204" pitchFamily="34" charset="-120"/>
              </a:rPr>
              <a:t>诽谤</a:t>
            </a:r>
            <a:r>
              <a:rPr lang="zh-TW" altLang="en-US" sz="2000" b="1" dirty="0" smtClean="0">
                <a:solidFill>
                  <a:schemeClr val="tx1"/>
                </a:solidFill>
                <a:latin typeface="微軟正黑體" panose="020B0604030504040204" pitchFamily="34" charset="-120"/>
                <a:ea typeface="微軟正黑體" panose="020B0604030504040204" pitchFamily="34" charset="-120"/>
              </a:rPr>
              <a:t>大法</a:t>
            </a:r>
            <a:endParaRPr lang="zh-TW" altLang="zh-TW" sz="2000" dirty="0">
              <a:solidFill>
                <a:schemeClr val="tx1"/>
              </a:solidFill>
              <a:latin typeface="微軟正黑體" panose="020B0604030504040204" pitchFamily="34" charset="-120"/>
              <a:ea typeface="微軟正黑體" panose="020B0604030504040204" pitchFamily="34" charset="-120"/>
            </a:endParaRPr>
          </a:p>
        </p:txBody>
      </p:sp>
      <p:sp>
        <p:nvSpPr>
          <p:cNvPr id="16" name="文字方塊 15"/>
          <p:cNvSpPr txBox="1"/>
          <p:nvPr/>
        </p:nvSpPr>
        <p:spPr>
          <a:xfrm>
            <a:off x="539552" y="5135223"/>
            <a:ext cx="1800200" cy="978049"/>
          </a:xfrm>
          <a:prstGeom prst="rect">
            <a:avLst/>
          </a:prstGeom>
          <a:solidFill>
            <a:schemeClr val="bg1"/>
          </a:solidFill>
        </p:spPr>
        <p:txBody>
          <a:bodyPr wrap="square" rtlCol="0">
            <a:spAutoFit/>
          </a:bodyPr>
          <a:lstStyle/>
          <a:p>
            <a:endParaRPr lang="zh-TW" altLang="en-US" dirty="0"/>
          </a:p>
        </p:txBody>
      </p:sp>
    </p:spTree>
    <p:extLst>
      <p:ext uri="{BB962C8B-B14F-4D97-AF65-F5344CB8AC3E}">
        <p14:creationId xmlns:p14="http://schemas.microsoft.com/office/powerpoint/2010/main" val="982770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19653</TotalTime>
  <Words>2942</Words>
  <Application>Microsoft Office PowerPoint</Application>
  <PresentationFormat>如螢幕大小 (4:3)</PresentationFormat>
  <Paragraphs>225</Paragraphs>
  <Slides>16</Slides>
  <Notes>8</Notes>
  <HiddenSlides>0</HiddenSlides>
  <MMClips>0</MMClips>
  <ScaleCrop>false</ScaleCrop>
  <HeadingPairs>
    <vt:vector size="4" baseType="variant">
      <vt:variant>
        <vt:lpstr>佈景主題</vt:lpstr>
      </vt:variant>
      <vt:variant>
        <vt:i4>2</vt:i4>
      </vt:variant>
      <vt:variant>
        <vt:lpstr>投影片標題</vt:lpstr>
      </vt:variant>
      <vt:variant>
        <vt:i4>16</vt:i4>
      </vt:variant>
    </vt:vector>
  </HeadingPairs>
  <TitlesOfParts>
    <vt:vector size="18" baseType="lpstr">
      <vt:lpstr>Office 佈景主題</vt:lpstr>
      <vt:lpstr>2_White</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497</cp:revision>
  <dcterms:created xsi:type="dcterms:W3CDTF">2017-07-01T07:48:25Z</dcterms:created>
  <dcterms:modified xsi:type="dcterms:W3CDTF">2018-01-21T10:21:43Z</dcterms:modified>
</cp:coreProperties>
</file>