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19"/>
  </p:notesMasterIdLst>
  <p:sldIdLst>
    <p:sldId id="421" r:id="rId3"/>
    <p:sldId id="422" r:id="rId4"/>
    <p:sldId id="423" r:id="rId5"/>
    <p:sldId id="436" r:id="rId6"/>
    <p:sldId id="433" r:id="rId7"/>
    <p:sldId id="435" r:id="rId8"/>
    <p:sldId id="439" r:id="rId9"/>
    <p:sldId id="438" r:id="rId10"/>
    <p:sldId id="425" r:id="rId11"/>
    <p:sldId id="426" r:id="rId12"/>
    <p:sldId id="427" r:id="rId13"/>
    <p:sldId id="428" r:id="rId14"/>
    <p:sldId id="429" r:id="rId15"/>
    <p:sldId id="412" r:id="rId16"/>
    <p:sldId id="413" r:id="rId17"/>
    <p:sldId id="325" r:id="rId18"/>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5BB"/>
    <a:srgbClr val="990033"/>
    <a:srgbClr val="FF9900"/>
    <a:srgbClr val="FF9999"/>
    <a:srgbClr val="E3A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45" autoAdjust="0"/>
    <p:restoredTop sz="87637" autoAdjust="0"/>
  </p:normalViewPr>
  <p:slideViewPr>
    <p:cSldViewPr>
      <p:cViewPr>
        <p:scale>
          <a:sx n="68" d="100"/>
          <a:sy n="68" d="100"/>
        </p:scale>
        <p:origin x="-104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2018/1/21</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68674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545602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4</a:t>
            </a:fld>
            <a:endParaRPr lang="zh-TW" altLang="en-US"/>
          </a:p>
        </p:txBody>
      </p:sp>
    </p:spTree>
    <p:extLst>
      <p:ext uri="{BB962C8B-B14F-4D97-AF65-F5344CB8AC3E}">
        <p14:creationId xmlns:p14="http://schemas.microsoft.com/office/powerpoint/2010/main" val="169271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extLst>
      <p:ext uri="{BB962C8B-B14F-4D97-AF65-F5344CB8AC3E}">
        <p14:creationId xmlns:p14="http://schemas.microsoft.com/office/powerpoint/2010/main" val="1131148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1950703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503225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414813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14</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2018/1/21</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2018/1/21</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3"/>
          <a:stretch>
            <a:fillRect/>
          </a:stretch>
        </p:blipFill>
        <p:spPr>
          <a:xfrm>
            <a:off x="7493" y="0"/>
            <a:ext cx="9138795" cy="6858000"/>
          </a:xfrm>
          <a:prstGeom prst="rect">
            <a:avLst/>
          </a:prstGeom>
        </p:spPr>
      </p:pic>
      <p:sp>
        <p:nvSpPr>
          <p:cNvPr id="3" name="矩形 2"/>
          <p:cNvSpPr/>
          <p:nvPr/>
        </p:nvSpPr>
        <p:spPr>
          <a:xfrm>
            <a:off x="5204" y="5132459"/>
            <a:ext cx="9138796" cy="1296144"/>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甘肅省</a:t>
            </a:r>
            <a:r>
              <a:rPr lang="en-US" altLang="zh-TW" sz="3200" b="1" dirty="0" smtClean="0">
                <a:latin typeface="微軟正黑體" panose="020B0604030504040204" pitchFamily="34" charset="-120"/>
                <a:ea typeface="微軟正黑體" panose="020B0604030504040204" pitchFamily="34" charset="-120"/>
              </a:rPr>
              <a:t>-RTC</a:t>
            </a:r>
            <a:r>
              <a:rPr lang="zh-TW" altLang="en-US" sz="3200" b="1" dirty="0" smtClean="0">
                <a:latin typeface="微軟正黑體" panose="020B0604030504040204" pitchFamily="34" charset="-120"/>
                <a:ea typeface="微軟正黑體" panose="020B0604030504040204" pitchFamily="34" charset="-120"/>
              </a:rPr>
              <a:t>重點案例</a:t>
            </a:r>
            <a:r>
              <a:rPr lang="zh-CN" altLang="zh-TW" sz="3200" b="1" dirty="0" smtClean="0">
                <a:latin typeface="微軟正黑體" panose="020B0604030504040204" pitchFamily="34" charset="-120"/>
                <a:ea typeface="微軟正黑體" panose="020B0604030504040204" pitchFamily="34" charset="-120"/>
              </a:rPr>
              <a:t>參考</a:t>
            </a:r>
            <a:r>
              <a:rPr lang="zh-CN" altLang="zh-TW" sz="3200" b="1" dirty="0">
                <a:latin typeface="微軟正黑體" panose="020B0604030504040204" pitchFamily="34" charset="-120"/>
                <a:ea typeface="微軟正黑體" panose="020B0604030504040204" pitchFamily="34" charset="-120"/>
              </a:rPr>
              <a:t>資料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:2018/1/22(</a:t>
            </a:r>
            <a:r>
              <a:rPr lang="zh-TW" altLang="en-US" sz="2400" b="1" dirty="0" smtClean="0">
                <a:latin typeface="微軟正黑體" panose="020B0604030504040204" pitchFamily="34" charset="-120"/>
                <a:ea typeface="微軟正黑體" panose="020B0604030504040204" pitchFamily="34" charset="-120"/>
              </a:rPr>
              <a:t>連打兩周</a:t>
            </a:r>
            <a:r>
              <a:rPr lang="en-US" altLang="zh-TW" sz="2400" b="1"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96028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p>
        </p:txBody>
      </p:sp>
      <p:sp>
        <p:nvSpPr>
          <p:cNvPr id="133" name="矩形 10"/>
          <p:cNvSpPr txBox="1"/>
          <p:nvPr/>
        </p:nvSpPr>
        <p:spPr>
          <a:xfrm>
            <a:off x="94127" y="900098"/>
            <a:ext cx="8918207" cy="4523809"/>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a:latin typeface="Microsoft JhengHei" charset="-120"/>
                <a:ea typeface="Microsoft JhengHei" charset="-120"/>
                <a:cs typeface="Microsoft JhengHei" charset="-120"/>
              </a:rPr>
              <a:t>性質：</a:t>
            </a:r>
            <a:r>
              <a:rPr lang="zh-TW" altLang="en-US" sz="2200" b="1" dirty="0">
                <a:solidFill>
                  <a:srgbClr val="C00000"/>
                </a:solidFill>
                <a:latin typeface="Microsoft JhengHei" charset="-120"/>
                <a:ea typeface="Microsoft JhengHei" charset="-120"/>
                <a:cs typeface="Microsoft JhengHei" charset="-120"/>
              </a:rPr>
              <a:t>污衊</a:t>
            </a:r>
            <a:r>
              <a:rPr lang="en-US" altLang="zh-TW" sz="2200" b="1" dirty="0">
                <a:solidFill>
                  <a:srgbClr val="C00000"/>
                </a:solidFill>
                <a:latin typeface="Microsoft JhengHei" charset="-120"/>
                <a:ea typeface="Microsoft JhengHei" charset="-120"/>
                <a:cs typeface="Microsoft JhengHei" charset="-120"/>
              </a:rPr>
              <a:t>&amp;</a:t>
            </a:r>
            <a:r>
              <a:rPr lang="zh-TW" altLang="en-US" sz="2200" b="1" dirty="0">
                <a:solidFill>
                  <a:srgbClr val="C00000"/>
                </a:solidFill>
                <a:latin typeface="Microsoft JhengHei" charset="-120"/>
                <a:ea typeface="Microsoft JhengHei" charset="-120"/>
                <a:cs typeface="Microsoft JhengHei" charset="-120"/>
              </a:rPr>
              <a:t>毒害世人</a:t>
            </a:r>
          </a:p>
          <a:p>
            <a:pPr defTabSz="909458">
              <a:defRPr sz="3000">
                <a:latin typeface="微軟正黑體"/>
                <a:ea typeface="微軟正黑體"/>
                <a:cs typeface="微軟正黑體"/>
                <a:sym typeface="微軟正黑體"/>
              </a:defRPr>
            </a:pPr>
            <a:endParaRPr lang="en-US" sz="2200" b="1" dirty="0" smtClean="0">
              <a:latin typeface="Microsoft JhengHei" charset="-120"/>
              <a:ea typeface="Microsoft JhengHei" charset="-120"/>
              <a:cs typeface="Microsoft JhengHei" charset="-120"/>
            </a:endParaRPr>
          </a:p>
          <a:p>
            <a:pPr defTabSz="909458">
              <a:defRPr sz="3000">
                <a:latin typeface="微軟正黑體"/>
                <a:ea typeface="微軟正黑體"/>
                <a:cs typeface="微軟正黑體"/>
                <a:sym typeface="微軟正黑體"/>
              </a:defRPr>
            </a:pPr>
            <a:r>
              <a:rPr lang="zh-TW" altLang="en-US" sz="2200" b="1" dirty="0" smtClean="0">
                <a:latin typeface="Microsoft JhengHei" charset="-120"/>
                <a:ea typeface="Microsoft JhengHei" charset="-120"/>
                <a:cs typeface="Microsoft JhengHei" charset="-120"/>
              </a:rPr>
              <a:t>情況：</a:t>
            </a:r>
            <a:endParaRPr lang="en-US" altLang="zh-TW" sz="2200" dirty="0" smtClean="0">
              <a:latin typeface="Microsoft JhengHei" charset="-120"/>
              <a:ea typeface="Microsoft JhengHei" charset="-120"/>
              <a:cs typeface="Microsoft JhengHei" charset="-120"/>
              <a:sym typeface="微軟正黑體"/>
            </a:endParaRPr>
          </a:p>
          <a:p>
            <a:r>
              <a:rPr lang="zh-TW" altLang="zh-TW" sz="2200" dirty="0">
                <a:solidFill>
                  <a:schemeClr val="accent6">
                    <a:lumMod val="50000"/>
                  </a:schemeClr>
                </a:solidFill>
                <a:latin typeface="Microsoft JhengHei" charset="-120"/>
                <a:ea typeface="Microsoft JhengHei" charset="-120"/>
                <a:cs typeface="Microsoft JhengHei" charset="-120"/>
              </a:rPr>
              <a:t>甘肅省平涼市教育局</a:t>
            </a:r>
            <a:r>
              <a:rPr lang="zh-TW" altLang="zh-TW" sz="2200" dirty="0">
                <a:latin typeface="Microsoft JhengHei" charset="-120"/>
                <a:ea typeface="Microsoft JhengHei" charset="-120"/>
                <a:cs typeface="Microsoft JhengHei" charset="-120"/>
              </a:rPr>
              <a:t>向各縣市發文</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要求</a:t>
            </a:r>
            <a:r>
              <a:rPr lang="zh-TW" altLang="en-US" sz="2200" dirty="0" smtClean="0">
                <a:latin typeface="Microsoft JhengHei" charset="-120"/>
                <a:ea typeface="Microsoft JhengHei" charset="-120"/>
                <a:cs typeface="Microsoft JhengHei" charset="-120"/>
              </a:rPr>
              <a:t>該縣市</a:t>
            </a:r>
            <a:r>
              <a:rPr lang="zh-TW" altLang="zh-TW" sz="2200" dirty="0" smtClean="0">
                <a:latin typeface="Microsoft JhengHei" charset="-120"/>
                <a:ea typeface="Microsoft JhengHei" charset="-120"/>
                <a:cs typeface="Microsoft JhengHei" charset="-120"/>
              </a:rPr>
              <a:t>各</a:t>
            </a:r>
            <a:r>
              <a:rPr lang="zh-TW" altLang="zh-TW" sz="2200" dirty="0">
                <a:latin typeface="Microsoft JhengHei" charset="-120"/>
                <a:ea typeface="Microsoft JhengHei" charset="-120"/>
                <a:cs typeface="Microsoft JhengHei" charset="-120"/>
              </a:rPr>
              <a:t>學校組織師生</a:t>
            </a:r>
            <a:r>
              <a:rPr lang="zh-TW" altLang="zh-TW" sz="2200" dirty="0" smtClean="0">
                <a:latin typeface="Microsoft JhengHei" charset="-120"/>
                <a:ea typeface="Microsoft JhengHei" charset="-120"/>
                <a:cs typeface="Microsoft JhengHei" charset="-120"/>
              </a:rPr>
              <a:t>搞所謂</a:t>
            </a:r>
            <a:r>
              <a:rPr lang="zh-TW" altLang="zh-TW" sz="2200" dirty="0">
                <a:latin typeface="Microsoft JhengHei" charset="-120"/>
                <a:ea typeface="Microsoft JhengHei" charset="-120"/>
                <a:cs typeface="Microsoft JhengHei" charset="-120"/>
              </a:rPr>
              <a:t>的“</a:t>
            </a:r>
            <a:r>
              <a:rPr lang="zh-TW" altLang="zh-TW" sz="2200" dirty="0" smtClean="0">
                <a:latin typeface="Microsoft JhengHei" charset="-120"/>
                <a:ea typeface="Microsoft JhengHei" charset="-120"/>
                <a:cs typeface="Microsoft JhengHei" charset="-120"/>
              </a:rPr>
              <a:t>反對</a:t>
            </a:r>
            <a:r>
              <a:rPr lang="en-US" altLang="zh-TW" sz="2200" dirty="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教活動</a:t>
            </a:r>
            <a:r>
              <a:rPr lang="zh-TW" altLang="zh-TW" sz="2200" dirty="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200" dirty="0">
              <a:latin typeface="Microsoft JhengHei" charset="-120"/>
              <a:ea typeface="Microsoft JhengHei" charset="-120"/>
              <a:cs typeface="Microsoft JhengHei" charset="-120"/>
            </a:endParaRPr>
          </a:p>
          <a:p>
            <a:r>
              <a:rPr lang="en-US" altLang="zh-TW" sz="2200" dirty="0">
                <a:latin typeface="Microsoft JhengHei" charset="-120"/>
                <a:ea typeface="Microsoft JhengHei" charset="-120"/>
                <a:cs typeface="Microsoft JhengHei" charset="-120"/>
              </a:rPr>
              <a:t>2017</a:t>
            </a:r>
            <a:r>
              <a:rPr lang="zh-TW" altLang="zh-TW" sz="2200" dirty="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11</a:t>
            </a:r>
            <a:r>
              <a:rPr lang="zh-TW" altLang="zh-TW" sz="2200" dirty="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3</a:t>
            </a:r>
            <a:r>
              <a:rPr lang="zh-TW" altLang="zh-TW" sz="2200" dirty="0">
                <a:latin typeface="Microsoft JhengHei" charset="-120"/>
                <a:ea typeface="Microsoft JhengHei" charset="-120"/>
                <a:cs typeface="Microsoft JhengHei" charset="-120"/>
              </a:rPr>
              <a:t>日下午</a:t>
            </a:r>
            <a:r>
              <a:rPr lang="en-US" altLang="zh-TW" sz="2200" dirty="0">
                <a:latin typeface="Microsoft JhengHei" charset="-120"/>
                <a:ea typeface="Microsoft JhengHei" charset="-120"/>
                <a:cs typeface="Microsoft JhengHei" charset="-120"/>
              </a:rPr>
              <a:t>2</a:t>
            </a:r>
            <a:r>
              <a:rPr lang="zh-TW" altLang="zh-TW" sz="2200" dirty="0">
                <a:latin typeface="Microsoft JhengHei" charset="-120"/>
                <a:ea typeface="Microsoft JhengHei" charset="-120"/>
                <a:cs typeface="Microsoft JhengHei" charset="-120"/>
              </a:rPr>
              <a:t>至</a:t>
            </a:r>
            <a:r>
              <a:rPr lang="en-US" altLang="zh-TW" sz="2200" dirty="0">
                <a:latin typeface="Microsoft JhengHei" charset="-120"/>
                <a:ea typeface="Microsoft JhengHei" charset="-120"/>
                <a:cs typeface="Microsoft JhengHei" charset="-120"/>
              </a:rPr>
              <a:t>4</a:t>
            </a:r>
            <a:r>
              <a:rPr lang="zh-TW" altLang="zh-TW" sz="2200" dirty="0">
                <a:latin typeface="Microsoft JhengHei" charset="-120"/>
                <a:ea typeface="Microsoft JhengHei" charset="-120"/>
                <a:cs typeface="Microsoft JhengHei" charset="-120"/>
              </a:rPr>
              <a:t>時</a:t>
            </a:r>
            <a:r>
              <a:rPr lang="zh-TW" altLang="zh-TW" sz="2200" dirty="0" smtClean="0">
                <a:latin typeface="Microsoft JhengHei" charset="-120"/>
                <a:ea typeface="Microsoft JhengHei" charset="-120"/>
                <a:cs typeface="Microsoft JhengHei" charset="-120"/>
              </a:rPr>
              <a:t>，</a:t>
            </a:r>
            <a:r>
              <a:rPr lang="zh-TW" altLang="en-US" sz="2200" dirty="0" smtClean="0">
                <a:latin typeface="Microsoft JhengHei" charset="-120"/>
                <a:ea typeface="Microsoft JhengHei" charset="-120"/>
                <a:cs typeface="Microsoft JhengHei" charset="-120"/>
              </a:rPr>
              <a:t>由</a:t>
            </a:r>
            <a:r>
              <a:rPr lang="zh-TW" altLang="zh-TW" sz="2200" dirty="0" smtClean="0">
                <a:solidFill>
                  <a:schemeClr val="accent6">
                    <a:lumMod val="50000"/>
                  </a:schemeClr>
                </a:solidFill>
                <a:latin typeface="Microsoft JhengHei" charset="-120"/>
                <a:ea typeface="Microsoft JhengHei" charset="-120"/>
                <a:cs typeface="Microsoft JhengHei" charset="-120"/>
              </a:rPr>
              <a:t>莊</a:t>
            </a:r>
            <a:r>
              <a:rPr lang="zh-TW" altLang="zh-TW" sz="2200" dirty="0">
                <a:solidFill>
                  <a:schemeClr val="accent6">
                    <a:lumMod val="50000"/>
                  </a:schemeClr>
                </a:solidFill>
                <a:latin typeface="Microsoft JhengHei" charset="-120"/>
                <a:ea typeface="Microsoft JhengHei" charset="-120"/>
                <a:cs typeface="Microsoft JhengHei" charset="-120"/>
              </a:rPr>
              <a:t>浪縣岳堡</a:t>
            </a:r>
            <a:r>
              <a:rPr lang="zh-TW" altLang="zh-TW" sz="2200" dirty="0" smtClean="0">
                <a:solidFill>
                  <a:schemeClr val="accent6">
                    <a:lumMod val="50000"/>
                  </a:schemeClr>
                </a:solidFill>
                <a:latin typeface="Microsoft JhengHei" charset="-120"/>
                <a:ea typeface="Microsoft JhengHei" charset="-120"/>
                <a:cs typeface="Microsoft JhengHei" charset="-120"/>
              </a:rPr>
              <a:t>中學</a:t>
            </a:r>
            <a:r>
              <a:rPr lang="zh-TW" altLang="zh-TW" sz="2200" dirty="0" smtClean="0">
                <a:latin typeface="Microsoft JhengHei" charset="-120"/>
                <a:ea typeface="Microsoft JhengHei" charset="-120"/>
                <a:cs typeface="Microsoft JhengHei" charset="-120"/>
              </a:rPr>
              <a:t>副校長</a:t>
            </a:r>
            <a:r>
              <a:rPr lang="zh-TW" altLang="zh-TW" sz="2200" dirty="0">
                <a:solidFill>
                  <a:srgbClr val="00B050"/>
                </a:solidFill>
                <a:latin typeface="Microsoft JhengHei" charset="-120"/>
                <a:ea typeface="Microsoft JhengHei" charset="-120"/>
                <a:cs typeface="Microsoft JhengHei" charset="-120"/>
              </a:rPr>
              <a:t>吳臻</a:t>
            </a:r>
            <a:r>
              <a:rPr lang="zh-TW" altLang="zh-TW" sz="2200" dirty="0">
                <a:latin typeface="Microsoft JhengHei" charset="-120"/>
                <a:ea typeface="Microsoft JhengHei" charset="-120"/>
                <a:cs typeface="Microsoft JhengHei" charset="-120"/>
              </a:rPr>
              <a:t>主持</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召集</a:t>
            </a:r>
            <a:r>
              <a:rPr lang="zh-TW" altLang="zh-TW" sz="2200" dirty="0">
                <a:latin typeface="Microsoft JhengHei" charset="-120"/>
                <a:ea typeface="Microsoft JhengHei" charset="-120"/>
                <a:cs typeface="Microsoft JhengHei" charset="-120"/>
              </a:rPr>
              <a:t>全校</a:t>
            </a:r>
            <a:r>
              <a:rPr lang="zh-TW" altLang="zh-TW" sz="2200" dirty="0" smtClean="0">
                <a:latin typeface="Microsoft JhengHei" charset="-120"/>
                <a:ea typeface="Microsoft JhengHei" charset="-120"/>
                <a:cs typeface="Microsoft JhengHei" charset="-120"/>
              </a:rPr>
              <a:t>師生進行所謂</a:t>
            </a:r>
            <a:r>
              <a:rPr lang="zh-TW" altLang="zh-TW" sz="2200" dirty="0" smtClean="0">
                <a:solidFill>
                  <a:srgbClr val="C00000"/>
                </a:solidFill>
                <a:latin typeface="Microsoft JhengHei" charset="-120"/>
                <a:ea typeface="Microsoft JhengHei" charset="-120"/>
                <a:cs typeface="Microsoft JhengHei" charset="-120"/>
              </a:rPr>
              <a:t>“</a:t>
            </a:r>
            <a:r>
              <a:rPr lang="zh-TW" altLang="zh-TW" sz="2200" dirty="0">
                <a:solidFill>
                  <a:srgbClr val="C00000"/>
                </a:solidFill>
                <a:latin typeface="Microsoft JhengHei" charset="-120"/>
                <a:ea typeface="Microsoft JhengHei" charset="-120"/>
                <a:cs typeface="Microsoft JhengHei" charset="-120"/>
              </a:rPr>
              <a:t>崇尚科學、</a:t>
            </a:r>
            <a:r>
              <a:rPr lang="zh-TW" altLang="zh-TW" sz="2200" dirty="0" smtClean="0">
                <a:solidFill>
                  <a:srgbClr val="C00000"/>
                </a:solidFill>
                <a:latin typeface="Microsoft JhengHei" charset="-120"/>
                <a:ea typeface="Microsoft JhengHei" charset="-120"/>
                <a:cs typeface="Microsoft JhengHei" charset="-120"/>
              </a:rPr>
              <a:t>遠離</a:t>
            </a:r>
            <a:r>
              <a:rPr lang="en-US" altLang="zh-TW" sz="2200" dirty="0" smtClean="0">
                <a:solidFill>
                  <a:srgbClr val="C00000"/>
                </a:solidFill>
                <a:latin typeface="Microsoft JhengHei" charset="-120"/>
                <a:ea typeface="Microsoft JhengHei" charset="-120"/>
                <a:cs typeface="Microsoft JhengHei" charset="-120"/>
              </a:rPr>
              <a:t>X</a:t>
            </a:r>
            <a:r>
              <a:rPr lang="zh-TW" altLang="zh-TW" sz="2200" dirty="0" smtClean="0">
                <a:solidFill>
                  <a:srgbClr val="C00000"/>
                </a:solidFill>
                <a:latin typeface="Microsoft JhengHei" charset="-120"/>
                <a:ea typeface="Microsoft JhengHei" charset="-120"/>
                <a:cs typeface="Microsoft JhengHei" charset="-120"/>
              </a:rPr>
              <a:t>教</a:t>
            </a:r>
            <a:r>
              <a:rPr lang="zh-TW" altLang="zh-TW" sz="2200" dirty="0">
                <a:solidFill>
                  <a:srgbClr val="C00000"/>
                </a:solidFill>
                <a:latin typeface="Microsoft JhengHei" charset="-120"/>
                <a:ea typeface="Microsoft JhengHei" charset="-120"/>
                <a:cs typeface="Microsoft JhengHei" charset="-120"/>
              </a:rPr>
              <a:t>”</a:t>
            </a:r>
            <a:r>
              <a:rPr lang="zh-TW" altLang="zh-TW" sz="2200" dirty="0">
                <a:latin typeface="Microsoft JhengHei" charset="-120"/>
                <a:ea typeface="Microsoft JhengHei" charset="-120"/>
                <a:cs typeface="Microsoft JhengHei" charset="-120"/>
              </a:rPr>
              <a:t>主題演講比賽</a:t>
            </a:r>
            <a:r>
              <a:rPr lang="zh-TW" altLang="zh-TW" sz="2200" dirty="0" smtClean="0">
                <a:latin typeface="Microsoft JhengHei" charset="-120"/>
                <a:ea typeface="Microsoft JhengHei" charset="-120"/>
                <a:cs typeface="Microsoft JhengHei" charset="-120"/>
              </a:rPr>
              <a:t>活動，</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其中</a:t>
            </a:r>
            <a:r>
              <a:rPr lang="en-US" altLang="zh-TW" sz="2200" dirty="0">
                <a:latin typeface="Microsoft JhengHei" charset="-120"/>
                <a:ea typeface="Microsoft JhengHei" charset="-120"/>
                <a:cs typeface="Microsoft JhengHei" charset="-120"/>
              </a:rPr>
              <a:t>7</a:t>
            </a:r>
            <a:r>
              <a:rPr lang="zh-TW" altLang="zh-TW" sz="2200" dirty="0">
                <a:latin typeface="Microsoft JhengHei" charset="-120"/>
                <a:ea typeface="Microsoft JhengHei" charset="-120"/>
                <a:cs typeface="Microsoft JhengHei" charset="-120"/>
              </a:rPr>
              <a:t>名發言的學生，無中生有、惡毒攻擊法輪大法，毒害</a:t>
            </a:r>
            <a:r>
              <a:rPr lang="zh-TW" altLang="zh-TW" sz="2200" dirty="0" smtClean="0">
                <a:latin typeface="Microsoft JhengHei" charset="-120"/>
                <a:ea typeface="Microsoft JhengHei" charset="-120"/>
                <a:cs typeface="Microsoft JhengHei" charset="-120"/>
              </a:rPr>
              <a:t>全校</a:t>
            </a:r>
            <a:r>
              <a:rPr lang="zh-TW" altLang="zh-TW" sz="2200" dirty="0">
                <a:latin typeface="Microsoft JhengHei" charset="-120"/>
                <a:ea typeface="Microsoft JhengHei" charset="-120"/>
                <a:cs typeface="Microsoft JhengHei" charset="-120"/>
              </a:rPr>
              <a:t>師生</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400" dirty="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活動</a:t>
            </a:r>
            <a:r>
              <a:rPr lang="zh-TW" altLang="zh-TW" sz="2200" dirty="0">
                <a:latin typeface="Microsoft JhengHei" charset="-120"/>
                <a:ea typeface="Microsoft JhengHei" charset="-120"/>
                <a:cs typeface="Microsoft JhengHei" charset="-120"/>
              </a:rPr>
              <a:t>臨結束時，教師</a:t>
            </a:r>
            <a:r>
              <a:rPr lang="zh-TW" altLang="zh-TW" sz="2200" dirty="0">
                <a:solidFill>
                  <a:srgbClr val="00B050"/>
                </a:solidFill>
                <a:latin typeface="Microsoft JhengHei" charset="-120"/>
                <a:ea typeface="Microsoft JhengHei" charset="-120"/>
                <a:cs typeface="Microsoft JhengHei" charset="-120"/>
              </a:rPr>
              <a:t>郭虎子</a:t>
            </a:r>
            <a:r>
              <a:rPr lang="zh-TW" altLang="zh-TW" sz="2200" dirty="0">
                <a:latin typeface="Microsoft JhengHei" charset="-120"/>
                <a:ea typeface="Microsoft JhengHei" charset="-120"/>
                <a:cs typeface="Microsoft JhengHei" charset="-120"/>
              </a:rPr>
              <a:t>還情緒激昂的帶領</a:t>
            </a:r>
            <a:r>
              <a:rPr lang="zh-TW" altLang="zh-TW" sz="2200" dirty="0" smtClean="0">
                <a:latin typeface="Microsoft JhengHei" charset="-120"/>
                <a:ea typeface="Microsoft JhengHei" charset="-120"/>
                <a:cs typeface="Microsoft JhengHei" charset="-120"/>
              </a:rPr>
              <a:t>學生</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狂</a:t>
            </a:r>
            <a:r>
              <a:rPr lang="zh-TW" altLang="zh-TW" sz="2200" dirty="0">
                <a:latin typeface="Microsoft JhengHei" charset="-120"/>
                <a:ea typeface="Microsoft JhengHei" charset="-120"/>
                <a:cs typeface="Microsoft JhengHei" charset="-120"/>
              </a:rPr>
              <a:t>喊“崇尚科學、</a:t>
            </a:r>
            <a:r>
              <a:rPr lang="zh-TW" altLang="zh-TW" sz="2200" dirty="0" smtClean="0">
                <a:latin typeface="Microsoft JhengHei" charset="-120"/>
                <a:ea typeface="Microsoft JhengHei" charset="-120"/>
                <a:cs typeface="Microsoft JhengHei" charset="-120"/>
              </a:rPr>
              <a:t>反對</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a:t>
            </a:r>
          </a:p>
          <a:p>
            <a:r>
              <a:rPr lang="en-US" altLang="zh-TW" sz="2200" dirty="0">
                <a:latin typeface="Microsoft JhengHei" charset="-120"/>
                <a:ea typeface="Microsoft JhengHei" charset="-120"/>
                <a:cs typeface="Microsoft JhengHei" charset="-120"/>
              </a:rPr>
              <a:t> </a:t>
            </a:r>
            <a:endParaRPr lang="zh-TW" altLang="zh-TW" sz="2200" dirty="0">
              <a:latin typeface="Microsoft JhengHei" charset="-120"/>
              <a:ea typeface="Microsoft JhengHei" charset="-120"/>
              <a:cs typeface="Microsoft JhengHei"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a:latin typeface="Microsoft JhengHei" charset="-120"/>
                  <a:ea typeface="Microsoft JhengHei" charset="-120"/>
                  <a:cs typeface="Microsoft JhengHei" charset="-120"/>
                </a:rPr>
                <a:t>8</a:t>
              </a:r>
              <a:r>
                <a:rPr sz="3600" dirty="0" smtClean="0">
                  <a:latin typeface="Microsoft JhengHei" charset="-120"/>
                  <a:ea typeface="Microsoft JhengHei" charset="-120"/>
                  <a:cs typeface="Microsoft JhengHei" charset="-120"/>
                </a:rPr>
                <a:t>-1.</a:t>
              </a:r>
              <a:r>
                <a:rPr lang="zh-TW" altLang="en-US" sz="3600" dirty="0" smtClean="0">
                  <a:latin typeface="Microsoft JhengHei" charset="-120"/>
                  <a:ea typeface="Microsoft JhengHei" charset="-120"/>
                  <a:cs typeface="Microsoft JhengHei" charset="-120"/>
                </a:rPr>
                <a:t> </a:t>
              </a:r>
              <a:r>
                <a:rPr lang="zh-TW" altLang="en-US" sz="3600" b="1" dirty="0" smtClean="0">
                  <a:solidFill>
                    <a:schemeClr val="bg1"/>
                  </a:solidFill>
                  <a:latin typeface="微軟正黑體" panose="020B0604030504040204" pitchFamily="34" charset="-120"/>
                  <a:ea typeface="微軟正黑體" panose="020B0604030504040204" pitchFamily="34" charset="-120"/>
                </a:rPr>
                <a:t>平</a:t>
              </a:r>
              <a:r>
                <a:rPr lang="zh-TW" altLang="en-US" sz="3600" b="1" dirty="0">
                  <a:solidFill>
                    <a:schemeClr val="bg1"/>
                  </a:solidFill>
                  <a:latin typeface="微軟正黑體" panose="020B0604030504040204" pitchFamily="34" charset="-120"/>
                  <a:ea typeface="微軟正黑體" panose="020B0604030504040204" pitchFamily="34" charset="-120"/>
                </a:rPr>
                <a:t>涼市</a:t>
              </a:r>
              <a:r>
                <a:rPr lang="en-US" altLang="zh-TW" sz="3600" b="1" dirty="0">
                  <a:solidFill>
                    <a:schemeClr val="bg1"/>
                  </a:solidFill>
                  <a:latin typeface="微軟正黑體" panose="020B0604030504040204" pitchFamily="34" charset="-120"/>
                  <a:ea typeface="微軟正黑體" panose="020B0604030504040204" pitchFamily="34" charset="-120"/>
                </a:rPr>
                <a:t>-</a:t>
              </a:r>
              <a:r>
                <a:rPr lang="zh-TW" altLang="en-US" sz="3600" b="1" dirty="0">
                  <a:solidFill>
                    <a:schemeClr val="bg1"/>
                  </a:solidFill>
                  <a:latin typeface="微軟正黑體" panose="020B0604030504040204" pitchFamily="34" charset="-120"/>
                  <a:ea typeface="微軟正黑體" panose="020B0604030504040204" pitchFamily="34" charset="-120"/>
                </a:rPr>
                <a:t>莊浪縣</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129531"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b="1" dirty="0" err="1" smtClean="0">
                <a:solidFill>
                  <a:schemeClr val="accent6">
                    <a:lumMod val="75000"/>
                  </a:schemeClr>
                </a:solidFill>
              </a:rPr>
              <a:t>案情</a:t>
            </a:r>
            <a:endParaRPr lang="en-US" sz="4400" b="1" dirty="0">
              <a:solidFill>
                <a:schemeClr val="accent6">
                  <a:lumMod val="75000"/>
                </a:schemeClr>
              </a:solidFill>
            </a:endParaRPr>
          </a:p>
        </p:txBody>
      </p:sp>
    </p:spTree>
    <p:extLst>
      <p:ext uri="{BB962C8B-B14F-4D97-AF65-F5344CB8AC3E}">
        <p14:creationId xmlns:p14="http://schemas.microsoft.com/office/powerpoint/2010/main" val="1687999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株洲市許多官員因迫害法輪功被國際追查，包括…"/>
          <p:cNvSpPr txBox="1"/>
          <p:nvPr/>
        </p:nvSpPr>
        <p:spPr>
          <a:xfrm>
            <a:off x="408284" y="1196752"/>
            <a:ext cx="8405354" cy="30243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t">
            <a:noAutofit/>
          </a:bodyPr>
          <a:lstStyle/>
          <a:p>
            <a:r>
              <a:rPr lang="zh-TW" altLang="en-US" sz="2400" dirty="0" smtClean="0">
                <a:latin typeface="微軟正黑體" panose="020B0604030504040204" pitchFamily="34" charset="-120"/>
                <a:ea typeface="微軟正黑體" panose="020B0604030504040204" pitchFamily="34" charset="-120"/>
              </a:rPr>
              <a:t>平涼市</a:t>
            </a:r>
            <a:r>
              <a:rPr lang="zh-TW" altLang="en-US"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許多</a:t>
            </a:r>
            <a:r>
              <a:rPr lang="zh-TW" altLang="en-US" sz="2400" kern="0" dirty="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官員因迫害法輪功被國際追查，</a:t>
            </a:r>
            <a:r>
              <a:rPr lang="zh-TW" altLang="en-US"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包括</a:t>
            </a:r>
            <a:r>
              <a:rPr lang="zh-TW" altLang="en-US" sz="2400" kern="0" dirty="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a:t>
            </a:r>
            <a:r>
              <a:rPr lang="zh-TW" altLang="en-US"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rPr>
              <a:t> </a:t>
            </a:r>
            <a:endParaRPr lang="en-US" altLang="zh-TW" sz="2400" kern="0" dirty="0" smtClean="0">
              <a:solidFill>
                <a:srgbClr val="000000"/>
              </a:solidFill>
              <a:latin typeface="微軟正黑體" panose="020B0604030504040204" pitchFamily="34" charset="-120"/>
              <a:ea typeface="微軟正黑體" panose="020B0604030504040204" pitchFamily="34" charset="-120"/>
              <a:cs typeface="Microsoft JhengHei" charset="-120"/>
              <a:sym typeface="微軟正黑體"/>
            </a:endParaRPr>
          </a:p>
          <a:p>
            <a:endParaRPr lang="en-US" altLang="zh-TW" sz="2400" dirty="0" smtClean="0">
              <a:latin typeface="微軟正黑體" panose="020B0604030504040204" pitchFamily="34" charset="-120"/>
              <a:ea typeface="微軟正黑體" panose="020B0604030504040204" pitchFamily="34" charset="-120"/>
            </a:endParaRPr>
          </a:p>
          <a:p>
            <a:r>
              <a:rPr lang="zh-TW" altLang="zh-TW" sz="2400" b="1" dirty="0" smtClean="0">
                <a:solidFill>
                  <a:srgbClr val="C00000"/>
                </a:solidFill>
                <a:latin typeface="微軟正黑體" panose="020B0604030504040204" pitchFamily="34" charset="-120"/>
                <a:ea typeface="微軟正黑體" panose="020B0604030504040204" pitchFamily="34" charset="-120"/>
              </a:rPr>
              <a:t>平涼市</a:t>
            </a:r>
            <a:r>
              <a:rPr lang="zh-TW" altLang="zh-TW" sz="2400" dirty="0" smtClean="0">
                <a:latin typeface="微軟正黑體" panose="020B0604030504040204" pitchFamily="34" charset="-120"/>
                <a:ea typeface="微軟正黑體" panose="020B0604030504040204" pitchFamily="34" charset="-120"/>
              </a:rPr>
              <a:t>市委常委、政法委書記：馬曉峰</a:t>
            </a:r>
          </a:p>
          <a:p>
            <a:r>
              <a:rPr lang="zh-TW" altLang="zh-TW" sz="2400" dirty="0" smtClean="0">
                <a:latin typeface="微軟正黑體" panose="020B0604030504040204" pitchFamily="34" charset="-120"/>
                <a:ea typeface="微軟正黑體" panose="020B0604030504040204" pitchFamily="34" charset="-120"/>
              </a:rPr>
              <a:t>平涼市市委副書記：李志勳</a:t>
            </a:r>
          </a:p>
          <a:p>
            <a:r>
              <a:rPr lang="zh-TW" altLang="zh-TW" sz="2400" dirty="0" smtClean="0">
                <a:latin typeface="微軟正黑體" panose="020B0604030504040204" pitchFamily="34" charset="-120"/>
                <a:ea typeface="微軟正黑體" panose="020B0604030504040204" pitchFamily="34" charset="-120"/>
              </a:rPr>
              <a:t>平涼市防範和處理</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教問題</a:t>
            </a:r>
            <a:r>
              <a:rPr lang="en-US" altLang="zh-TW" sz="2400" dirty="0" smtClean="0">
                <a:latin typeface="微軟正黑體" panose="020B0604030504040204" pitchFamily="34" charset="-120"/>
                <a:ea typeface="微軟正黑體" panose="020B0604030504040204" pitchFamily="34" charset="-120"/>
              </a:rPr>
              <a:t>(</a:t>
            </a:r>
            <a:r>
              <a:rPr lang="zh-TW" altLang="zh-TW" sz="2400" b="1" dirty="0" smtClean="0">
                <a:latin typeface="微軟正黑體" panose="020B0604030504040204" pitchFamily="34" charset="-120"/>
                <a:ea typeface="微軟正黑體" panose="020B0604030504040204" pitchFamily="34" charset="-120"/>
              </a:rPr>
              <a:t>領導小組</a:t>
            </a:r>
            <a:r>
              <a:rPr lang="en-US" altLang="zh-TW" sz="2400" b="1" dirty="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主任：李寶林、薛世堯 </a:t>
            </a:r>
          </a:p>
          <a:p>
            <a:r>
              <a:rPr lang="zh-TW" altLang="zh-TW" sz="2400" dirty="0" smtClean="0">
                <a:latin typeface="微軟正黑體" panose="020B0604030504040204" pitchFamily="34" charset="-120"/>
                <a:ea typeface="微軟正黑體" panose="020B0604030504040204" pitchFamily="34" charset="-120"/>
              </a:rPr>
              <a:t>平涼市防</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辦</a:t>
            </a:r>
            <a:r>
              <a:rPr lang="en-US" altLang="zh-TW" sz="2400" dirty="0" smtClean="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zh-TW" altLang="zh-TW" sz="2400" dirty="0">
                <a:latin typeface="微軟正黑體" panose="020B0604030504040204" pitchFamily="34" charset="-120"/>
                <a:ea typeface="微軟正黑體" panose="020B0604030504040204" pitchFamily="34" charset="-120"/>
              </a:rPr>
              <a:t>主任：王立群、席盼虎</a:t>
            </a:r>
          </a:p>
          <a:p>
            <a:r>
              <a:rPr lang="zh-TW" altLang="zh-TW" sz="2400" dirty="0" smtClean="0">
                <a:latin typeface="微軟正黑體" panose="020B0604030504040204" pitchFamily="34" charset="-120"/>
                <a:ea typeface="微軟正黑體" panose="020B0604030504040204" pitchFamily="34" charset="-120"/>
              </a:rPr>
              <a:t>平涼市防</a:t>
            </a:r>
            <a:r>
              <a:rPr lang="en-US" altLang="zh-TW" sz="2400" dirty="0" smtClean="0">
                <a:latin typeface="微軟正黑體" panose="020B0604030504040204" pitchFamily="34" charset="-120"/>
                <a:ea typeface="微軟正黑體" panose="020B0604030504040204" pitchFamily="34" charset="-120"/>
              </a:rPr>
              <a:t>X</a:t>
            </a:r>
            <a:r>
              <a:rPr lang="zh-TW" altLang="zh-TW" sz="2400" dirty="0" smtClean="0">
                <a:latin typeface="微軟正黑體" panose="020B0604030504040204" pitchFamily="34" charset="-120"/>
                <a:ea typeface="微軟正黑體" panose="020B0604030504040204" pitchFamily="34" charset="-120"/>
              </a:rPr>
              <a:t>辦</a:t>
            </a:r>
            <a:r>
              <a:rPr lang="en-US" altLang="zh-TW" sz="2400" dirty="0" smtClean="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en-US" altLang="zh-TW" sz="2400" dirty="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副主任：趙建軍</a:t>
            </a:r>
          </a:p>
          <a:p>
            <a:endParaRPr lang="en-US" altLang="zh-TW" sz="2400" dirty="0">
              <a:latin typeface="微軟正黑體" panose="020B0604030504040204" pitchFamily="34" charset="-120"/>
              <a:ea typeface="微軟正黑體" panose="020B0604030504040204" pitchFamily="34" charset="-120"/>
            </a:endParaRPr>
          </a:p>
          <a:p>
            <a:r>
              <a:rPr lang="zh-TW" altLang="en-US" sz="2400" b="1" dirty="0">
                <a:solidFill>
                  <a:srgbClr val="C00000"/>
                </a:solidFill>
                <a:latin typeface="微軟正黑體" panose="020B0604030504040204" pitchFamily="34" charset="-120"/>
                <a:ea typeface="微軟正黑體" panose="020B0604030504040204" pitchFamily="34" charset="-120"/>
              </a:rPr>
              <a:t>莊浪縣</a:t>
            </a:r>
            <a:endParaRPr lang="en-US" altLang="zh-TW" sz="2400" b="1" dirty="0">
              <a:solidFill>
                <a:srgbClr val="C00000"/>
              </a:solidFill>
              <a:latin typeface="微軟正黑體" panose="020B0604030504040204" pitchFamily="34" charset="-120"/>
              <a:ea typeface="微軟正黑體" panose="020B0604030504040204" pitchFamily="34" charset="-120"/>
            </a:endParaRPr>
          </a:p>
          <a:p>
            <a:r>
              <a:rPr lang="zh-TW" altLang="en-US" sz="2400" dirty="0" smtClean="0">
                <a:latin typeface="微軟正黑體" panose="020B0604030504040204" pitchFamily="34" charset="-120"/>
                <a:ea typeface="微軟正黑體" panose="020B0604030504040204" pitchFamily="34" charset="-120"/>
              </a:rPr>
              <a:t>歷任縣政法委書記：張百成、周吉祖、路韜</a:t>
            </a:r>
            <a:br>
              <a:rPr lang="zh-TW" altLang="en-US" sz="2400" dirty="0" smtClean="0">
                <a:latin typeface="微軟正黑體" panose="020B0604030504040204" pitchFamily="34" charset="-120"/>
                <a:ea typeface="微軟正黑體" panose="020B0604030504040204" pitchFamily="34" charset="-120"/>
              </a:rPr>
            </a:br>
            <a:r>
              <a:rPr lang="zh-TW" altLang="en-US" sz="2400" dirty="0" smtClean="0">
                <a:latin typeface="微軟正黑體" panose="020B0604030504040204" pitchFamily="34" charset="-120"/>
                <a:ea typeface="微軟正黑體" panose="020B0604030504040204" pitchFamily="34" charset="-120"/>
              </a:rPr>
              <a:t>歷任縣委防範辦</a:t>
            </a:r>
            <a:r>
              <a:rPr lang="en-US" altLang="zh-TW" sz="2400" dirty="0" smtClean="0">
                <a:latin typeface="微軟正黑體" panose="020B0604030504040204" pitchFamily="34" charset="-120"/>
                <a:ea typeface="微軟正黑體" panose="020B0604030504040204" pitchFamily="34" charset="-120"/>
              </a:rPr>
              <a:t>(</a:t>
            </a:r>
            <a:r>
              <a:rPr lang="en-US" altLang="zh-TW" sz="2400" dirty="0">
                <a:latin typeface="微軟正黑體" panose="020B0604030504040204" pitchFamily="34" charset="-120"/>
                <a:ea typeface="微軟正黑體" panose="020B0604030504040204" pitchFamily="34" charset="-120"/>
              </a:rPr>
              <a:t>610</a:t>
            </a:r>
            <a:r>
              <a:rPr lang="zh-TW" altLang="en-US" sz="2400" dirty="0">
                <a:latin typeface="微軟正黑體" panose="020B0604030504040204" pitchFamily="34" charset="-120"/>
                <a:ea typeface="微軟正黑體" panose="020B0604030504040204" pitchFamily="34" charset="-120"/>
              </a:rPr>
              <a:t>辦</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：周進平</a:t>
            </a:r>
            <a:endParaRPr lang="zh-TW" altLang="en-US" sz="2400" dirty="0">
              <a:latin typeface="微軟正黑體" panose="020B0604030504040204" pitchFamily="34" charset="-120"/>
              <a:ea typeface="微軟正黑體" panose="020B0604030504040204" pitchFamily="34" charset="-120"/>
              <a:cs typeface="Microsoft JhengHei" charset="-120"/>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11" hangingPunct="0">
                <a:defRPr b="0">
                  <a:solidFill>
                    <a:srgbClr val="FFFFFF"/>
                  </a:solidFill>
                  <a:latin typeface="Calibri"/>
                  <a:ea typeface="Calibri"/>
                  <a:cs typeface="Calibri"/>
                  <a:sym typeface="Calibri"/>
                </a:defRPr>
              </a:pPr>
              <a:endParaRPr sz="1700" kern="0">
                <a:solidFill>
                  <a:srgbClr val="FFFFFF"/>
                </a:solidFill>
                <a:latin typeface="Calibri"/>
                <a:ea typeface="Calibri"/>
                <a:cs typeface="Calibri"/>
                <a:sym typeface="Calibri"/>
              </a:endParaRPr>
            </a:p>
          </p:txBody>
        </p:sp>
        <p:sp>
          <p:nvSpPr>
            <p:cNvPr id="145" name="9-3. 株洲市被國際追查官員"/>
            <p:cNvSpPr txBox="1"/>
            <p:nvPr/>
          </p:nvSpPr>
          <p:spPr>
            <a:xfrm>
              <a:off x="-1" y="107664"/>
              <a:ext cx="12985745"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3600" b="1" kern="0" dirty="0"/>
                <a:t> </a:t>
              </a:r>
              <a:r>
                <a:rPr lang="en-US" sz="3600" b="1" kern="0" dirty="0"/>
                <a:t>8</a:t>
              </a:r>
              <a:r>
                <a:rPr sz="3600" b="1" kern="0" dirty="0" smtClean="0"/>
                <a:t>-</a:t>
              </a:r>
              <a:r>
                <a:rPr lang="en-US" sz="3600" b="1" kern="0" dirty="0" smtClean="0"/>
                <a:t>2</a:t>
              </a:r>
              <a:r>
                <a:rPr sz="3600" b="1" kern="0" dirty="0" smtClean="0"/>
                <a:t>.</a:t>
              </a:r>
              <a:r>
                <a:rPr lang="zh-TW" altLang="en-US" sz="3600" b="1" dirty="0">
                  <a:solidFill>
                    <a:schemeClr val="bg1"/>
                  </a:solidFill>
                  <a:latin typeface="微軟正黑體" panose="020B0604030504040204" pitchFamily="34" charset="-120"/>
                  <a:ea typeface="微軟正黑體" panose="020B0604030504040204" pitchFamily="34" charset="-120"/>
                </a:rPr>
                <a:t>平涼市</a:t>
              </a:r>
              <a:r>
                <a:rPr lang="en-US" altLang="zh-TW" sz="3600" b="1" dirty="0">
                  <a:solidFill>
                    <a:schemeClr val="bg1"/>
                  </a:solidFill>
                  <a:latin typeface="微軟正黑體" panose="020B0604030504040204" pitchFamily="34" charset="-120"/>
                  <a:ea typeface="微軟正黑體" panose="020B0604030504040204" pitchFamily="34" charset="-120"/>
                </a:rPr>
                <a:t>-</a:t>
              </a:r>
              <a:r>
                <a:rPr lang="zh-TW" altLang="en-US" sz="3600" b="1" dirty="0">
                  <a:solidFill>
                    <a:schemeClr val="bg1"/>
                  </a:solidFill>
                  <a:latin typeface="微軟正黑體" panose="020B0604030504040204" pitchFamily="34" charset="-120"/>
                  <a:ea typeface="微軟正黑體" panose="020B0604030504040204" pitchFamily="34" charset="-120"/>
                </a:rPr>
                <a:t>莊浪縣</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47" name="矩形 6"/>
          <p:cNvSpPr/>
          <p:nvPr/>
        </p:nvSpPr>
        <p:spPr>
          <a:xfrm>
            <a:off x="357914" y="5733256"/>
            <a:ext cx="8506094" cy="707375"/>
          </a:xfrm>
          <a:prstGeom prst="rect">
            <a:avLst/>
          </a:prstGeom>
          <a:ln w="38100">
            <a:solidFill>
              <a:srgbClr val="0070C0"/>
            </a:solidFill>
          </a:ln>
          <a:extLst>
            <a:ext uri="{C572A759-6A51-4108-AA02-DFA0A04FC94B}">
              <ma14:wrappingTextBoxFlag xmlns="" xmlns:ma14="http://schemas.microsoft.com/office/mac/drawingml/2011/main" val="1"/>
            </a:ext>
          </a:extLst>
        </p:spPr>
        <p:txBody>
          <a:bodyPr wrap="square" lIns="45467" tIns="45467" rIns="45467" bIns="45467">
            <a:spAutoFit/>
          </a:bodyPr>
          <a:lstStyle/>
          <a:p>
            <a:pPr defTabSz="909411" hangingPunct="0">
              <a:defRPr sz="3400" b="0">
                <a:latin typeface="微軟正黑體"/>
                <a:ea typeface="微軟正黑體"/>
                <a:cs typeface="微軟正黑體"/>
                <a:sym typeface="微軟正黑體"/>
              </a:defRPr>
            </a:pPr>
            <a:r>
              <a:rPr sz="2000" kern="0" dirty="0">
                <a:solidFill>
                  <a:srgbClr val="000000"/>
                </a:solidFill>
                <a:latin typeface="微軟正黑體"/>
                <a:ea typeface="微軟正黑體"/>
                <a:cs typeface="微軟正黑體"/>
                <a:sym typeface="微軟正黑體"/>
              </a:rPr>
              <a:t>到目前為止</a:t>
            </a:r>
            <a:r>
              <a:rPr sz="2000" kern="0" dirty="0" smtClean="0">
                <a:solidFill>
                  <a:srgbClr val="000000"/>
                </a:solidFill>
                <a:latin typeface="微軟正黑體"/>
                <a:ea typeface="微軟正黑體"/>
                <a:cs typeface="微軟正黑體"/>
                <a:sym typeface="微軟正黑體"/>
              </a:rPr>
              <a:t>，</a:t>
            </a:r>
            <a:r>
              <a:rPr lang="zh-TW" altLang="en-US" sz="2000" b="1" kern="0" dirty="0" smtClean="0">
                <a:solidFill>
                  <a:srgbClr val="C00000"/>
                </a:solidFill>
                <a:latin typeface="微軟正黑體"/>
                <a:ea typeface="微軟正黑體"/>
                <a:cs typeface="微軟正黑體"/>
                <a:sym typeface="微軟正黑體"/>
              </a:rPr>
              <a:t>甘肅省</a:t>
            </a:r>
            <a:r>
              <a:rPr sz="2000" kern="0" dirty="0" smtClean="0">
                <a:solidFill>
                  <a:srgbClr val="000000"/>
                </a:solidFill>
                <a:latin typeface="微軟正黑體"/>
                <a:ea typeface="微軟正黑體"/>
                <a:cs typeface="微軟正黑體"/>
                <a:sym typeface="微軟正黑體"/>
              </a:rPr>
              <a:t>有</a:t>
            </a:r>
            <a:r>
              <a:rPr lang="en-US" sz="2000" b="1" kern="0" dirty="0" smtClean="0">
                <a:solidFill>
                  <a:srgbClr val="C00000"/>
                </a:solidFill>
                <a:latin typeface="微軟正黑體"/>
                <a:ea typeface="微軟正黑體"/>
                <a:cs typeface="微軟正黑體"/>
                <a:sym typeface="微軟正黑體"/>
              </a:rPr>
              <a:t>1,989</a:t>
            </a:r>
            <a:r>
              <a:rPr sz="2000" b="1" kern="0" dirty="0" smtClean="0">
                <a:solidFill>
                  <a:srgbClr val="C00000"/>
                </a:solidFill>
                <a:latin typeface="微軟正黑體"/>
                <a:ea typeface="微軟正黑體"/>
                <a:cs typeface="微軟正黑體"/>
                <a:sym typeface="微軟正黑體"/>
              </a:rPr>
              <a:t>名</a:t>
            </a:r>
            <a:r>
              <a:rPr sz="2000" kern="0" dirty="0" smtClean="0">
                <a:solidFill>
                  <a:srgbClr val="000000"/>
                </a:solidFill>
                <a:latin typeface="微軟正黑體"/>
                <a:ea typeface="微軟正黑體"/>
                <a:cs typeface="微軟正黑體"/>
                <a:sym typeface="微軟正黑體"/>
              </a:rPr>
              <a:t>的公檢法司</a:t>
            </a:r>
            <a:r>
              <a:rPr sz="2000" kern="0" dirty="0">
                <a:solidFill>
                  <a:srgbClr val="000000"/>
                </a:solidFill>
                <a:latin typeface="微軟正黑體"/>
                <a:ea typeface="微軟正黑體"/>
                <a:cs typeface="微軟正黑體"/>
                <a:sym typeface="微軟正黑體"/>
              </a:rPr>
              <a:t>、教育界、</a:t>
            </a:r>
            <a:r>
              <a:rPr sz="2000" kern="0" dirty="0" smtClean="0">
                <a:solidFill>
                  <a:srgbClr val="000000"/>
                </a:solidFill>
                <a:latin typeface="微軟正黑體"/>
                <a:ea typeface="微軟正黑體"/>
                <a:cs typeface="微軟正黑體"/>
                <a:sym typeface="微軟正黑體"/>
              </a:rPr>
              <a:t>媒體界</a:t>
            </a:r>
            <a:endParaRPr lang="en-US" sz="2000" kern="0" dirty="0" smtClean="0">
              <a:solidFill>
                <a:srgbClr val="000000"/>
              </a:solidFill>
              <a:latin typeface="微軟正黑體"/>
              <a:ea typeface="微軟正黑體"/>
              <a:cs typeface="微軟正黑體"/>
              <a:sym typeface="微軟正黑體"/>
            </a:endParaRPr>
          </a:p>
          <a:p>
            <a:pPr defTabSz="909411" hangingPunct="0">
              <a:defRPr sz="3400" b="0">
                <a:latin typeface="微軟正黑體"/>
                <a:ea typeface="微軟正黑體"/>
                <a:cs typeface="微軟正黑體"/>
                <a:sym typeface="微軟正黑體"/>
              </a:defRPr>
            </a:pPr>
            <a:r>
              <a:rPr sz="2000" kern="0" dirty="0" err="1" smtClean="0">
                <a:solidFill>
                  <a:srgbClr val="000000"/>
                </a:solidFill>
                <a:latin typeface="微軟正黑體"/>
                <a:ea typeface="微軟正黑體"/>
                <a:cs typeface="微軟正黑體"/>
                <a:sym typeface="微軟正黑體"/>
              </a:rPr>
              <a:t>等人員因迫害法輪功學員</a:t>
            </a:r>
            <a:r>
              <a:rPr sz="2000" kern="0" dirty="0" err="1">
                <a:solidFill>
                  <a:srgbClr val="000000"/>
                </a:solidFill>
                <a:latin typeface="微軟正黑體"/>
                <a:ea typeface="微軟正黑體"/>
                <a:cs typeface="微軟正黑體"/>
                <a:sym typeface="微軟正黑體"/>
              </a:rPr>
              <a:t>，被海外組織“追查國際”立案追查</a:t>
            </a:r>
            <a:endParaRPr sz="2000" kern="0" dirty="0">
              <a:solidFill>
                <a:srgbClr val="000000"/>
              </a:solidFill>
              <a:latin typeface="微軟正黑體"/>
              <a:ea typeface="微軟正黑體"/>
              <a:cs typeface="微軟正黑體"/>
              <a:sym typeface="微軟正黑體"/>
            </a:endParaRPr>
          </a:p>
        </p:txBody>
      </p:sp>
      <p:sp>
        <p:nvSpPr>
          <p:cNvPr id="12"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TW" altLang="en-US" sz="4400" dirty="0" smtClean="0"/>
              <a:t>追查</a:t>
            </a:r>
            <a:endParaRPr lang="en-US" altLang="zh-TW" sz="4400" dirty="0"/>
          </a:p>
        </p:txBody>
      </p:sp>
    </p:spTree>
    <p:extLst>
      <p:ext uri="{BB962C8B-B14F-4D97-AF65-F5344CB8AC3E}">
        <p14:creationId xmlns:p14="http://schemas.microsoft.com/office/powerpoint/2010/main" val="1991697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8</a:t>
              </a:r>
              <a:r>
                <a:rPr sz="3600" b="1" kern="0" dirty="0" smtClean="0"/>
                <a:t>-3.</a:t>
              </a:r>
              <a:r>
                <a:rPr lang="zh-TW" altLang="en-US" sz="3600" b="1" dirty="0" smtClean="0">
                  <a:sym typeface="PingFang TC Semibold"/>
                </a:rPr>
                <a:t>平涼市</a:t>
              </a:r>
              <a:endParaRPr sz="3600" b="1" kern="0" dirty="0"/>
            </a:p>
          </p:txBody>
        </p:sp>
      </p:grpSp>
      <p:sp>
        <p:nvSpPr>
          <p:cNvPr id="160" name="矩形 4"/>
          <p:cNvSpPr/>
          <p:nvPr/>
        </p:nvSpPr>
        <p:spPr>
          <a:xfrm>
            <a:off x="78670" y="980728"/>
            <a:ext cx="9000060" cy="2834537"/>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fontAlgn="base">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平涼市秘書長</a:t>
            </a:r>
            <a:r>
              <a:rPr lang="zh-TW" altLang="en-US" sz="2000" b="1" dirty="0" smtClean="0">
                <a:solidFill>
                  <a:srgbClr val="00B050"/>
                </a:solidFill>
                <a:latin typeface="Microsoft JhengHei" charset="-120"/>
                <a:ea typeface="Microsoft JhengHei" charset="-120"/>
                <a:cs typeface="Microsoft JhengHei" charset="-120"/>
                <a:sym typeface="PingFang TC Semibold"/>
              </a:rPr>
              <a:t>李仕忠</a:t>
            </a:r>
            <a:r>
              <a:rPr lang="zh-TW" altLang="en-US" sz="2000" b="1" dirty="0" smtClean="0">
                <a:latin typeface="Microsoft JhengHei" charset="-120"/>
                <a:ea typeface="Microsoft JhengHei" charset="-120"/>
                <a:cs typeface="Microsoft JhengHei" charset="-120"/>
                <a:sym typeface="PingFang TC Semibold"/>
              </a:rPr>
              <a:t>遭惡報自殺身亡</a:t>
            </a:r>
            <a:endParaRPr lang="en-US" altLang="zh-TW" sz="2000" b="1" dirty="0" smtClean="0">
              <a:latin typeface="Microsoft JhengHei" charset="-120"/>
              <a:ea typeface="Microsoft JhengHei" charset="-120"/>
              <a:cs typeface="Microsoft JhengHei" charset="-120"/>
              <a:sym typeface="PingFang TC Semibold"/>
            </a:endParaRPr>
          </a:p>
          <a:p>
            <a:pPr fontAlgn="base">
              <a:defRPr sz="2000" b="0">
                <a:solidFill>
                  <a:srgbClr val="C00000"/>
                </a:solidFill>
                <a:latin typeface="PingFang TC Semibold"/>
                <a:ea typeface="PingFang TC Semibold"/>
                <a:cs typeface="PingFang TC Semibold"/>
                <a:sym typeface="PingFang TC Semibold"/>
              </a:defRPr>
            </a:pPr>
            <a:endParaRPr lang="en-US" altLang="zh-TW" sz="2000" b="1" dirty="0" smtClean="0">
              <a:solidFill>
                <a:srgbClr val="C00000"/>
              </a:solidFill>
              <a:latin typeface="Microsoft JhengHei" charset="-120"/>
              <a:ea typeface="Microsoft JhengHei" charset="-120"/>
              <a:cs typeface="Microsoft JhengHei" charset="-120"/>
              <a:sym typeface="PingFang TC Semibold"/>
            </a:endParaRPr>
          </a:p>
          <a:p>
            <a:pPr fontAlgn="base"/>
            <a:r>
              <a:rPr lang="zh-TW" altLang="en-US" sz="2000" dirty="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，曾</a:t>
            </a:r>
            <a:r>
              <a:rPr lang="zh-TW" altLang="en-US" sz="2000" dirty="0">
                <a:latin typeface="Microsoft JhengHei" charset="-120"/>
                <a:ea typeface="Microsoft JhengHei" charset="-120"/>
                <a:cs typeface="Microsoft JhengHei" charset="-120"/>
              </a:rPr>
              <a:t>任甘肅莊浪縣縣委書記</a:t>
            </a:r>
            <a:r>
              <a:rPr lang="zh-TW" altLang="en-US" sz="2000" dirty="0" smtClean="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當時</a:t>
            </a:r>
            <a:r>
              <a:rPr lang="zh-TW" altLang="en-US" sz="2000" dirty="0" smtClean="0">
                <a:latin typeface="Microsoft JhengHei" charset="-120"/>
                <a:ea typeface="Microsoft JhengHei" charset="-120"/>
                <a:cs typeface="Microsoft JhengHei" charset="-120"/>
              </a:rPr>
              <a:t>趙</a:t>
            </a:r>
            <a:r>
              <a:rPr lang="zh-TW" altLang="en-US" sz="2000" dirty="0">
                <a:latin typeface="Microsoft JhengHei" charset="-120"/>
                <a:ea typeface="Microsoft JhengHei" charset="-120"/>
                <a:cs typeface="Microsoft JhengHei" charset="-120"/>
              </a:rPr>
              <a:t>墩</a:t>
            </a:r>
            <a:r>
              <a:rPr lang="zh-TW" altLang="en-US" sz="2000" dirty="0" smtClean="0">
                <a:latin typeface="Microsoft JhengHei" charset="-120"/>
                <a:ea typeface="Microsoft JhengHei" charset="-120"/>
                <a:cs typeface="Microsoft JhengHei" charset="-120"/>
              </a:rPr>
              <a:t>鄉的大法</a:t>
            </a:r>
            <a:r>
              <a:rPr lang="zh-TW" altLang="en-US" sz="2000" dirty="0">
                <a:latin typeface="Microsoft JhengHei" charset="-120"/>
                <a:ea typeface="Microsoft JhengHei" charset="-120"/>
                <a:cs typeface="Microsoft JhengHei" charset="-120"/>
              </a:rPr>
              <a:t>弟子</a:t>
            </a:r>
            <a:r>
              <a:rPr lang="zh-TW" altLang="en-US" sz="2000" dirty="0">
                <a:solidFill>
                  <a:srgbClr val="0070C0"/>
                </a:solidFill>
                <a:latin typeface="Microsoft JhengHei" charset="-120"/>
                <a:ea typeface="Microsoft JhengHei" charset="-120"/>
                <a:cs typeface="Microsoft JhengHei" charset="-120"/>
              </a:rPr>
              <a:t>孫君賢</a:t>
            </a:r>
            <a:r>
              <a:rPr lang="zh-TW" altLang="en-US" sz="2000" dirty="0">
                <a:latin typeface="Microsoft JhengHei" charset="-120"/>
                <a:ea typeface="Microsoft JhengHei" charset="-120"/>
                <a:cs typeface="Microsoft JhengHei" charset="-120"/>
              </a:rPr>
              <a:t>被迫害致死，以</a:t>
            </a:r>
            <a:r>
              <a:rPr lang="zh-TW" altLang="en-US" sz="2000" dirty="0">
                <a:solidFill>
                  <a:srgbClr val="00B050"/>
                </a:solidFill>
                <a:latin typeface="Microsoft JhengHei" charset="-120"/>
                <a:ea typeface="Microsoft JhengHei" charset="-120"/>
                <a:cs typeface="Microsoft JhengHei" charset="-120"/>
              </a:rPr>
              <a:t>李仕忠</a:t>
            </a:r>
            <a:r>
              <a:rPr lang="zh-TW" altLang="en-US" sz="2000" dirty="0">
                <a:latin typeface="Microsoft JhengHei" charset="-120"/>
                <a:ea typeface="Microsoft JhengHei" charset="-120"/>
                <a:cs typeface="Microsoft JhengHei" charset="-120"/>
              </a:rPr>
              <a:t>為首的縣邪黨團伙，伙同惡警對外謊稱</a:t>
            </a:r>
            <a:r>
              <a:rPr lang="zh-TW" altLang="en-US" sz="2000" dirty="0">
                <a:solidFill>
                  <a:srgbClr val="0070C0"/>
                </a:solidFill>
                <a:latin typeface="Microsoft JhengHei" charset="-120"/>
                <a:ea typeface="Microsoft JhengHei" charset="-120"/>
                <a:cs typeface="Microsoft JhengHei" charset="-120"/>
              </a:rPr>
              <a:t>孫君賢</a:t>
            </a:r>
            <a:r>
              <a:rPr lang="zh-TW" altLang="en-US" sz="2000" dirty="0">
                <a:latin typeface="Microsoft JhengHei" charset="-120"/>
                <a:ea typeface="Microsoft JhengHei" charset="-120"/>
                <a:cs typeface="Microsoft JhengHei" charset="-120"/>
              </a:rPr>
              <a:t>跳火車身亡</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一時間</a:t>
            </a:r>
            <a:r>
              <a:rPr lang="zh-TW" altLang="en-US" sz="2000" dirty="0">
                <a:latin typeface="Microsoft JhengHei" charset="-120"/>
                <a:ea typeface="Microsoft JhengHei" charset="-120"/>
                <a:cs typeface="Microsoft JhengHei" charset="-120"/>
              </a:rPr>
              <a:t>謠言傳遍四方。為了掩蓋事實真相，</a:t>
            </a:r>
            <a:r>
              <a:rPr lang="zh-TW" altLang="en-US" sz="2000" dirty="0" smtClean="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主持會議密令</a:t>
            </a:r>
            <a:r>
              <a:rPr lang="zh-TW" altLang="en-US" sz="2000" dirty="0">
                <a:latin typeface="Microsoft JhengHei" charset="-120"/>
                <a:ea typeface="Microsoft JhengHei" charset="-120"/>
                <a:cs typeface="Microsoft JhengHei" charset="-120"/>
              </a:rPr>
              <a:t>將</a:t>
            </a:r>
            <a:r>
              <a:rPr lang="zh-TW" altLang="en-US" sz="2000" dirty="0" smtClean="0">
                <a:latin typeface="Microsoft JhengHei" charset="-120"/>
                <a:ea typeface="Microsoft JhengHei" charset="-120"/>
                <a:cs typeface="Microsoft JhengHei" charset="-120"/>
              </a:rPr>
              <a:t>另</a:t>
            </a:r>
            <a:r>
              <a:rPr lang="en-US" altLang="zh-TW" sz="2000" dirty="0" smtClean="0">
                <a:latin typeface="Microsoft JhengHei" charset="-120"/>
                <a:ea typeface="Microsoft JhengHei" charset="-120"/>
                <a:cs typeface="Microsoft JhengHei" charset="-120"/>
              </a:rPr>
              <a:t>7</a:t>
            </a:r>
            <a:r>
              <a:rPr lang="zh-TW" altLang="en-US" sz="2000" dirty="0" smtClean="0">
                <a:latin typeface="Microsoft JhengHei" charset="-120"/>
                <a:ea typeface="Microsoft JhengHei" charset="-120"/>
                <a:cs typeface="Microsoft JhengHei" charset="-120"/>
              </a:rPr>
              <a:t>位</a:t>
            </a:r>
            <a:r>
              <a:rPr lang="zh-TW" altLang="en-US" sz="2000" dirty="0">
                <a:latin typeface="Microsoft JhengHei" charset="-120"/>
                <a:ea typeface="Microsoft JhengHei" charset="-120"/>
                <a:cs typeface="Microsoft JhengHei" charset="-120"/>
              </a:rPr>
              <a:t>大法弟子非法</a:t>
            </a:r>
            <a:r>
              <a:rPr lang="zh-TW" altLang="en-US" sz="2000" dirty="0" smtClean="0">
                <a:latin typeface="Microsoft JhengHei" charset="-120"/>
                <a:ea typeface="Microsoft JhengHei" charset="-120"/>
                <a:cs typeface="Microsoft JhengHei" charset="-120"/>
              </a:rPr>
              <a:t>拘留</a:t>
            </a:r>
            <a:r>
              <a:rPr lang="en-US" altLang="zh-TW" sz="2000" dirty="0" smtClean="0">
                <a:latin typeface="Microsoft JhengHei" charset="-120"/>
                <a:ea typeface="Microsoft JhengHei" charset="-120"/>
                <a:cs typeface="Microsoft JhengHei" charset="-120"/>
              </a:rPr>
              <a:t>20</a:t>
            </a:r>
            <a:r>
              <a:rPr lang="zh-TW" altLang="en-US" sz="2000" dirty="0" smtClean="0">
                <a:latin typeface="Microsoft JhengHei" charset="-120"/>
                <a:ea typeface="Microsoft JhengHei" charset="-120"/>
                <a:cs typeface="Microsoft JhengHei" charset="-120"/>
              </a:rPr>
              <a:t>天</a:t>
            </a:r>
            <a:r>
              <a:rPr lang="zh-TW" altLang="en-US" sz="2000" dirty="0">
                <a:latin typeface="Microsoft JhengHei" charset="-120"/>
                <a:ea typeface="Microsoft JhengHei" charset="-120"/>
                <a:cs typeface="Microsoft JhengHei" charset="-120"/>
              </a:rPr>
              <a:t>，派鄉村幹部和鄰居監控</a:t>
            </a:r>
            <a:r>
              <a:rPr lang="zh-TW" altLang="en-US" sz="2000" dirty="0">
                <a:solidFill>
                  <a:srgbClr val="0070C0"/>
                </a:solidFill>
                <a:latin typeface="Microsoft JhengHei" charset="-120"/>
                <a:ea typeface="Microsoft JhengHei" charset="-120"/>
                <a:cs typeface="Microsoft JhengHei" charset="-120"/>
              </a:rPr>
              <a:t>孫君賢</a:t>
            </a:r>
            <a:r>
              <a:rPr lang="zh-TW" altLang="en-US" sz="2000" dirty="0" smtClean="0">
                <a:latin typeface="Microsoft JhengHei" charset="-120"/>
                <a:ea typeface="Microsoft JhengHei" charset="-120"/>
                <a:cs typeface="Microsoft JhengHei" charset="-120"/>
              </a:rPr>
              <a:t>家。</a:t>
            </a:r>
            <a:endParaRPr lang="en-US" altLang="zh-TW" sz="2000" dirty="0" smtClean="0">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rPr>
              <a:t>2004</a:t>
            </a:r>
            <a:r>
              <a:rPr lang="zh-TW" altLang="en-US" sz="2000" dirty="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3</a:t>
            </a:r>
            <a:r>
              <a:rPr lang="zh-TW" altLang="en-US" sz="2000" dirty="0">
                <a:latin typeface="Microsoft JhengHei" charset="-120"/>
                <a:ea typeface="Microsoft JhengHei" charset="-120"/>
                <a:cs typeface="Microsoft JhengHei" charset="-120"/>
              </a:rPr>
              <a:t>月</a:t>
            </a:r>
            <a:r>
              <a:rPr lang="zh-TW" altLang="en-US" sz="2000" dirty="0" smtClean="0">
                <a:latin typeface="Microsoft JhengHei" charset="-120"/>
                <a:ea typeface="Microsoft JhengHei" charset="-120"/>
                <a:cs typeface="Microsoft JhengHei" charset="-120"/>
              </a:rPr>
              <a:t>，</a:t>
            </a:r>
            <a:r>
              <a:rPr lang="zh-TW" altLang="en-US" sz="2000" dirty="0" smtClean="0">
                <a:solidFill>
                  <a:srgbClr val="00B050"/>
                </a:solidFill>
                <a:latin typeface="Microsoft JhengHei" charset="-120"/>
                <a:ea typeface="Microsoft JhengHei" charset="-120"/>
                <a:cs typeface="Microsoft JhengHei" charset="-120"/>
              </a:rPr>
              <a:t>李仕忠</a:t>
            </a:r>
            <a:r>
              <a:rPr lang="zh-TW" altLang="en-US" sz="2000" dirty="0" smtClean="0">
                <a:latin typeface="Microsoft JhengHei" charset="-120"/>
                <a:ea typeface="Microsoft JhengHei" charset="-120"/>
                <a:cs typeface="Microsoft JhengHei" charset="-120"/>
              </a:rPr>
              <a:t>在任期間，莊</a:t>
            </a:r>
            <a:r>
              <a:rPr lang="zh-TW" altLang="en-US" sz="2000" dirty="0">
                <a:latin typeface="Microsoft JhengHei" charset="-120"/>
                <a:ea typeface="Microsoft JhengHei" charset="-120"/>
                <a:cs typeface="Microsoft JhengHei" charset="-120"/>
              </a:rPr>
              <a:t>浪縣大法弟子</a:t>
            </a:r>
            <a:r>
              <a:rPr lang="zh-TW" altLang="en-US" sz="2000" dirty="0" smtClean="0">
                <a:solidFill>
                  <a:srgbClr val="0070C0"/>
                </a:solidFill>
                <a:latin typeface="Microsoft JhengHei" charset="-120"/>
                <a:ea typeface="Microsoft JhengHei" charset="-120"/>
                <a:cs typeface="Microsoft JhengHei" charset="-120"/>
              </a:rPr>
              <a:t>柳林霞</a:t>
            </a:r>
            <a:r>
              <a:rPr lang="zh-TW" altLang="en-US" sz="2000" dirty="0" smtClean="0">
                <a:latin typeface="Microsoft JhengHei" charset="-120"/>
                <a:ea typeface="Microsoft JhengHei" charset="-120"/>
                <a:cs typeface="Microsoft JhengHei" charset="-120"/>
              </a:rPr>
              <a:t>被非法</a:t>
            </a:r>
            <a:r>
              <a:rPr lang="zh-TW" altLang="en-US" sz="2000" dirty="0">
                <a:latin typeface="Microsoft JhengHei" charset="-120"/>
                <a:ea typeface="Microsoft JhengHei" charset="-120"/>
                <a:cs typeface="Microsoft JhengHei" charset="-120"/>
              </a:rPr>
              <a:t>勞教</a:t>
            </a:r>
            <a:r>
              <a:rPr lang="zh-TW" altLang="en-US" sz="2000" dirty="0" smtClean="0">
                <a:latin typeface="Microsoft JhengHei" charset="-120"/>
                <a:ea typeface="Microsoft JhengHei" charset="-120"/>
                <a:cs typeface="Microsoft JhengHei" charset="-120"/>
              </a:rPr>
              <a:t>三年。</a:t>
            </a:r>
            <a:endParaRPr lang="en-US" altLang="zh-TW" sz="2000" dirty="0" smtClean="0">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rPr>
              <a:t>2006</a:t>
            </a:r>
            <a:r>
              <a:rPr lang="zh-TW" altLang="en-US" sz="2000" dirty="0">
                <a:latin typeface="Microsoft JhengHei" charset="-120"/>
                <a:ea typeface="Microsoft JhengHei" charset="-120"/>
                <a:cs typeface="Microsoft JhengHei" charset="-120"/>
              </a:rPr>
              <a:t>年</a:t>
            </a:r>
            <a:r>
              <a:rPr lang="en-US" altLang="zh-TW" sz="2000" dirty="0">
                <a:latin typeface="Microsoft JhengHei" charset="-120"/>
                <a:ea typeface="Microsoft JhengHei" charset="-120"/>
                <a:cs typeface="Microsoft JhengHei" charset="-120"/>
              </a:rPr>
              <a:t>10</a:t>
            </a:r>
            <a:r>
              <a:rPr lang="zh-TW" altLang="en-US" sz="2000" dirty="0">
                <a:latin typeface="Microsoft JhengHei" charset="-120"/>
                <a:ea typeface="Microsoft JhengHei" charset="-120"/>
                <a:cs typeface="Microsoft JhengHei" charset="-120"/>
              </a:rPr>
              <a:t>月，已升任平涼市秘書長的</a:t>
            </a:r>
            <a:r>
              <a:rPr lang="zh-TW" altLang="en-US" sz="2000" dirty="0" smtClean="0">
                <a:latin typeface="Microsoft JhengHei" charset="-120"/>
                <a:ea typeface="Microsoft JhengHei" charset="-120"/>
                <a:cs typeface="Microsoft JhengHei" charset="-120"/>
              </a:rPr>
              <a:t>李仕忠</a:t>
            </a:r>
            <a:r>
              <a:rPr lang="zh-TW" altLang="en-US" sz="2000" b="1" dirty="0" smtClean="0">
                <a:solidFill>
                  <a:srgbClr val="FF0000"/>
                </a:solidFill>
                <a:latin typeface="Microsoft JhengHei" charset="-120"/>
                <a:ea typeface="Microsoft JhengHei" charset="-120"/>
                <a:cs typeface="Microsoft JhengHei" charset="-120"/>
              </a:rPr>
              <a:t>突然</a:t>
            </a:r>
            <a:r>
              <a:rPr lang="zh-TW" altLang="en-US" sz="2000" b="1" dirty="0">
                <a:solidFill>
                  <a:srgbClr val="FF0000"/>
                </a:solidFill>
                <a:latin typeface="Microsoft JhengHei" charset="-120"/>
                <a:ea typeface="Microsoft JhengHei" charset="-120"/>
                <a:cs typeface="Microsoft JhengHei" charset="-120"/>
              </a:rPr>
              <a:t>跳樓身亡，年僅</a:t>
            </a:r>
            <a:r>
              <a:rPr lang="en-US" altLang="zh-TW" sz="2000" b="1" dirty="0">
                <a:solidFill>
                  <a:srgbClr val="FF0000"/>
                </a:solidFill>
                <a:latin typeface="Microsoft JhengHei" charset="-120"/>
                <a:ea typeface="Microsoft JhengHei" charset="-120"/>
                <a:cs typeface="Microsoft JhengHei" charset="-120"/>
              </a:rPr>
              <a:t>44</a:t>
            </a:r>
            <a:r>
              <a:rPr lang="zh-TW" altLang="en-US" sz="2000" b="1" dirty="0">
                <a:solidFill>
                  <a:srgbClr val="FF0000"/>
                </a:solidFill>
                <a:latin typeface="Microsoft JhengHei" charset="-120"/>
                <a:ea typeface="Microsoft JhengHei" charset="-120"/>
                <a:cs typeface="Microsoft JhengHei" charset="-120"/>
              </a:rPr>
              <a:t>歲</a:t>
            </a:r>
            <a:r>
              <a:rPr lang="zh-TW" altLang="en-US" sz="2000" dirty="0" smtClean="0">
                <a:solidFill>
                  <a:srgbClr val="FF0000"/>
                </a:solidFill>
                <a:latin typeface="Microsoft JhengHei" charset="-120"/>
                <a:ea typeface="Microsoft JhengHei" charset="-120"/>
                <a:cs typeface="Microsoft JhengHei" charset="-120"/>
              </a:rPr>
              <a:t>。</a:t>
            </a:r>
            <a:endParaRPr lang="en-US" altLang="zh-TW" sz="2000" dirty="0" smtClean="0">
              <a:solidFill>
                <a:srgbClr val="FF0000"/>
              </a:solidFill>
              <a:latin typeface="Microsoft JhengHei" charset="-120"/>
              <a:ea typeface="Microsoft JhengHei" charset="-120"/>
              <a:cs typeface="Microsoft JhengHei" charset="-120"/>
            </a:endParaRPr>
          </a:p>
          <a:p>
            <a:pPr fontAlgn="base"/>
            <a:r>
              <a:rPr lang="en-US" altLang="zh-TW" sz="2000" dirty="0" smtClean="0">
                <a:latin typeface="Microsoft JhengHei" charset="-120"/>
                <a:ea typeface="Microsoft JhengHei" charset="-120"/>
                <a:cs typeface="Microsoft JhengHei" charset="-120"/>
                <a:sym typeface="PingFang TC Semibold"/>
              </a:rPr>
              <a:t>【</a:t>
            </a:r>
            <a:r>
              <a:rPr lang="zh-TW" altLang="en-US" sz="2000" dirty="0">
                <a:latin typeface="Microsoft JhengHei" charset="-120"/>
                <a:ea typeface="Microsoft JhengHei" charset="-120"/>
                <a:cs typeface="Microsoft JhengHei" charset="-120"/>
                <a:sym typeface="PingFang TC Semibold"/>
              </a:rPr>
              <a:t>明慧網</a:t>
            </a:r>
            <a:r>
              <a:rPr lang="en-US" altLang="zh-TW" sz="2000" dirty="0">
                <a:latin typeface="Microsoft JhengHei" charset="-120"/>
                <a:ea typeface="Microsoft JhengHei" charset="-120"/>
                <a:cs typeface="Microsoft JhengHei" charset="-120"/>
                <a:sym typeface="PingFang TC Semibold"/>
              </a:rPr>
              <a:t>2007</a:t>
            </a:r>
            <a:r>
              <a:rPr lang="zh-TW" altLang="en-US" sz="2000" dirty="0">
                <a:latin typeface="Microsoft JhengHei" charset="-120"/>
                <a:ea typeface="Microsoft JhengHei" charset="-120"/>
                <a:cs typeface="Microsoft JhengHei" charset="-120"/>
                <a:sym typeface="PingFang TC Semibold"/>
              </a:rPr>
              <a:t>年</a:t>
            </a:r>
            <a:r>
              <a:rPr lang="en-US" altLang="zh-TW" sz="2000" dirty="0">
                <a:latin typeface="Microsoft JhengHei" charset="-120"/>
                <a:ea typeface="Microsoft JhengHei" charset="-120"/>
                <a:cs typeface="Microsoft JhengHei" charset="-120"/>
                <a:sym typeface="PingFang TC Semibold"/>
              </a:rPr>
              <a:t>6</a:t>
            </a:r>
            <a:r>
              <a:rPr lang="zh-TW" altLang="en-US" sz="2000" dirty="0">
                <a:latin typeface="Microsoft JhengHei" charset="-120"/>
                <a:ea typeface="Microsoft JhengHei" charset="-120"/>
                <a:cs typeface="Microsoft JhengHei" charset="-120"/>
                <a:sym typeface="PingFang TC Semibold"/>
              </a:rPr>
              <a:t>月</a:t>
            </a:r>
            <a:r>
              <a:rPr lang="en-US" altLang="zh-TW" sz="2000" dirty="0">
                <a:latin typeface="Microsoft JhengHei" charset="-120"/>
                <a:ea typeface="Microsoft JhengHei" charset="-120"/>
                <a:cs typeface="Microsoft JhengHei" charset="-120"/>
                <a:sym typeface="PingFang TC Semibold"/>
              </a:rPr>
              <a:t>13</a:t>
            </a:r>
            <a:r>
              <a:rPr lang="zh-TW" altLang="en-US" sz="2000" dirty="0">
                <a:latin typeface="Microsoft JhengHei" charset="-120"/>
                <a:ea typeface="Microsoft JhengHei" charset="-120"/>
                <a:cs typeface="Microsoft JhengHei" charset="-120"/>
                <a:sym typeface="PingFang TC Semibold"/>
              </a:rPr>
              <a:t>日</a:t>
            </a:r>
            <a:r>
              <a:rPr lang="en-US" altLang="zh-TW" sz="2000" dirty="0" smtClean="0">
                <a:latin typeface="Microsoft JhengHei" charset="-120"/>
                <a:ea typeface="Microsoft JhengHei" charset="-120"/>
                <a:cs typeface="Microsoft JhengHei" charset="-120"/>
                <a:sym typeface="PingFang TC Semibold"/>
              </a:rPr>
              <a:t>】</a:t>
            </a:r>
            <a:endParaRPr lang="en-US" altLang="zh-TW" sz="2000" dirty="0">
              <a:latin typeface="Microsoft JhengHei" charset="-120"/>
              <a:ea typeface="Microsoft JhengHei" charset="-120"/>
              <a:cs typeface="Microsoft JhengHei" charset="-120"/>
              <a:sym typeface="PingFang TC Semibold"/>
            </a:endParaRPr>
          </a:p>
        </p:txBody>
      </p:sp>
      <p:sp>
        <p:nvSpPr>
          <p:cNvPr id="13"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TW" altLang="en-US" sz="4400" dirty="0" smtClean="0"/>
              <a:t>惡報</a:t>
            </a:r>
            <a:endParaRPr lang="en-US" altLang="zh-TW" sz="4400" dirty="0"/>
          </a:p>
        </p:txBody>
      </p:sp>
      <p:sp>
        <p:nvSpPr>
          <p:cNvPr id="10" name="矩形 4"/>
          <p:cNvSpPr/>
          <p:nvPr/>
        </p:nvSpPr>
        <p:spPr>
          <a:xfrm>
            <a:off x="78670" y="4149080"/>
            <a:ext cx="9000060" cy="2218984"/>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000" b="1" dirty="0" smtClean="0">
                <a:latin typeface="Microsoft JhengHei" charset="-120"/>
                <a:ea typeface="Microsoft JhengHei" charset="-120"/>
                <a:cs typeface="Microsoft JhengHei" charset="-120"/>
                <a:sym typeface="PingFang TC Semibold"/>
              </a:rPr>
              <a:t>是江鬼做了壞事 惹惱了火神  </a:t>
            </a:r>
            <a:endParaRPr lang="en-US" altLang="zh-TW" sz="2000" dirty="0" smtClean="0">
              <a:solidFill>
                <a:srgbClr val="202020"/>
              </a:solidFill>
              <a:latin typeface="Microsoft JhengHei" charset="-120"/>
              <a:ea typeface="Microsoft JhengHei" charset="-120"/>
              <a:cs typeface="Microsoft JhengHei" charset="-120"/>
            </a:endParaRPr>
          </a:p>
          <a:p>
            <a:r>
              <a:rPr lang="en-US" altLang="zh-TW" sz="2000" dirty="0">
                <a:latin typeface="Microsoft JhengHei" charset="-120"/>
                <a:ea typeface="Microsoft JhengHei" charset="-120"/>
                <a:cs typeface="Microsoft JhengHei" charset="-120"/>
              </a:rPr>
              <a:t>2000</a:t>
            </a:r>
            <a:r>
              <a:rPr lang="zh-TW" altLang="en-US" sz="2000" dirty="0">
                <a:latin typeface="Microsoft JhengHei" charset="-120"/>
                <a:ea typeface="Microsoft JhengHei" charset="-120"/>
                <a:cs typeface="Microsoft JhengHei" charset="-120"/>
              </a:rPr>
              <a:t>年平涼市政治打手在市劇院上映污衊大法的影片並通知大法學員一定要參加</a:t>
            </a:r>
            <a:r>
              <a:rPr lang="zh-TW" altLang="en-US" sz="2000" dirty="0" smtClean="0">
                <a:latin typeface="Microsoft JhengHei" charset="-120"/>
                <a:ea typeface="Microsoft JhengHei" charset="-120"/>
                <a:cs typeface="Microsoft JhengHei" charset="-120"/>
              </a:rPr>
              <a:t>。筆者同修的單位通知</a:t>
            </a:r>
            <a:r>
              <a:rPr lang="en-US" altLang="zh-TW" sz="2000" dirty="0" smtClean="0">
                <a:latin typeface="Microsoft JhengHei" charset="-120"/>
                <a:ea typeface="Microsoft JhengHei" charset="-120"/>
                <a:cs typeface="Microsoft JhengHei" charset="-120"/>
              </a:rPr>
              <a:t>40</a:t>
            </a:r>
            <a:r>
              <a:rPr lang="zh-TW" altLang="en-US" sz="2000" dirty="0" smtClean="0">
                <a:latin typeface="Microsoft JhengHei" charset="-120"/>
                <a:ea typeface="Microsoft JhengHei" charset="-120"/>
                <a:cs typeface="Microsoft JhengHei" charset="-120"/>
              </a:rPr>
              <a:t>多</a:t>
            </a:r>
            <a:r>
              <a:rPr lang="zh-TW" altLang="en-US" sz="2000" dirty="0">
                <a:latin typeface="Microsoft JhengHei" charset="-120"/>
                <a:ea typeface="Microsoft JhengHei" charset="-120"/>
                <a:cs typeface="Microsoft JhengHei" charset="-120"/>
              </a:rPr>
              <a:t>名大法學員，不能漏掉一個人</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r>
              <a:rPr lang="zh-TW" altLang="en-US" sz="2000" b="1" dirty="0" smtClean="0">
                <a:solidFill>
                  <a:srgbClr val="FF0000"/>
                </a:solidFill>
                <a:latin typeface="Microsoft JhengHei" charset="-120"/>
                <a:ea typeface="Microsoft JhengHei" charset="-120"/>
                <a:cs typeface="Microsoft JhengHei" charset="-120"/>
              </a:rPr>
              <a:t>結果</a:t>
            </a:r>
            <a:r>
              <a:rPr lang="zh-TW" altLang="en-US" sz="2000" b="1" dirty="0">
                <a:solidFill>
                  <a:srgbClr val="FF0000"/>
                </a:solidFill>
                <a:latin typeface="Microsoft JhengHei" charset="-120"/>
                <a:ea typeface="Microsoft JhengHei" charset="-120"/>
                <a:cs typeface="Microsoft JhengHei" charset="-120"/>
              </a:rPr>
              <a:t>晚上放映時因電器故障發生大火，燒掉放映機</a:t>
            </a:r>
            <a:r>
              <a:rPr lang="zh-TW" altLang="en-US" sz="2000" dirty="0" smtClean="0">
                <a:latin typeface="Microsoft JhengHei" charset="-120"/>
                <a:ea typeface="Microsoft JhengHei" charset="-120"/>
                <a:cs typeface="Microsoft JhengHei" charset="-120"/>
              </a:rPr>
              <a:t>，</a:t>
            </a:r>
            <a:r>
              <a:rPr lang="zh-TW" altLang="en-US" sz="2000" b="1" dirty="0" smtClean="0">
                <a:solidFill>
                  <a:srgbClr val="FF0000"/>
                </a:solidFill>
                <a:latin typeface="Microsoft JhengHei" charset="-120"/>
                <a:ea typeface="Microsoft JhengHei" charset="-120"/>
                <a:cs typeface="Microsoft JhengHei" charset="-120"/>
              </a:rPr>
              <a:t>大</a:t>
            </a:r>
            <a:r>
              <a:rPr lang="zh-TW" altLang="en-US" sz="2000" b="1" dirty="0">
                <a:solidFill>
                  <a:srgbClr val="FF0000"/>
                </a:solidFill>
                <a:latin typeface="Microsoft JhengHei" charset="-120"/>
                <a:ea typeface="Microsoft JhengHei" charset="-120"/>
                <a:cs typeface="Microsoft JhengHei" charset="-120"/>
              </a:rPr>
              <a:t>火燒掉整個劇院</a:t>
            </a:r>
            <a:r>
              <a:rPr lang="zh-TW" altLang="en-US" sz="2000" b="1" dirty="0" smtClean="0">
                <a:solidFill>
                  <a:srgbClr val="FF0000"/>
                </a:solidFill>
                <a:latin typeface="Microsoft JhengHei" charset="-120"/>
                <a:ea typeface="Microsoft JhengHei" charset="-120"/>
                <a:cs typeface="Microsoft JhengHei" charset="-120"/>
              </a:rPr>
              <a:t>，</a:t>
            </a:r>
            <a:endParaRPr lang="en-US" altLang="zh-TW" sz="2000" b="1" dirty="0" smtClean="0">
              <a:solidFill>
                <a:srgbClr val="FF0000"/>
              </a:solidFill>
              <a:latin typeface="Microsoft JhengHei" charset="-120"/>
              <a:ea typeface="Microsoft JhengHei" charset="-120"/>
              <a:cs typeface="Microsoft JhengHei" charset="-120"/>
            </a:endParaRPr>
          </a:p>
          <a:p>
            <a:r>
              <a:rPr lang="zh-TW" altLang="en-US" sz="2000" dirty="0" smtClean="0">
                <a:latin typeface="Microsoft JhengHei" charset="-120"/>
                <a:ea typeface="Microsoft JhengHei" charset="-120"/>
                <a:cs typeface="Microsoft JhengHei" charset="-120"/>
              </a:rPr>
              <a:t>消防隊</a:t>
            </a:r>
            <a:r>
              <a:rPr lang="zh-TW" altLang="en-US" sz="2000" dirty="0">
                <a:latin typeface="Microsoft JhengHei" charset="-120"/>
                <a:ea typeface="Microsoft JhengHei" charset="-120"/>
                <a:cs typeface="Microsoft JhengHei" charset="-120"/>
              </a:rPr>
              <a:t>來滅火後，只留下了些磚牆。這對本市影響極大</a:t>
            </a:r>
            <a:r>
              <a:rPr lang="zh-TW" altLang="en-US" sz="2000" dirty="0" smtClean="0">
                <a:latin typeface="Microsoft JhengHei" charset="-120"/>
                <a:ea typeface="Microsoft JhengHei" charset="-120"/>
                <a:cs typeface="Microsoft JhengHei" charset="-120"/>
              </a:rPr>
              <a:t>，群眾</a:t>
            </a:r>
            <a:r>
              <a:rPr lang="zh-TW" altLang="en-US" sz="2000" dirty="0">
                <a:latin typeface="Microsoft JhengHei" charset="-120"/>
                <a:ea typeface="Microsoft JhengHei" charset="-120"/>
                <a:cs typeface="Microsoft JhengHei" charset="-120"/>
              </a:rPr>
              <a:t>紛紛議論說</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r>
              <a:rPr lang="zh-TW" altLang="en-US" sz="2000" dirty="0" smtClean="0">
                <a:latin typeface="Microsoft JhengHei" charset="-120"/>
                <a:ea typeface="Microsoft JhengHei" charset="-120"/>
                <a:cs typeface="Microsoft JhengHei" charset="-120"/>
              </a:rPr>
              <a:t>是</a:t>
            </a:r>
            <a:r>
              <a:rPr lang="zh-TW" altLang="en-US" sz="2000" dirty="0">
                <a:latin typeface="Microsoft JhengHei" charset="-120"/>
                <a:ea typeface="Microsoft JhengHei" charset="-120"/>
                <a:cs typeface="Microsoft JhengHei" charset="-120"/>
              </a:rPr>
              <a:t>江澤民幹壞事，惹惱了火神（因為該劇院的位置就是以前火神廟的舊址。</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r>
              <a:rPr lang="en-US" altLang="zh-TW" sz="2000" dirty="0">
                <a:latin typeface="Microsoft JhengHei" charset="-120"/>
                <a:ea typeface="Microsoft JhengHei" charset="-120"/>
                <a:cs typeface="Microsoft JhengHei" charset="-120"/>
                <a:sym typeface="PingFang TC Semibold"/>
              </a:rPr>
              <a:t>【</a:t>
            </a:r>
            <a:r>
              <a:rPr lang="zh-TW" altLang="en-US" sz="2000" dirty="0">
                <a:latin typeface="Microsoft JhengHei" charset="-120"/>
                <a:ea typeface="Microsoft JhengHei" charset="-120"/>
                <a:cs typeface="Microsoft JhengHei" charset="-120"/>
                <a:sym typeface="PingFang TC Semibold"/>
              </a:rPr>
              <a:t>明慧網</a:t>
            </a:r>
            <a:r>
              <a:rPr lang="en-US" altLang="zh-TW" sz="2000" dirty="0">
                <a:latin typeface="Microsoft JhengHei" charset="-120"/>
                <a:ea typeface="Microsoft JhengHei" charset="-120"/>
                <a:cs typeface="Microsoft JhengHei" charset="-120"/>
                <a:sym typeface="PingFang TC Semibold"/>
              </a:rPr>
              <a:t>2004</a:t>
            </a:r>
            <a:r>
              <a:rPr lang="zh-TW" altLang="en-US" sz="2000" dirty="0">
                <a:latin typeface="Microsoft JhengHei" charset="-120"/>
                <a:ea typeface="Microsoft JhengHei" charset="-120"/>
                <a:cs typeface="Microsoft JhengHei" charset="-120"/>
                <a:sym typeface="PingFang TC Semibold"/>
              </a:rPr>
              <a:t>年</a:t>
            </a:r>
            <a:r>
              <a:rPr lang="en-US" altLang="zh-TW" sz="2000" dirty="0">
                <a:latin typeface="Microsoft JhengHei" charset="-120"/>
                <a:ea typeface="Microsoft JhengHei" charset="-120"/>
                <a:cs typeface="Microsoft JhengHei" charset="-120"/>
                <a:sym typeface="PingFang TC Semibold"/>
              </a:rPr>
              <a:t>6</a:t>
            </a:r>
            <a:r>
              <a:rPr lang="zh-TW" altLang="en-US" sz="2000" dirty="0">
                <a:latin typeface="Microsoft JhengHei" charset="-120"/>
                <a:ea typeface="Microsoft JhengHei" charset="-120"/>
                <a:cs typeface="Microsoft JhengHei" charset="-120"/>
                <a:sym typeface="PingFang TC Semibold"/>
              </a:rPr>
              <a:t>月</a:t>
            </a:r>
            <a:r>
              <a:rPr lang="en-US" altLang="zh-TW" sz="2000" dirty="0">
                <a:latin typeface="Microsoft JhengHei" charset="-120"/>
                <a:ea typeface="Microsoft JhengHei" charset="-120"/>
                <a:cs typeface="Microsoft JhengHei" charset="-120"/>
                <a:sym typeface="PingFang TC Semibold"/>
              </a:rPr>
              <a:t>8</a:t>
            </a:r>
            <a:r>
              <a:rPr lang="zh-TW" altLang="en-US" sz="2000" dirty="0">
                <a:latin typeface="Microsoft JhengHei" charset="-120"/>
                <a:ea typeface="Microsoft JhengHei" charset="-120"/>
                <a:cs typeface="Microsoft JhengHei" charset="-120"/>
                <a:sym typeface="PingFang TC Semibold"/>
              </a:rPr>
              <a:t>日</a:t>
            </a:r>
            <a:r>
              <a:rPr lang="en-US" altLang="zh-TW" sz="2000" dirty="0" smtClean="0">
                <a:latin typeface="Microsoft JhengHei" charset="-120"/>
                <a:ea typeface="Microsoft JhengHei" charset="-120"/>
                <a:cs typeface="Microsoft JhengHei" charset="-120"/>
                <a:sym typeface="PingFang TC Semibold"/>
              </a:rPr>
              <a:t>】</a:t>
            </a:r>
            <a:endParaRPr lang="en-US" altLang="zh-TW" sz="2000" dirty="0">
              <a:latin typeface="Microsoft JhengHei" charset="-120"/>
              <a:ea typeface="Microsoft JhengHei" charset="-120"/>
              <a:cs typeface="Microsoft JhengHei" charset="-120"/>
              <a:sym typeface="PingFang TC Semibold"/>
            </a:endParaRPr>
          </a:p>
        </p:txBody>
      </p:sp>
    </p:spTree>
    <p:extLst>
      <p:ext uri="{BB962C8B-B14F-4D97-AF65-F5344CB8AC3E}">
        <p14:creationId xmlns:p14="http://schemas.microsoft.com/office/powerpoint/2010/main" val="1626965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7" y="-32796"/>
            <a:ext cx="9130603" cy="761015"/>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59187"/>
              <a:ext cx="12985745" cy="10716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smtClean="0"/>
                <a:t> 8</a:t>
              </a:r>
              <a:r>
                <a:rPr sz="3600" b="1" kern="0" dirty="0" smtClean="0"/>
                <a:t>-</a:t>
              </a:r>
              <a:r>
                <a:rPr lang="en-US" sz="3600" b="1" kern="0" dirty="0"/>
                <a:t>4</a:t>
              </a:r>
              <a:r>
                <a:rPr sz="3600" b="1" kern="0" dirty="0" smtClean="0"/>
                <a:t>.</a:t>
              </a:r>
              <a:r>
                <a:rPr lang="zh-TW" altLang="en-US" sz="3600" b="1" dirty="0" smtClean="0">
                  <a:sym typeface="PingFang TC Semibold"/>
                </a:rPr>
                <a:t>平涼市</a:t>
              </a:r>
              <a:endParaRPr lang="zh-TW" altLang="en-US" sz="3600" b="1" kern="0" dirty="0"/>
            </a:p>
          </p:txBody>
        </p:sp>
      </p:grpSp>
      <p:sp>
        <p:nvSpPr>
          <p:cNvPr id="170" name="矩形"/>
          <p:cNvSpPr/>
          <p:nvPr/>
        </p:nvSpPr>
        <p:spPr>
          <a:xfrm>
            <a:off x="7380312" y="27817"/>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endParaRPr lang="en-US" altLang="ja-JP" sz="4000" b="1" kern="0" dirty="0">
              <a:solidFill>
                <a:srgbClr val="EF5FA7">
                  <a:hueOff val="-146070"/>
                  <a:satOff val="-10048"/>
                  <a:lumOff val="-30626"/>
                </a:srgbClr>
              </a:solidFill>
            </a:endParaRPr>
          </a:p>
        </p:txBody>
      </p:sp>
      <p:sp>
        <p:nvSpPr>
          <p:cNvPr id="173" name="矩形 4"/>
          <p:cNvSpPr/>
          <p:nvPr/>
        </p:nvSpPr>
        <p:spPr>
          <a:xfrm>
            <a:off x="13401" y="728219"/>
            <a:ext cx="9130601" cy="6072351"/>
          </a:xfrm>
          <a:prstGeom prst="rect">
            <a:avLst/>
          </a:prstGeom>
          <a:ln>
            <a:solidFill>
              <a:srgbClr val="984807"/>
            </a:solidFill>
          </a:ln>
          <a:extLst>
            <a:ext uri="{C572A759-6A51-4108-AA02-DFA0A04FC94B}">
              <ma14:wrappingTextBoxFlag xmlns="" xmlns:ma14="http://schemas.microsoft.com/office/mac/drawingml/2011/main" val="1"/>
            </a:ext>
          </a:extLst>
        </p:spPr>
        <p:txBody>
          <a:bodyPr wrap="square" lIns="31964" tIns="31964" rIns="31964" bIns="31964">
            <a:spAutoFit/>
          </a:bodyPr>
          <a:lstStyle/>
          <a:p>
            <a:pPr algn="ct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000" b="1" dirty="0">
                <a:solidFill>
                  <a:srgbClr val="0433FF"/>
                </a:solidFill>
                <a:latin typeface="Microsoft JhengHei" charset="-120"/>
                <a:ea typeface="Microsoft JhengHei" charset="-120"/>
                <a:cs typeface="Microsoft JhengHei" charset="-120"/>
              </a:rPr>
              <a:t>大姐拒絕五千元 卻要大法護身符</a:t>
            </a:r>
            <a:r>
              <a:rPr lang="en-US" altLang="zh-TW" sz="2000" dirty="0">
                <a:solidFill>
                  <a:srgbClr val="0433FF"/>
                </a:solidFill>
                <a:latin typeface="Microsoft JhengHei" charset="-120"/>
                <a:ea typeface="Microsoft JhengHei" charset="-120"/>
                <a:cs typeface="Microsoft JhengHei" charset="-120"/>
              </a:rPr>
              <a:t>【</a:t>
            </a:r>
            <a:r>
              <a:rPr lang="zh-TW" altLang="en-US" sz="2000" dirty="0">
                <a:solidFill>
                  <a:srgbClr val="0433FF"/>
                </a:solidFill>
                <a:latin typeface="Microsoft JhengHei" charset="-120"/>
                <a:ea typeface="Microsoft JhengHei" charset="-120"/>
                <a:cs typeface="Microsoft JhengHei" charset="-120"/>
              </a:rPr>
              <a:t>明慧網</a:t>
            </a:r>
            <a:r>
              <a:rPr lang="en-US" altLang="zh-TW" sz="2000" dirty="0">
                <a:solidFill>
                  <a:srgbClr val="0433FF"/>
                </a:solidFill>
                <a:latin typeface="Microsoft JhengHei" charset="-120"/>
                <a:ea typeface="Microsoft JhengHei" charset="-120"/>
                <a:cs typeface="Microsoft JhengHei" charset="-120"/>
              </a:rPr>
              <a:t>2015</a:t>
            </a:r>
            <a:r>
              <a:rPr lang="zh-TW" altLang="en-US" sz="2000" dirty="0">
                <a:solidFill>
                  <a:srgbClr val="0433FF"/>
                </a:solidFill>
                <a:latin typeface="Microsoft JhengHei" charset="-120"/>
                <a:ea typeface="Microsoft JhengHei" charset="-120"/>
                <a:cs typeface="Microsoft JhengHei" charset="-120"/>
              </a:rPr>
              <a:t>年</a:t>
            </a:r>
            <a:r>
              <a:rPr lang="en-US" altLang="zh-TW" sz="2000" dirty="0">
                <a:solidFill>
                  <a:srgbClr val="0433FF"/>
                </a:solidFill>
                <a:latin typeface="Microsoft JhengHei" charset="-120"/>
                <a:ea typeface="Microsoft JhengHei" charset="-120"/>
                <a:cs typeface="Microsoft JhengHei" charset="-120"/>
              </a:rPr>
              <a:t>2</a:t>
            </a:r>
            <a:r>
              <a:rPr lang="zh-TW" altLang="en-US" sz="2000" dirty="0">
                <a:solidFill>
                  <a:srgbClr val="0433FF"/>
                </a:solidFill>
                <a:latin typeface="Microsoft JhengHei" charset="-120"/>
                <a:ea typeface="Microsoft JhengHei" charset="-120"/>
                <a:cs typeface="Microsoft JhengHei" charset="-120"/>
              </a:rPr>
              <a:t>月</a:t>
            </a:r>
            <a:r>
              <a:rPr lang="en-US" altLang="zh-TW" sz="2000" dirty="0">
                <a:solidFill>
                  <a:srgbClr val="0433FF"/>
                </a:solidFill>
                <a:latin typeface="Microsoft JhengHei" charset="-120"/>
                <a:ea typeface="Microsoft JhengHei" charset="-120"/>
                <a:cs typeface="Microsoft JhengHei" charset="-120"/>
              </a:rPr>
              <a:t>10</a:t>
            </a:r>
            <a:r>
              <a:rPr lang="zh-TW" altLang="en-US" sz="2000" dirty="0">
                <a:solidFill>
                  <a:srgbClr val="0433FF"/>
                </a:solidFill>
                <a:latin typeface="Microsoft JhengHei" charset="-120"/>
                <a:ea typeface="Microsoft JhengHei" charset="-120"/>
                <a:cs typeface="Microsoft JhengHei" charset="-120"/>
              </a:rPr>
              <a:t>日</a:t>
            </a:r>
            <a:r>
              <a:rPr lang="en-US" altLang="zh-TW" sz="2000" dirty="0">
                <a:solidFill>
                  <a:srgbClr val="0433FF"/>
                </a:solidFill>
                <a:latin typeface="Microsoft JhengHei" charset="-120"/>
                <a:ea typeface="Microsoft JhengHei" charset="-120"/>
                <a:cs typeface="Microsoft JhengHei" charset="-120"/>
              </a:rPr>
              <a:t>】</a:t>
            </a: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000" dirty="0">
              <a:solidFill>
                <a:srgbClr val="0433FF"/>
              </a:solidFill>
              <a:latin typeface="Microsoft JhengHei" charset="-120"/>
              <a:ea typeface="Microsoft JhengHei" charset="-120"/>
              <a:cs typeface="Microsoft JhengHei" charset="-120"/>
              <a:sym typeface="Helvetica Neue"/>
            </a:endParaRPr>
          </a:p>
          <a:p>
            <a:pPr fontAlgn="base"/>
            <a:r>
              <a:rPr lang="en-US" altLang="zh-TW" dirty="0" smtClean="0">
                <a:latin typeface="Microsoft JhengHei" charset="-120"/>
                <a:ea typeface="Microsoft JhengHei" charset="-120"/>
                <a:cs typeface="Microsoft JhengHei" charset="-120"/>
              </a:rPr>
              <a:t>2013</a:t>
            </a:r>
            <a:r>
              <a:rPr lang="zh-TW" altLang="en-US" dirty="0" smtClean="0">
                <a:latin typeface="Microsoft JhengHei" charset="-120"/>
                <a:ea typeface="Microsoft JhengHei" charset="-120"/>
                <a:cs typeface="Microsoft JhengHei" charset="-120"/>
              </a:rPr>
              <a:t>年</a:t>
            </a:r>
            <a:r>
              <a:rPr lang="en-US" altLang="zh-TW" dirty="0">
                <a:latin typeface="Microsoft JhengHei" charset="-120"/>
                <a:ea typeface="Microsoft JhengHei" charset="-120"/>
                <a:cs typeface="Microsoft JhengHei" charset="-120"/>
              </a:rPr>
              <a:t>2</a:t>
            </a:r>
            <a:r>
              <a:rPr lang="zh-TW" altLang="en-US" dirty="0" smtClean="0">
                <a:latin typeface="Microsoft JhengHei" charset="-120"/>
                <a:ea typeface="Microsoft JhengHei" charset="-120"/>
                <a:cs typeface="Microsoft JhengHei" charset="-120"/>
              </a:rPr>
              <a:t>月份，有</a:t>
            </a:r>
            <a:r>
              <a:rPr lang="zh-TW" altLang="en-US" dirty="0">
                <a:latin typeface="Microsoft JhengHei" charset="-120"/>
                <a:ea typeface="Microsoft JhengHei" charset="-120"/>
                <a:cs typeface="Microsoft JhengHei" charset="-120"/>
              </a:rPr>
              <a:t>一天，我丈夫在店裏接到從甘肅打來的電話</a:t>
            </a:r>
            <a:r>
              <a:rPr lang="zh-TW" altLang="en-US" dirty="0" smtClean="0">
                <a:latin typeface="Microsoft JhengHei" charset="-120"/>
                <a:ea typeface="Microsoft JhengHei" charset="-120"/>
                <a:cs typeface="Microsoft JhengHei" charset="-120"/>
              </a:rPr>
              <a:t>，姐夫說</a:t>
            </a:r>
            <a:r>
              <a:rPr lang="zh-TW" altLang="en-US" dirty="0">
                <a:latin typeface="Microsoft JhengHei" charset="-120"/>
                <a:ea typeface="Microsoft JhengHei" charset="-120"/>
                <a:cs typeface="Microsoft JhengHei" charset="-120"/>
              </a:rPr>
              <a:t>：「你姐突然病重住醫院了，醫生說，你姐身體麻煩大了，可能活不了幾天了。醫生吩咐我給你姐準備後事，我就打電話給你們，通知你們來見最後一面</a:t>
            </a:r>
            <a:r>
              <a:rPr lang="en-US" altLang="zh-TW" dirty="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a:t>
            </a:r>
            <a:endParaRPr lang="en-US" altLang="zh-TW" dirty="0" smtClean="0">
              <a:latin typeface="Microsoft JhengHei" charset="-120"/>
              <a:ea typeface="Microsoft JhengHei" charset="-120"/>
              <a:cs typeface="Microsoft JhengHei" charset="-120"/>
            </a:endParaRPr>
          </a:p>
          <a:p>
            <a:pPr fontAlgn="base"/>
            <a:endParaRPr lang="zh-TW" altLang="en-US" dirty="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我將寫</a:t>
            </a:r>
            <a:r>
              <a:rPr lang="zh-TW" altLang="en-US" dirty="0">
                <a:latin typeface="Microsoft JhengHei" charset="-120"/>
                <a:ea typeface="Microsoft JhengHei" charset="-120"/>
                <a:cs typeface="Microsoft JhengHei" charset="-120"/>
              </a:rPr>
              <a:t>有「法輪大法好」的護身符藏在身上，說來還真靈，自從小媽給了我那張護身符，我一家時來運轉，這幾年無災無難，生意做得紅紅火火的，小日子過得別說有多美哪！</a:t>
            </a:r>
          </a:p>
          <a:p>
            <a:pPr fontAlgn="base"/>
            <a:r>
              <a:rPr lang="zh-TW" altLang="en-US" dirty="0" smtClean="0">
                <a:latin typeface="Microsoft JhengHei" charset="-120"/>
                <a:ea typeface="Microsoft JhengHei" charset="-120"/>
                <a:cs typeface="Microsoft JhengHei" charset="-120"/>
              </a:rPr>
              <a:t>在</a:t>
            </a:r>
            <a:r>
              <a:rPr lang="zh-TW" altLang="en-US" dirty="0">
                <a:latin typeface="Microsoft JhengHei" charset="-120"/>
                <a:ea typeface="Microsoft JhengHei" charset="-120"/>
                <a:cs typeface="Microsoft JhengHei" charset="-120"/>
              </a:rPr>
              <a:t>她的病房外，我忐忑不安的從懷裏摸出那枚「法輪大法好」護身符，緊緊的握在手心裏，心裏默念：「法輪大法好！真善忍好！」念了十幾分鐘</a:t>
            </a:r>
            <a:r>
              <a:rPr lang="zh-TW" altLang="en-US" dirty="0" smtClean="0">
                <a:latin typeface="Microsoft JhengHei" charset="-120"/>
                <a:ea typeface="Microsoft JhengHei" charset="-120"/>
                <a:cs typeface="Microsoft JhengHei" charset="-120"/>
              </a:rPr>
              <a:t>，我倆</a:t>
            </a:r>
            <a:r>
              <a:rPr lang="zh-TW" altLang="en-US" dirty="0">
                <a:latin typeface="Microsoft JhengHei" charset="-120"/>
                <a:ea typeface="Microsoft JhengHei" charset="-120"/>
                <a:cs typeface="Microsoft JhengHei" charset="-120"/>
              </a:rPr>
              <a:t>進到大姐的病房，看見姐夫守在病床邊，一籌莫展。姐夫對我們說：「你姐已經幾天不吃不喝了，一</a:t>
            </a:r>
            <a:r>
              <a:rPr lang="zh-TW" altLang="en-US" dirty="0" smtClean="0">
                <a:latin typeface="Microsoft JhengHei" charset="-120"/>
                <a:ea typeface="Microsoft JhengHei" charset="-120"/>
                <a:cs typeface="Microsoft JhengHei" charset="-120"/>
              </a:rPr>
              <a:t>動不動，</a:t>
            </a:r>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就</a:t>
            </a:r>
            <a:r>
              <a:rPr lang="zh-TW" altLang="en-US" dirty="0">
                <a:latin typeface="Microsoft JhengHei" charset="-120"/>
                <a:ea typeface="Microsoft JhengHei" charset="-120"/>
                <a:cs typeface="Microsoft JhengHei" charset="-120"/>
              </a:rPr>
              <a:t>剩下微弱的心跳了。</a:t>
            </a:r>
            <a:r>
              <a:rPr lang="zh-TW" altLang="en-US" b="1" dirty="0">
                <a:solidFill>
                  <a:srgbClr val="FF0000"/>
                </a:solidFill>
                <a:latin typeface="Microsoft JhengHei" charset="-120"/>
                <a:ea typeface="Microsoft JhengHei" charset="-120"/>
                <a:cs typeface="Microsoft JhengHei" charset="-120"/>
              </a:rPr>
              <a:t>醫生已經下了病危通知書 </a:t>
            </a:r>
            <a:r>
              <a:rPr lang="en-US" altLang="zh-TW" b="1" dirty="0">
                <a:solidFill>
                  <a:srgbClr val="FF0000"/>
                </a:solidFill>
                <a:latin typeface="Microsoft JhengHei" charset="-120"/>
                <a:ea typeface="Microsoft JhengHei" charset="-120"/>
                <a:cs typeface="Microsoft JhengHei" charset="-120"/>
              </a:rPr>
              <a:t>……</a:t>
            </a:r>
            <a:r>
              <a:rPr lang="zh-TW" altLang="en-US" dirty="0">
                <a:latin typeface="Microsoft JhengHei" charset="-120"/>
                <a:ea typeface="Microsoft JhengHei" charset="-120"/>
                <a:cs typeface="Microsoft JhengHei" charset="-120"/>
              </a:rPr>
              <a:t>」沒等姐夫把話說完，我看見大姐白的像死人的臉突然一動，我激動地喊：「我姐有救啦！</a:t>
            </a:r>
            <a:r>
              <a:rPr lang="zh-TW" altLang="en-US" dirty="0" smtClean="0">
                <a:latin typeface="Microsoft JhengHei" charset="-120"/>
                <a:ea typeface="Microsoft JhengHei" charset="-120"/>
                <a:cs typeface="Microsoft JhengHei" charset="-120"/>
              </a:rPr>
              <a:t>」</a:t>
            </a:r>
            <a:endParaRPr lang="en-US" altLang="zh-TW" dirty="0" smtClean="0">
              <a:latin typeface="Microsoft JhengHei" charset="-120"/>
              <a:ea typeface="Microsoft JhengHei" charset="-120"/>
              <a:cs typeface="Microsoft JhengHei" charset="-120"/>
            </a:endParaRPr>
          </a:p>
          <a:p>
            <a:pPr fontAlgn="base"/>
            <a:endParaRPr lang="zh-TW" altLang="en-US" dirty="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醫生</a:t>
            </a:r>
            <a:r>
              <a:rPr lang="zh-TW" altLang="en-US" dirty="0">
                <a:latin typeface="Microsoft JhengHei" charset="-120"/>
                <a:ea typeface="Microsoft JhengHei" charset="-120"/>
                <a:cs typeface="Microsoft JhengHei" charset="-120"/>
              </a:rPr>
              <a:t>問我們：「這麼嚴重的病人是怎麼醒過來的？」我告訴他說：「念這個，‘法輪大法好’護身符上的九個字，我姐就醒過來了。」那醫生說：</a:t>
            </a:r>
            <a:r>
              <a:rPr lang="zh-TW" altLang="en-US" b="1" dirty="0">
                <a:solidFill>
                  <a:srgbClr val="0433FF"/>
                </a:solidFill>
                <a:latin typeface="Microsoft JhengHei" charset="-120"/>
                <a:ea typeface="Microsoft JhengHei" charset="-120"/>
                <a:cs typeface="Microsoft JhengHei" charset="-120"/>
              </a:rPr>
              <a:t>「又出現奇蹟了，太神奇了！</a:t>
            </a:r>
            <a:endParaRPr lang="en-US" altLang="zh-TW" b="1" dirty="0">
              <a:solidFill>
                <a:srgbClr val="0433FF"/>
              </a:solidFill>
              <a:latin typeface="Microsoft JhengHei" charset="-120"/>
              <a:ea typeface="Microsoft JhengHei" charset="-120"/>
              <a:cs typeface="Microsoft JhengHei" charset="-120"/>
            </a:endParaRPr>
          </a:p>
          <a:p>
            <a:pPr fontAlgn="base"/>
            <a:r>
              <a:rPr lang="zh-TW" altLang="en-US" b="1" dirty="0">
                <a:solidFill>
                  <a:srgbClr val="0433FF"/>
                </a:solidFill>
                <a:latin typeface="Microsoft JhengHei" charset="-120"/>
                <a:ea typeface="Microsoft JhengHei" charset="-120"/>
                <a:cs typeface="Microsoft JhengHei" charset="-120"/>
              </a:rPr>
              <a:t>前幾天，隔壁病房一個病人，也是得了重病，念了類似的護身符，只住了兩天就出院了，真是太神奇啦！」</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臨走時，我</a:t>
            </a:r>
            <a:r>
              <a:rPr lang="zh-TW" altLang="en-US" dirty="0">
                <a:latin typeface="Microsoft JhengHei" charset="-120"/>
                <a:ea typeface="Microsoft JhengHei" charset="-120"/>
                <a:cs typeface="Microsoft JhengHei" charset="-120"/>
              </a:rPr>
              <a:t>拿</a:t>
            </a:r>
            <a:r>
              <a:rPr lang="zh-TW" altLang="en-US" dirty="0" smtClean="0">
                <a:latin typeface="Microsoft JhengHei" charset="-120"/>
                <a:ea typeface="Microsoft JhengHei" charset="-120"/>
                <a:cs typeface="Microsoft JhengHei" charset="-120"/>
              </a:rPr>
              <a:t>五千元錢給大姐，大姐說：「三妹啊，你大姐我不缺錢（大姐也是生意人，生意做得比我大），你把你念的護身符留下，</a:t>
            </a:r>
            <a:r>
              <a:rPr lang="zh-TW" altLang="en-US" b="1" dirty="0">
                <a:solidFill>
                  <a:srgbClr val="0433FF"/>
                </a:solidFill>
                <a:latin typeface="Microsoft JhengHei" charset="-120"/>
                <a:ea typeface="Microsoft JhengHei" charset="-120"/>
                <a:cs typeface="Microsoft JhengHei" charset="-120"/>
              </a:rPr>
              <a:t>我要你那精美的法輪功護身符。」</a:t>
            </a:r>
          </a:p>
        </p:txBody>
      </p:sp>
    </p:spTree>
    <p:extLst>
      <p:ext uri="{BB962C8B-B14F-4D97-AF65-F5344CB8AC3E}">
        <p14:creationId xmlns:p14="http://schemas.microsoft.com/office/powerpoint/2010/main" val="9261246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smtClean="0">
                <a:latin typeface="微軟正黑體" panose="020B0604030504040204" pitchFamily="34" charset="-120"/>
                <a:ea typeface="微軟正黑體" panose="020B0604030504040204" pitchFamily="34" charset="-120"/>
              </a:rPr>
              <a:t>9.</a:t>
            </a:r>
            <a:r>
              <a:rPr lang="zh-TW" altLang="en-US" sz="3600" b="1" dirty="0" smtClean="0">
                <a:latin typeface="微軟正黑體" panose="020B0604030504040204" pitchFamily="34" charset="-120"/>
                <a:ea typeface="微軟正黑體" panose="020B0604030504040204" pitchFamily="34" charset="-120"/>
              </a:rPr>
              <a:t>參與辦法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3570208"/>
          </a:xfrm>
          <a:prstGeom prst="rect">
            <a:avLst/>
          </a:prstGeom>
        </p:spPr>
        <p:txBody>
          <a:bodyPr wrap="square">
            <a:spAutoFit/>
          </a:bodyPr>
          <a:lstStyle/>
          <a:p>
            <a:r>
              <a:rPr lang="zh-CN" altLang="en-US" sz="2400" b="1" dirty="0" smtClean="0">
                <a:solidFill>
                  <a:srgbClr val="0070C0"/>
                </a:solidFill>
                <a:latin typeface="Microsoft JhengHei" charset="-120"/>
                <a:ea typeface="Microsoft JhengHei" charset="-120"/>
                <a:cs typeface="Microsoft JhengHei" charset="-120"/>
              </a:rPr>
              <a:t>案情說明：</a:t>
            </a:r>
          </a:p>
          <a:p>
            <a:r>
              <a:rPr lang="en-US" altLang="zh-CN" sz="2200" b="1" dirty="0" smtClean="0">
                <a:latin typeface="Microsoft JhengHei" charset="-120"/>
                <a:ea typeface="Microsoft JhengHei" charset="-120"/>
                <a:cs typeface="Microsoft JhengHei" charset="-120"/>
              </a:rPr>
              <a:t>1</a:t>
            </a:r>
            <a:r>
              <a:rPr lang="zh-CN" altLang="en-US" sz="2200" b="1" dirty="0" smtClean="0">
                <a:latin typeface="Microsoft JhengHei" charset="-120"/>
                <a:ea typeface="Microsoft JhengHei" charset="-120"/>
                <a:cs typeface="Microsoft JhengHei" charset="-120"/>
              </a:rPr>
              <a:t>月</a:t>
            </a:r>
            <a:r>
              <a:rPr lang="en-US" altLang="zh-TW" sz="2200" b="1" dirty="0" smtClean="0">
                <a:latin typeface="Microsoft JhengHei" charset="-120"/>
                <a:ea typeface="Microsoft JhengHei" charset="-120"/>
                <a:cs typeface="Microsoft JhengHei" charset="-120"/>
              </a:rPr>
              <a:t>22</a:t>
            </a:r>
            <a:r>
              <a:rPr lang="zh-CN" altLang="en-US" sz="2200" b="1" dirty="0" smtClean="0">
                <a:latin typeface="Microsoft JhengHei" charset="-120"/>
                <a:ea typeface="Microsoft JhengHei" charset="-120"/>
                <a:cs typeface="Microsoft JhengHei" charset="-120"/>
              </a:rPr>
              <a:t>日</a:t>
            </a:r>
            <a:r>
              <a:rPr lang="en-US" altLang="zh-CN" sz="2200" b="1" dirty="0" smtClean="0">
                <a:latin typeface="Microsoft JhengHei" charset="-120"/>
                <a:ea typeface="Microsoft JhengHei" charset="-120"/>
                <a:cs typeface="Microsoft JhengHei" charset="-120"/>
              </a:rPr>
              <a:t>~1</a:t>
            </a:r>
            <a:r>
              <a:rPr lang="zh-TW" altLang="en-US" sz="2200" b="1" dirty="0" smtClean="0">
                <a:latin typeface="Microsoft JhengHei" charset="-120"/>
                <a:ea typeface="Microsoft JhengHei" charset="-120"/>
                <a:cs typeface="Microsoft JhengHei" charset="-120"/>
              </a:rPr>
              <a:t>月</a:t>
            </a:r>
            <a:r>
              <a:rPr lang="en-US" altLang="zh-TW" sz="2200" b="1" dirty="0" smtClean="0">
                <a:latin typeface="Microsoft JhengHei" charset="-120"/>
                <a:ea typeface="Microsoft JhengHei" charset="-120"/>
                <a:cs typeface="Microsoft JhengHei" charset="-120"/>
              </a:rPr>
              <a:t>29</a:t>
            </a:r>
            <a:r>
              <a:rPr lang="zh-TW" altLang="en-US" sz="2200" b="1" dirty="0" smtClean="0">
                <a:latin typeface="Microsoft JhengHei" charset="-120"/>
                <a:ea typeface="Microsoft JhengHei" charset="-120"/>
                <a:cs typeface="Microsoft JhengHei" charset="-120"/>
              </a:rPr>
              <a:t>日</a:t>
            </a:r>
            <a:r>
              <a:rPr lang="zh-CN" altLang="en-US" sz="2200" b="1" dirty="0" smtClean="0">
                <a:latin typeface="Microsoft JhengHei" charset="-120"/>
                <a:ea typeface="Microsoft JhengHei" charset="-120"/>
                <a:cs typeface="Microsoft JhengHei" charset="-120"/>
              </a:rPr>
              <a:t>撥</a:t>
            </a:r>
            <a:r>
              <a:rPr lang="zh-TW" altLang="en-US" sz="2200" b="1" dirty="0" smtClean="0">
                <a:latin typeface="Microsoft JhengHei" charset="-120"/>
                <a:ea typeface="Microsoft JhengHei" charset="-120"/>
                <a:cs typeface="Microsoft JhengHei" charset="-120"/>
              </a:rPr>
              <a:t>打</a:t>
            </a:r>
            <a:r>
              <a:rPr lang="zh-TW" altLang="en-US" sz="2200" b="1" dirty="0" smtClean="0">
                <a:solidFill>
                  <a:srgbClr val="C00000"/>
                </a:solidFill>
                <a:latin typeface="Microsoft JhengHei" charset="-120"/>
                <a:ea typeface="Microsoft JhengHei" charset="-120"/>
                <a:cs typeface="Microsoft JhengHei" charset="-120"/>
              </a:rPr>
              <a:t>甘肅省</a:t>
            </a:r>
            <a:r>
              <a:rPr lang="zh-TW" altLang="en-US" sz="2200" b="1" dirty="0" smtClean="0">
                <a:latin typeface="Microsoft JhengHei" charset="-120"/>
                <a:ea typeface="Microsoft JhengHei" charset="-120"/>
                <a:cs typeface="Microsoft JhengHei" charset="-120"/>
              </a:rPr>
              <a:t>重點案例</a:t>
            </a:r>
            <a:endParaRPr lang="en-US" altLang="zh-TW" sz="2200" b="1" dirty="0" smtClean="0">
              <a:latin typeface="Microsoft JhengHei" charset="-120"/>
              <a:ea typeface="Microsoft JhengHei" charset="-120"/>
              <a:cs typeface="Microsoft JhengHei" charset="-120"/>
            </a:endParaRPr>
          </a:p>
          <a:p>
            <a:endParaRPr lang="zh-CN" altLang="en-US" sz="2200" b="1" dirty="0">
              <a:latin typeface="Microsoft JhengHei" charset="-120"/>
              <a:ea typeface="Microsoft JhengHei" charset="-120"/>
              <a:cs typeface="Microsoft JhengHei" charset="-120"/>
            </a:endParaRPr>
          </a:p>
          <a:p>
            <a:pPr marL="457200" indent="-457200">
              <a:buAutoNum type="arabicPeriod"/>
            </a:pPr>
            <a:r>
              <a:rPr lang="zh-TW" altLang="zh-TW" dirty="0" smtClean="0">
                <a:latin typeface="Microsoft JhengHei" charset="-120"/>
                <a:ea typeface="Microsoft JhengHei" charset="-120"/>
                <a:cs typeface="Microsoft JhengHei" charset="-120"/>
              </a:rPr>
              <a:t>甘肅省</a:t>
            </a:r>
            <a:r>
              <a:rPr lang="zh-TW" altLang="zh-TW" dirty="0">
                <a:latin typeface="Microsoft JhengHei" charset="-120"/>
                <a:ea typeface="Microsoft JhengHei" charset="-120"/>
                <a:cs typeface="Microsoft JhengHei" charset="-120"/>
              </a:rPr>
              <a:t>莊浪</a:t>
            </a:r>
            <a:r>
              <a:rPr lang="zh-TW" altLang="zh-TW" dirty="0" smtClean="0">
                <a:latin typeface="Microsoft JhengHei" charset="-120"/>
                <a:ea typeface="Microsoft JhengHei" charset="-120"/>
                <a:cs typeface="Microsoft JhengHei" charset="-120"/>
              </a:rPr>
              <a:t>縣</a:t>
            </a:r>
            <a:r>
              <a:rPr lang="zh-TW" altLang="en-US" dirty="0" smtClean="0">
                <a:latin typeface="Microsoft JhengHei" charset="-120"/>
                <a:ea typeface="Microsoft JhengHei" charset="-120"/>
                <a:cs typeface="Microsoft JhengHei" charset="-120"/>
              </a:rPr>
              <a:t>各</a:t>
            </a:r>
            <a:r>
              <a:rPr lang="zh-TW" altLang="zh-TW" dirty="0" smtClean="0">
                <a:latin typeface="Microsoft JhengHei" charset="-120"/>
                <a:ea typeface="Microsoft JhengHei" charset="-120"/>
                <a:cs typeface="Microsoft JhengHei" charset="-120"/>
              </a:rPr>
              <a:t>學校</a:t>
            </a:r>
            <a:r>
              <a:rPr lang="zh-TW" altLang="zh-TW" dirty="0">
                <a:latin typeface="Microsoft JhengHei" charset="-120"/>
                <a:ea typeface="Microsoft JhengHei" charset="-120"/>
                <a:cs typeface="Microsoft JhengHei" charset="-120"/>
              </a:rPr>
              <a:t>組織師生誹謗大法 </a:t>
            </a:r>
            <a:endParaRPr lang="en-US" altLang="zh-TW" dirty="0">
              <a:solidFill>
                <a:srgbClr val="0070C0"/>
              </a:solidFill>
              <a:latin typeface="Microsoft JhengHei" charset="-120"/>
              <a:ea typeface="Microsoft JhengHei" charset="-120"/>
              <a:cs typeface="Microsoft JhengHei" charset="-120"/>
            </a:endParaRPr>
          </a:p>
          <a:p>
            <a:endParaRPr lang="en-US" altLang="zh-TW" sz="2400" b="1" dirty="0" smtClean="0">
              <a:solidFill>
                <a:srgbClr val="0070C0"/>
              </a:solidFill>
              <a:latin typeface="Microsoft JhengHei" charset="-120"/>
              <a:ea typeface="Microsoft JhengHei" charset="-120"/>
              <a:cs typeface="Microsoft JhengHei" charset="-120"/>
            </a:endParaRPr>
          </a:p>
          <a:p>
            <a:r>
              <a:rPr lang="zh-TW" altLang="en-US" sz="2400" b="1" dirty="0" smtClean="0">
                <a:solidFill>
                  <a:srgbClr val="0070C0"/>
                </a:solidFill>
                <a:latin typeface="Microsoft JhengHei" charset="-120"/>
                <a:ea typeface="Microsoft JhengHei" charset="-120"/>
                <a:cs typeface="Microsoft JhengHei" charset="-120"/>
              </a:rPr>
              <a:t>重點案例說明：</a:t>
            </a:r>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◎週一（</a:t>
            </a:r>
            <a:r>
              <a:rPr lang="en-US" altLang="zh-TW" dirty="0" smtClean="0">
                <a:latin typeface="Microsoft JhengHei" charset="-120"/>
                <a:ea typeface="Microsoft JhengHei" charset="-120"/>
                <a:cs typeface="Microsoft JhengHei" charset="-120"/>
              </a:rPr>
              <a:t>1</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22</a:t>
            </a:r>
            <a:r>
              <a:rPr lang="zh-TW" altLang="en-US" dirty="0" smtClean="0">
                <a:latin typeface="Microsoft JhengHei" charset="-120"/>
                <a:ea typeface="Microsoft JhengHei" charset="-120"/>
                <a:cs typeface="Microsoft JhengHei" charset="-120"/>
              </a:rPr>
              <a:t>日、</a:t>
            </a:r>
            <a:r>
              <a:rPr lang="en-US" altLang="zh-TW" dirty="0">
                <a:latin typeface="Microsoft JhengHei" charset="-120"/>
                <a:ea typeface="Microsoft JhengHei" charset="-120"/>
                <a:cs typeface="Microsoft JhengHei" charset="-120"/>
              </a:rPr>
              <a:t> 1</a:t>
            </a:r>
            <a:r>
              <a:rPr lang="zh-TW" altLang="en-US" dirty="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29</a:t>
            </a:r>
            <a:r>
              <a:rPr lang="zh-TW" altLang="en-US" dirty="0" smtClean="0">
                <a:latin typeface="Microsoft JhengHei" charset="-120"/>
                <a:ea typeface="Microsoft JhengHei" charset="-120"/>
                <a:cs typeface="Microsoft JhengHei" charset="-120"/>
              </a:rPr>
              <a:t>日）撥打重點號碼。</a:t>
            </a:r>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上午時段</a:t>
            </a:r>
            <a:r>
              <a:rPr lang="en-US" altLang="zh-TW" dirty="0" smtClean="0">
                <a:latin typeface="Microsoft JhengHei" charset="-120"/>
                <a:ea typeface="Microsoft JhengHei" charset="-120"/>
                <a:cs typeface="Microsoft JhengHei" charset="-120"/>
              </a:rPr>
              <a:t>【101RTC</a:t>
            </a:r>
            <a:r>
              <a:rPr lang="zh-TW" altLang="en-US" dirty="0" smtClean="0">
                <a:latin typeface="Microsoft JhengHei" charset="-120"/>
                <a:ea typeface="Microsoft JhengHei" charset="-120"/>
                <a:cs typeface="Microsoft JhengHei" charset="-120"/>
              </a:rPr>
              <a:t>第一直播室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有現場撥打解析。</a:t>
            </a:r>
            <a:endParaRPr lang="en-US" altLang="zh-TW" dirty="0" smtClean="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其它時間</a:t>
            </a:r>
            <a:r>
              <a:rPr lang="en-US" altLang="zh-TW" dirty="0" smtClean="0">
                <a:latin typeface="Microsoft JhengHei" charset="-120"/>
                <a:ea typeface="Microsoft JhengHei" charset="-120"/>
                <a:cs typeface="Microsoft JhengHei" charset="-120"/>
              </a:rPr>
              <a:t>【104RTC</a:t>
            </a:r>
            <a:r>
              <a:rPr lang="zh-TW" altLang="en-US" dirty="0" smtClean="0">
                <a:latin typeface="Microsoft JhengHei" charset="-120"/>
                <a:ea typeface="Microsoft JhengHei" charset="-120"/>
                <a:cs typeface="Microsoft JhengHei" charset="-120"/>
              </a:rPr>
              <a:t>重點講真相直播室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每天都有同修值班，互相切磋共同</a:t>
            </a:r>
            <a:r>
              <a:rPr lang="zh-TW" altLang="en-US" sz="2000" dirty="0" smtClean="0">
                <a:latin typeface="Microsoft JhengHei" charset="-120"/>
                <a:ea typeface="Microsoft JhengHei" charset="-120"/>
                <a:cs typeface="Microsoft JhengHei" charset="-120"/>
              </a:rPr>
              <a:t>撥打。</a:t>
            </a:r>
            <a:endParaRPr lang="en-US" altLang="zh-TW" sz="2000"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您可根據自己的情況選擇領取以下</a:t>
            </a:r>
            <a:r>
              <a:rPr lang="zh-TW" altLang="en-US" sz="2200" b="1" smtClean="0">
                <a:solidFill>
                  <a:srgbClr val="0070C0"/>
                </a:solidFill>
                <a:latin typeface="微軟正黑體" panose="020B0604030504040204" pitchFamily="34" charset="-120"/>
                <a:ea typeface="微軟正黑體" panose="020B0604030504040204" pitchFamily="34" charset="-120"/>
              </a:rPr>
              <a:t>號碼參與</a:t>
            </a:r>
            <a:r>
              <a:rPr lang="zh-TW" altLang="en-US" sz="2200" b="1">
                <a:solidFill>
                  <a:srgbClr val="0070C0"/>
                </a:solidFill>
                <a:latin typeface="微軟正黑體" panose="020B0604030504040204" pitchFamily="34" charset="-120"/>
                <a:ea typeface="微軟正黑體" panose="020B0604030504040204" pitchFamily="34" charset="-120"/>
              </a:rPr>
              <a:t>重點案例</a:t>
            </a:r>
            <a:r>
              <a:rPr lang="zh-TW" altLang="en-US" sz="2200" b="1"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當地民眾：</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zh-TW" altLang="en-US" dirty="0" smtClean="0">
                <a:latin typeface="微軟正黑體" panose="020B0604030504040204" pitchFamily="34" charset="-120"/>
                <a:ea typeface="微軟正黑體" panose="020B0604030504040204" pitchFamily="34" charset="-120"/>
              </a:rPr>
              <a:t>當地的</a:t>
            </a:r>
            <a:r>
              <a:rPr lang="en-US" altLang="zh-TW" dirty="0"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號碼（向當地民眾揭露當地邪惡）回饋到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a:solidFill>
                  <a:srgbClr val="7030A0"/>
                </a:solidFill>
                <a:latin typeface="微軟正黑體" panose="020B0604030504040204" pitchFamily="34" charset="-120"/>
                <a:ea typeface="微軟正黑體" panose="020B0604030504040204" pitchFamily="34" charset="-120"/>
              </a:rPr>
              <a:t>重點</a:t>
            </a:r>
            <a:r>
              <a:rPr lang="zh-TW" altLang="en-US" sz="2000" b="1" dirty="0" smtClean="0">
                <a:solidFill>
                  <a:srgbClr val="7030A0"/>
                </a:solidFill>
                <a:latin typeface="微軟正黑體" panose="020B0604030504040204" pitchFamily="34" charset="-120"/>
                <a:ea typeface="微軟正黑體" panose="020B0604030504040204" pitchFamily="34" charset="-120"/>
              </a:rPr>
              <a:t>號碼：</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座機（白天撥打）請回饋到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zh-TW" altLang="en-US" dirty="0" smtClean="0">
                <a:latin typeface="微軟正黑體" panose="020B0604030504040204" pitchFamily="34" charset="-120"/>
                <a:ea typeface="微軟正黑體" panose="020B0604030504040204" pitchFamily="34" charset="-120"/>
              </a:rPr>
              <a:t>手機（傍晚或晚間撥打）請回饋到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重要座機特別號碼（請平時撥打重點的同修儘量先領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重要手機特別號碼（請平時撥打重點的同修儘量先領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重點案例核心號碼：</a:t>
            </a:r>
            <a:r>
              <a:rPr lang="zh-TW" altLang="en-US" dirty="0"/>
              <a:t/>
            </a:r>
            <a:br>
              <a:rPr lang="zh-TW" altLang="en-US" dirty="0"/>
            </a:br>
            <a:r>
              <a:rPr lang="zh-TW" altLang="en-US" dirty="0" smtClean="0"/>
              <a:t>重點</a:t>
            </a:r>
            <a:r>
              <a:rPr lang="zh-TW" altLang="en-US" dirty="0" smtClean="0">
                <a:latin typeface="微軟正黑體" panose="020B0604030504040204" pitchFamily="34" charset="-120"/>
                <a:ea typeface="微軟正黑體" panose="020B0604030504040204" pitchFamily="34" charset="-120"/>
              </a:rPr>
              <a:t>案例核心號碼的撥打，主要是在安信平臺上領號。如有意願參加核心號碼撥打的同修請到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重點講真相直播室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找當班負責同修，可讓負責同修將您加入到領號平臺。或請當班同修幫你領號，參與撥打。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週三聯合專案（同一案情）：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聯合專案當天，聽了真相的號碼會自動上傳到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號鍵領號平臺裡的同修可自由領號參與撥打。請大家共同參與！</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10.</a:t>
            </a:r>
            <a:r>
              <a:rPr lang="zh-TW" altLang="en-US" sz="3200" b="1" dirty="0" smtClean="0">
                <a:latin typeface="微軟正黑體" panose="020B0604030504040204" pitchFamily="34" charset="-120"/>
                <a:ea typeface="微軟正黑體" panose="020B0604030504040204" pitchFamily="34" charset="-120"/>
              </a:rPr>
              <a:t>如何參與</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p:cNvGrpSpPr/>
          <p:nvPr/>
        </p:nvGrpSpPr>
        <p:grpSpPr>
          <a:xfrm>
            <a:off x="1170473" y="0"/>
            <a:ext cx="7157753" cy="6706912"/>
            <a:chOff x="968591" y="-1"/>
            <a:chExt cx="7488832" cy="6847769"/>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04" t="11163" r="52907" b="15194"/>
            <a:stretch/>
          </p:blipFill>
          <p:spPr bwMode="auto">
            <a:xfrm>
              <a:off x="968591" y="-1"/>
              <a:ext cx="7488832" cy="6847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7230503" y="0"/>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971600" y="-1"/>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96831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smtClean="0">
                <a:solidFill>
                  <a:schemeClr val="bg1"/>
                </a:solidFill>
                <a:latin typeface="微軟正黑體" panose="020B0604030504040204" pitchFamily="34" charset="-120"/>
                <a:ea typeface="微軟正黑體" panose="020B0604030504040204" pitchFamily="34" charset="-120"/>
              </a:rPr>
              <a:t>甘肅省迫害</a:t>
            </a:r>
            <a:r>
              <a:rPr lang="zh-TW" altLang="en-US" sz="3600" b="1" dirty="0">
                <a:solidFill>
                  <a:schemeClr val="bg1"/>
                </a:solidFill>
                <a:latin typeface="微軟正黑體" panose="020B0604030504040204" pitchFamily="34" charset="-120"/>
                <a:ea typeface="微軟正黑體" panose="020B0604030504040204" pitchFamily="34" charset="-120"/>
              </a:rPr>
              <a:t>情况</a:t>
            </a:r>
          </a:p>
        </p:txBody>
      </p:sp>
      <p:sp>
        <p:nvSpPr>
          <p:cNvPr id="5" name="矩形 4"/>
          <p:cNvSpPr/>
          <p:nvPr/>
        </p:nvSpPr>
        <p:spPr>
          <a:xfrm>
            <a:off x="107504" y="1124849"/>
            <a:ext cx="3888432" cy="280026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21</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a:solidFill>
                  <a:srgbClr val="FFFF00"/>
                </a:solidFill>
                <a:latin typeface="微軟正黑體" panose="020B0604030504040204" pitchFamily="34" charset="-120"/>
                <a:ea typeface="微軟正黑體" panose="020B0604030504040204" pitchFamily="34" charset="-120"/>
              </a:rPr>
              <a:t>2125</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2307</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a:t>
            </a:r>
            <a:r>
              <a:rPr lang="zh-CN" altLang="zh-TW" sz="2000" dirty="0" smtClean="0">
                <a:solidFill>
                  <a:schemeClr val="bg1"/>
                </a:solidFill>
                <a:latin typeface="微軟正黑體" panose="020B0604030504040204" pitchFamily="34" charset="-120"/>
                <a:ea typeface="微軟正黑體" panose="020B0604030504040204" pitchFamily="34" charset="-120"/>
              </a:rPr>
              <a:t>迫害致死人數</a:t>
            </a:r>
            <a:r>
              <a:rPr lang="en-US" altLang="zh-CN" sz="2400" b="1" dirty="0" smtClean="0">
                <a:solidFill>
                  <a:srgbClr val="FFFF00"/>
                </a:solidFill>
                <a:latin typeface="微軟正黑體" panose="020B0604030504040204" pitchFamily="34" charset="-120"/>
                <a:ea typeface="微軟正黑體" panose="020B0604030504040204" pitchFamily="34" charset="-120"/>
              </a:rPr>
              <a:t>82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200" b="1" dirty="0" smtClean="0">
                <a:solidFill>
                  <a:schemeClr val="bg1"/>
                </a:solidFill>
                <a:latin typeface="微軟正黑體" panose="020B0604030504040204" pitchFamily="34" charset="-120"/>
                <a:ea typeface="微軟正黑體" panose="020B0604030504040204" pitchFamily="34" charset="-120"/>
              </a:rPr>
              <a:t>甘肅省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a:solidFill>
                  <a:srgbClr val="FF0000"/>
                </a:solidFill>
                <a:latin typeface="微軟正黑體" panose="020B0604030504040204" pitchFamily="34" charset="-120"/>
                <a:ea typeface="微軟正黑體" panose="020B0604030504040204" pitchFamily="34" charset="-120"/>
              </a:rPr>
              <a:t>8</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醫院</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占全國</a:t>
            </a:r>
            <a:r>
              <a:rPr lang="en-US" altLang="zh-TW" sz="2200" b="1" dirty="0" smtClean="0">
                <a:solidFill>
                  <a:schemeClr val="bg1"/>
                </a:solidFill>
                <a:latin typeface="微軟正黑體" panose="020B0604030504040204" pitchFamily="34" charset="-120"/>
                <a:ea typeface="微軟正黑體" panose="020B0604030504040204" pitchFamily="34" charset="-120"/>
              </a:rPr>
              <a:t>0.9%)</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53</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200" dirty="0" smtClean="0">
                <a:solidFill>
                  <a:schemeClr val="bg1"/>
                </a:solidFill>
                <a:latin typeface="微軟正黑體" panose="020B0604030504040204" pitchFamily="34" charset="-120"/>
                <a:ea typeface="微軟正黑體" panose="020B0604030504040204" pitchFamily="34" charset="-120"/>
              </a:rPr>
              <a:t>名單，</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並將他們立案追查</a:t>
            </a:r>
            <a:r>
              <a:rPr lang="zh-TW" altLang="en-US" sz="2200" dirty="0">
                <a:solidFill>
                  <a:schemeClr val="bg1"/>
                </a:solidFill>
                <a:latin typeface="微軟正黑體" panose="020B0604030504040204" pitchFamily="34" charset="-120"/>
                <a:ea typeface="微軟正黑體" panose="020B0604030504040204" pitchFamily="34" charset="-120"/>
              </a:rPr>
              <a:t>。</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615340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格 10"/>
          <p:cNvGraphicFramePr/>
          <p:nvPr>
            <p:extLst>
              <p:ext uri="{D42A27DB-BD31-4B8C-83A1-F6EECF244321}">
                <p14:modId xmlns:p14="http://schemas.microsoft.com/office/powerpoint/2010/main" val="3965685987"/>
              </p:ext>
            </p:extLst>
          </p:nvPr>
        </p:nvGraphicFramePr>
        <p:xfrm>
          <a:off x="211828" y="724872"/>
          <a:ext cx="8824667" cy="5792575"/>
        </p:xfrm>
        <a:graphic>
          <a:graphicData uri="http://schemas.openxmlformats.org/drawingml/2006/table">
            <a:tbl>
              <a:tblPr firstRow="1" bandRow="1"/>
              <a:tblGrid>
                <a:gridCol w="842443"/>
                <a:gridCol w="2509617"/>
                <a:gridCol w="1008112"/>
                <a:gridCol w="4464495"/>
              </a:tblGrid>
              <a:tr h="407080">
                <a:tc>
                  <a:txBody>
                    <a:bodyPr/>
                    <a:lstStyle/>
                    <a:p>
                      <a:pPr algn="l">
                        <a:defRPr sz="1800" b="0">
                          <a:solidFill>
                            <a:srgbClr val="000000"/>
                          </a:solidFill>
                        </a:defRPr>
                      </a:pPr>
                      <a:r>
                        <a:rPr sz="1600" b="1" dirty="0" err="1">
                          <a:latin typeface="微軟正黑體" panose="020B0604030504040204" pitchFamily="34" charset="-120"/>
                          <a:ea typeface="微軟正黑體" panose="020B0604030504040204" pitchFamily="34" charset="-120"/>
                          <a:cs typeface="Microsoft JhengHei"/>
                          <a:sym typeface="Microsoft JhengHei"/>
                        </a:rPr>
                        <a:t>姓名</a:t>
                      </a:r>
                      <a:endParaRPr sz="16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dirty="0" err="1" smtClean="0">
                          <a:latin typeface="微軟正黑體" panose="020B0604030504040204" pitchFamily="34" charset="-120"/>
                          <a:ea typeface="微軟正黑體" panose="020B0604030504040204" pitchFamily="34" charset="-120"/>
                          <a:cs typeface="Microsoft JhengHei"/>
                          <a:sym typeface="Microsoft JhengHei"/>
                        </a:rPr>
                        <a:t>追查國際</a:t>
                      </a:r>
                      <a:endParaRPr sz="16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600" b="1" dirty="0" err="1"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追查通告</a:t>
                      </a:r>
                      <a:r>
                        <a:rPr lang="en-US" sz="1600" b="1"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惡報</a:t>
                      </a:r>
                      <a:endParaRPr sz="1600" b="1" i="0" kern="1200" dirty="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407080">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孫英</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sz="1600" dirty="0" smtClean="0">
                          <a:latin typeface="微軟正黑體" panose="020B0604030504040204" pitchFamily="34" charset="-120"/>
                          <a:ea typeface="微軟正黑體" panose="020B0604030504040204" pitchFamily="34" charset="-120"/>
                        </a:rPr>
                        <a:t>199</a:t>
                      </a:r>
                      <a:r>
                        <a:rPr lang="en-US" altLang="zh-TW" sz="1600" dirty="0" smtClean="0">
                          <a:latin typeface="微軟正黑體" panose="020B0604030504040204" pitchFamily="34" charset="-120"/>
                          <a:ea typeface="微軟正黑體" panose="020B0604030504040204" pitchFamily="34" charset="-120"/>
                        </a:rPr>
                        <a:t>8</a:t>
                      </a:r>
                      <a:r>
                        <a:rPr sz="1600" dirty="0" smtClean="0">
                          <a:latin typeface="微軟正黑體" panose="020B0604030504040204" pitchFamily="34" charset="-120"/>
                          <a:ea typeface="微軟正黑體" panose="020B0604030504040204" pitchFamily="34" charset="-120"/>
                        </a:rPr>
                        <a:t>年</a:t>
                      </a:r>
                      <a:r>
                        <a:rPr lang="en-US" altLang="zh-TW" sz="1600" dirty="0" smtClean="0">
                          <a:latin typeface="微軟正黑體" panose="020B0604030504040204" pitchFamily="34" charset="-120"/>
                          <a:ea typeface="微軟正黑體" panose="020B0604030504040204" pitchFamily="34" charset="-120"/>
                        </a:rPr>
                        <a:t>4</a:t>
                      </a:r>
                      <a:r>
                        <a:rPr lang="zh-TW" altLang="en-US" sz="1600" dirty="0" smtClean="0">
                          <a:latin typeface="微軟正黑體" panose="020B0604030504040204" pitchFamily="34" charset="-120"/>
                          <a:ea typeface="微軟正黑體" panose="020B0604030504040204" pitchFamily="34" charset="-120"/>
                        </a:rPr>
                        <a:t>月</a:t>
                      </a:r>
                      <a:r>
                        <a:rPr sz="1600" dirty="0" smtClean="0">
                          <a:latin typeface="微軟正黑體" panose="020B0604030504040204" pitchFamily="34" charset="-120"/>
                          <a:ea typeface="微軟正黑體" panose="020B0604030504040204" pitchFamily="34" charset="-120"/>
                        </a:rPr>
                        <a:t>－200</a:t>
                      </a:r>
                      <a:r>
                        <a:rPr lang="en-US" altLang="zh-TW" sz="1600" dirty="0" smtClean="0">
                          <a:latin typeface="微軟正黑體" panose="020B0604030504040204" pitchFamily="34" charset="-120"/>
                          <a:ea typeface="微軟正黑體" panose="020B0604030504040204" pitchFamily="34" charset="-120"/>
                        </a:rPr>
                        <a:t>1</a:t>
                      </a:r>
                      <a:r>
                        <a:rPr sz="1600" dirty="0" smtClean="0">
                          <a:latin typeface="微軟正黑體" panose="020B0604030504040204" pitchFamily="34" charset="-120"/>
                          <a:ea typeface="微軟正黑體" panose="020B0604030504040204" pitchFamily="34" charset="-120"/>
                        </a:rPr>
                        <a:t>年</a:t>
                      </a:r>
                      <a:r>
                        <a:rPr lang="en-US" altLang="zh-TW" sz="1600" dirty="0" smtClean="0">
                          <a:latin typeface="微軟正黑體" panose="020B0604030504040204" pitchFamily="34" charset="-120"/>
                          <a:ea typeface="微軟正黑體" panose="020B0604030504040204" pitchFamily="34" charset="-120"/>
                        </a:rPr>
                        <a:t>1</a:t>
                      </a:r>
                      <a:r>
                        <a:rPr lang="zh-TW" altLang="en-US" sz="1600" dirty="0" smtClean="0">
                          <a:latin typeface="微軟正黑體" panose="020B0604030504040204" pitchFamily="34" charset="-120"/>
                          <a:ea typeface="微軟正黑體" panose="020B0604030504040204" pitchFamily="34" charset="-120"/>
                        </a:rPr>
                        <a:t>月</a:t>
                      </a:r>
                      <a:endParaRPr sz="160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6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sz="160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407080">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宋照肅</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zh-TW" altLang="en-US"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mr-IN"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2003</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8</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lang="en-US" altLang="zh-TW" sz="1600" dirty="0" smtClean="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zh-TW" altLang="en-US" sz="16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is-IS" altLang="zh-TW" sz="1600" b="1" dirty="0" smtClean="0">
                        <a:solidFill>
                          <a:srgbClr val="0070C0"/>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1338872">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蘇榮</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3</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8</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zh-TW" altLang="en-US"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2006</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追查原中央政協副主席蘇榮參與迫害法輪功的通告。</a:t>
                      </a:r>
                      <a:r>
                        <a:rPr lang="zh-TW" altLang="is-IS" sz="1600" b="0" dirty="0" smtClean="0">
                          <a:solidFill>
                            <a:schemeClr val="tx1"/>
                          </a:solidFill>
                          <a:latin typeface="微軟正黑體" panose="020B0604030504040204" pitchFamily="34" charset="-120"/>
                          <a:ea typeface="微軟正黑體" panose="020B0604030504040204" pitchFamily="34" charset="-120"/>
                        </a:rPr>
                        <a:t>日期：</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14</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11</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29</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惡報</a:t>
                      </a:r>
                      <a:r>
                        <a:rPr lang="en-US" altLang="zh-TW"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月</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23</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日</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以“受賄罪”被判處</a:t>
                      </a:r>
                      <a:endParaRPr lang="en-US" altLang="zh-CN"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CN" altLang="en-US" sz="1600" b="0" i="0" kern="1200" smtClean="0">
                          <a:solidFill>
                            <a:srgbClr val="C00000"/>
                          </a:solidFill>
                          <a:effectLst/>
                          <a:latin typeface="微軟正黑體" panose="020B0604030504040204" pitchFamily="34" charset="-120"/>
                          <a:ea typeface="微軟正黑體" panose="020B0604030504040204" pitchFamily="34" charset="-120"/>
                          <a:cs typeface="+mn-cs"/>
                          <a:sym typeface="Microsoft JhengHei"/>
                        </a:rPr>
                        <a:t>無期徒刑</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蘇被指控非法受賄</a:t>
                      </a:r>
                      <a:r>
                        <a:rPr lang="en-US" altLang="zh-CN"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1.16</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億餘元</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a:t>
                      </a:r>
                      <a:endPar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另有</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8</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千多萬元的財產不能說明來源。</a:t>
                      </a:r>
                      <a:endPar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903384">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陸浩</a:t>
                      </a:r>
                      <a:endParaRPr lang="en-US" altLang="zh-TW" sz="1800" b="1" dirty="0" smtClean="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06</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aseline="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- 2011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kern="1200" dirty="0" smtClean="0">
                          <a:solidFill>
                            <a:srgbClr val="0070C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追查甘肅省蘭州市龔家灣洗腦班迫害法輪功學員的責任人的通告</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n-cs"/>
                        </a:rPr>
                        <a:t>(1)</a:t>
                      </a:r>
                    </a:p>
                    <a:p>
                      <a:pPr algn="l">
                        <a:defRPr sz="1800" b="1">
                          <a:solidFill>
                            <a:srgbClr val="0070C0"/>
                          </a:solidFill>
                          <a:latin typeface="Microsoft JhengHei"/>
                          <a:ea typeface="Microsoft JhengHei"/>
                          <a:cs typeface="Microsoft JhengHei"/>
                          <a:sym typeface="Microsoft JhengHei"/>
                        </a:defRPr>
                      </a:pPr>
                      <a:r>
                        <a:rPr lang="zh-TW" altLang="is-IS" sz="1600" b="0" dirty="0" smtClean="0">
                          <a:solidFill>
                            <a:schemeClr val="tx1"/>
                          </a:solidFill>
                          <a:latin typeface="微軟正黑體" panose="020B0604030504040204" pitchFamily="34" charset="-120"/>
                          <a:ea typeface="微軟正黑體" panose="020B0604030504040204" pitchFamily="34" charset="-120"/>
                        </a:rPr>
                        <a:t>日期：</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08</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3</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16</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is-IS" altLang="zh-TW" sz="1600" b="0" dirty="0" smtClean="0">
                        <a:solidFill>
                          <a:schemeClr val="tx1"/>
                        </a:solidFill>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1706391">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王三運</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600" dirty="0" smtClean="0">
                          <a:latin typeface="微軟正黑體" panose="020B0604030504040204" pitchFamily="34" charset="-120"/>
                          <a:ea typeface="微軟正黑體" panose="020B0604030504040204" pitchFamily="34" charset="-120"/>
                          <a:cs typeface="Microsoft JhengHei"/>
                          <a:sym typeface="Microsoft JhengHei"/>
                        </a:rPr>
                        <a:t>20</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11</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 </a:t>
                      </a:r>
                      <a:r>
                        <a:rPr lang="mr-IN" altLang="zh-TW" sz="1600" dirty="0" smtClean="0">
                          <a:latin typeface="微軟正黑體" panose="020B0604030504040204" pitchFamily="34" charset="-120"/>
                          <a:ea typeface="微軟正黑體" panose="020B0604030504040204" pitchFamily="34" charset="-120"/>
                          <a:cs typeface="Microsoft JhengHei"/>
                          <a:sym typeface="Microsoft JhengHei"/>
                        </a:rPr>
                        <a:t>–</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 </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4</a:t>
                      </a:r>
                      <a:r>
                        <a:rPr lang="zh-TW" altLang="en-US" sz="160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sz="16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sz="160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dirty="0" smtClean="0">
                          <a:solidFill>
                            <a:srgbClr val="0070C0"/>
                          </a:solidFill>
                          <a:latin typeface="微軟正黑體" panose="020B0604030504040204" pitchFamily="34" charset="-120"/>
                          <a:ea typeface="微軟正黑體" panose="020B0604030504040204" pitchFamily="34" charset="-120"/>
                        </a:rPr>
                        <a:t>追查國際</a:t>
                      </a:r>
                      <a:r>
                        <a:rPr lang="en-US" altLang="zh-TW" sz="1600" b="0" i="0" kern="1200" dirty="0" smtClean="0">
                          <a:solidFill>
                            <a:srgbClr val="0070C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追查蘭州市龔家灣“洗腦班”等迫害法輪功學員的責任人王三運、董建民、剡永生等的通告</a:t>
                      </a:r>
                      <a:r>
                        <a:rPr lang="zh-TW" altLang="en-US" sz="1600" b="0" i="0" kern="1200" baseline="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is-IS" sz="1600" b="0" dirty="0" smtClean="0">
                          <a:solidFill>
                            <a:schemeClr val="tx1"/>
                          </a:solidFill>
                          <a:latin typeface="微軟正黑體" panose="020B0604030504040204" pitchFamily="34" charset="-120"/>
                          <a:ea typeface="微軟正黑體" panose="020B0604030504040204" pitchFamily="34" charset="-120"/>
                        </a:rPr>
                        <a:t>日期：</a:t>
                      </a:r>
                      <a:r>
                        <a:rPr lang="is-IS" altLang="zh-TW" sz="1600" b="0" dirty="0" smtClean="0">
                          <a:solidFill>
                            <a:schemeClr val="tx1"/>
                          </a:solidFill>
                          <a:latin typeface="微軟正黑體" panose="020B0604030504040204" pitchFamily="34" charset="-120"/>
                          <a:ea typeface="微軟正黑體" panose="020B0604030504040204" pitchFamily="34" charset="-120"/>
                        </a:rPr>
                        <a:t>20</a:t>
                      </a:r>
                      <a:r>
                        <a:rPr lang="en-US" altLang="zh-TW" sz="1600" b="0" dirty="0" smtClean="0">
                          <a:solidFill>
                            <a:schemeClr val="tx1"/>
                          </a:solidFill>
                          <a:latin typeface="微軟正黑體" panose="020B0604030504040204" pitchFamily="34" charset="-120"/>
                          <a:ea typeface="微軟正黑體" panose="020B0604030504040204" pitchFamily="34" charset="-120"/>
                        </a:rPr>
                        <a:t>13</a:t>
                      </a:r>
                      <a:r>
                        <a:rPr lang="zh-TW" altLang="is-IS" sz="1600" b="0" dirty="0" smtClean="0">
                          <a:solidFill>
                            <a:schemeClr val="tx1"/>
                          </a:solidFill>
                          <a:latin typeface="微軟正黑體" panose="020B0604030504040204" pitchFamily="34" charset="-120"/>
                          <a:ea typeface="微軟正黑體" panose="020B0604030504040204" pitchFamily="34" charset="-120"/>
                        </a:rPr>
                        <a:t>年</a:t>
                      </a:r>
                      <a:r>
                        <a:rPr lang="en-US" altLang="zh-TW" sz="1600" b="0" dirty="0" smtClean="0">
                          <a:solidFill>
                            <a:schemeClr val="tx1"/>
                          </a:solidFill>
                          <a:latin typeface="微軟正黑體" panose="020B0604030504040204" pitchFamily="34" charset="-120"/>
                          <a:ea typeface="微軟正黑體" panose="020B0604030504040204" pitchFamily="34" charset="-120"/>
                        </a:rPr>
                        <a:t>11</a:t>
                      </a:r>
                      <a:r>
                        <a:rPr lang="zh-TW" altLang="is-IS" sz="1600" b="0" dirty="0" smtClean="0">
                          <a:solidFill>
                            <a:schemeClr val="tx1"/>
                          </a:solidFill>
                          <a:latin typeface="微軟正黑體" panose="020B0604030504040204" pitchFamily="34" charset="-120"/>
                          <a:ea typeface="微軟正黑體" panose="020B0604030504040204" pitchFamily="34" charset="-120"/>
                        </a:rPr>
                        <a:t>月</a:t>
                      </a:r>
                      <a:r>
                        <a:rPr lang="en-US" altLang="zh-TW" sz="1600" b="0" dirty="0" smtClean="0">
                          <a:solidFill>
                            <a:schemeClr val="tx1"/>
                          </a:solidFill>
                          <a:latin typeface="微軟正黑體" panose="020B0604030504040204" pitchFamily="34" charset="-120"/>
                          <a:ea typeface="微軟正黑體" panose="020B0604030504040204" pitchFamily="34" charset="-120"/>
                        </a:rPr>
                        <a:t>7</a:t>
                      </a:r>
                      <a:r>
                        <a:rPr lang="zh-TW" altLang="is-IS" sz="1600" b="0" dirty="0" smtClean="0">
                          <a:solidFill>
                            <a:schemeClr val="tx1"/>
                          </a:solidFill>
                          <a:latin typeface="微軟正黑體" panose="020B0604030504040204" pitchFamily="34" charset="-120"/>
                          <a:ea typeface="微軟正黑體" panose="020B0604030504040204" pitchFamily="34" charset="-120"/>
                        </a:rPr>
                        <a:t>日</a:t>
                      </a:r>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endParaRPr lang="en-US" altLang="zh-TW" sz="1600" b="0" dirty="0" smtClean="0">
                        <a:solidFill>
                          <a:schemeClr val="tx1"/>
                        </a:solidFill>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zh-TW" altLang="en-US"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惡報</a:t>
                      </a:r>
                      <a:r>
                        <a:rPr lang="en-US" altLang="zh-TW" sz="1600" b="1"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2017</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年</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9</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月</a:t>
                      </a:r>
                      <a:r>
                        <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22</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sym typeface="Microsoft JhengHei"/>
                        </a:rPr>
                        <a:t>日，王三運</a:t>
                      </a:r>
                      <a:r>
                        <a:rPr lang="zh-TW" altLang="en-US" sz="1600" b="0"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sym typeface="Microsoft JhengHei"/>
                        </a:rPr>
                        <a:t>被雙開及被立案審查。</a:t>
                      </a:r>
                      <a:endParaRPr lang="is-IS" altLang="zh-TW" sz="1600" b="0" i="0" kern="1200" dirty="0" smtClean="0">
                        <a:solidFill>
                          <a:srgbClr val="C00000"/>
                        </a:solidFill>
                        <a:effectLst/>
                        <a:latin typeface="微軟正黑體" panose="020B0604030504040204" pitchFamily="34" charset="-120"/>
                        <a:ea typeface="微軟正黑體" panose="020B0604030504040204" pitchFamily="34" charset="-120"/>
                        <a:cs typeface="Microsoft JhengHei"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r h="407080">
                <a:tc>
                  <a:txBody>
                    <a:bodyPr/>
                    <a:lstStyle/>
                    <a:p>
                      <a:pPr algn="l">
                        <a:defRPr sz="1800"/>
                      </a:pPr>
                      <a:r>
                        <a:rPr lang="zh-TW" altLang="en-US" sz="1800" b="1" dirty="0" smtClean="0">
                          <a:latin typeface="微軟正黑體" panose="020B0604030504040204" pitchFamily="34" charset="-120"/>
                          <a:ea typeface="微軟正黑體" panose="020B0604030504040204" pitchFamily="34" charset="-120"/>
                          <a:cs typeface="Microsoft JhengHei"/>
                          <a:sym typeface="Microsoft JhengHei"/>
                        </a:rPr>
                        <a:t>林鐸</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2</a:t>
                      </a:r>
                      <a:r>
                        <a:rPr lang="is-IS" altLang="zh-TW" sz="1600" dirty="0" smtClean="0">
                          <a:latin typeface="微軟正黑體" panose="020B0604030504040204" pitchFamily="34" charset="-120"/>
                          <a:ea typeface="微軟正黑體" panose="020B0604030504040204" pitchFamily="34" charset="-120"/>
                          <a:cs typeface="Microsoft JhengHei"/>
                          <a:sym typeface="Microsoft JhengHei"/>
                        </a:rPr>
                        <a:t>01</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7</a:t>
                      </a:r>
                      <a:r>
                        <a:rPr lang="zh-TW" altLang="is-IS" sz="160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dirty="0" smtClean="0">
                          <a:latin typeface="微軟正黑體" panose="020B0604030504040204" pitchFamily="34" charset="-120"/>
                          <a:ea typeface="微軟正黑體" panose="020B0604030504040204" pitchFamily="34" charset="-120"/>
                          <a:cs typeface="Microsoft JhengHei"/>
                          <a:sym typeface="Microsoft JhengHei"/>
                        </a:rPr>
                        <a:t>4</a:t>
                      </a:r>
                      <a:r>
                        <a:rPr lang="zh-TW" altLang="is-IS" sz="1600" dirty="0" smtClean="0">
                          <a:latin typeface="微軟正黑體" panose="020B0604030504040204" pitchFamily="34" charset="-120"/>
                          <a:ea typeface="微軟正黑體" panose="020B0604030504040204" pitchFamily="34" charset="-120"/>
                          <a:cs typeface="Microsoft JhengHei"/>
                          <a:sym typeface="Microsoft JhengHei"/>
                        </a:rPr>
                        <a:t>月 </a:t>
                      </a:r>
                      <a:r>
                        <a:rPr lang="is-IS" altLang="zh-TW" sz="1600" dirty="0" smtClean="0">
                          <a:latin typeface="微軟正黑體" panose="020B0604030504040204" pitchFamily="34" charset="-120"/>
                          <a:ea typeface="微軟正黑體" panose="020B0604030504040204" pitchFamily="34" charset="-120"/>
                          <a:cs typeface="Microsoft JhengHei"/>
                          <a:sym typeface="Microsoft JhengHei"/>
                        </a:rPr>
                        <a:t>– </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sz="1800"/>
                      </a:pPr>
                      <a:r>
                        <a:rPr lang="zh-TW" altLang="en-US" sz="160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sz="1600" dirty="0">
                        <a:latin typeface="微軟正黑體" panose="020B0604030504040204" pitchFamily="34" charset="-120"/>
                        <a:ea typeface="微軟正黑體" panose="020B0604030504040204" pitchFamily="34" charset="-120"/>
                      </a:endParaRPr>
                    </a:p>
                  </a:txBody>
                  <a:tcPr marL="45720" marR="45720"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12" name="矩形 3"/>
          <p:cNvSpPr txBox="1"/>
          <p:nvPr/>
        </p:nvSpPr>
        <p:spPr>
          <a:xfrm>
            <a:off x="211828" y="0"/>
            <a:ext cx="8352930" cy="58477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dirty="0"/>
              <a:t>3. </a:t>
            </a:r>
            <a:r>
              <a:rPr sz="2400" dirty="0" smtClean="0"/>
              <a:t>歷任中共</a:t>
            </a:r>
            <a:r>
              <a:rPr lang="zh-TW" altLang="en-US" dirty="0" smtClean="0">
                <a:solidFill>
                  <a:srgbClr val="C00000"/>
                </a:solidFill>
              </a:rPr>
              <a:t>甘肅省</a:t>
            </a:r>
            <a:r>
              <a:rPr dirty="0" smtClean="0">
                <a:solidFill>
                  <a:srgbClr val="C00000"/>
                </a:solidFill>
              </a:rPr>
              <a:t>委書記</a:t>
            </a:r>
            <a:r>
              <a:rPr sz="2400" dirty="0" smtClean="0"/>
              <a:t>被追查情況</a:t>
            </a:r>
            <a:endParaRPr sz="2400" dirty="0"/>
          </a:p>
        </p:txBody>
      </p:sp>
    </p:spTree>
    <p:extLst>
      <p:ext uri="{BB962C8B-B14F-4D97-AF65-F5344CB8AC3E}">
        <p14:creationId xmlns:p14="http://schemas.microsoft.com/office/powerpoint/2010/main" val="182011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 y="125970"/>
              <a:ext cx="9130605"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smtClean="0"/>
                <a:t>4</a:t>
              </a:r>
              <a:r>
                <a:rPr dirty="0" smtClean="0"/>
                <a:t>. </a:t>
              </a:r>
              <a:r>
                <a:rPr lang="zh-TW" altLang="en-US" dirty="0"/>
                <a:t>省部</a:t>
              </a:r>
              <a:r>
                <a:rPr lang="zh-TW" altLang="en-US" dirty="0" smtClean="0"/>
                <a:t>級高官</a:t>
              </a:r>
              <a:endParaRPr dirty="0"/>
            </a:p>
          </p:txBody>
        </p:sp>
      </p:gr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追查</a:t>
            </a:r>
            <a:endParaRPr sz="3200" dirty="0"/>
          </a:p>
        </p:txBody>
      </p:sp>
      <p:sp>
        <p:nvSpPr>
          <p:cNvPr id="3" name="文字方塊 2"/>
          <p:cNvSpPr txBox="1"/>
          <p:nvPr/>
        </p:nvSpPr>
        <p:spPr>
          <a:xfrm>
            <a:off x="107504" y="1143712"/>
            <a:ext cx="8904732" cy="2862322"/>
          </a:xfrm>
          <a:prstGeom prst="rect">
            <a:avLst/>
          </a:prstGeom>
          <a:noFill/>
          <a:ln w="19050">
            <a:solidFill>
              <a:srgbClr val="0070C0"/>
            </a:solidFill>
          </a:ln>
        </p:spPr>
        <p:txBody>
          <a:bodyPr wrap="square" rtlCol="0">
            <a:spAutoFit/>
          </a:bodyPr>
          <a:lstStyle/>
          <a:p>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甘肅</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省</a:t>
            </a:r>
            <a:r>
              <a:rPr lang="zh-CN" altLang="zh-TW" sz="2000" dirty="0" smtClean="0">
                <a:latin typeface="微軟正黑體" panose="020B0604030504040204" pitchFamily="34" charset="-120"/>
                <a:ea typeface="微軟正黑體" panose="020B0604030504040204" pitchFamily="34" charset="-120"/>
              </a:rPr>
              <a:t>許多官員因迫害法輪功被國際追查，包括</a:t>
            </a:r>
            <a:endParaRPr lang="en-US" altLang="zh-CN"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甘肅省委書記：</a:t>
            </a:r>
            <a:r>
              <a:rPr lang="zh-TW" altLang="zh-TW" sz="2000" b="1" dirty="0" smtClean="0">
                <a:latin typeface="微軟正黑體" panose="020B0604030504040204" pitchFamily="34" charset="-120"/>
                <a:ea typeface="微軟正黑體" panose="020B0604030504040204" pitchFamily="34" charset="-120"/>
              </a:rPr>
              <a:t>王三運、陸浩、蘇榮</a:t>
            </a:r>
          </a:p>
          <a:p>
            <a:r>
              <a:rPr lang="zh-TW" altLang="zh-TW" sz="2000" dirty="0" smtClean="0">
                <a:latin typeface="微軟正黑體" panose="020B0604030504040204" pitchFamily="34" charset="-120"/>
                <a:ea typeface="微軟正黑體" panose="020B0604030504040204" pitchFamily="34" charset="-120"/>
              </a:rPr>
              <a:t>甘肅</a:t>
            </a:r>
            <a:r>
              <a:rPr lang="zh-TW" altLang="zh-TW" sz="2000" dirty="0">
                <a:latin typeface="微軟正黑體" panose="020B0604030504040204" pitchFamily="34" charset="-120"/>
                <a:ea typeface="微軟正黑體" panose="020B0604030504040204" pitchFamily="34" charset="-120"/>
              </a:rPr>
              <a:t>省委防範辦</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辦</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主任： </a:t>
            </a:r>
            <a:r>
              <a:rPr lang="zh-TW" altLang="zh-TW" sz="2000" b="1" dirty="0">
                <a:latin typeface="微軟正黑體" panose="020B0604030504040204" pitchFamily="34" charset="-120"/>
                <a:ea typeface="微軟正黑體" panose="020B0604030504040204" pitchFamily="34" charset="-120"/>
              </a:rPr>
              <a:t>楚才</a:t>
            </a:r>
            <a:r>
              <a:rPr lang="zh-TW" altLang="zh-TW" sz="2000" b="1" dirty="0" smtClean="0">
                <a:latin typeface="微軟正黑體" panose="020B0604030504040204" pitchFamily="34" charset="-120"/>
                <a:ea typeface="微軟正黑體" panose="020B0604030504040204" pitchFamily="34" charset="-120"/>
              </a:rPr>
              <a:t>元、馬湘賢</a:t>
            </a:r>
            <a:r>
              <a:rPr lang="zh-TW" altLang="en-US" sz="2000" b="1"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羅笑</a:t>
            </a:r>
            <a:r>
              <a:rPr lang="zh-TW" altLang="zh-TW" sz="2000" b="1" dirty="0">
                <a:latin typeface="微軟正黑體" panose="020B0604030504040204" pitchFamily="34" charset="-120"/>
                <a:ea typeface="微軟正黑體" panose="020B0604030504040204" pitchFamily="34" charset="-120"/>
              </a:rPr>
              <a:t>虎</a:t>
            </a:r>
            <a:r>
              <a:rPr lang="en-US" altLang="zh-TW" sz="2000" b="1" dirty="0">
                <a:latin typeface="微軟正黑體" panose="020B0604030504040204" pitchFamily="34" charset="-120"/>
                <a:ea typeface="微軟正黑體" panose="020B0604030504040204" pitchFamily="34" charset="-120"/>
              </a:rPr>
              <a:t> </a:t>
            </a:r>
            <a:endParaRPr lang="en-US" altLang="zh-TW" sz="2000" b="1"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a:t>
            </a:r>
            <a:r>
              <a:rPr lang="zh-TW" altLang="zh-TW" sz="2000" dirty="0">
                <a:latin typeface="微軟正黑體" panose="020B0604030504040204" pitchFamily="34" charset="-120"/>
                <a:ea typeface="微軟正黑體" panose="020B0604030504040204" pitchFamily="34" charset="-120"/>
              </a:rPr>
              <a:t>省委防範辦</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辦</a:t>
            </a:r>
            <a:r>
              <a:rPr lang="en-US" altLang="zh-TW" sz="2000" dirty="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副主任</a:t>
            </a:r>
            <a:r>
              <a:rPr lang="zh-TW" altLang="zh-TW"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梁正偉、拓守強、姬平、趙愛</a:t>
            </a:r>
            <a:endParaRPr lang="zh-TW" altLang="zh-TW" sz="2000" dirty="0">
              <a:latin typeface="微軟正黑體" panose="020B0604030504040204" pitchFamily="34" charset="-120"/>
              <a:ea typeface="微軟正黑體" panose="020B0604030504040204" pitchFamily="34" charset="-120"/>
            </a:endParaRPr>
          </a:p>
          <a:p>
            <a:r>
              <a:rPr lang="en-US" altLang="zh-TW" sz="2000" b="1" dirty="0">
                <a:latin typeface="微軟正黑體" panose="020B0604030504040204" pitchFamily="34" charset="-120"/>
                <a:ea typeface="微軟正黑體" panose="020B0604030504040204" pitchFamily="34" charset="-120"/>
              </a:rPr>
              <a:t> </a:t>
            </a:r>
            <a:endParaRPr lang="zh-TW" altLang="zh-TW" sz="2000" b="1"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甘肅省委政法委秘書長：</a:t>
            </a:r>
            <a:r>
              <a:rPr lang="zh-TW" altLang="zh-TW" sz="2000" b="1" dirty="0" smtClean="0">
                <a:latin typeface="微軟正黑體" panose="020B0604030504040204" pitchFamily="34" charset="-120"/>
                <a:ea typeface="微軟正黑體" panose="020B0604030504040204" pitchFamily="34" charset="-120"/>
              </a:rPr>
              <a:t>牛紀南</a:t>
            </a:r>
            <a:r>
              <a:rPr lang="en-US" altLang="zh-TW" sz="2000" dirty="0" smtClean="0">
                <a:latin typeface="微軟正黑體" panose="020B0604030504040204" pitchFamily="34" charset="-120"/>
                <a:ea typeface="微軟正黑體" panose="020B0604030504040204" pitchFamily="34" charset="-120"/>
              </a:rPr>
              <a:t> </a:t>
            </a:r>
          </a:p>
          <a:p>
            <a:r>
              <a:rPr lang="zh-TW" altLang="zh-TW" sz="2000" dirty="0" smtClean="0">
                <a:latin typeface="微軟正黑體" panose="020B0604030504040204" pitchFamily="34" charset="-120"/>
                <a:ea typeface="微軟正黑體" panose="020B0604030504040204" pitchFamily="34" charset="-120"/>
              </a:rPr>
              <a:t>甘肅省省委常委 政法委書記</a:t>
            </a:r>
            <a:r>
              <a:rPr lang="zh-TW" altLang="en-US" sz="2000" dirty="0" smtClean="0">
                <a:latin typeface="微軟正黑體" panose="020B0604030504040204" pitchFamily="34" charset="-120"/>
                <a:ea typeface="微軟正黑體" panose="020B0604030504040204" pitchFamily="34" charset="-120"/>
              </a:rPr>
              <a:t>：</a:t>
            </a:r>
            <a:r>
              <a:rPr lang="zh-TW" altLang="zh-TW" sz="2000" b="1" dirty="0" smtClean="0">
                <a:latin typeface="微軟正黑體" panose="020B0604030504040204" pitchFamily="34" charset="-120"/>
                <a:ea typeface="微軟正黑體" panose="020B0604030504040204" pitchFamily="34" charset="-120"/>
              </a:rPr>
              <a:t>澤巴足</a:t>
            </a:r>
            <a:endParaRPr lang="en-US" altLang="zh-TW" sz="2000" b="1"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甘肅省司法廳副廳長：</a:t>
            </a:r>
            <a:r>
              <a:rPr lang="zh-TW" altLang="zh-TW" sz="2000" b="1" dirty="0" smtClean="0">
                <a:latin typeface="微軟正黑體" panose="020B0604030504040204" pitchFamily="34" charset="-120"/>
                <a:ea typeface="微軟正黑體" panose="020B0604030504040204" pitchFamily="34" charset="-120"/>
              </a:rPr>
              <a:t>謝丹、白文暉、牛興全</a:t>
            </a:r>
            <a:endParaRPr lang="en-US" altLang="zh-CN" sz="2000" dirty="0">
              <a:latin typeface="微軟正黑體" panose="020B0604030504040204" pitchFamily="34" charset="-120"/>
              <a:ea typeface="微軟正黑體" panose="020B0604030504040204" pitchFamily="34" charset="-120"/>
            </a:endParaRPr>
          </a:p>
        </p:txBody>
      </p:sp>
      <p:sp>
        <p:nvSpPr>
          <p:cNvPr id="8" name="矩形 7"/>
          <p:cNvSpPr/>
          <p:nvPr/>
        </p:nvSpPr>
        <p:spPr>
          <a:xfrm>
            <a:off x="90415" y="4725144"/>
            <a:ext cx="8930473" cy="830997"/>
          </a:xfrm>
          <a:prstGeom prst="rect">
            <a:avLst/>
          </a:prstGeom>
          <a:ln w="12700">
            <a:solidFill>
              <a:srgbClr val="0070C0"/>
            </a:solidFill>
          </a:ln>
        </p:spPr>
        <p:txBody>
          <a:bodyPr wrap="square">
            <a:spAutoFit/>
          </a:bodyPr>
          <a:lstStyle/>
          <a:p>
            <a:r>
              <a:rPr lang="zh-TW" altLang="en-US" sz="2400" dirty="0" smtClean="0">
                <a:latin typeface="微軟正黑體" panose="020B0604030504040204" pitchFamily="34" charset="-120"/>
                <a:ea typeface="微軟正黑體" panose="020B0604030504040204" pitchFamily="34" charset="-120"/>
              </a:rPr>
              <a:t>到目前為止</a:t>
            </a:r>
            <a:r>
              <a:rPr lang="zh-CN" altLang="en-US" sz="2400" dirty="0" smtClean="0">
                <a:latin typeface="微軟正黑體" panose="020B0604030504040204" pitchFamily="34" charset="-120"/>
                <a:ea typeface="微軟正黑體" panose="020B0604030504040204" pitchFamily="34" charset="-120"/>
              </a:rPr>
              <a:t>，</a:t>
            </a:r>
            <a:r>
              <a:rPr lang="zh-TW" altLang="en-US" sz="2400" b="1" dirty="0" smtClean="0">
                <a:solidFill>
                  <a:srgbClr val="C00000"/>
                </a:solidFill>
                <a:latin typeface="微軟正黑體" panose="020B0604030504040204" pitchFamily="34" charset="-120"/>
                <a:ea typeface="微軟正黑體" panose="020B0604030504040204" pitchFamily="34" charset="-120"/>
              </a:rPr>
              <a:t>甘肅省</a:t>
            </a:r>
            <a:r>
              <a:rPr lang="zh-CN" altLang="en-US" sz="2400" dirty="0" smtClean="0">
                <a:latin typeface="微軟正黑體" panose="020B0604030504040204" pitchFamily="34" charset="-120"/>
                <a:ea typeface="微軟正黑體" panose="020B0604030504040204" pitchFamily="34" charset="-120"/>
              </a:rPr>
              <a:t>有</a:t>
            </a:r>
            <a:r>
              <a:rPr lang="en-US" altLang="zh-CN" sz="2400" b="1" dirty="0" smtClean="0">
                <a:solidFill>
                  <a:srgbClr val="C00000"/>
                </a:solidFill>
                <a:latin typeface="微軟正黑體" panose="020B0604030504040204" pitchFamily="34" charset="-120"/>
                <a:ea typeface="微軟正黑體" panose="020B0604030504040204" pitchFamily="34" charset="-120"/>
              </a:rPr>
              <a:t>1989</a:t>
            </a:r>
            <a:r>
              <a:rPr lang="zh-TW" altLang="en-US" sz="2400" b="1" dirty="0" smtClean="0">
                <a:solidFill>
                  <a:srgbClr val="C00000"/>
                </a:solidFill>
                <a:latin typeface="微軟正黑體" panose="020B0604030504040204" pitchFamily="34" charset="-120"/>
                <a:ea typeface="微軟正黑體" panose="020B0604030504040204" pitchFamily="34" charset="-120"/>
              </a:rPr>
              <a:t>人</a:t>
            </a:r>
            <a:r>
              <a:rPr lang="zh-CN" altLang="en-US" sz="2400" dirty="0" smtClean="0">
                <a:latin typeface="微軟正黑體" panose="020B0604030504040204" pitchFamily="34" charset="-120"/>
                <a:ea typeface="微軟正黑體" panose="020B0604030504040204" pitchFamily="34" charset="-120"/>
              </a:rPr>
              <a:t>的公檢法司</a:t>
            </a:r>
            <a:r>
              <a:rPr lang="zh-TW" altLang="en-US" sz="2400" dirty="0" smtClean="0">
                <a:latin typeface="微軟正黑體" panose="020B0604030504040204" pitchFamily="34" charset="-120"/>
                <a:ea typeface="微軟正黑體" panose="020B0604030504040204" pitchFamily="34" charset="-120"/>
              </a:rPr>
              <a:t>、教育界、媒體界</a:t>
            </a:r>
            <a:r>
              <a:rPr lang="zh-CN" altLang="en-US" sz="2400" dirty="0" smtClean="0">
                <a:latin typeface="微軟正黑體" panose="020B0604030504040204" pitchFamily="34" charset="-120"/>
                <a:ea typeface="微軟正黑體" panose="020B0604030504040204" pitchFamily="34" charset="-120"/>
              </a:rPr>
              <a:t>等人員因迫害法輪功學員，被海外組織“追查國際”立案追查</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30626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4"/>
            <a:ext cx="9144005" cy="908723"/>
          </a:xfrm>
          <a:prstGeom prst="rect">
            <a:avLst/>
          </a:prstGeom>
          <a:solidFill>
            <a:schemeClr val="tx1"/>
          </a:solidFill>
          <a:ln w="12700" cap="flat">
            <a:noFill/>
            <a:miter lim="400000"/>
          </a:ln>
          <a:effectLst/>
        </p:spPr>
        <p:txBody>
          <a:bodyPr wrap="square" lIns="45718" tIns="45718" rIns="45718" bIns="45718" numCol="1" anchor="ctr">
            <a:no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5-1</a:t>
            </a:r>
            <a:r>
              <a:rPr lang="en-US" altLang="zh-TW" sz="2800" b="1" dirty="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甘肅</a:t>
            </a:r>
            <a:r>
              <a:rPr lang="zh-TW" altLang="en-US" sz="2800" b="1" dirty="0">
                <a:solidFill>
                  <a:schemeClr val="bg1"/>
                </a:solidFill>
                <a:latin typeface="微軟正黑體" panose="020B0604030504040204" pitchFamily="34" charset="-120"/>
                <a:ea typeface="微軟正黑體" panose="020B0604030504040204" pitchFamily="34" charset="-120"/>
              </a:rPr>
              <a:t>高官惡報</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solidFill>
                  <a:srgbClr val="FFFFFF"/>
                </a:solidFill>
              </a:defRPr>
            </a:pPr>
            <a:r>
              <a:rPr lang="zh-TW" altLang="en-US" sz="2600" dirty="0" smtClean="0">
                <a:solidFill>
                  <a:srgbClr val="FFFF00"/>
                </a:solidFill>
                <a:latin typeface="Microsoft JhengHei" charset="-120"/>
                <a:ea typeface="Microsoft JhengHei" charset="-120"/>
                <a:cs typeface="Microsoft JhengHei" charset="-120"/>
              </a:rPr>
              <a:t>前甘肅省委書記蘇榮  被判無期徒刑</a:t>
            </a:r>
            <a:endParaRPr sz="2600" dirty="0">
              <a:solidFill>
                <a:srgbClr val="FFFF00"/>
              </a:solidFill>
              <a:latin typeface="Microsoft JhengHei" charset="-120"/>
              <a:ea typeface="Microsoft JhengHei" charset="-120"/>
              <a:cs typeface="Microsoft JhengHei" charset="-120"/>
            </a:endParaRPr>
          </a:p>
        </p:txBody>
      </p:sp>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600" dirty="0">
                <a:solidFill>
                  <a:schemeClr val="tx1"/>
                </a:solidFill>
              </a:rPr>
              <a:t>惡報</a:t>
            </a:r>
            <a:endParaRPr sz="3600" dirty="0">
              <a:solidFill>
                <a:schemeClr val="tx1"/>
              </a:solidFill>
            </a:endParaRPr>
          </a:p>
        </p:txBody>
      </p:sp>
      <p:sp>
        <p:nvSpPr>
          <p:cNvPr id="3" name="矩形 2"/>
          <p:cNvSpPr/>
          <p:nvPr/>
        </p:nvSpPr>
        <p:spPr>
          <a:xfrm>
            <a:off x="4027526" y="1078323"/>
            <a:ext cx="4982315" cy="2246769"/>
          </a:xfrm>
          <a:prstGeom prst="rect">
            <a:avLst/>
          </a:prstGeom>
        </p:spPr>
        <p:txBody>
          <a:bodyPr wrap="square">
            <a:spAutoFit/>
          </a:bodyPr>
          <a:lstStyle/>
          <a:p>
            <a:r>
              <a:rPr lang="zh-TW" altLang="en-US" sz="2000" b="1" dirty="0" smtClean="0">
                <a:solidFill>
                  <a:srgbClr val="00B050"/>
                </a:solidFill>
                <a:latin typeface="Microsoft JhengHei" charset="-120"/>
                <a:ea typeface="Microsoft JhengHei" charset="-120"/>
                <a:cs typeface="Microsoft JhengHei" charset="-120"/>
              </a:rPr>
              <a:t>蘇</a:t>
            </a:r>
            <a:r>
              <a:rPr lang="zh-TW" altLang="en-US" sz="2000" b="1" dirty="0">
                <a:solidFill>
                  <a:srgbClr val="00B050"/>
                </a:solidFill>
                <a:latin typeface="Microsoft JhengHei" charset="-120"/>
                <a:ea typeface="Microsoft JhengHei" charset="-120"/>
                <a:cs typeface="Microsoft JhengHei" charset="-120"/>
              </a:rPr>
              <a:t>榮</a:t>
            </a:r>
            <a:r>
              <a:rPr lang="zh-TW" altLang="en-US" sz="2000" dirty="0">
                <a:solidFill>
                  <a:srgbClr val="222222"/>
                </a:solidFill>
                <a:latin typeface="Microsoft JhengHei" charset="-120"/>
                <a:ea typeface="Microsoft JhengHei" charset="-120"/>
                <a:cs typeface="Microsoft JhengHei" charset="-120"/>
              </a:rPr>
              <a:t>，中共全國第十二屆政協</a:t>
            </a:r>
            <a:r>
              <a:rPr lang="zh-TW" altLang="en-US" sz="2000" dirty="0" smtClean="0">
                <a:solidFill>
                  <a:srgbClr val="222222"/>
                </a:solidFill>
                <a:latin typeface="Microsoft JhengHei" charset="-120"/>
                <a:ea typeface="Microsoft JhengHei" charset="-120"/>
                <a:cs typeface="Microsoft JhengHei" charset="-120"/>
              </a:rPr>
              <a:t>副主席</a:t>
            </a:r>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6</a:t>
            </a:r>
            <a:r>
              <a:rPr lang="zh-TW" altLang="en-US" sz="2000" dirty="0">
                <a:solidFill>
                  <a:srgbClr val="222222"/>
                </a:solidFill>
                <a:latin typeface="Microsoft JhengHei" charset="-120"/>
                <a:ea typeface="Microsoft JhengHei" charset="-120"/>
                <a:cs typeface="Microsoft JhengHei" charset="-120"/>
              </a:rPr>
              <a:t>月</a:t>
            </a:r>
            <a:r>
              <a:rPr lang="en-US" altLang="zh-TW" sz="2000" dirty="0">
                <a:solidFill>
                  <a:srgbClr val="222222"/>
                </a:solidFill>
                <a:latin typeface="Microsoft JhengHei" charset="-120"/>
                <a:ea typeface="Microsoft JhengHei" charset="-120"/>
                <a:cs typeface="Microsoft JhengHei" charset="-120"/>
              </a:rPr>
              <a:t>14</a:t>
            </a:r>
            <a:r>
              <a:rPr lang="zh-TW" altLang="en-US" sz="2000" dirty="0" smtClean="0">
                <a:solidFill>
                  <a:srgbClr val="222222"/>
                </a:solidFill>
                <a:latin typeface="Microsoft JhengHei" charset="-120"/>
                <a:ea typeface="Microsoft JhengHei" charset="-120"/>
                <a:cs typeface="Microsoft JhengHei" charset="-120"/>
              </a:rPr>
              <a:t>日被調查，</a:t>
            </a:r>
            <a:r>
              <a:rPr lang="en-US" altLang="zh-TW" sz="2000" dirty="0" smtClean="0">
                <a:solidFill>
                  <a:srgbClr val="222222"/>
                </a:solidFill>
                <a:latin typeface="Microsoft JhengHei" charset="-120"/>
                <a:ea typeface="Microsoft JhengHei" charset="-120"/>
                <a:cs typeface="Microsoft JhengHei" charset="-120"/>
              </a:rPr>
              <a:t>6</a:t>
            </a:r>
            <a:r>
              <a:rPr lang="zh-TW" altLang="en-US" sz="2000" dirty="0">
                <a:solidFill>
                  <a:srgbClr val="222222"/>
                </a:solidFill>
                <a:latin typeface="Microsoft JhengHei" charset="-120"/>
                <a:ea typeface="Microsoft JhengHei" charset="-120"/>
                <a:cs typeface="Microsoft JhengHei" charset="-120"/>
              </a:rPr>
              <a:t>月</a:t>
            </a:r>
            <a:r>
              <a:rPr lang="en-US" altLang="zh-TW" sz="2000" dirty="0">
                <a:solidFill>
                  <a:srgbClr val="222222"/>
                </a:solidFill>
                <a:latin typeface="Microsoft JhengHei" charset="-120"/>
                <a:ea typeface="Microsoft JhengHei" charset="-120"/>
                <a:cs typeface="Microsoft JhengHei" charset="-120"/>
              </a:rPr>
              <a:t>25</a:t>
            </a:r>
            <a:r>
              <a:rPr lang="zh-TW" altLang="en-US" sz="2000" dirty="0">
                <a:solidFill>
                  <a:srgbClr val="222222"/>
                </a:solidFill>
                <a:latin typeface="Microsoft JhengHei" charset="-120"/>
                <a:ea typeface="Microsoft JhengHei" charset="-120"/>
                <a:cs typeface="Microsoft JhengHei" charset="-120"/>
              </a:rPr>
              <a:t>日被免職</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2015</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2</a:t>
            </a:r>
            <a:r>
              <a:rPr lang="zh-TW" altLang="en-US" sz="2000" dirty="0">
                <a:solidFill>
                  <a:srgbClr val="222222"/>
                </a:solidFill>
                <a:latin typeface="Microsoft JhengHei" charset="-120"/>
                <a:ea typeface="Microsoft JhengHei" charset="-120"/>
                <a:cs typeface="Microsoft JhengHei" charset="-120"/>
              </a:rPr>
              <a:t>月以涉嫌受賄罪被立案</a:t>
            </a:r>
            <a:r>
              <a:rPr lang="zh-TW" altLang="en-US" sz="2000" dirty="0" smtClean="0">
                <a:solidFill>
                  <a:srgbClr val="222222"/>
                </a:solidFill>
                <a:latin typeface="Microsoft JhengHei" charset="-120"/>
                <a:ea typeface="Microsoft JhengHei" charset="-120"/>
                <a:cs typeface="Microsoft JhengHei" charset="-120"/>
              </a:rPr>
              <a:t>偵查</a:t>
            </a:r>
            <a:r>
              <a:rPr lang="zh-TW" altLang="en-US" sz="2000" dirty="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000" dirty="0" smtClean="0">
              <a:latin typeface="Microsoft JhengHei" charset="-120"/>
              <a:ea typeface="Microsoft JhengHei" charset="-120"/>
              <a:cs typeface="Microsoft JhengHei" charset="-120"/>
            </a:endParaRPr>
          </a:p>
          <a:p>
            <a:r>
              <a:rPr lang="en-US" altLang="zh-TW" sz="2000" dirty="0" smtClean="0">
                <a:latin typeface="Microsoft JhengHei" charset="-120"/>
                <a:ea typeface="Microsoft JhengHei" charset="-120"/>
                <a:cs typeface="Microsoft JhengHei" charset="-120"/>
              </a:rPr>
              <a:t>2017</a:t>
            </a:r>
            <a:r>
              <a:rPr lang="zh-TW" altLang="en-US" sz="2000" dirty="0" smtClean="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1</a:t>
            </a:r>
            <a:r>
              <a:rPr lang="zh-TW" altLang="en-US" sz="2000" dirty="0" smtClean="0">
                <a:latin typeface="Microsoft JhengHei" charset="-120"/>
                <a:ea typeface="Microsoft JhengHei" charset="-120"/>
                <a:cs typeface="Microsoft JhengHei" charset="-120"/>
              </a:rPr>
              <a:t>月</a:t>
            </a:r>
            <a:r>
              <a:rPr lang="en-US" altLang="zh-TW" sz="2000" dirty="0" smtClean="0">
                <a:latin typeface="Microsoft JhengHei" charset="-120"/>
                <a:ea typeface="Microsoft JhengHei" charset="-120"/>
                <a:cs typeface="Microsoft JhengHei" charset="-120"/>
              </a:rPr>
              <a:t>23</a:t>
            </a:r>
            <a:r>
              <a:rPr lang="zh-TW" altLang="en-US" sz="2000" dirty="0" smtClean="0">
                <a:latin typeface="Microsoft JhengHei" charset="-120"/>
                <a:ea typeface="Microsoft JhengHei" charset="-120"/>
                <a:cs typeface="Microsoft JhengHei" charset="-120"/>
              </a:rPr>
              <a:t>日一審</a:t>
            </a:r>
            <a:r>
              <a:rPr lang="zh-TW" altLang="en-US" sz="2000" b="1" dirty="0">
                <a:solidFill>
                  <a:srgbClr val="FF0000"/>
                </a:solidFill>
                <a:latin typeface="Microsoft JhengHei" charset="-120"/>
                <a:ea typeface="Microsoft JhengHei" charset="-120"/>
                <a:cs typeface="Microsoft JhengHei" charset="-120"/>
              </a:rPr>
              <a:t>判處無期徒刑</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r>
              <a:rPr lang="zh-TW" altLang="en-US" sz="2000" dirty="0" smtClean="0">
                <a:latin typeface="Microsoft JhengHei" charset="-120"/>
                <a:ea typeface="Microsoft JhengHei" charset="-120"/>
                <a:cs typeface="Microsoft JhengHei" charset="-120"/>
              </a:rPr>
              <a:t>蘇</a:t>
            </a:r>
            <a:r>
              <a:rPr lang="zh-TW" altLang="en-US" sz="2000" dirty="0">
                <a:latin typeface="Microsoft JhengHei" charset="-120"/>
                <a:ea typeface="Microsoft JhengHei" charset="-120"/>
                <a:cs typeface="Microsoft JhengHei" charset="-120"/>
              </a:rPr>
              <a:t>榮當庭表示服從判決，不再上訴。</a:t>
            </a:r>
            <a:endParaRPr lang="zh-TW" altLang="en-US" sz="2000" b="0" i="0" dirty="0">
              <a:solidFill>
                <a:srgbClr val="222222"/>
              </a:solidFill>
              <a:effectLst/>
              <a:latin typeface="Microsoft JhengHei" charset="-120"/>
              <a:ea typeface="Microsoft JhengHei" charset="-120"/>
              <a:cs typeface="Microsoft JhengHei" charset="-120"/>
            </a:endParaRPr>
          </a:p>
        </p:txBody>
      </p:sp>
      <p:sp>
        <p:nvSpPr>
          <p:cNvPr id="4" name="矩形 3"/>
          <p:cNvSpPr/>
          <p:nvPr/>
        </p:nvSpPr>
        <p:spPr>
          <a:xfrm>
            <a:off x="157083" y="3717032"/>
            <a:ext cx="8829837" cy="2862322"/>
          </a:xfrm>
          <a:prstGeom prst="rect">
            <a:avLst/>
          </a:prstGeom>
          <a:ln>
            <a:solidFill>
              <a:schemeClr val="tx1"/>
            </a:solidFill>
          </a:ln>
        </p:spPr>
        <p:txBody>
          <a:bodyPr wrap="square">
            <a:spAutoFit/>
          </a:bodyPr>
          <a:lstStyle/>
          <a:p>
            <a:r>
              <a:rPr lang="zh-TW" altLang="en-US" sz="2000" b="1" dirty="0">
                <a:latin typeface="微軟正黑體" panose="020B0604030504040204" pitchFamily="34" charset="-120"/>
                <a:ea typeface="微軟正黑體" panose="020B0604030504040204" pitchFamily="34" charset="-120"/>
                <a:cs typeface="Heiti TC Light"/>
              </a:rPr>
              <a:t>迫害法輪功學員情況</a:t>
            </a:r>
            <a:r>
              <a:rPr lang="zh-TW" altLang="en-US" sz="2000" b="1" dirty="0" smtClean="0">
                <a:latin typeface="微軟正黑體" panose="020B0604030504040204" pitchFamily="34" charset="-120"/>
                <a:ea typeface="微軟正黑體" panose="020B0604030504040204" pitchFamily="34" charset="-120"/>
                <a:cs typeface="Heiti TC Light"/>
              </a:rPr>
              <a:t>：</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TW" sz="2000" b="1" dirty="0">
              <a:latin typeface="微軟正黑體" panose="020B0604030504040204" pitchFamily="34" charset="-120"/>
              <a:ea typeface="微軟正黑體" panose="020B0604030504040204" pitchFamily="34" charset="-120"/>
              <a:cs typeface="Heiti TC Light"/>
            </a:endParaRPr>
          </a:p>
          <a:p>
            <a:r>
              <a:rPr lang="en-US" altLang="zh-TW" sz="2000" dirty="0" smtClean="0">
                <a:solidFill>
                  <a:srgbClr val="222222"/>
                </a:solidFill>
                <a:latin typeface="Microsoft JhengHei" charset="-120"/>
                <a:ea typeface="Microsoft JhengHei" charset="-120"/>
                <a:cs typeface="Microsoft JhengHei" charset="-120"/>
              </a:rPr>
              <a:t>1999</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7</a:t>
            </a:r>
            <a:r>
              <a:rPr lang="zh-TW" altLang="en-US" sz="2000" dirty="0" smtClean="0">
                <a:solidFill>
                  <a:srgbClr val="222222"/>
                </a:solidFill>
                <a:latin typeface="Microsoft JhengHei" charset="-120"/>
                <a:ea typeface="Microsoft JhengHei" charset="-120"/>
                <a:cs typeface="Microsoft JhengHei" charset="-120"/>
              </a:rPr>
              <a:t>月後</a:t>
            </a:r>
            <a:r>
              <a:rPr lang="zh-TW" altLang="en-US" sz="2000" dirty="0">
                <a:solidFill>
                  <a:srgbClr val="222222"/>
                </a:solidFill>
                <a:latin typeface="Microsoft JhengHei" charset="-120"/>
                <a:ea typeface="Microsoft JhengHei" charset="-120"/>
                <a:cs typeface="Microsoft JhengHei" charset="-120"/>
              </a:rPr>
              <a:t>，</a:t>
            </a:r>
            <a:r>
              <a:rPr lang="zh-TW" altLang="en-US" sz="2000" b="1" dirty="0" smtClean="0">
                <a:solidFill>
                  <a:srgbClr val="00B050"/>
                </a:solidFill>
                <a:latin typeface="Microsoft JhengHei" charset="-120"/>
                <a:ea typeface="Microsoft JhengHei" charset="-120"/>
                <a:cs typeface="Microsoft JhengHei" charset="-120"/>
              </a:rPr>
              <a:t>蘇榮</a:t>
            </a:r>
            <a:r>
              <a:rPr lang="zh-TW" altLang="en-US" sz="2000" dirty="0" smtClean="0">
                <a:solidFill>
                  <a:srgbClr val="222222"/>
                </a:solidFill>
                <a:latin typeface="Microsoft JhengHei" charset="-120"/>
                <a:ea typeface="Microsoft JhengHei" charset="-120"/>
                <a:cs typeface="Microsoft JhengHei" charset="-120"/>
              </a:rPr>
              <a:t>任</a:t>
            </a:r>
            <a:r>
              <a:rPr lang="zh-TW" altLang="en-US" sz="2000" dirty="0">
                <a:solidFill>
                  <a:srgbClr val="222222"/>
                </a:solidFill>
                <a:latin typeface="Microsoft JhengHei" charset="-120"/>
                <a:ea typeface="Microsoft JhengHei" charset="-120"/>
                <a:cs typeface="Microsoft JhengHei" charset="-120"/>
              </a:rPr>
              <a:t>中共吉林省委副書記期間</a:t>
            </a:r>
            <a:r>
              <a:rPr lang="zh-TW" altLang="en-US" sz="2000" dirty="0" smtClean="0">
                <a:solidFill>
                  <a:srgbClr val="222222"/>
                </a:solidFill>
                <a:latin typeface="Microsoft JhengHei" charset="-120"/>
                <a:ea typeface="Microsoft JhengHei" charset="-120"/>
                <a:cs typeface="Microsoft JhengHei" charset="-120"/>
              </a:rPr>
              <a:t>，</a:t>
            </a:r>
            <a:r>
              <a:rPr lang="zh-TW" altLang="en-US" sz="2000" b="1" dirty="0" smtClean="0">
                <a:solidFill>
                  <a:srgbClr val="00B050"/>
                </a:solidFill>
                <a:latin typeface="Microsoft JhengHei" charset="-120"/>
                <a:ea typeface="Microsoft JhengHei" charset="-120"/>
                <a:cs typeface="Microsoft JhengHei" charset="-120"/>
              </a:rPr>
              <a:t>蘇</a:t>
            </a:r>
            <a:r>
              <a:rPr lang="zh-TW" altLang="en-US" sz="2000" dirty="0" smtClean="0">
                <a:solidFill>
                  <a:srgbClr val="222222"/>
                </a:solidFill>
                <a:latin typeface="Microsoft JhengHei" charset="-120"/>
                <a:ea typeface="Microsoft JhengHei" charset="-120"/>
                <a:cs typeface="Microsoft JhengHei" charset="-120"/>
              </a:rPr>
              <a:t>任吉林</a:t>
            </a:r>
            <a:r>
              <a:rPr lang="zh-TW" altLang="en-US" sz="2000" dirty="0">
                <a:solidFill>
                  <a:srgbClr val="222222"/>
                </a:solidFill>
                <a:latin typeface="Microsoft JhengHei" charset="-120"/>
                <a:ea typeface="Microsoft JhengHei" charset="-120"/>
                <a:cs typeface="Microsoft JhengHei" charset="-120"/>
              </a:rPr>
              <a:t>「省委處理法輪功問題領導小組」（即</a:t>
            </a:r>
            <a:r>
              <a:rPr lang="en-US" altLang="zh-TW" sz="2000" dirty="0" smtClean="0">
                <a:solidFill>
                  <a:srgbClr val="222222"/>
                </a:solidFill>
                <a:latin typeface="Microsoft JhengHei" charset="-120"/>
                <a:ea typeface="Microsoft JhengHei" charset="-120"/>
                <a:cs typeface="Microsoft JhengHei" charset="-120"/>
              </a:rPr>
              <a:t>610</a:t>
            </a:r>
            <a:r>
              <a:rPr lang="zh-TW" altLang="en-US" sz="2000" dirty="0" smtClean="0">
                <a:solidFill>
                  <a:srgbClr val="222222"/>
                </a:solidFill>
                <a:latin typeface="Microsoft JhengHei" charset="-120"/>
                <a:ea typeface="Microsoft JhengHei" charset="-120"/>
                <a:cs typeface="Microsoft JhengHei" charset="-120"/>
              </a:rPr>
              <a:t>組長），</a:t>
            </a:r>
            <a:r>
              <a:rPr lang="zh-TW" altLang="en-US" sz="2000" b="1" dirty="0">
                <a:solidFill>
                  <a:srgbClr val="00B050"/>
                </a:solidFill>
                <a:latin typeface="Microsoft JhengHei" charset="-120"/>
                <a:ea typeface="Microsoft JhengHei" charset="-120"/>
                <a:cs typeface="Microsoft JhengHei" charset="-120"/>
              </a:rPr>
              <a:t>蘇榮</a:t>
            </a:r>
            <a:r>
              <a:rPr lang="zh-TW" altLang="en-US" sz="2000" dirty="0">
                <a:solidFill>
                  <a:srgbClr val="222222"/>
                </a:solidFill>
                <a:latin typeface="Microsoft JhengHei" charset="-120"/>
                <a:ea typeface="Microsoft JhengHei" charset="-120"/>
                <a:cs typeface="Microsoft JhengHei" charset="-120"/>
              </a:rPr>
              <a:t>公開詆譭法輪功、</a:t>
            </a:r>
            <a:r>
              <a:rPr lang="zh-TW" altLang="en-US" sz="2000" b="1" dirty="0">
                <a:solidFill>
                  <a:srgbClr val="FF0000"/>
                </a:solidFill>
                <a:latin typeface="Microsoft JhengHei" charset="-120"/>
                <a:ea typeface="Microsoft JhengHei" charset="-120"/>
                <a:cs typeface="Microsoft JhengHei" charset="-120"/>
              </a:rPr>
              <a:t>親自參與洗腦迫害</a:t>
            </a:r>
            <a:r>
              <a:rPr lang="zh-TW" altLang="en-US" sz="2000" dirty="0">
                <a:solidFill>
                  <a:srgbClr val="222222"/>
                </a:solidFill>
                <a:latin typeface="Microsoft JhengHei" charset="-120"/>
                <a:ea typeface="Microsoft JhengHei" charset="-120"/>
                <a:cs typeface="Microsoft JhengHei" charset="-120"/>
              </a:rPr>
              <a:t>等。</a:t>
            </a:r>
          </a:p>
          <a:p>
            <a:endParaRPr lang="en-US" altLang="zh-TW" sz="2000" dirty="0" smtClean="0">
              <a:solidFill>
                <a:srgbClr val="222222"/>
              </a:solidFill>
              <a:latin typeface="Microsoft JhengHei" charset="-120"/>
              <a:ea typeface="Microsoft JhengHei" charset="-120"/>
              <a:cs typeface="Microsoft JhengHei" charset="-120"/>
            </a:endParaRPr>
          </a:p>
          <a:p>
            <a:r>
              <a:rPr lang="en-US" altLang="zh-TW" sz="2000" dirty="0" smtClean="0">
                <a:solidFill>
                  <a:srgbClr val="222222"/>
                </a:solidFill>
                <a:latin typeface="Microsoft JhengHei" charset="-120"/>
                <a:ea typeface="Microsoft JhengHei" charset="-120"/>
                <a:cs typeface="Microsoft JhengHei" charset="-120"/>
              </a:rPr>
              <a:t>2004</a:t>
            </a:r>
            <a:r>
              <a:rPr lang="zh-TW" altLang="en-US" sz="2000" dirty="0">
                <a:solidFill>
                  <a:srgbClr val="222222"/>
                </a:solidFill>
                <a:latin typeface="Microsoft JhengHei" charset="-120"/>
                <a:ea typeface="Microsoft JhengHei" charset="-120"/>
                <a:cs typeface="Microsoft JhengHei" charset="-120"/>
              </a:rPr>
              <a:t>年</a:t>
            </a:r>
            <a:r>
              <a:rPr lang="en-US" altLang="zh-TW" sz="2000" dirty="0">
                <a:solidFill>
                  <a:srgbClr val="222222"/>
                </a:solidFill>
                <a:latin typeface="Microsoft JhengHei" charset="-120"/>
                <a:ea typeface="Microsoft JhengHei" charset="-120"/>
                <a:cs typeface="Microsoft JhengHei" charset="-120"/>
              </a:rPr>
              <a:t>11</a:t>
            </a:r>
            <a:r>
              <a:rPr lang="zh-TW" altLang="en-US" sz="2000" dirty="0" smtClean="0">
                <a:solidFill>
                  <a:srgbClr val="222222"/>
                </a:solidFill>
                <a:latin typeface="Microsoft JhengHei" charset="-120"/>
                <a:ea typeface="Microsoft JhengHei" charset="-120"/>
                <a:cs typeface="Microsoft JhengHei" charset="-120"/>
              </a:rPr>
              <a:t>月，時</a:t>
            </a:r>
            <a:r>
              <a:rPr lang="zh-TW" altLang="en-US" sz="2000" dirty="0">
                <a:solidFill>
                  <a:srgbClr val="222222"/>
                </a:solidFill>
                <a:latin typeface="Microsoft JhengHei" charset="-120"/>
                <a:ea typeface="Microsoft JhengHei" charset="-120"/>
                <a:cs typeface="Microsoft JhengHei" charset="-120"/>
              </a:rPr>
              <a:t>任中共甘肅省委書記的</a:t>
            </a:r>
            <a:r>
              <a:rPr lang="zh-TW" altLang="en-US" sz="2000" b="1" dirty="0">
                <a:solidFill>
                  <a:srgbClr val="00B050"/>
                </a:solidFill>
                <a:latin typeface="Microsoft JhengHei" charset="-120"/>
                <a:ea typeface="Microsoft JhengHei" charset="-120"/>
                <a:cs typeface="Microsoft JhengHei" charset="-120"/>
              </a:rPr>
              <a:t>蘇榮</a:t>
            </a:r>
            <a:r>
              <a:rPr lang="zh-TW" altLang="en-US" sz="2000" dirty="0">
                <a:solidFill>
                  <a:srgbClr val="222222"/>
                </a:solidFill>
                <a:latin typeface="Microsoft JhengHei" charset="-120"/>
                <a:ea typeface="Microsoft JhengHei" charset="-120"/>
                <a:cs typeface="Microsoft JhengHei" charset="-120"/>
              </a:rPr>
              <a:t>訪問讚比亞期間，被法輪功學員起訴，當他接到法院人員送來的傳票時，嚇得驚慌失措，經過十天的藏匿和逃亡生活後，才輾轉回到中國大陸</a:t>
            </a:r>
            <a:r>
              <a:rPr lang="zh-TW" altLang="en-US" sz="2000" dirty="0" smtClean="0">
                <a:solidFill>
                  <a:srgbClr val="222222"/>
                </a:solidFill>
                <a:latin typeface="Microsoft JhengHei" charset="-120"/>
                <a:ea typeface="Microsoft JhengHei" charset="-120"/>
                <a:cs typeface="Microsoft JhengHei" charset="-120"/>
              </a:rPr>
              <a:t>。</a:t>
            </a:r>
            <a:r>
              <a:rPr lang="en-US" altLang="zh-TW" sz="2000" dirty="0" smtClean="0">
                <a:solidFill>
                  <a:srgbClr val="222222"/>
                </a:solidFill>
                <a:latin typeface="Microsoft JhengHei" charset="-120"/>
                <a:ea typeface="Microsoft JhengHei" charset="-120"/>
                <a:cs typeface="Microsoft JhengHei" charset="-120"/>
              </a:rPr>
              <a:t>10</a:t>
            </a:r>
            <a:r>
              <a:rPr lang="zh-TW" altLang="en-US" sz="2000" dirty="0" smtClean="0">
                <a:solidFill>
                  <a:srgbClr val="222222"/>
                </a:solidFill>
                <a:latin typeface="Microsoft JhengHei" charset="-120"/>
                <a:ea typeface="Microsoft JhengHei" charset="-120"/>
                <a:cs typeface="Microsoft JhengHei" charset="-120"/>
              </a:rPr>
              <a:t>年</a:t>
            </a:r>
            <a:r>
              <a:rPr lang="zh-TW" altLang="en-US" sz="2000" dirty="0">
                <a:solidFill>
                  <a:srgbClr val="222222"/>
                </a:solidFill>
                <a:latin typeface="Microsoft JhengHei" charset="-120"/>
                <a:ea typeface="Microsoft JhengHei" charset="-120"/>
                <a:cs typeface="Microsoft JhengHei" charset="-120"/>
              </a:rPr>
              <a:t>後，蘇榮成為第一個落馬的「國家級」官員，被當局以「腐敗」為名抓捕。</a:t>
            </a:r>
          </a:p>
        </p:txBody>
      </p:sp>
      <p:pic>
        <p:nvPicPr>
          <p:cNvPr id="6" name="圖片 5"/>
          <p:cNvPicPr>
            <a:picLocks noChangeAspect="1"/>
          </p:cNvPicPr>
          <p:nvPr/>
        </p:nvPicPr>
        <p:blipFill rotWithShape="1">
          <a:blip r:embed="rId2"/>
          <a:srcRect l="14563" t="8469" r="11019" b="23932"/>
          <a:stretch/>
        </p:blipFill>
        <p:spPr>
          <a:xfrm>
            <a:off x="251520" y="1118215"/>
            <a:ext cx="3598734" cy="2221914"/>
          </a:xfrm>
          <a:prstGeom prst="rect">
            <a:avLst/>
          </a:prstGeom>
        </p:spPr>
      </p:pic>
    </p:spTree>
    <p:extLst>
      <p:ext uri="{BB962C8B-B14F-4D97-AF65-F5344CB8AC3E}">
        <p14:creationId xmlns:p14="http://schemas.microsoft.com/office/powerpoint/2010/main" val="1730331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04836" y="2237963"/>
            <a:ext cx="6192688" cy="1200329"/>
          </a:xfrm>
          <a:prstGeom prst="rect">
            <a:avLst/>
          </a:prstGeom>
        </p:spPr>
        <p:txBody>
          <a:bodyPr wrap="square">
            <a:spAutoFit/>
          </a:bodyPr>
          <a:lstStyle/>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5</a:t>
            </a:r>
            <a:r>
              <a:rPr lang="zh-TW" altLang="en-US" dirty="0">
                <a:latin typeface="微軟正黑體" panose="020B0604030504040204" pitchFamily="34" charset="-120"/>
                <a:ea typeface="微軟正黑體" panose="020B0604030504040204" pitchFamily="34" charset="-120"/>
                <a:cs typeface="Heiti TC Light"/>
              </a:rPr>
              <a:t>日，王三</a:t>
            </a:r>
            <a:r>
              <a:rPr lang="zh-TW" altLang="en-US" dirty="0" smtClean="0">
                <a:latin typeface="微軟正黑體" panose="020B0604030504040204" pitchFamily="34" charset="-120"/>
                <a:ea typeface="微軟正黑體" panose="020B0604030504040204" pitchFamily="34" charset="-120"/>
                <a:cs typeface="Heiti TC Light"/>
              </a:rPr>
              <a:t>運被失去自由</a:t>
            </a:r>
            <a:endParaRPr lang="en-US" altLang="zh-TW"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a:latin typeface="微軟正黑體" panose="020B0604030504040204" pitchFamily="34" charset="-120"/>
                <a:ea typeface="微軟正黑體" panose="020B0604030504040204" pitchFamily="34" charset="-120"/>
                <a:cs typeface="Heiti TC Light"/>
              </a:rPr>
              <a:t>月</a:t>
            </a:r>
            <a:r>
              <a:rPr lang="en-US" altLang="zh-TW" dirty="0">
                <a:latin typeface="微軟正黑體" panose="020B0604030504040204" pitchFamily="34" charset="-120"/>
                <a:ea typeface="微軟正黑體" panose="020B0604030504040204" pitchFamily="34" charset="-120"/>
                <a:cs typeface="Heiti TC Light"/>
              </a:rPr>
              <a:t>11</a:t>
            </a:r>
            <a:r>
              <a:rPr lang="zh-TW" altLang="en-US" dirty="0">
                <a:latin typeface="微軟正黑體" panose="020B0604030504040204" pitchFamily="34" charset="-120"/>
                <a:ea typeface="微軟正黑體" panose="020B0604030504040204" pitchFamily="34" charset="-120"/>
                <a:cs typeface="Heiti TC Light"/>
              </a:rPr>
              <a:t>日</a:t>
            </a:r>
            <a:r>
              <a:rPr lang="zh-TW" altLang="en-US" dirty="0" smtClean="0">
                <a:latin typeface="微軟正黑體" panose="020B0604030504040204" pitchFamily="34" charset="-120"/>
                <a:ea typeface="微軟正黑體" panose="020B0604030504040204" pitchFamily="34" charset="-120"/>
                <a:cs typeface="Heiti TC Light"/>
              </a:rPr>
              <a:t>，王三運涉</a:t>
            </a:r>
            <a:r>
              <a:rPr lang="zh-TW" altLang="en-US" dirty="0">
                <a:latin typeface="微軟正黑體" panose="020B0604030504040204" pitchFamily="34" charset="-120"/>
                <a:ea typeface="微軟正黑體" panose="020B0604030504040204" pitchFamily="34" charset="-120"/>
                <a:cs typeface="Heiti TC Light"/>
              </a:rPr>
              <a:t>嫌「嚴重違紀」</a:t>
            </a:r>
            <a:r>
              <a:rPr lang="zh-TW" altLang="en-US" dirty="0" smtClean="0">
                <a:latin typeface="微軟正黑體" panose="020B0604030504040204" pitchFamily="34" charset="-120"/>
                <a:ea typeface="微軟正黑體" panose="020B0604030504040204" pitchFamily="34" charset="-120"/>
                <a:cs typeface="Heiti TC Light"/>
              </a:rPr>
              <a:t>落馬</a:t>
            </a:r>
            <a:endParaRPr lang="en-US" altLang="zh-TW" dirty="0" smtClean="0">
              <a:latin typeface="微軟正黑體" panose="020B0604030504040204" pitchFamily="34" charset="-120"/>
              <a:ea typeface="微軟正黑體" panose="020B0604030504040204" pitchFamily="34" charset="-120"/>
              <a:cs typeface="Heiti TC Light"/>
            </a:endParaRPr>
          </a:p>
          <a:p>
            <a:r>
              <a:rPr lang="en-US" altLang="zh-TW" dirty="0" smtClean="0">
                <a:latin typeface="微軟正黑體" panose="020B0604030504040204" pitchFamily="34" charset="-120"/>
                <a:ea typeface="微軟正黑體" panose="020B0604030504040204" pitchFamily="34" charset="-120"/>
                <a:cs typeface="Heiti TC Light"/>
              </a:rPr>
              <a:t>2017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TW" altLang="en-US" dirty="0">
                <a:latin typeface="微軟正黑體" panose="020B0604030504040204" pitchFamily="34" charset="-120"/>
                <a:ea typeface="微軟正黑體" panose="020B0604030504040204" pitchFamily="34" charset="-120"/>
                <a:cs typeface="Heiti TC Light"/>
              </a:rPr>
              <a:t>月初，中紀</a:t>
            </a:r>
            <a:r>
              <a:rPr lang="zh-TW" altLang="en-US" dirty="0" smtClean="0">
                <a:latin typeface="微軟正黑體" panose="020B0604030504040204" pitchFamily="34" charset="-120"/>
                <a:ea typeface="微軟正黑體" panose="020B0604030504040204" pitchFamily="34" charset="-120"/>
                <a:cs typeface="Heiti TC Light"/>
              </a:rPr>
              <a:t>委反</a:t>
            </a:r>
            <a:r>
              <a:rPr lang="zh-TW" altLang="en-US" dirty="0">
                <a:latin typeface="微軟正黑體" panose="020B0604030504040204" pitchFamily="34" charset="-120"/>
                <a:ea typeface="微軟正黑體" panose="020B0604030504040204" pitchFamily="34" charset="-120"/>
                <a:cs typeface="Heiti TC Light"/>
              </a:rPr>
              <a:t>腐專題片首度</a:t>
            </a:r>
            <a:r>
              <a:rPr lang="zh-TW" altLang="en-US" dirty="0" smtClean="0">
                <a:latin typeface="微軟正黑體" panose="020B0604030504040204" pitchFamily="34" charset="-120"/>
                <a:ea typeface="微軟正黑體" panose="020B0604030504040204" pitchFamily="34" charset="-120"/>
                <a:cs typeface="Heiti TC Light"/>
              </a:rPr>
              <a:t>曝光王</a:t>
            </a:r>
            <a:r>
              <a:rPr lang="zh-TW" altLang="en-US" dirty="0">
                <a:latin typeface="微軟正黑體" panose="020B0604030504040204" pitchFamily="34" charset="-120"/>
                <a:ea typeface="微軟正黑體" panose="020B0604030504040204" pitchFamily="34" charset="-120"/>
                <a:cs typeface="Heiti TC Light"/>
              </a:rPr>
              <a:t>三</a:t>
            </a:r>
            <a:r>
              <a:rPr lang="zh-TW" altLang="en-US" dirty="0" smtClean="0">
                <a:latin typeface="微軟正黑體" panose="020B0604030504040204" pitchFamily="34" charset="-120"/>
                <a:ea typeface="微軟正黑體" panose="020B0604030504040204" pitchFamily="34" charset="-120"/>
                <a:cs typeface="Heiti TC Light"/>
              </a:rPr>
              <a:t>運腐敗問題</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zh-TW" dirty="0" smtClean="0">
                <a:latin typeface="微軟正黑體" panose="020B0604030504040204" pitchFamily="34" charset="-120"/>
                <a:ea typeface="微軟正黑體" panose="020B0604030504040204" pitchFamily="34" charset="-120"/>
                <a:cs typeface="Heiti TC Light"/>
              </a:rPr>
              <a:t>201</a:t>
            </a:r>
            <a:r>
              <a:rPr lang="en-US" altLang="zh-TW" dirty="0" smtClean="0">
                <a:latin typeface="微軟正黑體" panose="020B0604030504040204" pitchFamily="34" charset="-120"/>
                <a:ea typeface="微軟正黑體" panose="020B0604030504040204" pitchFamily="34" charset="-120"/>
                <a:cs typeface="Heiti TC Light"/>
              </a:rPr>
              <a:t>7</a:t>
            </a:r>
            <a:r>
              <a:rPr lang="zh-TW" altLang="en-US" dirty="0" smtClean="0">
                <a:latin typeface="微軟正黑體" panose="020B0604030504040204" pitchFamily="34" charset="-120"/>
                <a:ea typeface="微軟正黑體" panose="020B0604030504040204" pitchFamily="34" charset="-120"/>
                <a:cs typeface="Heiti TC Light"/>
              </a:rPr>
              <a:t>年</a:t>
            </a:r>
            <a:r>
              <a:rPr lang="en-US" altLang="zh-TW" dirty="0" smtClean="0">
                <a:latin typeface="微軟正黑體" panose="020B0604030504040204" pitchFamily="34" charset="-120"/>
                <a:ea typeface="微軟正黑體" panose="020B0604030504040204" pitchFamily="34" charset="-120"/>
                <a:cs typeface="Heiti TC Light"/>
              </a:rPr>
              <a:t>9</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22</a:t>
            </a:r>
            <a:r>
              <a:rPr lang="zh-TW" altLang="en-US" dirty="0" smtClean="0">
                <a:latin typeface="微軟正黑體" panose="020B0604030504040204" pitchFamily="34" charset="-120"/>
                <a:ea typeface="微軟正黑體" panose="020B0604030504040204" pitchFamily="34" charset="-120"/>
                <a:cs typeface="Heiti TC Light"/>
              </a:rPr>
              <a:t>日，</a:t>
            </a:r>
            <a:r>
              <a:rPr lang="zh-TW" altLang="en-US" dirty="0">
                <a:latin typeface="微軟正黑體" panose="020B0604030504040204" pitchFamily="34" charset="-120"/>
                <a:ea typeface="微軟正黑體" panose="020B0604030504040204" pitchFamily="34" charset="-120"/>
                <a:cs typeface="Heiti TC Light"/>
              </a:rPr>
              <a:t>王三運 </a:t>
            </a:r>
            <a:r>
              <a:rPr lang="zh-TW" altLang="en-US" dirty="0" smtClean="0">
                <a:latin typeface="微軟正黑體" panose="020B0604030504040204" pitchFamily="34" charset="-120"/>
                <a:ea typeface="微軟正黑體" panose="020B0604030504040204" pitchFamily="34" charset="-120"/>
                <a:cs typeface="Heiti TC Light"/>
              </a:rPr>
              <a:t>被雙開審查</a:t>
            </a:r>
            <a:endParaRPr lang="en-US" dirty="0">
              <a:latin typeface="微軟正黑體" panose="020B0604030504040204" pitchFamily="34" charset="-120"/>
              <a:ea typeface="微軟正黑體" panose="020B0604030504040204" pitchFamily="34" charset="-120"/>
              <a:cs typeface="Heiti TC Light"/>
            </a:endParaRPr>
          </a:p>
        </p:txBody>
      </p:sp>
      <p:sp>
        <p:nvSpPr>
          <p:cNvPr id="14" name="Rectangle 13"/>
          <p:cNvSpPr/>
          <p:nvPr/>
        </p:nvSpPr>
        <p:spPr>
          <a:xfrm>
            <a:off x="4499992" y="3068960"/>
            <a:ext cx="184666" cy="369332"/>
          </a:xfrm>
          <a:prstGeom prst="rect">
            <a:avLst/>
          </a:prstGeom>
        </p:spPr>
        <p:txBody>
          <a:bodyPr wrap="none">
            <a:spAutoFit/>
          </a:bodyPr>
          <a:lstStyle/>
          <a:p>
            <a:endParaRPr lang="en-US" dirty="0"/>
          </a:p>
        </p:txBody>
      </p:sp>
      <p:sp>
        <p:nvSpPr>
          <p:cNvPr id="18" name="Rectangle 17"/>
          <p:cNvSpPr/>
          <p:nvPr/>
        </p:nvSpPr>
        <p:spPr>
          <a:xfrm>
            <a:off x="3491880" y="2420888"/>
            <a:ext cx="4572000" cy="369332"/>
          </a:xfrm>
          <a:prstGeom prst="rect">
            <a:avLst/>
          </a:prstGeom>
        </p:spPr>
        <p:txBody>
          <a:bodyPr>
            <a:spAutoFit/>
          </a:bodyPr>
          <a:lstStyle/>
          <a:p>
            <a:endParaRPr lang="en-US" dirty="0"/>
          </a:p>
        </p:txBody>
      </p:sp>
      <p:sp>
        <p:nvSpPr>
          <p:cNvPr id="19" name="TextBox 18"/>
          <p:cNvSpPr txBox="1"/>
          <p:nvPr/>
        </p:nvSpPr>
        <p:spPr>
          <a:xfrm>
            <a:off x="3835502" y="6516052"/>
            <a:ext cx="5155866" cy="338554"/>
          </a:xfrm>
          <a:prstGeom prst="rect">
            <a:avLst/>
          </a:prstGeom>
          <a:noFill/>
        </p:spPr>
        <p:txBody>
          <a:bodyPr wrap="none" rtlCol="0">
            <a:spAutoFit/>
          </a:bodyPr>
          <a:lstStyle/>
          <a:p>
            <a:r>
              <a:rPr lang="zh-TW" altLang="en-US" sz="1600" dirty="0" smtClean="0">
                <a:latin typeface="Heiti TC Light"/>
                <a:ea typeface="Heiti TC Light"/>
                <a:cs typeface="Heiti TC Light"/>
              </a:rPr>
              <a:t>大紀元</a:t>
            </a:r>
            <a:r>
              <a:rPr lang="en-US" altLang="zh-TW" sz="1600" dirty="0" smtClean="0">
                <a:latin typeface="Heiti TC Light"/>
                <a:ea typeface="Heiti TC Light"/>
                <a:cs typeface="Heiti TC Light"/>
              </a:rPr>
              <a:t>2017/</a:t>
            </a:r>
            <a:r>
              <a:rPr lang="en-US" altLang="zh-TW" sz="1600" dirty="0">
                <a:latin typeface="Heiti TC Light"/>
                <a:ea typeface="Heiti TC Light"/>
                <a:cs typeface="Heiti TC Light"/>
              </a:rPr>
              <a:t>9</a:t>
            </a:r>
            <a:r>
              <a:rPr lang="en-US" altLang="zh-TW" sz="1600" dirty="0" smtClean="0">
                <a:latin typeface="Heiti TC Light"/>
                <a:ea typeface="Heiti TC Light"/>
                <a:cs typeface="Heiti TC Light"/>
              </a:rPr>
              <a:t>/22 </a:t>
            </a:r>
            <a:r>
              <a:rPr lang="zh-TW" altLang="en-US" sz="1600" dirty="0" smtClean="0">
                <a:latin typeface="Heiti TC Light"/>
                <a:ea typeface="Heiti TC Light"/>
                <a:cs typeface="Heiti TC Light"/>
              </a:rPr>
              <a:t>「</a:t>
            </a:r>
            <a:r>
              <a:rPr lang="zh-TW" altLang="en-US" sz="1600" dirty="0"/>
              <a:t>「人權惡棍」王三運 </a:t>
            </a:r>
            <a:r>
              <a:rPr lang="zh-TW" altLang="en-US" sz="1600" dirty="0" smtClean="0"/>
              <a:t>被雙開審查</a:t>
            </a:r>
            <a:r>
              <a:rPr lang="zh-TW" altLang="en-US" sz="1600" dirty="0" smtClean="0">
                <a:latin typeface="Heiti TC Light"/>
                <a:ea typeface="Heiti TC Light"/>
                <a:cs typeface="Heiti TC Light"/>
              </a:rPr>
              <a:t>」</a:t>
            </a:r>
            <a:r>
              <a:rPr lang="en-US" altLang="zh-TW" sz="1600" dirty="0" smtClean="0">
                <a:latin typeface="Heiti TC Light"/>
                <a:ea typeface="Heiti TC Light"/>
                <a:cs typeface="Heiti TC Light"/>
              </a:rPr>
              <a:t> </a:t>
            </a:r>
            <a:endParaRPr lang="en-US" sz="1600" dirty="0">
              <a:latin typeface="Heiti TC Light"/>
              <a:ea typeface="Heiti TC Light"/>
              <a:cs typeface="Heiti TC Light"/>
            </a:endParaRP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7007046" cy="1015663"/>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5-2.</a:t>
              </a:r>
              <a:r>
                <a:rPr lang="zh-TW" altLang="en-US" sz="3200" b="1" dirty="0" smtClean="0">
                  <a:solidFill>
                    <a:schemeClr val="bg1"/>
                  </a:solidFill>
                  <a:latin typeface="微軟正黑體" panose="020B0604030504040204" pitchFamily="34" charset="-120"/>
                  <a:ea typeface="微軟正黑體" panose="020B0604030504040204" pitchFamily="34" charset="-120"/>
                </a:rPr>
                <a:t> 甘肅高官惡報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原甘肅省委書記，王三運，雙開、立案審查</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pic>
        <p:nvPicPr>
          <p:cNvPr id="2" name="Picture 1"/>
          <p:cNvPicPr>
            <a:picLocks noChangeAspect="1"/>
          </p:cNvPicPr>
          <p:nvPr/>
        </p:nvPicPr>
        <p:blipFill rotWithShape="1">
          <a:blip r:embed="rId2"/>
          <a:srcRect l="13661" t="13315" r="13382" b="10491"/>
          <a:stretch/>
        </p:blipFill>
        <p:spPr>
          <a:xfrm>
            <a:off x="155536" y="1307472"/>
            <a:ext cx="2469126" cy="1909842"/>
          </a:xfrm>
          <a:prstGeom prst="rect">
            <a:avLst/>
          </a:prstGeom>
        </p:spPr>
      </p:pic>
      <p:sp>
        <p:nvSpPr>
          <p:cNvPr id="4" name="Rectangle 3"/>
          <p:cNvSpPr/>
          <p:nvPr/>
        </p:nvSpPr>
        <p:spPr>
          <a:xfrm>
            <a:off x="155536" y="3573016"/>
            <a:ext cx="8819526" cy="2862322"/>
          </a:xfrm>
          <a:prstGeom prst="rect">
            <a:avLst/>
          </a:prstGeom>
          <a:ln>
            <a:solidFill>
              <a:schemeClr val="tx1"/>
            </a:solidFill>
          </a:ln>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cs typeface="Heiti TC Light"/>
              </a:rPr>
              <a:t>迫害法輪功學員情況：</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TW" sz="2000" b="1" dirty="0" smtClean="0">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2001</a:t>
            </a:r>
            <a:r>
              <a:rPr lang="zh-TW" altLang="en-US" sz="2000" dirty="0">
                <a:latin typeface="微軟正黑體" panose="020B0604030504040204" pitchFamily="34" charset="-120"/>
                <a:ea typeface="微軟正黑體" panose="020B0604030504040204" pitchFamily="34" charset="-120"/>
                <a:cs typeface="Heiti TC Light"/>
              </a:rPr>
              <a:t>年起，王三運先後在四川省、福建省、安徽省、甘肅</a:t>
            </a:r>
            <a:r>
              <a:rPr lang="en-US" altLang="zh-TW" sz="2000" dirty="0">
                <a:latin typeface="微軟正黑體" panose="020B0604030504040204" pitchFamily="34" charset="-120"/>
                <a:ea typeface="微軟正黑體" panose="020B0604030504040204" pitchFamily="34" charset="-120"/>
                <a:cs typeface="Heiti TC Light"/>
              </a:rPr>
              <a:t>4</a:t>
            </a:r>
            <a:r>
              <a:rPr lang="zh-TW" altLang="en-US" sz="2000" dirty="0">
                <a:latin typeface="微軟正黑體" panose="020B0604030504040204" pitchFamily="34" charset="-120"/>
                <a:ea typeface="微軟正黑體" panose="020B0604030504040204" pitchFamily="34" charset="-120"/>
                <a:cs typeface="Heiti TC Light"/>
              </a:rPr>
              <a:t>省擔任要職</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cs typeface="Heiti TC Light"/>
              </a:rPr>
              <a:t>王三</a:t>
            </a:r>
            <a:r>
              <a:rPr lang="zh-TW" altLang="en-US" sz="2000" dirty="0">
                <a:latin typeface="微軟正黑體" panose="020B0604030504040204" pitchFamily="34" charset="-120"/>
                <a:ea typeface="微軟正黑體" panose="020B0604030504040204" pitchFamily="34" charset="-120"/>
                <a:cs typeface="Heiti TC Light"/>
              </a:rPr>
              <a:t>運在任職期間</a:t>
            </a:r>
            <a:r>
              <a:rPr lang="zh-TW" altLang="en-US" sz="2000" dirty="0" smtClean="0">
                <a:latin typeface="微軟正黑體" panose="020B0604030504040204" pitchFamily="34" charset="-120"/>
                <a:ea typeface="微軟正黑體" panose="020B0604030504040204" pitchFamily="34" charset="-120"/>
                <a:cs typeface="Heiti TC Light"/>
              </a:rPr>
              <a:t>，緊跟</a:t>
            </a:r>
            <a:r>
              <a:rPr lang="zh-TW" altLang="en-US" sz="2000" dirty="0">
                <a:latin typeface="微軟正黑體" panose="020B0604030504040204" pitchFamily="34" charset="-120"/>
                <a:ea typeface="微軟正黑體" panose="020B0604030504040204" pitchFamily="34" charset="-120"/>
                <a:cs typeface="Heiti TC Light"/>
              </a:rPr>
              <a:t>江澤民集團迫害法輪功</a:t>
            </a:r>
            <a:r>
              <a:rPr lang="zh-TW" altLang="en-US" sz="2000" dirty="0" smtClean="0">
                <a:latin typeface="微軟正黑體" panose="020B0604030504040204" pitchFamily="34" charset="-120"/>
                <a:ea typeface="微軟正黑體" panose="020B0604030504040204" pitchFamily="34" charset="-120"/>
                <a:cs typeface="Heiti TC Light"/>
              </a:rPr>
              <a:t>，他親自坐鎮甘肅蘭州龔家灣</a:t>
            </a:r>
            <a:r>
              <a:rPr lang="zh-TW" altLang="en-US" sz="2000" dirty="0">
                <a:latin typeface="微軟正黑體" panose="020B0604030504040204" pitchFamily="34" charset="-120"/>
                <a:ea typeface="微軟正黑體" panose="020B0604030504040204" pitchFamily="34" charset="-120"/>
                <a:cs typeface="Heiti TC Light"/>
              </a:rPr>
              <a:t>的洗腦班，據不完全統計，</a:t>
            </a:r>
            <a:r>
              <a:rPr lang="en-US" altLang="zh-TW" sz="2000" dirty="0">
                <a:latin typeface="微軟正黑體" panose="020B0604030504040204" pitchFamily="34" charset="-120"/>
                <a:ea typeface="微軟正黑體" panose="020B0604030504040204" pitchFamily="34" charset="-120"/>
                <a:cs typeface="Heiti TC Light"/>
              </a:rPr>
              <a:t>2012</a:t>
            </a:r>
            <a:r>
              <a:rPr lang="zh-TW" altLang="en-US" sz="2000" dirty="0">
                <a:latin typeface="微軟正黑體" panose="020B0604030504040204" pitchFamily="34" charset="-120"/>
                <a:ea typeface="微軟正黑體" panose="020B0604030504040204" pitchFamily="34" charset="-120"/>
                <a:cs typeface="Heiti TC Light"/>
              </a:rPr>
              <a:t>年蘭州市龔家灣「洗腦班」非法關押過的法輪功學員至少有</a:t>
            </a:r>
            <a:r>
              <a:rPr lang="en-US" altLang="zh-TW" sz="2000" dirty="0">
                <a:latin typeface="微軟正黑體" panose="020B0604030504040204" pitchFamily="34" charset="-120"/>
                <a:ea typeface="微軟正黑體" panose="020B0604030504040204" pitchFamily="34" charset="-120"/>
                <a:cs typeface="Heiti TC Light"/>
              </a:rPr>
              <a:t>19</a:t>
            </a:r>
            <a:r>
              <a:rPr lang="zh-TW" altLang="en-US" sz="2000" dirty="0">
                <a:latin typeface="微軟正黑體" panose="020B0604030504040204" pitchFamily="34" charset="-120"/>
                <a:ea typeface="微軟正黑體" panose="020B0604030504040204" pitchFamily="34" charset="-120"/>
                <a:cs typeface="Heiti TC Light"/>
              </a:rPr>
              <a:t>人</a:t>
            </a:r>
            <a:r>
              <a:rPr lang="zh-TW" altLang="en-US" sz="2000" dirty="0" smtClean="0">
                <a:latin typeface="微軟正黑體" panose="020B0604030504040204" pitchFamily="34" charset="-120"/>
                <a:ea typeface="微軟正黑體" panose="020B0604030504040204" pitchFamily="34" charset="-120"/>
                <a:cs typeface="Heiti TC Light"/>
              </a:rPr>
              <a:t>。</a:t>
            </a:r>
            <a:endParaRPr lang="en-US" altLang="zh-TW"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smtClean="0">
              <a:latin typeface="微軟正黑體" panose="020B0604030504040204" pitchFamily="34" charset="-120"/>
              <a:ea typeface="微軟正黑體" panose="020B0604030504040204" pitchFamily="34" charset="-120"/>
              <a:cs typeface="Heiti TC Light"/>
            </a:endParaRPr>
          </a:p>
          <a:p>
            <a:r>
              <a:rPr lang="zh-TW" altLang="en-US" sz="2000" dirty="0" smtClean="0">
                <a:solidFill>
                  <a:srgbClr val="0070C0"/>
                </a:solidFill>
                <a:latin typeface="微軟正黑體" panose="020B0604030504040204" pitchFamily="34" charset="-120"/>
                <a:ea typeface="微軟正黑體" panose="020B0604030504040204" pitchFamily="34" charset="-120"/>
              </a:rPr>
              <a:t>王三運</a:t>
            </a:r>
            <a:r>
              <a:rPr lang="en-US" altLang="zh-TW" sz="2000" dirty="0" smtClean="0">
                <a:solidFill>
                  <a:srgbClr val="0070C0"/>
                </a:solidFill>
                <a:latin typeface="微軟正黑體" panose="020B0604030504040204" pitchFamily="34" charset="-120"/>
                <a:ea typeface="微軟正黑體" panose="020B0604030504040204" pitchFamily="34" charset="-120"/>
              </a:rPr>
              <a:t>2011</a:t>
            </a:r>
            <a:r>
              <a:rPr lang="zh-TW" altLang="en-US" sz="2000" dirty="0" smtClean="0">
                <a:solidFill>
                  <a:srgbClr val="0070C0"/>
                </a:solidFill>
                <a:latin typeface="微軟正黑體" panose="020B0604030504040204" pitchFamily="34" charset="-120"/>
                <a:ea typeface="微軟正黑體" panose="020B0604030504040204" pitchFamily="34" charset="-120"/>
              </a:rPr>
              <a:t>年到台灣</a:t>
            </a:r>
            <a:r>
              <a:rPr lang="zh-TW" altLang="en-US" sz="2000" dirty="0">
                <a:solidFill>
                  <a:srgbClr val="0070C0"/>
                </a:solidFill>
                <a:latin typeface="微軟正黑體" panose="020B0604030504040204" pitchFamily="34" charset="-120"/>
                <a:ea typeface="微軟正黑體" panose="020B0604030504040204" pitchFamily="34" charset="-120"/>
              </a:rPr>
              <a:t>，被以「殘害人類罪」起訴。</a:t>
            </a:r>
            <a:endParaRPr lang="en-US" sz="2000" dirty="0">
              <a:solidFill>
                <a:srgbClr val="0070C0"/>
              </a:solidFill>
              <a:latin typeface="微軟正黑體" panose="020B0604030504040204" pitchFamily="34" charset="-120"/>
              <a:ea typeface="微軟正黑體" panose="020B0604030504040204" pitchFamily="34" charset="-120"/>
              <a:cs typeface="Heiti TC Light"/>
            </a:endParaRPr>
          </a:p>
        </p:txBody>
      </p:sp>
      <p:sp>
        <p:nvSpPr>
          <p:cNvPr id="3" name="矩形 2"/>
          <p:cNvSpPr/>
          <p:nvPr/>
        </p:nvSpPr>
        <p:spPr>
          <a:xfrm>
            <a:off x="2804836" y="1252638"/>
            <a:ext cx="5777879" cy="830997"/>
          </a:xfrm>
          <a:prstGeom prst="rect">
            <a:avLst/>
          </a:prstGeom>
        </p:spPr>
        <p:txBody>
          <a:bodyPr wrap="square">
            <a:spAutoFit/>
          </a:bodyPr>
          <a:lstStyle/>
          <a:p>
            <a:r>
              <a:rPr lang="zh-TW" altLang="en-US" sz="2400" b="1" u="sng" dirty="0" smtClean="0">
                <a:solidFill>
                  <a:srgbClr val="00B050"/>
                </a:solidFill>
                <a:latin typeface="微軟正黑體" panose="020B0604030504040204" pitchFamily="34" charset="-120"/>
                <a:ea typeface="微軟正黑體" panose="020B0604030504040204" pitchFamily="34" charset="-120"/>
                <a:cs typeface="Heiti TC Light"/>
              </a:rPr>
              <a:t>王</a:t>
            </a:r>
            <a:r>
              <a:rPr lang="zh-TW" altLang="en-US" sz="2400" b="1" u="sng" dirty="0">
                <a:solidFill>
                  <a:srgbClr val="00B050"/>
                </a:solidFill>
                <a:latin typeface="微軟正黑體" panose="020B0604030504040204" pitchFamily="34" charset="-120"/>
                <a:ea typeface="微軟正黑體" panose="020B0604030504040204" pitchFamily="34" charset="-120"/>
                <a:cs typeface="Heiti TC Light"/>
              </a:rPr>
              <a:t>三運</a:t>
            </a:r>
            <a:r>
              <a:rPr lang="zh-TW" altLang="en-US" sz="2400" b="1" u="sng" dirty="0" smtClean="0">
                <a:solidFill>
                  <a:srgbClr val="00B050"/>
                </a:solidFill>
                <a:latin typeface="微軟正黑體" panose="020B0604030504040204" pitchFamily="34" charset="-120"/>
                <a:ea typeface="微軟正黑體" panose="020B0604030504040204" pitchFamily="34" charset="-120"/>
                <a:cs typeface="Heiti TC Light"/>
              </a:rPr>
              <a:t>，</a:t>
            </a:r>
            <a:r>
              <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rPr>
              <a:t>2017</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被雙</a:t>
            </a:r>
            <a:r>
              <a:rPr lang="zh-TW" altLang="en-US" sz="2400" b="1" u="sng" dirty="0">
                <a:solidFill>
                  <a:srgbClr val="FF0000"/>
                </a:solidFill>
                <a:latin typeface="微軟正黑體" panose="020B0604030504040204" pitchFamily="34" charset="-120"/>
                <a:ea typeface="微軟正黑體" panose="020B0604030504040204" pitchFamily="34" charset="-120"/>
                <a:cs typeface="Heiti TC Light"/>
              </a:rPr>
              <a:t>開</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、立案</a:t>
            </a:r>
            <a:r>
              <a:rPr lang="zh-TW" altLang="en-US" sz="2400" b="1" u="sng" dirty="0">
                <a:solidFill>
                  <a:srgbClr val="FF0000"/>
                </a:solidFill>
                <a:latin typeface="微軟正黑體" panose="020B0604030504040204" pitchFamily="34" charset="-120"/>
                <a:ea typeface="微軟正黑體" panose="020B0604030504040204" pitchFamily="34" charset="-120"/>
                <a:cs typeface="Heiti TC Light"/>
              </a:rPr>
              <a:t>審查</a:t>
            </a:r>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a:t>
            </a:r>
            <a:endParaRPr lang="en-US" altLang="zh-TW" sz="2400" b="1" u="sng" dirty="0" smtClean="0">
              <a:solidFill>
                <a:srgbClr val="FF0000"/>
              </a:solidFill>
              <a:latin typeface="微軟正黑體" panose="020B0604030504040204" pitchFamily="34" charset="-120"/>
              <a:ea typeface="微軟正黑體" panose="020B0604030504040204" pitchFamily="34" charset="-120"/>
              <a:cs typeface="Heiti TC Light"/>
            </a:endParaRPr>
          </a:p>
          <a:p>
            <a:r>
              <a:rPr lang="zh-TW" altLang="en-US" sz="2400" b="1" u="sng" dirty="0" smtClean="0">
                <a:solidFill>
                  <a:srgbClr val="FF0000"/>
                </a:solidFill>
                <a:latin typeface="微軟正黑體" panose="020B0604030504040204" pitchFamily="34" charset="-120"/>
                <a:ea typeface="微軟正黑體" panose="020B0604030504040204" pitchFamily="34" charset="-120"/>
                <a:cs typeface="Heiti TC Light"/>
              </a:rPr>
              <a:t>十八大</a:t>
            </a:r>
            <a:r>
              <a:rPr lang="zh-TW" altLang="en-US" sz="2400" b="1" u="sng" dirty="0">
                <a:solidFill>
                  <a:srgbClr val="FF0000"/>
                </a:solidFill>
                <a:latin typeface="微軟正黑體" panose="020B0604030504040204" pitchFamily="34" charset="-120"/>
                <a:ea typeface="微軟正黑體" panose="020B0604030504040204" pitchFamily="34" charset="-120"/>
                <a:cs typeface="Heiti TC Light"/>
              </a:rPr>
              <a:t>代表資格被終止</a:t>
            </a:r>
            <a:endParaRPr lang="en-US" altLang="zh-CN" sz="2000" dirty="0">
              <a:solidFill>
                <a:srgbClr val="FF0000"/>
              </a:solidFill>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384753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835502" y="1305342"/>
            <a:ext cx="5214060" cy="1985159"/>
          </a:xfrm>
          <a:prstGeom prst="rect">
            <a:avLst/>
          </a:prstGeom>
        </p:spPr>
        <p:txBody>
          <a:bodyPr wrap="square">
            <a:spAutoFit/>
          </a:bodyPr>
          <a:lstStyle/>
          <a:p>
            <a:r>
              <a:rPr lang="zh-TW" altLang="en-US" sz="2300" b="1" u="sng" dirty="0" smtClean="0">
                <a:solidFill>
                  <a:srgbClr val="00B050"/>
                </a:solidFill>
                <a:latin typeface="微軟正黑體" panose="020B0604030504040204" pitchFamily="34" charset="-120"/>
                <a:ea typeface="微軟正黑體" panose="020B0604030504040204" pitchFamily="34" charset="-120"/>
                <a:cs typeface="Heiti TC Light"/>
              </a:rPr>
              <a:t>虞海燕</a:t>
            </a:r>
            <a:endParaRPr lang="en-US" altLang="zh-Hant" sz="2000" dirty="0" smtClean="0">
              <a:latin typeface="微軟正黑體" panose="020B0604030504040204" pitchFamily="34" charset="-120"/>
              <a:ea typeface="微軟正黑體" panose="020B0604030504040204" pitchFamily="34" charset="-120"/>
              <a:cs typeface="Heiti TC Light"/>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smtClean="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12</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Hant" altLang="en-US" sz="2000" dirty="0" smtClean="0">
                <a:solidFill>
                  <a:srgbClr val="00B050"/>
                </a:solidFill>
                <a:latin typeface="微軟正黑體" panose="020B0604030504040204" pitchFamily="34" charset="-120"/>
                <a:ea typeface="微軟正黑體" panose="020B0604030504040204" pitchFamily="34" charset="-120"/>
              </a:rPr>
              <a:t>虞海燕</a:t>
            </a:r>
            <a:r>
              <a:rPr lang="zh-Hant" altLang="en-US" sz="2000" dirty="0" smtClean="0">
                <a:solidFill>
                  <a:srgbClr val="FF0000"/>
                </a:solidFill>
                <a:latin typeface="微軟正黑體" panose="020B0604030504040204" pitchFamily="34" charset="-120"/>
                <a:ea typeface="微軟正黑體" panose="020B0604030504040204" pitchFamily="34" charset="-120"/>
              </a:rPr>
              <a:t>涉嫌</a:t>
            </a:r>
            <a:r>
              <a:rPr lang="en-US" altLang="zh-Hant" sz="2000" dirty="0">
                <a:solidFill>
                  <a:srgbClr val="FF0000"/>
                </a:solidFill>
                <a:latin typeface="微軟正黑體" panose="020B0604030504040204" pitchFamily="34" charset="-120"/>
                <a:ea typeface="微軟正黑體" panose="020B0604030504040204" pitchFamily="34" charset="-120"/>
              </a:rPr>
              <a:t>〝</a:t>
            </a:r>
            <a:r>
              <a:rPr lang="zh-Hant" altLang="en-US" sz="2000" dirty="0">
                <a:solidFill>
                  <a:srgbClr val="FF0000"/>
                </a:solidFill>
                <a:latin typeface="微軟正黑體" panose="020B0604030504040204" pitchFamily="34" charset="-120"/>
                <a:ea typeface="微軟正黑體" panose="020B0604030504040204" pitchFamily="34" charset="-120"/>
              </a:rPr>
              <a:t>嚴重違紀</a:t>
            </a:r>
            <a:r>
              <a:rPr lang="en-US" altLang="zh-Hant" sz="2000" dirty="0">
                <a:solidFill>
                  <a:srgbClr val="FF0000"/>
                </a:solidFill>
                <a:latin typeface="微軟正黑體" panose="020B0604030504040204" pitchFamily="34" charset="-120"/>
                <a:ea typeface="微軟正黑體" panose="020B0604030504040204" pitchFamily="34" charset="-120"/>
              </a:rPr>
              <a:t>〞</a:t>
            </a:r>
            <a:r>
              <a:rPr lang="zh-Hant" altLang="en-US" sz="2000" b="1" dirty="0" smtClean="0">
                <a:solidFill>
                  <a:srgbClr val="FF0000"/>
                </a:solidFill>
                <a:latin typeface="微軟正黑體" panose="020B0604030504040204" pitchFamily="34" charset="-120"/>
                <a:ea typeface="微軟正黑體" panose="020B0604030504040204" pitchFamily="34" charset="-120"/>
              </a:rPr>
              <a:t>，</a:t>
            </a:r>
            <a:endParaRPr lang="en-US" altLang="zh-Hant" sz="2000" b="1" dirty="0" smtClean="0">
              <a:solidFill>
                <a:srgbClr val="FF0000"/>
              </a:solidFill>
              <a:latin typeface="微軟正黑體" panose="020B0604030504040204" pitchFamily="34" charset="-120"/>
              <a:ea typeface="微軟正黑體" panose="020B0604030504040204" pitchFamily="34" charset="-120"/>
            </a:endParaRPr>
          </a:p>
          <a:p>
            <a:endParaRPr lang="en-US" altLang="zh-TW" sz="2000" b="1" dirty="0">
              <a:solidFill>
                <a:srgbClr val="FF0000"/>
              </a:solidFill>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cs typeface="Heiti TC Light"/>
              </a:rPr>
              <a:t>2017</a:t>
            </a:r>
            <a:r>
              <a:rPr lang="zh-TW" altLang="en-US" sz="2000" dirty="0">
                <a:latin typeface="微軟正黑體" panose="020B0604030504040204" pitchFamily="34" charset="-120"/>
                <a:ea typeface="微軟正黑體" panose="020B0604030504040204" pitchFamily="34" charset="-120"/>
                <a:cs typeface="Heiti TC Light"/>
              </a:rPr>
              <a:t>年</a:t>
            </a:r>
            <a:r>
              <a:rPr lang="en-US" altLang="zh-TW" sz="2000" dirty="0" smtClean="0">
                <a:latin typeface="微軟正黑體" panose="020B0604030504040204" pitchFamily="34" charset="-120"/>
                <a:ea typeface="微軟正黑體" panose="020B0604030504040204" pitchFamily="34" charset="-120"/>
                <a:cs typeface="Heiti TC Light"/>
              </a:rPr>
              <a:t>1</a:t>
            </a:r>
            <a:r>
              <a:rPr lang="zh-Hant" altLang="en-US" sz="2000" dirty="0" smtClean="0">
                <a:latin typeface="微軟正黑體" panose="020B0604030504040204" pitchFamily="34" charset="-120"/>
                <a:ea typeface="微軟正黑體" panose="020B0604030504040204" pitchFamily="34" charset="-120"/>
                <a:cs typeface="Heiti TC Light"/>
              </a:rPr>
              <a:t>月</a:t>
            </a:r>
            <a:r>
              <a:rPr lang="en-US" altLang="zh-Hant" sz="2000" dirty="0" smtClean="0">
                <a:latin typeface="微軟正黑體" panose="020B0604030504040204" pitchFamily="34" charset="-120"/>
                <a:ea typeface="微軟正黑體" panose="020B0604030504040204" pitchFamily="34" charset="-120"/>
                <a:cs typeface="Heiti TC Light"/>
              </a:rPr>
              <a:t>25</a:t>
            </a:r>
            <a:r>
              <a:rPr lang="zh-Hant" altLang="en-US" sz="2000" dirty="0" smtClean="0">
                <a:latin typeface="微軟正黑體" panose="020B0604030504040204" pitchFamily="34" charset="-120"/>
                <a:ea typeface="微軟正黑體" panose="020B0604030504040204" pitchFamily="34" charset="-120"/>
                <a:cs typeface="Heiti TC Light"/>
              </a:rPr>
              <a:t>日</a:t>
            </a:r>
            <a:r>
              <a:rPr lang="zh-CN" altLang="en-US" sz="2000" dirty="0" smtClean="0">
                <a:solidFill>
                  <a:srgbClr val="FF0000"/>
                </a:solidFill>
                <a:latin typeface="微軟正黑體" panose="020B0604030504040204" pitchFamily="34" charset="-120"/>
                <a:ea typeface="微軟正黑體" panose="020B0604030504040204" pitchFamily="34" charset="-120"/>
              </a:rPr>
              <a:t>被免職</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其甘肅</a:t>
            </a:r>
            <a:r>
              <a:rPr lang="zh-CN" altLang="en-US" sz="2000" dirty="0" smtClean="0">
                <a:solidFill>
                  <a:srgbClr val="FF0000"/>
                </a:solidFill>
                <a:latin typeface="微軟正黑體" panose="020B0604030504040204" pitchFamily="34" charset="-120"/>
                <a:ea typeface="微軟正黑體" panose="020B0604030504040204" pitchFamily="34" charset="-120"/>
              </a:rPr>
              <a:t>人大代表資格被罷免。</a:t>
            </a:r>
            <a:endParaRPr lang="en-US" altLang="zh-TW" sz="2000" b="1" dirty="0">
              <a:solidFill>
                <a:srgbClr val="FF0000"/>
              </a:solidFill>
              <a:latin typeface="微軟正黑體" panose="020B0604030504040204" pitchFamily="34" charset="-120"/>
              <a:ea typeface="微軟正黑體" panose="020B0604030504040204" pitchFamily="34" charset="-120"/>
            </a:endParaRPr>
          </a:p>
        </p:txBody>
      </p:sp>
      <p:sp>
        <p:nvSpPr>
          <p:cNvPr id="13" name="Rectangle 12"/>
          <p:cNvSpPr/>
          <p:nvPr/>
        </p:nvSpPr>
        <p:spPr>
          <a:xfrm>
            <a:off x="2862262" y="3244334"/>
            <a:ext cx="184666" cy="369332"/>
          </a:xfrm>
          <a:prstGeom prst="rect">
            <a:avLst/>
          </a:prstGeom>
        </p:spPr>
        <p:txBody>
          <a:bodyPr wrap="none">
            <a:spAutoFit/>
          </a:bodyPr>
          <a:lstStyle/>
          <a:p>
            <a:endParaRPr lang="en-US" dirty="0"/>
          </a:p>
        </p:txBody>
      </p:sp>
      <p:sp>
        <p:nvSpPr>
          <p:cNvPr id="17" name="Rectangle 16"/>
          <p:cNvSpPr/>
          <p:nvPr/>
        </p:nvSpPr>
        <p:spPr>
          <a:xfrm>
            <a:off x="2286000" y="3105835"/>
            <a:ext cx="4572000" cy="369332"/>
          </a:xfrm>
          <a:prstGeom prst="rect">
            <a:avLst/>
          </a:prstGeom>
        </p:spPr>
        <p:txBody>
          <a:bodyPr>
            <a:spAutoFit/>
          </a:bodyPr>
          <a:lstStyle/>
          <a:p>
            <a:endParaRPr lang="en-US" dirty="0"/>
          </a:p>
        </p:txBody>
      </p:sp>
      <p:sp>
        <p:nvSpPr>
          <p:cNvPr id="19" name="TextBox 18"/>
          <p:cNvSpPr txBox="1"/>
          <p:nvPr/>
        </p:nvSpPr>
        <p:spPr>
          <a:xfrm>
            <a:off x="3835502" y="6516052"/>
            <a:ext cx="4288353" cy="338554"/>
          </a:xfrm>
          <a:prstGeom prst="rect">
            <a:avLst/>
          </a:prstGeom>
          <a:noFill/>
        </p:spPr>
        <p:txBody>
          <a:bodyPr wrap="none" rtlCol="0">
            <a:spAutoFit/>
          </a:bodyPr>
          <a:lstStyle/>
          <a:p>
            <a:r>
              <a:rPr lang="zh-TW" altLang="en-US" sz="1600" b="1" dirty="0" smtClean="0">
                <a:latin typeface="微軟正黑體" panose="020B0604030504040204" pitchFamily="34" charset="-120"/>
                <a:ea typeface="微軟正黑體" panose="020B0604030504040204" pitchFamily="34" charset="-120"/>
              </a:rPr>
              <a:t>資料來源：</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新唐人</a:t>
            </a: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甘肅</a:t>
            </a:r>
            <a:r>
              <a:rPr lang="zh-TW" altLang="en-US" sz="1600" b="1" dirty="0">
                <a:latin typeface="微軟正黑體" panose="020B0604030504040204" pitchFamily="34" charset="-120"/>
                <a:ea typeface="微軟正黑體" panose="020B0604030504040204" pitchFamily="34" charset="-120"/>
              </a:rPr>
              <a:t>副省長虞海燕落馬</a:t>
            </a:r>
          </a:p>
        </p:txBody>
      </p:sp>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5211683" cy="1015663"/>
            </a:xfrm>
            <a:prstGeom prst="rect">
              <a:avLst/>
            </a:prstGeom>
          </p:spPr>
          <p:txBody>
            <a:bodyPr wrap="non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5-3.</a:t>
              </a:r>
              <a:r>
                <a:rPr lang="zh-TW" altLang="en-US" sz="3200" b="1" dirty="0" smtClean="0">
                  <a:solidFill>
                    <a:schemeClr val="bg1"/>
                  </a:solidFill>
                  <a:latin typeface="微軟正黑體" panose="020B0604030504040204" pitchFamily="34" charset="-120"/>
                  <a:ea typeface="微軟正黑體" panose="020B0604030504040204" pitchFamily="34" charset="-120"/>
                </a:rPr>
                <a:t> 甘肅高官惡報</a:t>
              </a:r>
              <a:endParaRPr lang="en-US" altLang="zh-TW" sz="3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rPr>
                <a:t>前甘肅副省長，虞海燕，</a:t>
              </a:r>
              <a:r>
                <a:rPr lang="zh-TW" altLang="en-US" sz="2800" b="1" dirty="0">
                  <a:solidFill>
                    <a:srgbClr val="FFFF00"/>
                  </a:solidFill>
                  <a:latin typeface="微軟正黑體" panose="020B0604030504040204" pitchFamily="34" charset="-120"/>
                  <a:ea typeface="微軟正黑體" panose="020B0604030504040204" pitchFamily="34" charset="-120"/>
                </a:rPr>
                <a:t>被免職</a:t>
              </a:r>
              <a:endParaRPr lang="en-US" altLang="zh-TW"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endParaRPr lang="zh-TW" altLang="en-US" sz="3600" b="1" dirty="0">
                <a:latin typeface="微軟正黑體" panose="020B0604030504040204" pitchFamily="34" charset="-120"/>
                <a:ea typeface="微軟正黑體" panose="020B0604030504040204" pitchFamily="34" charset="-120"/>
              </a:endParaRPr>
            </a:p>
          </p:txBody>
        </p:sp>
      </p:grpSp>
      <p:sp>
        <p:nvSpPr>
          <p:cNvPr id="7" name="Rectangle 6"/>
          <p:cNvSpPr/>
          <p:nvPr/>
        </p:nvSpPr>
        <p:spPr>
          <a:xfrm>
            <a:off x="172979" y="4221088"/>
            <a:ext cx="8798042" cy="1938992"/>
          </a:xfrm>
          <a:prstGeom prst="rect">
            <a:avLst/>
          </a:prstGeom>
          <a:ln>
            <a:solidFill>
              <a:schemeClr val="tx1"/>
            </a:solidFill>
          </a:ln>
        </p:spPr>
        <p:txBody>
          <a:bodyPr wrap="square">
            <a:spAutoFit/>
          </a:bodyPr>
          <a:lstStyle/>
          <a:p>
            <a:r>
              <a:rPr lang="zh-TW" altLang="en-US" sz="2000" b="1" dirty="0">
                <a:latin typeface="微軟正黑體" panose="020B0604030504040204" pitchFamily="34" charset="-120"/>
                <a:ea typeface="微軟正黑體" panose="020B0604030504040204" pitchFamily="34" charset="-120"/>
                <a:cs typeface="Heiti TC Light"/>
              </a:rPr>
              <a:t>迫害法輪功學員情況</a:t>
            </a:r>
            <a:r>
              <a:rPr lang="zh-TW" altLang="en-US" sz="2000" b="1" dirty="0" smtClean="0">
                <a:latin typeface="微軟正黑體" panose="020B0604030504040204" pitchFamily="34" charset="-120"/>
                <a:ea typeface="微軟正黑體" panose="020B0604030504040204" pitchFamily="34" charset="-120"/>
                <a:cs typeface="Heiti TC Light"/>
              </a:rPr>
              <a:t>：</a:t>
            </a:r>
            <a:endParaRPr lang="en-US" altLang="zh-TW" sz="2000" b="1" dirty="0" smtClean="0">
              <a:latin typeface="微軟正黑體" panose="020B0604030504040204" pitchFamily="34" charset="-120"/>
              <a:ea typeface="微軟正黑體" panose="020B0604030504040204" pitchFamily="34" charset="-120"/>
              <a:cs typeface="Heiti TC Light"/>
            </a:endParaRPr>
          </a:p>
          <a:p>
            <a:endParaRPr lang="en-US" altLang="zh-Hant" sz="2000" b="1" dirty="0">
              <a:latin typeface="微軟正黑體" panose="020B0604030504040204" pitchFamily="34" charset="-120"/>
              <a:ea typeface="微軟正黑體" panose="020B0604030504040204" pitchFamily="34" charset="-120"/>
              <a:cs typeface="Heiti TC Light"/>
            </a:endParaRPr>
          </a:p>
          <a:p>
            <a:r>
              <a:rPr lang="zh-TW" altLang="en-US" sz="2000" dirty="0" smtClean="0">
                <a:latin typeface="微軟正黑體" panose="020B0604030504040204" pitchFamily="34" charset="-120"/>
                <a:ea typeface="微軟正黑體" panose="020B0604030504040204" pitchFamily="34" charset="-120"/>
              </a:rPr>
              <a:t>明慧</a:t>
            </a:r>
            <a:r>
              <a:rPr lang="zh-TW" altLang="en-US" sz="2000" dirty="0">
                <a:latin typeface="微軟正黑體" panose="020B0604030504040204" pitchFamily="34" charset="-120"/>
                <a:ea typeface="微軟正黑體" panose="020B0604030504040204" pitchFamily="34" charset="-120"/>
              </a:rPr>
              <a:t>網</a:t>
            </a:r>
            <a:r>
              <a:rPr lang="en-US" altLang="zh-TW" sz="2000" dirty="0">
                <a:latin typeface="微軟正黑體" panose="020B0604030504040204" pitchFamily="34" charset="-120"/>
                <a:ea typeface="微軟正黑體" panose="020B0604030504040204" pitchFamily="34" charset="-120"/>
              </a:rPr>
              <a:t>2013</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10</a:t>
            </a:r>
            <a:r>
              <a:rPr lang="zh-TW" altLang="en-US" sz="2000" dirty="0">
                <a:latin typeface="微軟正黑體" panose="020B0604030504040204" pitchFamily="34" charset="-120"/>
                <a:ea typeface="微軟正黑體" panose="020B0604030504040204" pitchFamily="34" charset="-120"/>
              </a:rPr>
              <a:t>月報導，甘肅省公安廳</a:t>
            </a:r>
            <a:r>
              <a:rPr lang="zh-TW" altLang="en-US" sz="2000" dirty="0" smtClean="0">
                <a:latin typeface="微軟正黑體" panose="020B0604030504040204" pitchFamily="34" charset="-120"/>
                <a:ea typeface="微軟正黑體" panose="020B0604030504040204" pitchFamily="34" charset="-120"/>
              </a:rPr>
              <a:t>組織策劃多</a:t>
            </a:r>
            <a:r>
              <a:rPr lang="zh-TW" altLang="en-US" sz="2000" dirty="0">
                <a:latin typeface="微軟正黑體" panose="020B0604030504040204" pitchFamily="34" charset="-120"/>
                <a:ea typeface="微軟正黑體" panose="020B0604030504040204" pitchFamily="34" charset="-120"/>
              </a:rPr>
              <a:t>起全省範圍</a:t>
            </a:r>
            <a:r>
              <a:rPr lang="zh-TW" altLang="en-US" sz="2000" dirty="0" smtClean="0">
                <a:latin typeface="微軟正黑體" panose="020B0604030504040204" pitchFamily="34" charset="-120"/>
                <a:ea typeface="微軟正黑體" panose="020B0604030504040204" pitchFamily="34" charset="-120"/>
              </a:rPr>
              <a:t>的</a:t>
            </a:r>
            <a:r>
              <a:rPr lang="zh-TW" altLang="en-US" sz="2000" b="1" dirty="0" smtClean="0">
                <a:latin typeface="微軟正黑體" panose="020B0604030504040204" pitchFamily="34" charset="-120"/>
                <a:ea typeface="微軟正黑體" panose="020B0604030504040204" pitchFamily="34" charset="-120"/>
              </a:rPr>
              <a:t>迫害</a:t>
            </a:r>
            <a:r>
              <a:rPr lang="zh-TW" altLang="en-US" sz="2000" b="1" dirty="0">
                <a:latin typeface="微軟正黑體" panose="020B0604030504040204" pitchFamily="34" charset="-120"/>
                <a:ea typeface="微軟正黑體" panose="020B0604030504040204" pitchFamily="34" charset="-120"/>
              </a:rPr>
              <a:t>法輪</a:t>
            </a:r>
            <a:r>
              <a:rPr lang="zh-TW" altLang="en-US" sz="2000" b="1" dirty="0" smtClean="0">
                <a:latin typeface="微軟正黑體" panose="020B0604030504040204" pitchFamily="34" charset="-120"/>
                <a:ea typeface="微軟正黑體" panose="020B0604030504040204" pitchFamily="34" charset="-120"/>
              </a:rPr>
              <a:t>功</a:t>
            </a:r>
            <a:r>
              <a:rPr lang="zh-TW" altLang="en-US" sz="2000" dirty="0" smtClean="0">
                <a:latin typeface="微軟正黑體" panose="020B0604030504040204" pitchFamily="34" charset="-120"/>
                <a:ea typeface="微軟正黑體" panose="020B0604030504040204" pitchFamily="34" charset="-120"/>
              </a:rPr>
              <a:t>行動</a:t>
            </a:r>
            <a:r>
              <a:rPr lang="zh-TW" altLang="en-US" sz="2000" dirty="0">
                <a:latin typeface="微軟正黑體" panose="020B0604030504040204" pitchFamily="34" charset="-120"/>
                <a:ea typeface="微軟正黑體" panose="020B0604030504040204" pitchFamily="34" charset="-120"/>
              </a:rPr>
              <a:t>，時任蘭州市委書記</a:t>
            </a:r>
            <a:r>
              <a:rPr lang="zh-TW" altLang="en-US" sz="2000" b="1" dirty="0">
                <a:solidFill>
                  <a:srgbClr val="00B050"/>
                </a:solidFill>
                <a:latin typeface="微軟正黑體" panose="020B0604030504040204" pitchFamily="34" charset="-120"/>
                <a:ea typeface="微軟正黑體" panose="020B0604030504040204" pitchFamily="34" charset="-120"/>
              </a:rPr>
              <a:t>虞海燕</a:t>
            </a:r>
            <a:r>
              <a:rPr lang="zh-TW" altLang="en-US" sz="2000" dirty="0">
                <a:latin typeface="微軟正黑體" panose="020B0604030504040204" pitchFamily="34" charset="-120"/>
                <a:ea typeface="微軟正黑體" panose="020B0604030504040204" pitchFamily="34" charset="-120"/>
              </a:rPr>
              <a:t>被列為參與迫害法輪功學員的責任人之一</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sz="2000" dirty="0" smtClean="0">
              <a:latin typeface="微軟正黑體" panose="020B0604030504040204" pitchFamily="34" charset="-120"/>
              <a:ea typeface="微軟正黑體" panose="020B0604030504040204" pitchFamily="34" charset="-120"/>
            </a:endParaRPr>
          </a:p>
          <a:p>
            <a:r>
              <a:rPr lang="zh-Hant" altLang="en-US" sz="2000" b="1" dirty="0">
                <a:solidFill>
                  <a:srgbClr val="00B050"/>
                </a:solidFill>
                <a:latin typeface="微軟正黑體" panose="020B0604030504040204" pitchFamily="34" charset="-120"/>
                <a:ea typeface="微軟正黑體" panose="020B0604030504040204" pitchFamily="34" charset="-120"/>
              </a:rPr>
              <a:t>虞海燕</a:t>
            </a:r>
            <a:r>
              <a:rPr lang="zh-Hant" altLang="en-US" sz="2000" dirty="0">
                <a:latin typeface="微軟正黑體" panose="020B0604030504040204" pitchFamily="34" charset="-120"/>
                <a:ea typeface="微軟正黑體" panose="020B0604030504040204" pitchFamily="34" charset="-120"/>
              </a:rPr>
              <a:t>任職酒</a:t>
            </a:r>
            <a:r>
              <a:rPr lang="zh-Hant" altLang="en-US" sz="2000" dirty="0" smtClean="0">
                <a:latin typeface="微軟正黑體" panose="020B0604030504040204" pitchFamily="34" charset="-120"/>
                <a:ea typeface="微軟正黑體" panose="020B0604030504040204" pitchFamily="34" charset="-120"/>
              </a:rPr>
              <a:t>鋼</a:t>
            </a:r>
            <a:r>
              <a:rPr lang="en-US" altLang="zh-TW"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酒泉鋼鐵集團</a:t>
            </a:r>
            <a:r>
              <a:rPr lang="en-US" altLang="zh-TW" sz="2000" dirty="0" smtClean="0">
                <a:latin typeface="微軟正黑體" panose="020B0604030504040204" pitchFamily="34" charset="-120"/>
                <a:ea typeface="微軟正黑體" panose="020B0604030504040204" pitchFamily="34" charset="-120"/>
              </a:rPr>
              <a:t>)</a:t>
            </a:r>
            <a:r>
              <a:rPr lang="zh-Hant" altLang="en-US" sz="2000" dirty="0" smtClean="0">
                <a:latin typeface="微軟正黑體" panose="020B0604030504040204" pitchFamily="34" charset="-120"/>
                <a:ea typeface="微軟正黑體" panose="020B0604030504040204" pitchFamily="34" charset="-120"/>
              </a:rPr>
              <a:t>期間</a:t>
            </a:r>
            <a:r>
              <a:rPr lang="zh-Hant" altLang="en-US" sz="2000" dirty="0">
                <a:latin typeface="微軟正黑體" panose="020B0604030504040204" pitchFamily="34" charset="-120"/>
                <a:ea typeface="微軟正黑體" panose="020B0604030504040204" pitchFamily="34" charset="-120"/>
              </a:rPr>
              <a:t>，廠內修煉法輪功的職工很多遭迫害</a:t>
            </a:r>
            <a:r>
              <a:rPr lang="zh-Hant" altLang="en-US" sz="2000" dirty="0" smtClean="0">
                <a:latin typeface="微軟正黑體" panose="020B0604030504040204" pitchFamily="34" charset="-120"/>
                <a:ea typeface="微軟正黑體" panose="020B0604030504040204" pitchFamily="34" charset="-120"/>
              </a:rPr>
              <a:t>。</a:t>
            </a:r>
            <a:endParaRPr lang="en-US" sz="2000" dirty="0">
              <a:latin typeface="微軟正黑體" panose="020B0604030504040204" pitchFamily="34" charset="-120"/>
              <a:ea typeface="微軟正黑體" panose="020B0604030504040204" pitchFamily="34" charset="-120"/>
            </a:endParaRPr>
          </a:p>
        </p:txBody>
      </p:sp>
      <p:pic>
        <p:nvPicPr>
          <p:cNvPr id="11" name="Picture 10"/>
          <p:cNvPicPr>
            <a:picLocks noChangeAspect="1"/>
          </p:cNvPicPr>
          <p:nvPr/>
        </p:nvPicPr>
        <p:blipFill rotWithShape="1">
          <a:blip r:embed="rId2"/>
          <a:srcRect t="1718" r="7952"/>
          <a:stretch/>
        </p:blipFill>
        <p:spPr>
          <a:xfrm>
            <a:off x="251520" y="1305341"/>
            <a:ext cx="3338144" cy="2408705"/>
          </a:xfrm>
          <a:prstGeom prst="rect">
            <a:avLst/>
          </a:prstGeom>
        </p:spPr>
      </p:pic>
    </p:spTree>
    <p:extLst>
      <p:ext uri="{BB962C8B-B14F-4D97-AF65-F5344CB8AC3E}">
        <p14:creationId xmlns:p14="http://schemas.microsoft.com/office/powerpoint/2010/main" val="2653278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71523"/>
            <a:ext cx="7217040" cy="461665"/>
          </a:xfrm>
          <a:prstGeom prst="rect">
            <a:avLst/>
          </a:prstGeom>
        </p:spPr>
        <p:txBody>
          <a:bodyPr wrap="none">
            <a:spAutoFit/>
          </a:bodyPr>
          <a:lstStyle/>
          <a:p>
            <a:pPr fontAlgn="base"/>
            <a:r>
              <a:rPr lang="en-US" altLang="zh-TW" sz="2400" b="1" dirty="0">
                <a:latin typeface="微軟正黑體" panose="020B0604030504040204" pitchFamily="34" charset="-120"/>
                <a:ea typeface="微軟正黑體" panose="020B0604030504040204" pitchFamily="34" charset="-120"/>
              </a:rPr>
              <a:t>6</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明慧網</a:t>
            </a:r>
            <a:r>
              <a:rPr lang="en-US" altLang="zh-TW" sz="2400" b="1" dirty="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甘肅省</a:t>
            </a:r>
            <a:r>
              <a:rPr lang="zh-TW" altLang="en-US" sz="2400" b="1" dirty="0">
                <a:latin typeface="微軟正黑體" panose="020B0604030504040204" pitchFamily="34" charset="-120"/>
                <a:ea typeface="微軟正黑體" panose="020B0604030504040204" pitchFamily="34" charset="-120"/>
              </a:rPr>
              <a:t>書記王三運及二十多幫兇遭惡報</a:t>
            </a:r>
          </a:p>
        </p:txBody>
      </p:sp>
      <p:sp>
        <p:nvSpPr>
          <p:cNvPr id="3" name="矩形 2"/>
          <p:cNvSpPr/>
          <p:nvPr/>
        </p:nvSpPr>
        <p:spPr>
          <a:xfrm>
            <a:off x="386611" y="764704"/>
            <a:ext cx="8520676" cy="5940088"/>
          </a:xfrm>
          <a:prstGeom prst="rect">
            <a:avLst/>
          </a:prstGeom>
        </p:spPr>
        <p:txBody>
          <a:bodyPr wrap="square">
            <a:spAutoFit/>
          </a:bodyPr>
          <a:lstStyle/>
          <a:p>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大紀元</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近年來，甘肅官場被深度清洗</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中共</a:t>
            </a:r>
            <a:r>
              <a:rPr lang="zh-TW" altLang="en-US" sz="2000" dirty="0">
                <a:latin typeface="微軟正黑體" panose="020B0604030504040204" pitchFamily="34" charset="-120"/>
                <a:ea typeface="微軟正黑體" panose="020B0604030504040204" pitchFamily="34" charset="-120"/>
              </a:rPr>
              <a:t>“十八大”至</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17</a:t>
            </a:r>
            <a:r>
              <a:rPr lang="zh-TW" altLang="en-US" sz="2000"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甘肅</a:t>
            </a:r>
            <a:r>
              <a:rPr lang="zh-TW" altLang="en-US" sz="2000" dirty="0">
                <a:latin typeface="微軟正黑體" panose="020B0604030504040204" pitchFamily="34" charset="-120"/>
                <a:ea typeface="微軟正黑體" panose="020B0604030504040204" pitchFamily="34" charset="-120"/>
              </a:rPr>
              <a:t>共查處</a:t>
            </a:r>
            <a:r>
              <a:rPr lang="en-US" altLang="zh-TW" sz="2000" dirty="0">
                <a:solidFill>
                  <a:srgbClr val="C00000"/>
                </a:solidFill>
                <a:latin typeface="微軟正黑體" panose="020B0604030504040204" pitchFamily="34" charset="-120"/>
                <a:ea typeface="微軟正黑體" panose="020B0604030504040204" pitchFamily="34" charset="-120"/>
              </a:rPr>
              <a:t>75</a:t>
            </a:r>
            <a:r>
              <a:rPr lang="zh-TW" altLang="en-US" sz="2000" dirty="0">
                <a:solidFill>
                  <a:srgbClr val="C00000"/>
                </a:solidFill>
                <a:latin typeface="微軟正黑體" panose="020B0604030504040204" pitchFamily="34" charset="-120"/>
                <a:ea typeface="微軟正黑體" panose="020B0604030504040204" pitchFamily="34" charset="-120"/>
              </a:rPr>
              <a:t>名</a:t>
            </a:r>
            <a:r>
              <a:rPr lang="zh-TW" altLang="en-US" sz="2000" dirty="0">
                <a:latin typeface="微軟正黑體" panose="020B0604030504040204" pitchFamily="34" charset="-120"/>
                <a:ea typeface="微軟正黑體" panose="020B0604030504040204" pitchFamily="34" charset="-120"/>
              </a:rPr>
              <a:t>廳級官員、</a:t>
            </a:r>
            <a:r>
              <a:rPr lang="en-US" altLang="zh-TW" sz="2000" dirty="0">
                <a:solidFill>
                  <a:srgbClr val="C00000"/>
                </a:solidFill>
                <a:latin typeface="微軟正黑體" panose="020B0604030504040204" pitchFamily="34" charset="-120"/>
                <a:ea typeface="微軟正黑體" panose="020B0604030504040204" pitchFamily="34" charset="-120"/>
              </a:rPr>
              <a:t>896</a:t>
            </a:r>
            <a:r>
              <a:rPr lang="zh-TW" altLang="en-US" sz="2000" dirty="0">
                <a:solidFill>
                  <a:srgbClr val="C00000"/>
                </a:solidFill>
                <a:latin typeface="微軟正黑體" panose="020B0604030504040204" pitchFamily="34" charset="-120"/>
                <a:ea typeface="微軟正黑體" panose="020B0604030504040204" pitchFamily="34" charset="-120"/>
              </a:rPr>
              <a:t>名</a:t>
            </a:r>
            <a:r>
              <a:rPr lang="zh-TW" altLang="en-US" sz="2000" dirty="0">
                <a:latin typeface="微軟正黑體" panose="020B0604030504040204" pitchFamily="34" charset="-120"/>
                <a:ea typeface="微軟正黑體" panose="020B0604030504040204" pitchFamily="34" charset="-120"/>
              </a:rPr>
              <a:t>縣處級官員</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明慧網</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甘肅省是中國大陸最窮的省份之一，</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江氏集團迫害法輪功</a:t>
            </a:r>
            <a:r>
              <a:rPr lang="en-US" altLang="zh-TW" sz="2000" dirty="0" smtClean="0">
                <a:latin typeface="微軟正黑體" panose="020B0604030504040204" pitchFamily="34" charset="-120"/>
                <a:ea typeface="微軟正黑體" panose="020B0604030504040204" pitchFamily="34" charset="-120"/>
              </a:rPr>
              <a:t>18</a:t>
            </a:r>
            <a:r>
              <a:rPr lang="zh-TW" altLang="en-US" sz="2000" dirty="0" smtClean="0">
                <a:latin typeface="微軟正黑體" panose="020B0604030504040204" pitchFamily="34" charset="-120"/>
                <a:ea typeface="微軟正黑體" panose="020B0604030504040204" pitchFamily="34" charset="-120"/>
              </a:rPr>
              <a:t>年來，這些中共官員不務正業，為非作歹。</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使這窮地方暗無天日，對修煉法輪功的好人迫害罄竹難書。</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善惡</a:t>
            </a:r>
            <a:r>
              <a:rPr lang="zh-TW" altLang="en-US" sz="2000" dirty="0">
                <a:latin typeface="微軟正黑體" panose="020B0604030504040204" pitchFamily="34" charset="-120"/>
                <a:ea typeface="微軟正黑體" panose="020B0604030504040204" pitchFamily="34" charset="-120"/>
              </a:rPr>
              <a:t>有報是天理，分毫不差，屢試不爽，誰人也逃不出。</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甘肅省</a:t>
            </a:r>
            <a:r>
              <a:rPr lang="zh-TW" altLang="en-US" sz="2000" dirty="0">
                <a:latin typeface="微軟正黑體" panose="020B0604030504040204" pitchFamily="34" charset="-120"/>
                <a:ea typeface="微軟正黑體" panose="020B0604030504040204" pitchFamily="34" charset="-120"/>
              </a:rPr>
              <a:t>參與對法輪功迫害的中共惡官接連遭惡報</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前甘肅邪黨省委書記</a:t>
            </a:r>
            <a:r>
              <a:rPr lang="zh-TW" altLang="en-US" sz="2000" b="1" dirty="0">
                <a:solidFill>
                  <a:srgbClr val="00B050"/>
                </a:solidFill>
                <a:latin typeface="微軟正黑體" panose="020B0604030504040204" pitchFamily="34" charset="-120"/>
                <a:ea typeface="微軟正黑體" panose="020B0604030504040204" pitchFamily="34" charset="-120"/>
              </a:rPr>
              <a:t>蘇榮</a:t>
            </a:r>
            <a:r>
              <a:rPr lang="zh-TW" altLang="en-US" sz="2000" dirty="0">
                <a:latin typeface="微軟正黑體" panose="020B0604030504040204" pitchFamily="34" charset="-120"/>
                <a:ea typeface="微軟正黑體" panose="020B0604030504040204" pitchFamily="34" charset="-120"/>
              </a:rPr>
              <a:t>已被</a:t>
            </a:r>
            <a:r>
              <a:rPr lang="zh-TW" altLang="en-US" sz="2000" b="1" dirty="0">
                <a:latin typeface="微軟正黑體" panose="020B0604030504040204" pitchFamily="34" charset="-120"/>
                <a:ea typeface="微軟正黑體" panose="020B0604030504040204" pitchFamily="34" charset="-120"/>
              </a:rPr>
              <a:t>判無期徒刑。</a:t>
            </a:r>
            <a:endParaRPr lang="en-US" altLang="zh-TW" sz="2000" b="1"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省委</a:t>
            </a:r>
            <a:r>
              <a:rPr lang="zh-TW" altLang="en-US" sz="2000" dirty="0">
                <a:latin typeface="微軟正黑體" panose="020B0604030504040204" pitchFamily="34" charset="-120"/>
                <a:ea typeface="微軟正黑體" panose="020B0604030504040204" pitchFamily="34" charset="-120"/>
              </a:rPr>
              <a:t>書記</a:t>
            </a:r>
            <a:r>
              <a:rPr lang="zh-TW" altLang="en-US" sz="2000" b="1" dirty="0" smtClean="0">
                <a:solidFill>
                  <a:srgbClr val="00B050"/>
                </a:solidFill>
                <a:latin typeface="微軟正黑體" panose="020B0604030504040204" pitchFamily="34" charset="-120"/>
                <a:ea typeface="微軟正黑體" panose="020B0604030504040204" pitchFamily="34" charset="-120"/>
              </a:rPr>
              <a:t>王</a:t>
            </a:r>
            <a:r>
              <a:rPr lang="zh-TW" altLang="en-US" sz="2000" b="1" dirty="0">
                <a:solidFill>
                  <a:srgbClr val="00B050"/>
                </a:solidFill>
                <a:latin typeface="微軟正黑體" panose="020B0604030504040204" pitchFamily="34" charset="-120"/>
                <a:ea typeface="微軟正黑體" panose="020B0604030504040204" pitchFamily="34" charset="-120"/>
              </a:rPr>
              <a:t>三</a:t>
            </a:r>
            <a:r>
              <a:rPr lang="zh-TW" altLang="en-US" sz="2000" b="1" dirty="0" smtClean="0">
                <a:solidFill>
                  <a:srgbClr val="00B050"/>
                </a:solidFill>
                <a:latin typeface="微軟正黑體" panose="020B0604030504040204" pitchFamily="34" charset="-120"/>
                <a:ea typeface="微軟正黑體" panose="020B0604030504040204" pitchFamily="34" charset="-120"/>
              </a:rPr>
              <a:t>運</a:t>
            </a:r>
            <a:r>
              <a:rPr lang="zh-TW" altLang="en-US" sz="2000" b="1" dirty="0" smtClean="0">
                <a:latin typeface="微軟正黑體" panose="020B0604030504040204" pitchFamily="34" charset="-120"/>
                <a:ea typeface="微軟正黑體" panose="020B0604030504040204" pitchFamily="34" charset="-120"/>
              </a:rPr>
              <a:t>被</a:t>
            </a:r>
            <a:r>
              <a:rPr lang="zh-TW" altLang="en-US" sz="2000" b="1" dirty="0">
                <a:latin typeface="微軟正黑體" panose="020B0604030504040204" pitchFamily="34" charset="-120"/>
                <a:ea typeface="微軟正黑體" panose="020B0604030504040204" pitchFamily="34" charset="-120"/>
              </a:rPr>
              <a:t>免職</a:t>
            </a:r>
            <a:r>
              <a:rPr lang="zh-TW" altLang="en-US" sz="2000" dirty="0">
                <a:latin typeface="微軟正黑體" panose="020B0604030504040204" pitchFamily="34" charset="-120"/>
                <a:ea typeface="微軟正黑體" panose="020B0604030504040204" pitchFamily="34" charset="-120"/>
              </a:rPr>
              <a:t>，常務副省長</a:t>
            </a:r>
            <a:r>
              <a:rPr lang="zh-TW" altLang="en-US" sz="2000" b="1" dirty="0">
                <a:solidFill>
                  <a:srgbClr val="00B050"/>
                </a:solidFill>
                <a:latin typeface="微軟正黑體" panose="020B0604030504040204" pitchFamily="34" charset="-120"/>
                <a:ea typeface="微軟正黑體" panose="020B0604030504040204" pitchFamily="34" charset="-120"/>
              </a:rPr>
              <a:t>虞海燕</a:t>
            </a:r>
            <a:r>
              <a:rPr lang="zh-TW" altLang="en-US" sz="2000" b="1" dirty="0">
                <a:latin typeface="微軟正黑體" panose="020B0604030504040204" pitchFamily="34" charset="-120"/>
                <a:ea typeface="微軟正黑體" panose="020B0604030504040204" pitchFamily="34" charset="-120"/>
              </a:rPr>
              <a:t>被逮捕</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甘肅省委前副祕書長、省信訪局前局長</a:t>
            </a:r>
            <a:r>
              <a:rPr lang="zh-TW" altLang="en-US" sz="2000" b="1" dirty="0">
                <a:solidFill>
                  <a:srgbClr val="00B050"/>
                </a:solidFill>
                <a:latin typeface="微軟正黑體" panose="020B0604030504040204" pitchFamily="34" charset="-120"/>
                <a:ea typeface="微軟正黑體" panose="020B0604030504040204" pitchFamily="34" charset="-120"/>
              </a:rPr>
              <a:t>戴炳隆</a:t>
            </a:r>
            <a:r>
              <a:rPr lang="zh-TW" altLang="en-US" sz="2000" b="1" dirty="0" smtClean="0">
                <a:latin typeface="微軟正黑體" panose="020B0604030504040204" pitchFamily="34" charset="-120"/>
                <a:ea typeface="微軟正黑體" panose="020B0604030504040204" pitchFamily="34" charset="-120"/>
              </a:rPr>
              <a:t>被開庭審查</a:t>
            </a:r>
            <a:endParaRPr lang="en-US" altLang="zh-TW" sz="2000" b="1"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原省林業廳廳長</a:t>
            </a:r>
            <a:r>
              <a:rPr lang="zh-TW" altLang="en-US" sz="2000" b="1" dirty="0">
                <a:solidFill>
                  <a:srgbClr val="00B050"/>
                </a:solidFill>
                <a:latin typeface="微軟正黑體" panose="020B0604030504040204" pitchFamily="34" charset="-120"/>
                <a:ea typeface="微軟正黑體" panose="020B0604030504040204" pitchFamily="34" charset="-120"/>
              </a:rPr>
              <a:t>馬光明</a:t>
            </a:r>
            <a:r>
              <a:rPr lang="zh-TW" altLang="en-US" sz="2000" b="1" dirty="0" smtClean="0">
                <a:latin typeface="微軟正黑體" panose="020B0604030504040204" pitchFamily="34" charset="-120"/>
                <a:ea typeface="微軟正黑體" panose="020B0604030504040204" pitchFamily="34" charset="-120"/>
              </a:rPr>
              <a:t>，被撤職查辦</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fontAlgn="base"/>
            <a:r>
              <a:rPr lang="zh-CN" altLang="en-US" sz="2000" dirty="0" smtClean="0">
                <a:latin typeface="微軟正黑體" panose="020B0604030504040204" pitchFamily="34" charset="-120"/>
                <a:ea typeface="微軟正黑體" panose="020B0604030504040204" pitchFamily="34" charset="-120"/>
              </a:rPr>
              <a:t>甘</a:t>
            </a:r>
            <a:r>
              <a:rPr lang="zh-CN" altLang="en-US" sz="2000" dirty="0">
                <a:latin typeface="微軟正黑體" panose="020B0604030504040204" pitchFamily="34" charset="-120"/>
                <a:ea typeface="微軟正黑體" panose="020B0604030504040204" pitchFamily="34" charset="-120"/>
              </a:rPr>
              <a:t>肃省华池县委原书</a:t>
            </a:r>
            <a:r>
              <a:rPr lang="zh-TW" altLang="en-US" sz="2000" dirty="0" smtClean="0">
                <a:latin typeface="微軟正黑體" panose="020B0604030504040204" pitchFamily="34" charset="-120"/>
                <a:ea typeface="微軟正黑體" panose="020B0604030504040204" pitchFamily="34" charset="-120"/>
              </a:rPr>
              <a:t>記</a:t>
            </a:r>
            <a:r>
              <a:rPr lang="zh-TW" altLang="en-US" sz="2000" b="1" dirty="0">
                <a:solidFill>
                  <a:srgbClr val="00B050"/>
                </a:solidFill>
                <a:latin typeface="微軟正黑體" panose="020B0604030504040204" pitchFamily="34" charset="-120"/>
                <a:ea typeface="微軟正黑體" panose="020B0604030504040204" pitchFamily="34" charset="-120"/>
              </a:rPr>
              <a:t>張萬福</a:t>
            </a:r>
            <a:r>
              <a:rPr lang="zh-TW" altLang="en-US" sz="2000" b="1" dirty="0">
                <a:latin typeface="微軟正黑體" panose="020B0604030504040204" pitchFamily="34" charset="-120"/>
                <a:ea typeface="微軟正黑體" panose="020B0604030504040204" pitchFamily="34" charset="-120"/>
              </a:rPr>
              <a:t>被調查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甘肅省慶陽市政法委</a:t>
            </a:r>
            <a:r>
              <a:rPr lang="zh-TW" altLang="en-US" sz="2000" dirty="0" smtClean="0">
                <a:latin typeface="微軟正黑體" panose="020B0604030504040204" pitchFamily="34" charset="-120"/>
                <a:ea typeface="微軟正黑體" panose="020B0604030504040204" pitchFamily="34" charset="-120"/>
              </a:rPr>
              <a:t>書記</a:t>
            </a:r>
            <a:r>
              <a:rPr lang="zh-TW" altLang="en-US" sz="2000" b="1" dirty="0">
                <a:solidFill>
                  <a:srgbClr val="00B050"/>
                </a:solidFill>
                <a:latin typeface="微軟正黑體" panose="020B0604030504040204" pitchFamily="34" charset="-120"/>
                <a:ea typeface="微軟正黑體" panose="020B0604030504040204" pitchFamily="34" charset="-120"/>
              </a:rPr>
              <a:t>秦華</a:t>
            </a:r>
            <a:r>
              <a:rPr lang="zh-TW" altLang="en-US" sz="2000" b="1" dirty="0" smtClean="0">
                <a:latin typeface="微軟正黑體" panose="020B0604030504040204" pitchFamily="34" charset="-120"/>
                <a:ea typeface="微軟正黑體" panose="020B0604030504040204" pitchFamily="34" charset="-120"/>
              </a:rPr>
              <a:t>落馬被調查</a:t>
            </a:r>
            <a:endParaRPr lang="zh-CN"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蘭州市政協主席</a:t>
            </a:r>
            <a:r>
              <a:rPr lang="zh-TW" altLang="en-US" sz="2000" b="1" dirty="0">
                <a:solidFill>
                  <a:srgbClr val="00B050"/>
                </a:solidFill>
                <a:latin typeface="微軟正黑體" panose="020B0604030504040204" pitchFamily="34" charset="-120"/>
                <a:ea typeface="微軟正黑體" panose="020B0604030504040204" pitchFamily="34" charset="-120"/>
              </a:rPr>
              <a:t>俞敬東</a:t>
            </a:r>
            <a:r>
              <a:rPr lang="zh-TW" altLang="en-US" sz="2000" dirty="0">
                <a:latin typeface="微軟正黑體" panose="020B0604030504040204" pitchFamily="34" charset="-120"/>
                <a:ea typeface="微軟正黑體" panose="020B0604030504040204" pitchFamily="34" charset="-120"/>
              </a:rPr>
              <a:t>於六月</a:t>
            </a:r>
            <a:r>
              <a:rPr lang="zh-TW" altLang="en-US" sz="2000" b="1" dirty="0">
                <a:latin typeface="微軟正黑體" panose="020B0604030504040204" pitchFamily="34" charset="-120"/>
                <a:ea typeface="微軟正黑體" panose="020B0604030504040204" pitchFamily="34" charset="-120"/>
              </a:rPr>
              <a:t>跳入黃河</a:t>
            </a:r>
            <a:r>
              <a:rPr lang="zh-TW" altLang="en-US" sz="2000" b="1" dirty="0" smtClean="0">
                <a:latin typeface="微軟正黑體" panose="020B0604030504040204" pitchFamily="34" charset="-120"/>
                <a:ea typeface="微軟正黑體" panose="020B0604030504040204" pitchFamily="34" charset="-120"/>
              </a:rPr>
              <a:t>自盡</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蘭州市國土局副</a:t>
            </a:r>
            <a:r>
              <a:rPr lang="zh-TW" altLang="en-US" sz="2000" dirty="0" smtClean="0">
                <a:latin typeface="微軟正黑體" panose="020B0604030504040204" pitchFamily="34" charset="-120"/>
                <a:ea typeface="微軟正黑體" panose="020B0604030504040204" pitchFamily="34" charset="-120"/>
              </a:rPr>
              <a:t>局長</a:t>
            </a:r>
            <a:r>
              <a:rPr lang="zh-TW" altLang="en-US" sz="2000" b="1" dirty="0">
                <a:solidFill>
                  <a:srgbClr val="00B050"/>
                </a:solidFill>
                <a:latin typeface="微軟正黑體" panose="020B0604030504040204" pitchFamily="34" charset="-120"/>
                <a:ea typeface="微軟正黑體" panose="020B0604030504040204" pitchFamily="34" charset="-120"/>
              </a:rPr>
              <a:t>張紀勛</a:t>
            </a:r>
            <a:r>
              <a:rPr lang="zh-TW" altLang="en-US" sz="2000" dirty="0" smtClean="0">
                <a:latin typeface="微軟正黑體" panose="020B0604030504040204" pitchFamily="34" charset="-120"/>
                <a:ea typeface="微軟正黑體" panose="020B0604030504040204" pitchFamily="34" charset="-120"/>
              </a:rPr>
              <a:t>於</a:t>
            </a:r>
            <a:r>
              <a:rPr lang="zh-TW" altLang="en-US" sz="2000" dirty="0">
                <a:latin typeface="微軟正黑體" panose="020B0604030504040204" pitchFamily="34" charset="-120"/>
                <a:ea typeface="微軟正黑體" panose="020B0604030504040204" pitchFamily="34" charset="-120"/>
              </a:rPr>
              <a:t>六月被中紀委約談後，</a:t>
            </a:r>
            <a:r>
              <a:rPr lang="zh-TW" altLang="en-US" sz="2000" b="1" dirty="0">
                <a:latin typeface="微軟正黑體" panose="020B0604030504040204" pitchFamily="34" charset="-120"/>
                <a:ea typeface="微軟正黑體" panose="020B0604030504040204" pitchFamily="34" charset="-120"/>
              </a:rPr>
              <a:t>跳樓自盡</a:t>
            </a:r>
            <a:r>
              <a:rPr lang="zh-TW" altLang="en-US" sz="2000" dirty="0">
                <a:latin typeface="微軟正黑體" panose="020B0604030504040204" pitchFamily="34" charset="-120"/>
                <a:ea typeface="微軟正黑體" panose="020B0604030504040204" pitchFamily="34" charset="-120"/>
              </a:rPr>
              <a:t>。</a:t>
            </a:r>
          </a:p>
          <a:p>
            <a:pPr fontAlgn="base"/>
            <a:r>
              <a:rPr lang="zh-TW" altLang="en-US" sz="2000" dirty="0" smtClean="0">
                <a:latin typeface="微軟正黑體" panose="020B0604030504040204" pitchFamily="34" charset="-120"/>
                <a:ea typeface="微軟正黑體" panose="020B0604030504040204" pitchFamily="34" charset="-120"/>
              </a:rPr>
              <a:t>蘭州市</a:t>
            </a:r>
            <a:r>
              <a:rPr lang="zh-TW" altLang="en-US" sz="2000" dirty="0">
                <a:latin typeface="微軟正黑體" panose="020B0604030504040204" pitchFamily="34" charset="-120"/>
                <a:ea typeface="微軟正黑體" panose="020B0604030504040204" pitchFamily="34" charset="-120"/>
              </a:rPr>
              <a:t>城管局綜合執法</a:t>
            </a:r>
            <a:r>
              <a:rPr lang="zh-TW" altLang="en-US" sz="2000" dirty="0" smtClean="0">
                <a:latin typeface="微軟正黑體" panose="020B0604030504040204" pitchFamily="34" charset="-120"/>
                <a:ea typeface="微軟正黑體" panose="020B0604030504040204" pitchFamily="34" charset="-120"/>
              </a:rPr>
              <a:t>局長</a:t>
            </a:r>
            <a:r>
              <a:rPr lang="zh-TW" altLang="en-US" sz="2000" b="1" dirty="0" smtClean="0">
                <a:solidFill>
                  <a:srgbClr val="00B050"/>
                </a:solidFill>
                <a:latin typeface="微軟正黑體" panose="020B0604030504040204" pitchFamily="34" charset="-120"/>
                <a:ea typeface="微軟正黑體" panose="020B0604030504040204" pitchFamily="34" charset="-120"/>
              </a:rPr>
              <a:t>劉鴻軍</a:t>
            </a:r>
            <a:r>
              <a:rPr lang="zh-TW" altLang="en-US" sz="2000" dirty="0" smtClean="0">
                <a:latin typeface="微軟正黑體" panose="020B0604030504040204" pitchFamily="34" charset="-120"/>
                <a:ea typeface="微軟正黑體" panose="020B0604030504040204" pitchFamily="34" charset="-120"/>
              </a:rPr>
              <a:t>於</a:t>
            </a:r>
            <a:r>
              <a:rPr lang="zh-TW" altLang="en-US" sz="2000" dirty="0">
                <a:latin typeface="微軟正黑體" panose="020B0604030504040204" pitchFamily="34" charset="-120"/>
                <a:ea typeface="微軟正黑體" panose="020B0604030504040204" pitchFamily="34" charset="-120"/>
              </a:rPr>
              <a:t>六月</a:t>
            </a:r>
            <a:r>
              <a:rPr lang="zh-TW" altLang="en-US" sz="2000" b="1" dirty="0">
                <a:latin typeface="微軟正黑體" panose="020B0604030504040204" pitchFamily="34" charset="-120"/>
                <a:ea typeface="微軟正黑體" panose="020B0604030504040204" pitchFamily="34" charset="-120"/>
              </a:rPr>
              <a:t>跳樓自盡</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14028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相關圖片"/>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67544" y="1069065"/>
            <a:ext cx="5715815" cy="5044208"/>
          </a:xfrm>
          <a:prstGeom prst="rect">
            <a:avLst/>
          </a:prstGeom>
          <a:noFill/>
          <a:extLst>
            <a:ext uri="{909E8E84-426E-40DD-AFC4-6F175D3DCCD1}">
              <a14:hiddenFill xmlns:a14="http://schemas.microsoft.com/office/drawing/2010/main">
                <a:solidFill>
                  <a:srgbClr val="FFFFFF"/>
                </a:solidFill>
              </a14:hiddenFill>
            </a:ext>
          </a:extLst>
        </p:spPr>
      </p:pic>
      <p:sp>
        <p:nvSpPr>
          <p:cNvPr id="119" name="矩形 2"/>
          <p:cNvSpPr txBox="1"/>
          <p:nvPr/>
        </p:nvSpPr>
        <p:spPr>
          <a:xfrm>
            <a:off x="179556" y="104635"/>
            <a:ext cx="4735726" cy="645824"/>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7</a:t>
            </a:r>
            <a:r>
              <a:rPr sz="3600" dirty="0" smtClean="0"/>
              <a:t>. </a:t>
            </a:r>
            <a:r>
              <a:rPr sz="3600" b="1" dirty="0" smtClean="0"/>
              <a:t>本次</a:t>
            </a:r>
            <a:r>
              <a:rPr lang="zh-TW" altLang="en-US" sz="3600" b="1" dirty="0" smtClean="0"/>
              <a:t>甘肅省</a:t>
            </a:r>
            <a:r>
              <a:rPr sz="3600" b="1" dirty="0" smtClean="0"/>
              <a:t>案例</a:t>
            </a:r>
            <a:r>
              <a:rPr lang="zh-TW" altLang="en-US" sz="3600" b="1" dirty="0"/>
              <a:t>一</a:t>
            </a:r>
            <a:r>
              <a:rPr sz="3600" b="1" dirty="0" smtClean="0"/>
              <a:t>覽</a:t>
            </a:r>
            <a:endParaRPr sz="3600" b="1" dirty="0"/>
          </a:p>
        </p:txBody>
      </p:sp>
      <p:sp>
        <p:nvSpPr>
          <p:cNvPr id="120" name="橢圓 4"/>
          <p:cNvSpPr/>
          <p:nvPr/>
        </p:nvSpPr>
        <p:spPr>
          <a:xfrm>
            <a:off x="5221860" y="4487152"/>
            <a:ext cx="724311" cy="64807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8" name="直線接點 16"/>
          <p:cNvCxnSpPr>
            <a:stCxn id="120" idx="5"/>
          </p:cNvCxnSpPr>
          <p:nvPr/>
        </p:nvCxnSpPr>
        <p:spPr>
          <a:xfrm>
            <a:off x="5840098" y="5040316"/>
            <a:ext cx="748126" cy="365071"/>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6054775" y="5405387"/>
            <a:ext cx="2981721"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平涼市</a:t>
            </a:r>
            <a:r>
              <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a:t>
            </a:r>
            <a:r>
              <a:rPr lang="zh-TW" altLang="en-US" sz="2000" b="1" dirty="0" smtClean="0">
                <a:solidFill>
                  <a:schemeClr val="accent6">
                    <a:lumMod val="75000"/>
                  </a:schemeClr>
                </a:solidFill>
                <a:latin typeface="微軟正黑體" panose="020B0604030504040204" pitchFamily="34" charset="-120"/>
                <a:ea typeface="微軟正黑體" panose="020B0604030504040204" pitchFamily="34" charset="-120"/>
              </a:rPr>
              <a:t>莊浪縣</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en-US" sz="2000" b="1" dirty="0">
                <a:latin typeface="Microsoft JhengHei" charset="-120"/>
                <a:ea typeface="Microsoft JhengHei" charset="-120"/>
              </a:rPr>
              <a:t>各</a:t>
            </a:r>
            <a:r>
              <a:rPr lang="zh-TW" altLang="en-US" sz="2000" b="1" dirty="0" smtClean="0">
                <a:latin typeface="Microsoft JhengHei" charset="-120"/>
                <a:ea typeface="Microsoft JhengHei" charset="-120"/>
              </a:rPr>
              <a:t>學校組</a:t>
            </a:r>
            <a:r>
              <a:rPr lang="zh-TW" altLang="en-US" sz="2000" b="1" dirty="0" smtClean="0">
                <a:solidFill>
                  <a:schemeClr val="tx1"/>
                </a:solidFill>
                <a:latin typeface="微軟正黑體" panose="020B0604030504040204" pitchFamily="34" charset="-120"/>
                <a:ea typeface="微軟正黑體" panose="020B0604030504040204" pitchFamily="34" charset="-120"/>
              </a:rPr>
              <a:t>織師生</a:t>
            </a:r>
            <a:r>
              <a:rPr lang="zh-TW" altLang="en-US" sz="2000" b="1" dirty="0" smtClean="0">
                <a:solidFill>
                  <a:srgbClr val="C00000"/>
                </a:solidFill>
                <a:latin typeface="微軟正黑體" panose="020B0604030504040204" pitchFamily="34" charset="-120"/>
                <a:ea typeface="微軟正黑體" panose="020B0604030504040204" pitchFamily="34" charset="-120"/>
              </a:rPr>
              <a:t>誹謗</a:t>
            </a:r>
            <a:r>
              <a:rPr lang="zh-TW" altLang="en-US" sz="2000" b="1" dirty="0" smtClean="0">
                <a:solidFill>
                  <a:schemeClr val="tx1"/>
                </a:solidFill>
                <a:latin typeface="微軟正黑體" panose="020B0604030504040204" pitchFamily="34" charset="-120"/>
                <a:ea typeface="微軟正黑體" panose="020B0604030504040204" pitchFamily="34" charset="-120"/>
              </a:rPr>
              <a:t>大法</a:t>
            </a:r>
            <a:endParaRPr lang="zh-TW" altLang="zh-TW" sz="2000" dirty="0">
              <a:solidFill>
                <a:schemeClr val="tx1"/>
              </a:solidFill>
              <a:latin typeface="微軟正黑體" panose="020B0604030504040204" pitchFamily="34" charset="-120"/>
              <a:ea typeface="微軟正黑體" panose="020B0604030504040204" pitchFamily="34" charset="-120"/>
            </a:endParaRPr>
          </a:p>
        </p:txBody>
      </p:sp>
      <p:sp>
        <p:nvSpPr>
          <p:cNvPr id="16" name="文字方塊 15"/>
          <p:cNvSpPr txBox="1"/>
          <p:nvPr/>
        </p:nvSpPr>
        <p:spPr>
          <a:xfrm>
            <a:off x="539552" y="5135223"/>
            <a:ext cx="1800200" cy="978049"/>
          </a:xfrm>
          <a:prstGeom prst="rect">
            <a:avLst/>
          </a:prstGeom>
          <a:solidFill>
            <a:schemeClr val="bg1"/>
          </a:solidFill>
        </p:spPr>
        <p:txBody>
          <a:bodyPr wrap="square" rtlCol="0">
            <a:spAutoFit/>
          </a:bodyPr>
          <a:lstStyle/>
          <a:p>
            <a:endParaRPr lang="zh-TW" altLang="en-US" dirty="0"/>
          </a:p>
        </p:txBody>
      </p:sp>
    </p:spTree>
    <p:extLst>
      <p:ext uri="{BB962C8B-B14F-4D97-AF65-F5344CB8AC3E}">
        <p14:creationId xmlns:p14="http://schemas.microsoft.com/office/powerpoint/2010/main" val="982770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19649</TotalTime>
  <Words>2400</Words>
  <Application>Microsoft Office PowerPoint</Application>
  <PresentationFormat>如螢幕大小 (4:3)</PresentationFormat>
  <Paragraphs>225</Paragraphs>
  <Slides>16</Slides>
  <Notes>8</Notes>
  <HiddenSlides>0</HiddenSlides>
  <MMClips>0</MMClips>
  <ScaleCrop>false</ScaleCrop>
  <HeadingPairs>
    <vt:vector size="4" baseType="variant">
      <vt:variant>
        <vt:lpstr>佈景主題</vt:lpstr>
      </vt:variant>
      <vt:variant>
        <vt:i4>2</vt:i4>
      </vt:variant>
      <vt:variant>
        <vt:lpstr>投影片標題</vt:lpstr>
      </vt:variant>
      <vt:variant>
        <vt:i4>16</vt:i4>
      </vt:variant>
    </vt:vector>
  </HeadingPairs>
  <TitlesOfParts>
    <vt:vector size="18" baseType="lpstr">
      <vt:lpstr>Office 佈景主題</vt:lpstr>
      <vt:lpstr>2_White</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497</cp:revision>
  <dcterms:created xsi:type="dcterms:W3CDTF">2017-07-01T07:48:25Z</dcterms:created>
  <dcterms:modified xsi:type="dcterms:W3CDTF">2018-01-21T10:22:21Z</dcterms:modified>
</cp:coreProperties>
</file>