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6" r:id="rId2"/>
  </p:sldMasterIdLst>
  <p:notesMasterIdLst>
    <p:notesMasterId r:id="rId30"/>
  </p:notesMasterIdLst>
  <p:sldIdLst>
    <p:sldId id="256" r:id="rId3"/>
    <p:sldId id="410" r:id="rId4"/>
    <p:sldId id="431" r:id="rId5"/>
    <p:sldId id="414" r:id="rId6"/>
    <p:sldId id="434" r:id="rId7"/>
    <p:sldId id="435" r:id="rId8"/>
    <p:sldId id="411" r:id="rId9"/>
    <p:sldId id="415" r:id="rId10"/>
    <p:sldId id="440" r:id="rId11"/>
    <p:sldId id="432" r:id="rId12"/>
    <p:sldId id="420" r:id="rId13"/>
    <p:sldId id="419" r:id="rId14"/>
    <p:sldId id="441" r:id="rId15"/>
    <p:sldId id="442" r:id="rId16"/>
    <p:sldId id="443" r:id="rId17"/>
    <p:sldId id="444" r:id="rId18"/>
    <p:sldId id="445" r:id="rId19"/>
    <p:sldId id="446" r:id="rId20"/>
    <p:sldId id="447" r:id="rId21"/>
    <p:sldId id="448" r:id="rId22"/>
    <p:sldId id="436" r:id="rId23"/>
    <p:sldId id="437" r:id="rId24"/>
    <p:sldId id="438" r:id="rId25"/>
    <p:sldId id="439" r:id="rId26"/>
    <p:sldId id="412" r:id="rId27"/>
    <p:sldId id="413" r:id="rId28"/>
    <p:sldId id="433" r:id="rId29"/>
  </p:sldIdLst>
  <p:sldSz cx="9144000" cy="6858000" type="screen4x3"/>
  <p:notesSz cx="6858000" cy="9144000"/>
  <p:defaultTextStyle>
    <a:defPPr>
      <a:defRPr lang="zh-TW"/>
    </a:defPPr>
    <a:lvl1pPr marL="0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4729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09489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64250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19001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73771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28500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83249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37982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05BB"/>
    <a:srgbClr val="EF7F7F"/>
    <a:srgbClr val="990033"/>
    <a:srgbClr val="FF9900"/>
    <a:srgbClr val="FF9999"/>
    <a:srgbClr val="E3AF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120" autoAdjust="0"/>
    <p:restoredTop sz="87649" autoAdjust="0"/>
  </p:normalViewPr>
  <p:slideViewPr>
    <p:cSldViewPr>
      <p:cViewPr>
        <p:scale>
          <a:sx n="70" d="100"/>
          <a:sy n="70" d="100"/>
        </p:scale>
        <p:origin x="-892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CC7ECE-0D31-4C99-BE49-F510A09AC3A1}" type="datetimeFigureOut">
              <a:rPr lang="zh-TW" altLang="en-US" smtClean="0"/>
              <a:t>2018/4/13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0C5ECB-B6A9-4FC2-BE85-03F5EF7D113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2974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4729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09489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64250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19001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73771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28500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83249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37982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b/6,276,11,6.htm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b/6,276,11,6.htm" TargetMode="External"/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b/6,276,11,6.htm" TargetMode="External"/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b/6,276,11,6.htm" TargetMode="External"/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b/6,276,11,6.htm" TargetMode="External"/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b/6,276,11,6.htm" TargetMode="External"/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b/6,276,11,6.htm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b/6,276,11,6.htm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782188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14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329130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4" name="Shape 16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lnSpc>
                <a:spcPct val="100000"/>
              </a:lnSpc>
              <a:defRPr sz="1200" b="1">
                <a:latin typeface="Calibri"/>
                <a:ea typeface="Calibri"/>
                <a:cs typeface="Calibri"/>
                <a:sym typeface="Calibri"/>
              </a:defRPr>
            </a:pPr>
            <a:r>
              <a:t>XX省惡人恶报事例</a:t>
            </a:r>
          </a:p>
          <a:p>
            <a:pPr defTabSz="914400">
              <a:lnSpc>
                <a:spcPct val="100000"/>
              </a:lnSpc>
              <a:defRPr sz="12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>
                <a:hlinkClick r:id="rId3"/>
              </a:rPr>
              <a:t>http://library.minghui.org/categoryb/6,276,11,6.htm</a:t>
            </a:r>
          </a:p>
        </p:txBody>
      </p:sp>
    </p:spTree>
    <p:extLst>
      <p:ext uri="{BB962C8B-B14F-4D97-AF65-F5344CB8AC3E}">
        <p14:creationId xmlns:p14="http://schemas.microsoft.com/office/powerpoint/2010/main" val="6463072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6" name="Shape 17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lnSpc>
                <a:spcPct val="100000"/>
              </a:lnSpc>
              <a:defRPr sz="1200" b="1">
                <a:latin typeface="Calibri"/>
                <a:ea typeface="Calibri"/>
                <a:cs typeface="Calibri"/>
                <a:sym typeface="Calibri"/>
              </a:defRPr>
            </a:pPr>
            <a:r>
              <a:t>XX省惡人恶报事例</a:t>
            </a:r>
          </a:p>
          <a:p>
            <a:pPr defTabSz="914400">
              <a:lnSpc>
                <a:spcPct val="100000"/>
              </a:lnSpc>
              <a:defRPr sz="12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>
                <a:hlinkClick r:id="rId3"/>
              </a:rPr>
              <a:t>http://library.minghui.org/categoryb/6,276,11,6.htm</a:t>
            </a:r>
          </a:p>
        </p:txBody>
      </p:sp>
    </p:spTree>
    <p:extLst>
      <p:ext uri="{BB962C8B-B14F-4D97-AF65-F5344CB8AC3E}">
        <p14:creationId xmlns:p14="http://schemas.microsoft.com/office/powerpoint/2010/main" val="20775216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17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132768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18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14071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4" name="Shape 16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lnSpc>
                <a:spcPct val="100000"/>
              </a:lnSpc>
              <a:defRPr sz="1200" b="1">
                <a:latin typeface="Calibri"/>
                <a:ea typeface="Calibri"/>
                <a:cs typeface="Calibri"/>
                <a:sym typeface="Calibri"/>
              </a:defRPr>
            </a:pPr>
            <a:r>
              <a:t>XX省惡人恶报事例</a:t>
            </a:r>
          </a:p>
          <a:p>
            <a:pPr defTabSz="914400">
              <a:lnSpc>
                <a:spcPct val="100000"/>
              </a:lnSpc>
              <a:defRPr sz="12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>
                <a:hlinkClick r:id="rId3"/>
              </a:rPr>
              <a:t>http://library.minghui.org/categoryb/6,276,11,6.htm</a:t>
            </a:r>
          </a:p>
        </p:txBody>
      </p:sp>
    </p:spTree>
    <p:extLst>
      <p:ext uri="{BB962C8B-B14F-4D97-AF65-F5344CB8AC3E}">
        <p14:creationId xmlns:p14="http://schemas.microsoft.com/office/powerpoint/2010/main" val="9098363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6" name="Shape 17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lnSpc>
                <a:spcPct val="100000"/>
              </a:lnSpc>
              <a:defRPr sz="1200" b="1">
                <a:latin typeface="Calibri"/>
                <a:ea typeface="Calibri"/>
                <a:cs typeface="Calibri"/>
                <a:sym typeface="Calibri"/>
              </a:defRPr>
            </a:pPr>
            <a:r>
              <a:t>XX省惡人恶报事例</a:t>
            </a:r>
          </a:p>
          <a:p>
            <a:pPr defTabSz="914400">
              <a:lnSpc>
                <a:spcPct val="100000"/>
              </a:lnSpc>
              <a:defRPr sz="12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>
                <a:hlinkClick r:id="rId3"/>
              </a:rPr>
              <a:t>http://library.minghui.org/categoryb/6,276,11,6.htm</a:t>
            </a:r>
          </a:p>
        </p:txBody>
      </p:sp>
    </p:spTree>
    <p:extLst>
      <p:ext uri="{BB962C8B-B14F-4D97-AF65-F5344CB8AC3E}">
        <p14:creationId xmlns:p14="http://schemas.microsoft.com/office/powerpoint/2010/main" val="20907475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21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7079968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22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85203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4" name="Shape 16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lnSpc>
                <a:spcPct val="100000"/>
              </a:lnSpc>
              <a:defRPr sz="1200" b="1">
                <a:latin typeface="Calibri"/>
                <a:ea typeface="Calibri"/>
                <a:cs typeface="Calibri"/>
                <a:sym typeface="Calibri"/>
              </a:defRPr>
            </a:pPr>
            <a:r>
              <a:t>XX省惡人恶报事例</a:t>
            </a:r>
          </a:p>
          <a:p>
            <a:pPr defTabSz="914400">
              <a:lnSpc>
                <a:spcPct val="100000"/>
              </a:lnSpc>
              <a:defRPr sz="12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>
                <a:hlinkClick r:id="rId3"/>
              </a:rPr>
              <a:t>http://library.minghui.org/categoryb/6,276,11,6.htm</a:t>
            </a:r>
          </a:p>
        </p:txBody>
      </p:sp>
    </p:spTree>
    <p:extLst>
      <p:ext uri="{BB962C8B-B14F-4D97-AF65-F5344CB8AC3E}">
        <p14:creationId xmlns:p14="http://schemas.microsoft.com/office/powerpoint/2010/main" val="6456450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42D60-093C-441C-B22B-3C7304FC9F2A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956673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6" name="Shape 17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lnSpc>
                <a:spcPct val="100000"/>
              </a:lnSpc>
              <a:defRPr sz="1200" b="1">
                <a:latin typeface="Calibri"/>
                <a:ea typeface="Calibri"/>
                <a:cs typeface="Calibri"/>
                <a:sym typeface="Calibri"/>
              </a:defRPr>
            </a:pPr>
            <a:r>
              <a:t>XX省惡人恶报事例</a:t>
            </a:r>
          </a:p>
          <a:p>
            <a:pPr defTabSz="914400">
              <a:lnSpc>
                <a:spcPct val="100000"/>
              </a:lnSpc>
              <a:defRPr sz="12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>
                <a:hlinkClick r:id="rId3"/>
              </a:rPr>
              <a:t>http://library.minghui.org/categoryb/6,276,11,6.htm</a:t>
            </a:r>
          </a:p>
        </p:txBody>
      </p:sp>
    </p:spTree>
    <p:extLst>
      <p:ext uri="{BB962C8B-B14F-4D97-AF65-F5344CB8AC3E}">
        <p14:creationId xmlns:p14="http://schemas.microsoft.com/office/powerpoint/2010/main" val="64811475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25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664292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0" name="Shape 13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lnSpc>
                <a:spcPct val="100000"/>
              </a:lnSpc>
              <a:defRPr sz="1200" b="1">
                <a:latin typeface="Calibri"/>
                <a:ea typeface="Calibri"/>
                <a:cs typeface="Calibri"/>
                <a:sym typeface="Calibri"/>
              </a:defRPr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945232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154180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10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225175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4" name="Shape 16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lnSpc>
                <a:spcPct val="100000"/>
              </a:lnSpc>
              <a:defRPr sz="1200" b="1">
                <a:latin typeface="Calibri"/>
                <a:ea typeface="Calibri"/>
                <a:cs typeface="Calibri"/>
                <a:sym typeface="Calibri"/>
              </a:defRPr>
            </a:pPr>
            <a:r>
              <a:t>XX省惡人恶报事例</a:t>
            </a:r>
          </a:p>
          <a:p>
            <a:pPr defTabSz="914400">
              <a:lnSpc>
                <a:spcPct val="100000"/>
              </a:lnSpc>
              <a:defRPr sz="12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>
                <a:hlinkClick r:id="rId3"/>
              </a:rPr>
              <a:t>http://library.minghui.org/categoryb/6,276,11,6.htm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6" name="Shape 17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lnSpc>
                <a:spcPct val="100000"/>
              </a:lnSpc>
              <a:defRPr sz="1200" b="1">
                <a:latin typeface="Calibri"/>
                <a:ea typeface="Calibri"/>
                <a:cs typeface="Calibri"/>
                <a:sym typeface="Calibri"/>
              </a:defRPr>
            </a:pPr>
            <a:r>
              <a:t>XX省惡人恶报事例</a:t>
            </a:r>
          </a:p>
          <a:p>
            <a:pPr defTabSz="914400">
              <a:lnSpc>
                <a:spcPct val="100000"/>
              </a:lnSpc>
              <a:defRPr sz="12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>
                <a:hlinkClick r:id="rId3"/>
              </a:rPr>
              <a:t>http://library.minghui.org/categoryb/6,276,11,6.htm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13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30508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4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094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42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19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73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28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83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379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2018/4/13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39388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2018/4/13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72390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743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743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2018/4/13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6249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大標題與副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大標題文字"/>
          <p:cNvSpPr txBox="1">
            <a:spLocks noGrp="1"/>
          </p:cNvSpPr>
          <p:nvPr>
            <p:ph type="title"/>
          </p:nvPr>
        </p:nvSpPr>
        <p:spPr>
          <a:xfrm>
            <a:off x="893073" y="1151930"/>
            <a:ext cx="7358063" cy="2321719"/>
          </a:xfrm>
          <a:prstGeom prst="rect">
            <a:avLst/>
          </a:prstGeom>
        </p:spPr>
        <p:txBody>
          <a:bodyPr anchor="b"/>
          <a:lstStyle/>
          <a:p>
            <a:r>
              <a:t>大標題文字</a:t>
            </a:r>
          </a:p>
        </p:txBody>
      </p:sp>
      <p:sp>
        <p:nvSpPr>
          <p:cNvPr id="12" name="內文層級一…"/>
          <p:cNvSpPr txBox="1">
            <a:spLocks noGrp="1"/>
          </p:cNvSpPr>
          <p:nvPr>
            <p:ph type="body" sz="quarter" idx="1"/>
          </p:nvPr>
        </p:nvSpPr>
        <p:spPr>
          <a:xfrm>
            <a:off x="893073" y="3545086"/>
            <a:ext cx="7358063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0"/>
            </a:lvl1pPr>
            <a:lvl2pPr marL="0" indent="159887" algn="ctr">
              <a:spcBef>
                <a:spcPts val="0"/>
              </a:spcBef>
              <a:buSzTx/>
              <a:buNone/>
              <a:defRPr sz="2600"/>
            </a:lvl2pPr>
            <a:lvl3pPr marL="0" indent="319733" algn="ctr">
              <a:spcBef>
                <a:spcPts val="0"/>
              </a:spcBef>
              <a:buSzTx/>
              <a:buNone/>
              <a:defRPr sz="2600"/>
            </a:lvl3pPr>
            <a:lvl4pPr marL="0" indent="479637" algn="ctr">
              <a:spcBef>
                <a:spcPts val="0"/>
              </a:spcBef>
              <a:buSzTx/>
              <a:buNone/>
              <a:defRPr sz="2600"/>
            </a:lvl4pPr>
            <a:lvl5pPr marL="0" indent="639489" algn="ctr">
              <a:spcBef>
                <a:spcPts val="0"/>
              </a:spcBef>
              <a:buSzTx/>
              <a:buNone/>
              <a:defRPr sz="2600"/>
            </a:lvl5pPr>
          </a:lstStyle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13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水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影像"/>
          <p:cNvSpPr>
            <a:spLocks noGrp="1"/>
          </p:cNvSpPr>
          <p:nvPr>
            <p:ph type="pic" idx="13"/>
          </p:nvPr>
        </p:nvSpPr>
        <p:spPr>
          <a:xfrm>
            <a:off x="1143000" y="473273"/>
            <a:ext cx="6858000" cy="4152305"/>
          </a:xfrm>
          <a:prstGeom prst="rect">
            <a:avLst/>
          </a:prstGeom>
        </p:spPr>
        <p:txBody>
          <a:bodyPr lIns="63955" tIns="31965" rIns="63955" bIns="31965" anchor="t">
            <a:noAutofit/>
          </a:bodyPr>
          <a:lstStyle/>
          <a:p>
            <a:endParaRPr/>
          </a:p>
        </p:txBody>
      </p:sp>
      <p:sp>
        <p:nvSpPr>
          <p:cNvPr id="21" name="大標題文字"/>
          <p:cNvSpPr txBox="1">
            <a:spLocks noGrp="1"/>
          </p:cNvSpPr>
          <p:nvPr>
            <p:ph type="title"/>
          </p:nvPr>
        </p:nvSpPr>
        <p:spPr>
          <a:xfrm>
            <a:off x="893073" y="4723805"/>
            <a:ext cx="7358063" cy="1000125"/>
          </a:xfrm>
          <a:prstGeom prst="rect">
            <a:avLst/>
          </a:prstGeom>
        </p:spPr>
        <p:txBody>
          <a:bodyPr anchor="b"/>
          <a:lstStyle/>
          <a:p>
            <a:r>
              <a:t>大標題文字</a:t>
            </a:r>
          </a:p>
        </p:txBody>
      </p:sp>
      <p:sp>
        <p:nvSpPr>
          <p:cNvPr id="22" name="內文層級一…"/>
          <p:cNvSpPr txBox="1">
            <a:spLocks noGrp="1"/>
          </p:cNvSpPr>
          <p:nvPr>
            <p:ph type="body" sz="quarter" idx="1"/>
          </p:nvPr>
        </p:nvSpPr>
        <p:spPr>
          <a:xfrm>
            <a:off x="893073" y="5732859"/>
            <a:ext cx="7358063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0"/>
            </a:lvl1pPr>
            <a:lvl2pPr marL="0" indent="159887" algn="ctr">
              <a:spcBef>
                <a:spcPts val="0"/>
              </a:spcBef>
              <a:buSzTx/>
              <a:buNone/>
              <a:defRPr sz="2600"/>
            </a:lvl2pPr>
            <a:lvl3pPr marL="0" indent="319733" algn="ctr">
              <a:spcBef>
                <a:spcPts val="0"/>
              </a:spcBef>
              <a:buSzTx/>
              <a:buNone/>
              <a:defRPr sz="2600"/>
            </a:lvl3pPr>
            <a:lvl4pPr marL="0" indent="479637" algn="ctr">
              <a:spcBef>
                <a:spcPts val="0"/>
              </a:spcBef>
              <a:buSzTx/>
              <a:buNone/>
              <a:defRPr sz="2600"/>
            </a:lvl4pPr>
            <a:lvl5pPr marL="0" indent="639489" algn="ctr">
              <a:spcBef>
                <a:spcPts val="0"/>
              </a:spcBef>
              <a:buSzTx/>
              <a:buNone/>
              <a:defRPr sz="2600"/>
            </a:lvl5pPr>
          </a:lstStyle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23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大標題 - 中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大標題文字"/>
          <p:cNvSpPr txBox="1">
            <a:spLocks noGrp="1"/>
          </p:cNvSpPr>
          <p:nvPr>
            <p:ph type="title"/>
          </p:nvPr>
        </p:nvSpPr>
        <p:spPr>
          <a:xfrm>
            <a:off x="893073" y="2268141"/>
            <a:ext cx="7358063" cy="2321719"/>
          </a:xfrm>
          <a:prstGeom prst="rect">
            <a:avLst/>
          </a:prstGeom>
        </p:spPr>
        <p:txBody>
          <a:bodyPr/>
          <a:lstStyle/>
          <a:p>
            <a:r>
              <a:t>大標題文字</a:t>
            </a:r>
          </a:p>
        </p:txBody>
      </p:sp>
      <p:sp>
        <p:nvSpPr>
          <p:cNvPr id="31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直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影像"/>
          <p:cNvSpPr>
            <a:spLocks noGrp="1"/>
          </p:cNvSpPr>
          <p:nvPr>
            <p:ph type="pic" sz="half" idx="13"/>
          </p:nvPr>
        </p:nvSpPr>
        <p:spPr>
          <a:xfrm>
            <a:off x="4723805" y="446484"/>
            <a:ext cx="3750469" cy="5777508"/>
          </a:xfrm>
          <a:prstGeom prst="rect">
            <a:avLst/>
          </a:prstGeom>
        </p:spPr>
        <p:txBody>
          <a:bodyPr lIns="63955" tIns="31965" rIns="63955" bIns="31965" anchor="t">
            <a:noAutofit/>
          </a:bodyPr>
          <a:lstStyle/>
          <a:p>
            <a:endParaRPr/>
          </a:p>
        </p:txBody>
      </p:sp>
      <p:sp>
        <p:nvSpPr>
          <p:cNvPr id="39" name="大標題文字"/>
          <p:cNvSpPr txBox="1">
            <a:spLocks noGrp="1"/>
          </p:cNvSpPr>
          <p:nvPr>
            <p:ph type="title"/>
          </p:nvPr>
        </p:nvSpPr>
        <p:spPr>
          <a:xfrm>
            <a:off x="669726" y="446484"/>
            <a:ext cx="3750469" cy="2803922"/>
          </a:xfrm>
          <a:prstGeom prst="rect">
            <a:avLst/>
          </a:prstGeom>
        </p:spPr>
        <p:txBody>
          <a:bodyPr anchor="b"/>
          <a:lstStyle>
            <a:lvl1pPr>
              <a:defRPr sz="4200"/>
            </a:lvl1pPr>
          </a:lstStyle>
          <a:p>
            <a:r>
              <a:t>大標題文字</a:t>
            </a:r>
          </a:p>
        </p:txBody>
      </p:sp>
      <p:sp>
        <p:nvSpPr>
          <p:cNvPr id="40" name="內文層級一…"/>
          <p:cNvSpPr txBox="1">
            <a:spLocks noGrp="1"/>
          </p:cNvSpPr>
          <p:nvPr>
            <p:ph type="body" sz="quarter" idx="1"/>
          </p:nvPr>
        </p:nvSpPr>
        <p:spPr>
          <a:xfrm>
            <a:off x="669726" y="3321844"/>
            <a:ext cx="3750469" cy="2893219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0"/>
            </a:lvl1pPr>
            <a:lvl2pPr marL="0" indent="159887" algn="ctr">
              <a:spcBef>
                <a:spcPts val="0"/>
              </a:spcBef>
              <a:buSzTx/>
              <a:buNone/>
              <a:defRPr sz="2600"/>
            </a:lvl2pPr>
            <a:lvl3pPr marL="0" indent="319733" algn="ctr">
              <a:spcBef>
                <a:spcPts val="0"/>
              </a:spcBef>
              <a:buSzTx/>
              <a:buNone/>
              <a:defRPr sz="2600"/>
            </a:lvl3pPr>
            <a:lvl4pPr marL="0" indent="479637" algn="ctr">
              <a:spcBef>
                <a:spcPts val="0"/>
              </a:spcBef>
              <a:buSzTx/>
              <a:buNone/>
              <a:defRPr sz="2600"/>
            </a:lvl4pPr>
            <a:lvl5pPr marL="0" indent="639489" algn="ctr">
              <a:spcBef>
                <a:spcPts val="0"/>
              </a:spcBef>
              <a:buSzTx/>
              <a:buNone/>
              <a:defRPr sz="2600"/>
            </a:lvl5pPr>
          </a:lstStyle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41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大標題 - 上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大標題文字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大標題文字</a:t>
            </a:r>
          </a:p>
        </p:txBody>
      </p:sp>
      <p:sp>
        <p:nvSpPr>
          <p:cNvPr id="49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大標題與項目符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大標題文字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大標題文字</a:t>
            </a:r>
          </a:p>
        </p:txBody>
      </p:sp>
      <p:sp>
        <p:nvSpPr>
          <p:cNvPr id="57" name="內文層級一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58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大標題、項目符號與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影像"/>
          <p:cNvSpPr>
            <a:spLocks noGrp="1"/>
          </p:cNvSpPr>
          <p:nvPr>
            <p:ph type="pic" sz="half" idx="13"/>
          </p:nvPr>
        </p:nvSpPr>
        <p:spPr>
          <a:xfrm>
            <a:off x="4723805" y="1821656"/>
            <a:ext cx="3750469" cy="4420195"/>
          </a:xfrm>
          <a:prstGeom prst="rect">
            <a:avLst/>
          </a:prstGeom>
        </p:spPr>
        <p:txBody>
          <a:bodyPr lIns="63955" tIns="31965" rIns="63955" bIns="31965" anchor="t">
            <a:noAutofit/>
          </a:bodyPr>
          <a:lstStyle/>
          <a:p>
            <a:endParaRPr/>
          </a:p>
        </p:txBody>
      </p:sp>
      <p:sp>
        <p:nvSpPr>
          <p:cNvPr id="66" name="大標題文字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大標題文字</a:t>
            </a:r>
          </a:p>
        </p:txBody>
      </p:sp>
      <p:sp>
        <p:nvSpPr>
          <p:cNvPr id="67" name="內文層級一…"/>
          <p:cNvSpPr txBox="1">
            <a:spLocks noGrp="1"/>
          </p:cNvSpPr>
          <p:nvPr>
            <p:ph type="body" sz="half" idx="1"/>
          </p:nvPr>
        </p:nvSpPr>
        <p:spPr>
          <a:xfrm>
            <a:off x="669726" y="1821656"/>
            <a:ext cx="3750469" cy="4420195"/>
          </a:xfrm>
          <a:prstGeom prst="rect">
            <a:avLst/>
          </a:prstGeom>
        </p:spPr>
        <p:txBody>
          <a:bodyPr/>
          <a:lstStyle>
            <a:lvl1pPr marL="239833" indent="-239833">
              <a:spcBef>
                <a:spcPts val="2250"/>
              </a:spcBef>
              <a:defRPr sz="2000"/>
            </a:lvl1pPr>
            <a:lvl2pPr marL="479637" indent="-239833">
              <a:spcBef>
                <a:spcPts val="2250"/>
              </a:spcBef>
              <a:defRPr sz="2000"/>
            </a:lvl2pPr>
            <a:lvl3pPr marL="719431" indent="-239833">
              <a:spcBef>
                <a:spcPts val="2250"/>
              </a:spcBef>
              <a:defRPr sz="2000"/>
            </a:lvl3pPr>
            <a:lvl4pPr marL="959257" indent="-239833">
              <a:spcBef>
                <a:spcPts val="2250"/>
              </a:spcBef>
              <a:defRPr sz="2000"/>
            </a:lvl4pPr>
            <a:lvl5pPr marL="1199060" indent="-239833">
              <a:spcBef>
                <a:spcPts val="2250"/>
              </a:spcBef>
              <a:defRPr sz="2000"/>
            </a:lvl5pPr>
          </a:lstStyle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68" name="幻燈片編號"/>
          <p:cNvSpPr txBox="1">
            <a:spLocks noGrp="1"/>
          </p:cNvSpPr>
          <p:nvPr>
            <p:ph type="sldNum" sz="quarter" idx="2"/>
          </p:nvPr>
        </p:nvSpPr>
        <p:spPr>
          <a:xfrm>
            <a:off x="4437431" y="6536635"/>
            <a:ext cx="264585" cy="245255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項目符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內文層級一…"/>
          <p:cNvSpPr txBox="1">
            <a:spLocks noGrp="1"/>
          </p:cNvSpPr>
          <p:nvPr>
            <p:ph type="body" idx="1"/>
          </p:nvPr>
        </p:nvSpPr>
        <p:spPr>
          <a:xfrm>
            <a:off x="669727" y="893073"/>
            <a:ext cx="7804547" cy="5072063"/>
          </a:xfrm>
          <a:prstGeom prst="rect">
            <a:avLst/>
          </a:prstGeom>
        </p:spPr>
        <p:txBody>
          <a:bodyPr/>
          <a:lstStyle/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76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2018/4/13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082520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一頁三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影像"/>
          <p:cNvSpPr>
            <a:spLocks noGrp="1"/>
          </p:cNvSpPr>
          <p:nvPr>
            <p:ph type="pic" sz="quarter" idx="13"/>
          </p:nvPr>
        </p:nvSpPr>
        <p:spPr>
          <a:xfrm>
            <a:off x="4723805" y="3580805"/>
            <a:ext cx="3750469" cy="2652117"/>
          </a:xfrm>
          <a:prstGeom prst="rect">
            <a:avLst/>
          </a:prstGeom>
        </p:spPr>
        <p:txBody>
          <a:bodyPr lIns="63955" tIns="31965" rIns="63955" bIns="31965" anchor="t">
            <a:noAutofit/>
          </a:bodyPr>
          <a:lstStyle/>
          <a:p>
            <a:endParaRPr/>
          </a:p>
        </p:txBody>
      </p:sp>
      <p:sp>
        <p:nvSpPr>
          <p:cNvPr id="84" name="影像"/>
          <p:cNvSpPr>
            <a:spLocks noGrp="1"/>
          </p:cNvSpPr>
          <p:nvPr>
            <p:ph type="pic" sz="quarter" idx="14"/>
          </p:nvPr>
        </p:nvSpPr>
        <p:spPr>
          <a:xfrm>
            <a:off x="4723805" y="625078"/>
            <a:ext cx="3750469" cy="2652117"/>
          </a:xfrm>
          <a:prstGeom prst="rect">
            <a:avLst/>
          </a:prstGeom>
        </p:spPr>
        <p:txBody>
          <a:bodyPr lIns="63955" tIns="31965" rIns="63955" bIns="31965" anchor="t">
            <a:noAutofit/>
          </a:bodyPr>
          <a:lstStyle/>
          <a:p>
            <a:endParaRPr/>
          </a:p>
        </p:txBody>
      </p:sp>
      <p:sp>
        <p:nvSpPr>
          <p:cNvPr id="85" name="影像"/>
          <p:cNvSpPr>
            <a:spLocks noGrp="1"/>
          </p:cNvSpPr>
          <p:nvPr>
            <p:ph type="pic" sz="half" idx="15"/>
          </p:nvPr>
        </p:nvSpPr>
        <p:spPr>
          <a:xfrm>
            <a:off x="669726" y="625078"/>
            <a:ext cx="3750469" cy="5607844"/>
          </a:xfrm>
          <a:prstGeom prst="rect">
            <a:avLst/>
          </a:prstGeom>
        </p:spPr>
        <p:txBody>
          <a:bodyPr lIns="63955" tIns="31965" rIns="63955" bIns="31965" anchor="t">
            <a:noAutofit/>
          </a:bodyPr>
          <a:lstStyle/>
          <a:p>
            <a:endParaRPr/>
          </a:p>
        </p:txBody>
      </p:sp>
      <p:sp>
        <p:nvSpPr>
          <p:cNvPr id="86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名言語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王大明"/>
          <p:cNvSpPr txBox="1">
            <a:spLocks noGrp="1"/>
          </p:cNvSpPr>
          <p:nvPr>
            <p:ph type="body" sz="quarter" idx="13"/>
          </p:nvPr>
        </p:nvSpPr>
        <p:spPr>
          <a:xfrm>
            <a:off x="893073" y="4473774"/>
            <a:ext cx="7358063" cy="333742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1700" i="1"/>
            </a:lvl1pPr>
          </a:lstStyle>
          <a:p>
            <a:r>
              <a:t>–王大明</a:t>
            </a:r>
          </a:p>
        </p:txBody>
      </p:sp>
      <p:sp>
        <p:nvSpPr>
          <p:cNvPr id="94" name="「在此輸入名言語錄。」"/>
          <p:cNvSpPr txBox="1">
            <a:spLocks noGrp="1"/>
          </p:cNvSpPr>
          <p:nvPr>
            <p:ph type="body" sz="quarter" idx="14"/>
          </p:nvPr>
        </p:nvSpPr>
        <p:spPr>
          <a:xfrm>
            <a:off x="893073" y="2993957"/>
            <a:ext cx="7358063" cy="4414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「在此輸入名言語錄。」</a:t>
            </a:r>
          </a:p>
        </p:txBody>
      </p:sp>
      <p:sp>
        <p:nvSpPr>
          <p:cNvPr id="95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影像"/>
          <p:cNvSpPr>
            <a:spLocks noGrp="1"/>
          </p:cNvSpPr>
          <p:nvPr>
            <p:ph type="pic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 lIns="63955" tIns="31965" rIns="63955" bIns="31965" anchor="t">
            <a:noAutofit/>
          </a:bodyPr>
          <a:lstStyle/>
          <a:p>
            <a:endParaRPr/>
          </a:p>
        </p:txBody>
      </p:sp>
      <p:sp>
        <p:nvSpPr>
          <p:cNvPr id="103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700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818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472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094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425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1900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737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285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832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3798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2018/4/13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05962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30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30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2018/4/13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61175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4729" indent="0">
              <a:buNone/>
              <a:defRPr sz="2000" b="1"/>
            </a:lvl2pPr>
            <a:lvl3pPr marL="909489" indent="0">
              <a:buNone/>
              <a:defRPr sz="1800" b="1"/>
            </a:lvl3pPr>
            <a:lvl4pPr marL="1364250" indent="0">
              <a:buNone/>
              <a:defRPr sz="1600" b="1"/>
            </a:lvl4pPr>
            <a:lvl5pPr marL="1819001" indent="0">
              <a:buNone/>
              <a:defRPr sz="1600" b="1"/>
            </a:lvl5pPr>
            <a:lvl6pPr marL="2273771" indent="0">
              <a:buNone/>
              <a:defRPr sz="1600" b="1"/>
            </a:lvl6pPr>
            <a:lvl7pPr marL="2728500" indent="0">
              <a:buNone/>
              <a:defRPr sz="1600" b="1"/>
            </a:lvl7pPr>
            <a:lvl8pPr marL="3183249" indent="0">
              <a:buNone/>
              <a:defRPr sz="1600" b="1"/>
            </a:lvl8pPr>
            <a:lvl9pPr marL="3637982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4729" indent="0">
              <a:buNone/>
              <a:defRPr sz="2000" b="1"/>
            </a:lvl2pPr>
            <a:lvl3pPr marL="909489" indent="0">
              <a:buNone/>
              <a:defRPr sz="1800" b="1"/>
            </a:lvl3pPr>
            <a:lvl4pPr marL="1364250" indent="0">
              <a:buNone/>
              <a:defRPr sz="1600" b="1"/>
            </a:lvl4pPr>
            <a:lvl5pPr marL="1819001" indent="0">
              <a:buNone/>
              <a:defRPr sz="1600" b="1"/>
            </a:lvl5pPr>
            <a:lvl6pPr marL="2273771" indent="0">
              <a:buNone/>
              <a:defRPr sz="1600" b="1"/>
            </a:lvl6pPr>
            <a:lvl7pPr marL="2728500" indent="0">
              <a:buNone/>
              <a:defRPr sz="1600" b="1"/>
            </a:lvl7pPr>
            <a:lvl8pPr marL="3183249" indent="0">
              <a:buNone/>
              <a:defRPr sz="1600" b="1"/>
            </a:lvl8pPr>
            <a:lvl9pPr marL="3637982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2018/4/13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84044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2018/4/13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19471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2018/4/13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5261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155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4729" indent="0">
              <a:buNone/>
              <a:defRPr sz="1200"/>
            </a:lvl2pPr>
            <a:lvl3pPr marL="909489" indent="0">
              <a:buNone/>
              <a:defRPr sz="1000"/>
            </a:lvl3pPr>
            <a:lvl4pPr marL="1364250" indent="0">
              <a:buNone/>
              <a:defRPr sz="900"/>
            </a:lvl4pPr>
            <a:lvl5pPr marL="1819001" indent="0">
              <a:buNone/>
              <a:defRPr sz="900"/>
            </a:lvl5pPr>
            <a:lvl6pPr marL="2273771" indent="0">
              <a:buNone/>
              <a:defRPr sz="900"/>
            </a:lvl6pPr>
            <a:lvl7pPr marL="2728500" indent="0">
              <a:buNone/>
              <a:defRPr sz="900"/>
            </a:lvl7pPr>
            <a:lvl8pPr marL="3183249" indent="0">
              <a:buNone/>
              <a:defRPr sz="900"/>
            </a:lvl8pPr>
            <a:lvl9pPr marL="3637982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2018/4/13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9498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4729" indent="0">
              <a:buNone/>
              <a:defRPr sz="2800"/>
            </a:lvl2pPr>
            <a:lvl3pPr marL="909489" indent="0">
              <a:buNone/>
              <a:defRPr sz="2400"/>
            </a:lvl3pPr>
            <a:lvl4pPr marL="1364250" indent="0">
              <a:buNone/>
              <a:defRPr sz="2000"/>
            </a:lvl4pPr>
            <a:lvl5pPr marL="1819001" indent="0">
              <a:buNone/>
              <a:defRPr sz="2000"/>
            </a:lvl5pPr>
            <a:lvl6pPr marL="2273771" indent="0">
              <a:buNone/>
              <a:defRPr sz="2000"/>
            </a:lvl6pPr>
            <a:lvl7pPr marL="2728500" indent="0">
              <a:buNone/>
              <a:defRPr sz="2000"/>
            </a:lvl7pPr>
            <a:lvl8pPr marL="3183249" indent="0">
              <a:buNone/>
              <a:defRPr sz="2000"/>
            </a:lvl8pPr>
            <a:lvl9pPr marL="3637982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4729" indent="0">
              <a:buNone/>
              <a:defRPr sz="1200"/>
            </a:lvl2pPr>
            <a:lvl3pPr marL="909489" indent="0">
              <a:buNone/>
              <a:defRPr sz="1000"/>
            </a:lvl3pPr>
            <a:lvl4pPr marL="1364250" indent="0">
              <a:buNone/>
              <a:defRPr sz="900"/>
            </a:lvl4pPr>
            <a:lvl5pPr marL="1819001" indent="0">
              <a:buNone/>
              <a:defRPr sz="900"/>
            </a:lvl5pPr>
            <a:lvl6pPr marL="2273771" indent="0">
              <a:buNone/>
              <a:defRPr sz="900"/>
            </a:lvl6pPr>
            <a:lvl7pPr marL="2728500" indent="0">
              <a:buNone/>
              <a:defRPr sz="900"/>
            </a:lvl7pPr>
            <a:lvl8pPr marL="3183249" indent="0">
              <a:buNone/>
              <a:defRPr sz="900"/>
            </a:lvl8pPr>
            <a:lvl9pPr marL="3637982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2018/4/13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7610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0942" tIns="45472" rIns="90942" bIns="45472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305"/>
            <a:ext cx="8229600" cy="4525963"/>
          </a:xfrm>
          <a:prstGeom prst="rect">
            <a:avLst/>
          </a:prstGeom>
        </p:spPr>
        <p:txBody>
          <a:bodyPr vert="horz" lIns="90942" tIns="45472" rIns="90942" bIns="45472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455"/>
            <a:ext cx="2133600" cy="365125"/>
          </a:xfrm>
          <a:prstGeom prst="rect">
            <a:avLst/>
          </a:prstGeom>
        </p:spPr>
        <p:txBody>
          <a:bodyPr vert="horz" lIns="90942" tIns="45472" rIns="90942" bIns="4547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46E90E-4A05-4D29-B676-ADFE5E9BC2B6}" type="datetimeFigureOut">
              <a:rPr lang="zh-TW" altLang="en-US" smtClean="0"/>
              <a:t>2018/4/13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1" y="6356455"/>
            <a:ext cx="2895600" cy="365125"/>
          </a:xfrm>
          <a:prstGeom prst="rect">
            <a:avLst/>
          </a:prstGeom>
        </p:spPr>
        <p:txBody>
          <a:bodyPr vert="horz" lIns="90942" tIns="45472" rIns="90942" bIns="4547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455"/>
            <a:ext cx="2133600" cy="365125"/>
          </a:xfrm>
          <a:prstGeom prst="rect">
            <a:avLst/>
          </a:prstGeom>
        </p:spPr>
        <p:txBody>
          <a:bodyPr vert="horz" lIns="90942" tIns="45472" rIns="90942" bIns="4547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05037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09489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1082" indent="-341082" algn="l" defTabSz="909489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8960" indent="-284253" algn="l" defTabSz="909489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36882" indent="-227357" algn="l" defTabSz="909489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1626" indent="-227357" algn="l" defTabSz="909489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46377" indent="-227357" algn="l" defTabSz="909489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1139" indent="-227357" algn="l" defTabSz="909489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55868" indent="-227357" algn="l" defTabSz="909489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10622" indent="-227357" algn="l" defTabSz="909489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65350" indent="-227357" algn="l" defTabSz="909489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4729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9489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4250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19001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3771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28500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83249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37982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大標題文字"/>
          <p:cNvSpPr txBox="1">
            <a:spLocks noGrp="1"/>
          </p:cNvSpPr>
          <p:nvPr>
            <p:ph type="title"/>
          </p:nvPr>
        </p:nvSpPr>
        <p:spPr>
          <a:xfrm>
            <a:off x="669727" y="178594"/>
            <a:ext cx="7804547" cy="15180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5513" tIns="35513" rIns="35513" bIns="35513" anchor="ctr">
            <a:normAutofit/>
          </a:bodyPr>
          <a:lstStyle/>
          <a:p>
            <a:r>
              <a:t>大標題文字</a:t>
            </a:r>
          </a:p>
        </p:txBody>
      </p:sp>
      <p:sp>
        <p:nvSpPr>
          <p:cNvPr id="3" name="內文層級一…"/>
          <p:cNvSpPr txBox="1">
            <a:spLocks noGrp="1"/>
          </p:cNvSpPr>
          <p:nvPr>
            <p:ph type="body" idx="1"/>
          </p:nvPr>
        </p:nvSpPr>
        <p:spPr>
          <a:xfrm>
            <a:off x="669727" y="1821656"/>
            <a:ext cx="7804547" cy="44201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5513" tIns="35513" rIns="35513" bIns="35513" anchor="ctr">
            <a:normAutofit/>
          </a:bodyPr>
          <a:lstStyle/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4" name="幻燈片編號"/>
          <p:cNvSpPr txBox="1">
            <a:spLocks noGrp="1"/>
          </p:cNvSpPr>
          <p:nvPr>
            <p:ph type="sldNum" sz="quarter" idx="2"/>
          </p:nvPr>
        </p:nvSpPr>
        <p:spPr>
          <a:xfrm>
            <a:off x="4456082" y="6536635"/>
            <a:ext cx="227074" cy="245255"/>
          </a:xfrm>
          <a:prstGeom prst="rect">
            <a:avLst/>
          </a:prstGeom>
          <a:ln w="12700">
            <a:miter lim="400000"/>
          </a:ln>
        </p:spPr>
        <p:txBody>
          <a:bodyPr wrap="none" lIns="35513" tIns="35513" rIns="35513" bIns="35513">
            <a:spAutoFit/>
          </a:bodyPr>
          <a:lstStyle>
            <a:lvl1pPr>
              <a:defRPr sz="11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algn="ctr" defTabSz="408567" hangingPunct="0"/>
            <a:fld id="{86CB4B4D-7CA3-9044-876B-883B54F8677D}" type="slidenum">
              <a:rPr lang="uk-UA" kern="0" smtClean="0">
                <a:solidFill>
                  <a:srgbClr val="000000"/>
                </a:solidFill>
              </a:rPr>
              <a:pPr algn="ctr" defTabSz="408567" hangingPunct="0"/>
              <a:t>‹#›</a:t>
            </a:fld>
            <a:endParaRPr lang="uk-UA" kern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ransition spd="med"/>
  <p:txStyles>
    <p:titleStyle>
      <a:lvl1pPr marL="0" marR="0" indent="0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159887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319733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479637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639489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799379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959257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1119147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1278989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310864" marR="0" indent="-310864" algn="l" defTabSz="408567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621728" marR="0" indent="-310864" algn="l" defTabSz="408567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932595" marR="0" indent="-310864" algn="l" defTabSz="408567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243458" marR="0" indent="-310864" algn="l" defTabSz="408567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1554338" marR="0" indent="-310864" algn="l" defTabSz="408567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1865219" marR="0" indent="-310864" algn="l" defTabSz="408567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2176087" marR="0" indent="-310864" algn="l" defTabSz="408567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2486929" marR="0" indent="-310864" algn="l" defTabSz="408567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2797811" marR="0" indent="-310864" algn="l" defTabSz="408567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159887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319733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479637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639489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799379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959257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119147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278989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big5.minghui.org/mh/glossary.html#1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73" r="28185"/>
          <a:stretch/>
        </p:blipFill>
        <p:spPr bwMode="auto">
          <a:xfrm>
            <a:off x="0" y="581055"/>
            <a:ext cx="5364088" cy="5686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5220072" y="2132856"/>
            <a:ext cx="3816424" cy="1728192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0942" tIns="45472" rIns="90942" bIns="45472" rtlCol="0" anchor="ctr"/>
          <a:lstStyle/>
          <a:p>
            <a:pPr algn="ctr"/>
            <a:r>
              <a:rPr lang="zh-TW" altLang="en-US" sz="2400" b="1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广西壮族自治区</a:t>
            </a:r>
            <a:endParaRPr lang="en-US" altLang="zh-TW" sz="2400" b="1" dirty="0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en-US" altLang="zh-TW" sz="2000" b="1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RTC</a:t>
            </a:r>
            <a:r>
              <a:rPr lang="zh-TW" altLang="en-US" sz="2000" b="1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重点案例</a:t>
            </a:r>
            <a:r>
              <a:rPr lang="zh-CN" altLang="zh-TW" sz="2000" b="1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参考资料</a:t>
            </a:r>
            <a:endParaRPr lang="en-US" altLang="zh-CN" sz="2000" b="1" dirty="0" smtClean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endParaRPr lang="en-US" altLang="zh-CN" sz="2000" b="1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播</a:t>
            </a:r>
            <a:r>
              <a:rPr lang="zh-TW" altLang="en-US" b="1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打日期 </a:t>
            </a:r>
            <a:r>
              <a:rPr lang="en-US" altLang="zh-TW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:2018/04/16</a:t>
            </a:r>
            <a:endParaRPr lang="zh-TW" altLang="en-US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16359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矩形 5"/>
          <p:cNvGrpSpPr/>
          <p:nvPr/>
        </p:nvGrpSpPr>
        <p:grpSpPr>
          <a:xfrm>
            <a:off x="13398" y="-3"/>
            <a:ext cx="9130607" cy="836722"/>
            <a:chOff x="-1" y="-1"/>
            <a:chExt cx="9130605" cy="836720"/>
          </a:xfrm>
        </p:grpSpPr>
        <p:sp>
          <p:nvSpPr>
            <p:cNvPr id="133" name="矩形"/>
            <p:cNvSpPr/>
            <p:nvPr/>
          </p:nvSpPr>
          <p:spPr>
            <a:xfrm>
              <a:off x="-1" y="-1"/>
              <a:ext cx="9130605" cy="836720"/>
            </a:xfrm>
            <a:prstGeom prst="rect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4" name="9-3. 株洲市被國際追查官員"/>
            <p:cNvSpPr txBox="1"/>
            <p:nvPr/>
          </p:nvSpPr>
          <p:spPr>
            <a:xfrm>
              <a:off x="166692" y="163738"/>
              <a:ext cx="5256004" cy="5847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>
              <a:lvl1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r>
                <a:rPr lang="en-US" dirty="0" smtClean="0"/>
                <a:t>6-3</a:t>
              </a:r>
              <a:r>
                <a:rPr dirty="0" smtClean="0"/>
                <a:t>. </a:t>
              </a:r>
              <a:r>
                <a:rPr lang="zh-TW" altLang="en-US" dirty="0" smtClean="0"/>
                <a:t>崇左市</a:t>
              </a:r>
              <a:endParaRPr dirty="0"/>
            </a:p>
          </p:txBody>
        </p:sp>
      </p:grpSp>
      <p:sp>
        <p:nvSpPr>
          <p:cNvPr id="137" name="矩形"/>
          <p:cNvSpPr/>
          <p:nvPr/>
        </p:nvSpPr>
        <p:spPr>
          <a:xfrm>
            <a:off x="7164289" y="100429"/>
            <a:ext cx="1847948" cy="648078"/>
          </a:xfrm>
          <a:prstGeom prst="rect">
            <a:avLst/>
          </a:prstGeom>
          <a:solidFill>
            <a:srgbClr val="FFFFFF"/>
          </a:solidFill>
          <a:ln w="28575" cap="flat">
            <a:solidFill>
              <a:srgbClr val="0070C0"/>
            </a:solidFill>
            <a:prstDash val="solid"/>
            <a:round/>
          </a:ln>
          <a:effectLst/>
        </p:spPr>
        <p:txBody>
          <a:bodyPr wrap="square" lIns="45718" tIns="45718" rIns="45718" bIns="45718" numCol="1" anchor="ctr">
            <a:noAutofit/>
          </a:bodyPr>
          <a:lstStyle/>
          <a:p>
            <a:pPr algn="ctr">
              <a:defRPr sz="4000" b="1">
                <a:solidFill>
                  <a:srgbClr val="0070C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3200" dirty="0" smtClean="0"/>
              <a:t>追查</a:t>
            </a:r>
            <a:r>
              <a:rPr lang="en-US" altLang="zh-TW" sz="3200" dirty="0" smtClean="0"/>
              <a:t>1&amp;2</a:t>
            </a:r>
            <a:endParaRPr sz="3200" dirty="0"/>
          </a:p>
        </p:txBody>
      </p:sp>
      <p:sp>
        <p:nvSpPr>
          <p:cNvPr id="3" name="文字方塊 2"/>
          <p:cNvSpPr txBox="1"/>
          <p:nvPr/>
        </p:nvSpPr>
        <p:spPr>
          <a:xfrm>
            <a:off x="174411" y="1196752"/>
            <a:ext cx="8482396" cy="1569660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zh-TW" altLang="en-US" sz="24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崇左市</a:t>
            </a:r>
            <a:r>
              <a:rPr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市</a:t>
            </a:r>
            <a:r>
              <a:rPr lang="zh-TW" altLang="en-US" sz="2400" dirty="0">
                <a:latin typeface="Microsoft JhengHei" charset="-120"/>
                <a:ea typeface="Microsoft JhengHei" charset="-120"/>
                <a:cs typeface="Microsoft JhengHei" charset="-120"/>
              </a:rPr>
              <a:t>一級主要被追查官員：</a:t>
            </a:r>
          </a:p>
          <a:p>
            <a:endParaRPr lang="en-US" altLang="zh-TW" sz="24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400" dirty="0">
                <a:latin typeface="Microsoft JhengHei" charset="-120"/>
                <a:ea typeface="Microsoft JhengHei" charset="-120"/>
                <a:cs typeface="Microsoft JhengHei" charset="-120"/>
              </a:rPr>
              <a:t>歷任市政法委書記：（無資料）</a:t>
            </a:r>
          </a:p>
          <a:p>
            <a:r>
              <a:rPr lang="zh-TW" altLang="en-US" sz="2400" dirty="0">
                <a:latin typeface="Microsoft JhengHei" charset="-120"/>
                <a:ea typeface="Microsoft JhengHei" charset="-120"/>
                <a:cs typeface="Microsoft JhengHei" charset="-120"/>
              </a:rPr>
              <a:t>歷任市防範辦</a:t>
            </a:r>
            <a:r>
              <a:rPr lang="en-US" altLang="zh-TW" sz="2400" dirty="0">
                <a:latin typeface="Microsoft JhengHei" charset="-120"/>
                <a:ea typeface="Microsoft JhengHei" charset="-120"/>
                <a:cs typeface="Microsoft JhengHei" charset="-120"/>
              </a:rPr>
              <a:t>(610</a:t>
            </a:r>
            <a:r>
              <a:rPr lang="zh-TW" altLang="en-US" sz="2400" dirty="0">
                <a:latin typeface="Microsoft JhengHei" charset="-120"/>
                <a:ea typeface="Microsoft JhengHei" charset="-120"/>
                <a:cs typeface="Microsoft JhengHei" charset="-120"/>
              </a:rPr>
              <a:t>辦</a:t>
            </a:r>
            <a:r>
              <a:rPr lang="en-US" altLang="zh-TW" sz="2400" dirty="0">
                <a:latin typeface="Microsoft JhengHei" charset="-120"/>
                <a:ea typeface="Microsoft JhengHei" charset="-120"/>
                <a:cs typeface="Microsoft JhengHei" charset="-120"/>
              </a:rPr>
              <a:t>)</a:t>
            </a:r>
            <a:r>
              <a:rPr lang="zh-TW" altLang="en-US" sz="2400" dirty="0">
                <a:latin typeface="Microsoft JhengHei" charset="-120"/>
                <a:ea typeface="Microsoft JhengHei" charset="-120"/>
                <a:cs typeface="Microsoft JhengHei" charset="-120"/>
              </a:rPr>
              <a:t>主任：（無資料</a:t>
            </a:r>
            <a:r>
              <a:rPr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）</a:t>
            </a:r>
            <a:endParaRPr lang="zh-TW" altLang="en-US" sz="2400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8" name="矩形 6"/>
          <p:cNvSpPr/>
          <p:nvPr/>
        </p:nvSpPr>
        <p:spPr>
          <a:xfrm>
            <a:off x="174411" y="3501008"/>
            <a:ext cx="8788226" cy="830993"/>
          </a:xfrm>
          <a:prstGeom prst="rect">
            <a:avLst/>
          </a:prstGeom>
          <a:ln w="28575">
            <a:solidFill>
              <a:srgbClr val="0070C0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>
              <a:defRPr sz="24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dirty="0" err="1" smtClean="0"/>
              <a:t>目前為止</a:t>
            </a:r>
            <a:r>
              <a:rPr dirty="0" smtClean="0"/>
              <a:t>，</a:t>
            </a:r>
            <a:r>
              <a:rPr lang="zh-TW" altLang="en-US" sz="2400" b="1" dirty="0" smtClean="0">
                <a:solidFill>
                  <a:srgbClr val="C00000"/>
                </a:solidFill>
              </a:rPr>
              <a:t>廣西壯族自治區</a:t>
            </a:r>
            <a:r>
              <a:rPr lang="zh-TW" altLang="en-US" sz="2400" dirty="0" smtClean="0"/>
              <a:t>有</a:t>
            </a:r>
            <a:r>
              <a:rPr lang="en-US" altLang="zh-TW" sz="2400" b="1" dirty="0" smtClean="0">
                <a:solidFill>
                  <a:srgbClr val="C00000"/>
                </a:solidFill>
              </a:rPr>
              <a:t>375</a:t>
            </a:r>
            <a:r>
              <a:rPr lang="zh-TW" altLang="en-US" sz="2400" dirty="0" smtClean="0"/>
              <a:t>名的公檢法司</a:t>
            </a:r>
            <a:r>
              <a:rPr dirty="0" smtClean="0"/>
              <a:t>、</a:t>
            </a:r>
            <a:r>
              <a:rPr dirty="0" err="1" smtClean="0"/>
              <a:t>教育界、媒體界等人員因迫害法輪功學員</a:t>
            </a:r>
            <a:r>
              <a:rPr dirty="0" err="1" smtClean="0"/>
              <a:t>，被海外組織</a:t>
            </a:r>
            <a:r>
              <a:rPr dirty="0" err="1" smtClean="0"/>
              <a:t>“追查國際”立案追查</a:t>
            </a:r>
            <a:r>
              <a:rPr lang="zh-TW" altLang="en-US" dirty="0" smtClean="0"/>
              <a:t>。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88894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矩形 5"/>
          <p:cNvSpPr txBox="1"/>
          <p:nvPr/>
        </p:nvSpPr>
        <p:spPr>
          <a:xfrm>
            <a:off x="318740" y="100356"/>
            <a:ext cx="6237209" cy="7689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467" tIns="45467" rIns="45467" bIns="45467">
            <a:spAutoFit/>
          </a:bodyPr>
          <a:lstStyle>
            <a:lvl1pPr algn="l" defTabSz="1300480">
              <a:defRPr sz="440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lvl1pPr>
          </a:lstStyle>
          <a:p>
            <a:pPr hangingPunct="0"/>
            <a:r>
              <a:rPr b="1" kern="0"/>
              <a:t>11-3. XX市官員惡報實例</a:t>
            </a:r>
          </a:p>
        </p:txBody>
      </p:sp>
      <p:grpSp>
        <p:nvGrpSpPr>
          <p:cNvPr id="155" name="矩形 3"/>
          <p:cNvGrpSpPr/>
          <p:nvPr/>
        </p:nvGrpSpPr>
        <p:grpSpPr>
          <a:xfrm>
            <a:off x="13399" y="-29995"/>
            <a:ext cx="9130603" cy="808422"/>
            <a:chOff x="-1" y="-47690"/>
            <a:chExt cx="12985745" cy="1285377"/>
          </a:xfrm>
        </p:grpSpPr>
        <p:sp>
          <p:nvSpPr>
            <p:cNvPr id="153" name="矩形"/>
            <p:cNvSpPr/>
            <p:nvPr/>
          </p:nvSpPr>
          <p:spPr>
            <a:xfrm>
              <a:off x="-1" y="-2"/>
              <a:ext cx="12985745" cy="1189997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11" hangingPunct="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 sz="3100" b="1" kern="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endParaRPr>
            </a:p>
          </p:txBody>
        </p:sp>
        <p:sp>
          <p:nvSpPr>
            <p:cNvPr id="154" name="9-3. 株洲市官員惡報實例"/>
            <p:cNvSpPr txBox="1"/>
            <p:nvPr/>
          </p:nvSpPr>
          <p:spPr>
            <a:xfrm>
              <a:off x="-1" y="-47690"/>
              <a:ext cx="12985745" cy="12853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pPr hangingPunct="0"/>
              <a:r>
                <a:rPr b="1" kern="0" dirty="0"/>
                <a:t> </a:t>
              </a:r>
              <a:r>
                <a:rPr lang="en-US" sz="3200" b="1" kern="0" dirty="0" smtClean="0"/>
                <a:t>6-4</a:t>
              </a:r>
              <a:r>
                <a:rPr sz="3600" b="1" kern="0" dirty="0" smtClean="0"/>
                <a:t>.</a:t>
              </a:r>
              <a:r>
                <a:rPr lang="zh-TW" altLang="en-US" sz="3600" b="1" dirty="0" smtClean="0">
                  <a:sym typeface="PingFang TC Semibold"/>
                </a:rPr>
                <a:t>崇左市</a:t>
              </a:r>
              <a:endParaRPr sz="3600" b="1" kern="0" dirty="0"/>
            </a:p>
          </p:txBody>
        </p:sp>
      </p:grpSp>
      <p:sp>
        <p:nvSpPr>
          <p:cNvPr id="160" name="矩形 4"/>
          <p:cNvSpPr/>
          <p:nvPr/>
        </p:nvSpPr>
        <p:spPr>
          <a:xfrm>
            <a:off x="94737" y="869569"/>
            <a:ext cx="9000060" cy="2526761"/>
          </a:xfrm>
          <a:prstGeom prst="rect">
            <a:avLst/>
          </a:prstGeom>
          <a:ln>
            <a:solidFill>
              <a:srgbClr val="984807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1962" tIns="31962" rIns="31962" bIns="31962">
            <a:spAutoFit/>
          </a:bodyPr>
          <a:lstStyle/>
          <a:p>
            <a:pPr defTabSz="639423" hangingPunct="0">
              <a:defRPr sz="2000" b="0">
                <a:solidFill>
                  <a:srgbClr val="C00000"/>
                </a:solidFill>
                <a:latin typeface="PingFang TC Semibold"/>
                <a:ea typeface="PingFang TC Semibold"/>
                <a:cs typeface="PingFang TC Semibold"/>
                <a:sym typeface="PingFang TC Semibold"/>
              </a:defRPr>
            </a:pPr>
            <a:r>
              <a:rPr lang="zh-TW" altLang="en-US" sz="2000" b="1" dirty="0" smtClean="0">
                <a:latin typeface="Microsoft JhengHei" charset="-120"/>
                <a:ea typeface="Microsoft JhengHei" charset="-120"/>
                <a:cs typeface="Microsoft JhengHei" charset="-120"/>
                <a:sym typeface="PingFang TC Semibold"/>
              </a:rPr>
              <a:t>崇</a:t>
            </a:r>
            <a:r>
              <a:rPr lang="zh-TW" altLang="en-US" sz="2000" b="1" dirty="0">
                <a:latin typeface="Microsoft JhengHei" charset="-120"/>
                <a:ea typeface="Microsoft JhengHei" charset="-120"/>
                <a:cs typeface="Microsoft JhengHei" charset="-120"/>
                <a:sym typeface="PingFang TC Semibold"/>
              </a:rPr>
              <a:t>左市大</a:t>
            </a:r>
            <a:r>
              <a:rPr lang="zh-TW" altLang="en-US" sz="2000" b="1" dirty="0" smtClean="0">
                <a:latin typeface="Microsoft JhengHei" charset="-120"/>
                <a:ea typeface="Microsoft JhengHei" charset="-120"/>
                <a:cs typeface="Microsoft JhengHei" charset="-120"/>
                <a:sym typeface="PingFang TC Semibold"/>
              </a:rPr>
              <a:t>新县卫生局局长迫害法轮功遭恶报</a:t>
            </a:r>
            <a:r>
              <a:rPr lang="en-US" altLang="zh-TW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【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明慧网</a:t>
            </a:r>
            <a:r>
              <a:rPr lang="en-US" altLang="zh-TW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2012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7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4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en-US" altLang="zh-TW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】</a:t>
            </a:r>
          </a:p>
          <a:p>
            <a:pPr defTabSz="639423" hangingPunct="0">
              <a:defRPr sz="2000" b="0">
                <a:solidFill>
                  <a:srgbClr val="C00000"/>
                </a:solidFill>
                <a:latin typeface="PingFang TC Semibold"/>
                <a:ea typeface="PingFang TC Semibold"/>
                <a:cs typeface="PingFang TC Semibold"/>
                <a:sym typeface="PingFang TC Semibold"/>
              </a:defRPr>
            </a:pPr>
            <a:endParaRPr lang="en-US" altLang="zh-TW" sz="2000" dirty="0" smtClean="0">
              <a:solidFill>
                <a:schemeClr val="bg2"/>
              </a:solidFill>
              <a:latin typeface="Microsoft JhengHei" charset="-120"/>
              <a:ea typeface="Microsoft JhengHei" charset="-120"/>
              <a:cs typeface="Microsoft JhengHei" charset="-120"/>
              <a:sym typeface="PingFang TC Semibold"/>
            </a:endParaRPr>
          </a:p>
          <a:p>
            <a:pPr fontAlgn="base"/>
            <a:r>
              <a:rPr lang="zh-TW" altLang="en-US" sz="2000" b="1" dirty="0" smtClean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韦汉师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男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en-US" altLang="zh-TW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50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多岁，原大新县卫生局局长。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en-US" altLang="zh-TW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99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年「</a:t>
            </a:r>
            <a:r>
              <a:rPr lang="en-US" altLang="zh-TW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720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」后，为捞取政治资本，积极跟随大新县</a:t>
            </a:r>
            <a:r>
              <a:rPr lang="en-US" altLang="zh-TW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610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办的人迫害卫生系统的法轮功学员，卫生系统的法轮功学员均被要求写「三书」（不炼功的保证书），并导致未明真相的同事、家属、朋友、同学仇恨法轮功。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en-US" altLang="zh-TW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2001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000" dirty="0">
                <a:latin typeface="Microsoft JhengHei" charset="-120"/>
                <a:ea typeface="Microsoft JhengHei" charset="-120"/>
                <a:cs typeface="Microsoft JhengHei" charset="-120"/>
              </a:rPr>
              <a:t>5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zh-TW" altLang="en-US" sz="2000" b="1" dirty="0" smtClean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韦汉师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得了</a:t>
            </a:r>
            <a:r>
              <a:rPr lang="zh-TW" altLang="en-US" sz="2000" b="1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胃癌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在广西医科大附院连续做了</a:t>
            </a:r>
            <a:r>
              <a:rPr lang="en-US" altLang="zh-TW" sz="2000" dirty="0">
                <a:latin typeface="Microsoft JhengHei" charset="-120"/>
                <a:ea typeface="Microsoft JhengHei" charset="-120"/>
                <a:cs typeface="Microsoft JhengHei" charset="-120"/>
              </a:rPr>
              <a:t>2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次手术，</a:t>
            </a:r>
            <a:r>
              <a:rPr lang="en-US" altLang="zh-TW" sz="2000" b="1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2001</a:t>
            </a:r>
            <a:r>
              <a:rPr lang="zh-TW" altLang="en-US" sz="2000" b="1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000" b="1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9</a:t>
            </a:r>
            <a:r>
              <a:rPr lang="zh-TW" altLang="en-US" sz="2000" b="1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月份死亡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13" name="矩形"/>
          <p:cNvSpPr/>
          <p:nvPr/>
        </p:nvSpPr>
        <p:spPr>
          <a:xfrm>
            <a:off x="6779952" y="34195"/>
            <a:ext cx="2232282" cy="680042"/>
          </a:xfrm>
          <a:prstGeom prst="rect">
            <a:avLst/>
          </a:prstGeom>
          <a:solidFill>
            <a:srgbClr val="FFFFFF"/>
          </a:solidFill>
          <a:ln w="381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>
              <a:defRPr sz="56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3600" b="1" dirty="0" smtClean="0"/>
              <a:t>惡報</a:t>
            </a:r>
            <a:r>
              <a:rPr lang="en-US" altLang="zh-TW" sz="3600" b="1" dirty="0" smtClean="0"/>
              <a:t>1&amp;2</a:t>
            </a:r>
            <a:endParaRPr lang="en-US" altLang="zh-TW" sz="3600" b="1" dirty="0"/>
          </a:p>
        </p:txBody>
      </p:sp>
      <p:sp>
        <p:nvSpPr>
          <p:cNvPr id="11" name="矩形 4"/>
          <p:cNvSpPr/>
          <p:nvPr/>
        </p:nvSpPr>
        <p:spPr>
          <a:xfrm>
            <a:off x="78670" y="3645024"/>
            <a:ext cx="9000060" cy="3142314"/>
          </a:xfrm>
          <a:prstGeom prst="rect">
            <a:avLst/>
          </a:prstGeom>
          <a:ln>
            <a:solidFill>
              <a:srgbClr val="984807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1962" tIns="31962" rIns="31962" bIns="31962">
            <a:spAutoFit/>
          </a:bodyPr>
          <a:lstStyle/>
          <a:p>
            <a:pPr defTabSz="639423" hangingPunct="0">
              <a:defRPr sz="2000" b="0">
                <a:solidFill>
                  <a:srgbClr val="C00000"/>
                </a:solidFill>
                <a:latin typeface="PingFang TC Semibold"/>
                <a:ea typeface="PingFang TC Semibold"/>
                <a:cs typeface="PingFang TC Semibold"/>
                <a:sym typeface="PingFang TC Semibold"/>
              </a:defRPr>
            </a:pPr>
            <a:r>
              <a:rPr lang="zh-TW" altLang="en-US" sz="2000" b="1" dirty="0" smtClean="0">
                <a:latin typeface="Microsoft JhengHei" charset="-120"/>
                <a:ea typeface="Microsoft JhengHei" charset="-120"/>
                <a:cs typeface="Microsoft JhengHei" charset="-120"/>
                <a:sym typeface="PingFang TC Semibold"/>
              </a:rPr>
              <a:t>崇左市原公安局国保大队队长</a:t>
            </a:r>
            <a:r>
              <a:rPr lang="zh-TW" altLang="en-US" sz="2000" b="1" dirty="0" smtClean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  <a:sym typeface="PingFang TC Semibold"/>
              </a:rPr>
              <a:t>许日平</a:t>
            </a:r>
            <a:r>
              <a:rPr lang="zh-TW" altLang="en-US" sz="2000" b="1" dirty="0" smtClean="0">
                <a:latin typeface="Microsoft JhengHei" charset="-120"/>
                <a:ea typeface="Microsoft JhengHei" charset="-120"/>
                <a:cs typeface="Microsoft JhengHei" charset="-120"/>
                <a:sym typeface="PingFang TC Semibold"/>
              </a:rPr>
              <a:t>遭报</a:t>
            </a:r>
            <a:r>
              <a:rPr lang="en-US" altLang="zh-TW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【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明慧网</a:t>
            </a:r>
            <a:r>
              <a:rPr lang="en-US" altLang="zh-TW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2012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7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4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en-US" altLang="zh-TW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】</a:t>
            </a:r>
            <a:endParaRPr lang="en-US" altLang="zh-TW" sz="2000" b="1" dirty="0" smtClean="0">
              <a:latin typeface="Microsoft JhengHei" charset="-120"/>
              <a:ea typeface="Microsoft JhengHei" charset="-120"/>
              <a:cs typeface="Microsoft JhengHei" charset="-120"/>
              <a:sym typeface="PingFang TC Semibold"/>
            </a:endParaRPr>
          </a:p>
          <a:p>
            <a:pPr defTabSz="639423" hangingPunct="0">
              <a:defRPr sz="2000" b="0">
                <a:solidFill>
                  <a:srgbClr val="C00000"/>
                </a:solidFill>
                <a:latin typeface="PingFang TC Semibold"/>
                <a:ea typeface="PingFang TC Semibold"/>
                <a:cs typeface="PingFang TC Semibold"/>
                <a:sym typeface="PingFang TC Semibold"/>
              </a:defRPr>
            </a:pPr>
            <a:endParaRPr lang="en-US" altLang="zh-TW" sz="2000" b="1" dirty="0" smtClean="0">
              <a:solidFill>
                <a:srgbClr val="C00000"/>
              </a:solidFill>
              <a:latin typeface="Microsoft JhengHei" charset="-120"/>
              <a:ea typeface="Microsoft JhengHei" charset="-120"/>
              <a:cs typeface="Microsoft JhengHei" charset="-120"/>
              <a:sym typeface="PingFang TC Semibold"/>
            </a:endParaRPr>
          </a:p>
          <a:p>
            <a:pPr fontAlgn="base"/>
            <a:r>
              <a:rPr lang="zh-TW" altLang="en-US" sz="2000" b="1" dirty="0" smtClean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许日平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男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en-US" altLang="zh-TW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60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多岁，原公安局国保大队队长，</a:t>
            </a:r>
            <a:r>
              <a:rPr lang="en-US" altLang="zh-TW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99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年「</a:t>
            </a:r>
            <a:r>
              <a:rPr lang="en-US" altLang="zh-TW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720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」后，经常带领恶警与各单位领导骚扰全县法轮功学员的家庭，恐吓家属，抄家没收法轮功书籍，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很多法轮功学员苦苦劝善，可他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置之不理。他指使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和参与了全县迫害法轮功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事件。</a:t>
            </a:r>
            <a:endParaRPr lang="zh-TW" altLang="en-US" sz="2000" dirty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善恶有报是天理。他遭恶报并殃及家人。他</a:t>
            </a:r>
            <a:r>
              <a:rPr lang="zh-TW" altLang="en-US" sz="2000" b="1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老婆</a:t>
            </a:r>
            <a:r>
              <a:rPr lang="en-US" altLang="zh-TW" sz="2000" dirty="0">
                <a:latin typeface="Microsoft JhengHei" charset="-120"/>
                <a:ea typeface="Microsoft JhengHei" charset="-120"/>
                <a:cs typeface="Microsoft JhengHei" charset="-120"/>
              </a:rPr>
              <a:t>2007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000" dirty="0">
                <a:latin typeface="Microsoft JhengHei" charset="-120"/>
                <a:ea typeface="Microsoft JhengHei" charset="-120"/>
                <a:cs typeface="Microsoft JhengHei" charset="-120"/>
              </a:rPr>
              <a:t>11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月份在民政局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一次中共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「保先」会上，突发</a:t>
            </a:r>
            <a:r>
              <a:rPr lang="zh-TW" altLang="en-US" sz="2000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脑出血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，医院抢救</a:t>
            </a:r>
            <a:r>
              <a:rPr lang="zh-TW" altLang="en-US" sz="2000" b="1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无效死亡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事过两个月，他本人也不明原因</a:t>
            </a:r>
            <a:r>
              <a:rPr lang="zh-TW" altLang="en-US" sz="2000" b="1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脑出血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，经住院治疗，落下瘫痪后遗症，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en-US" altLang="zh-TW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2012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6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月，又因第三次脑出血，住大新县人民医院治疗。</a:t>
            </a:r>
            <a:endParaRPr lang="zh-TW" altLang="en-US" sz="2000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21697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矩形 5"/>
          <p:cNvSpPr txBox="1"/>
          <p:nvPr/>
        </p:nvSpPr>
        <p:spPr>
          <a:xfrm>
            <a:off x="318740" y="184312"/>
            <a:ext cx="6237213" cy="7689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469" tIns="45469" rIns="45469" bIns="45469">
            <a:spAutoFit/>
          </a:bodyPr>
          <a:lstStyle>
            <a:lvl1pPr algn="l" defTabSz="1300480">
              <a:defRPr sz="440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lvl1pPr>
          </a:lstStyle>
          <a:p>
            <a:pPr hangingPunct="0"/>
            <a:r>
              <a:rPr b="1" kern="0"/>
              <a:t>11-3. XX市官員惡報實例</a:t>
            </a:r>
          </a:p>
        </p:txBody>
      </p:sp>
      <p:grpSp>
        <p:nvGrpSpPr>
          <p:cNvPr id="169" name="矩形 3"/>
          <p:cNvGrpSpPr/>
          <p:nvPr/>
        </p:nvGrpSpPr>
        <p:grpSpPr>
          <a:xfrm>
            <a:off x="13399" y="-2"/>
            <a:ext cx="9130603" cy="836718"/>
            <a:chOff x="-1" y="-2"/>
            <a:chExt cx="12985745" cy="1189997"/>
          </a:xfrm>
          <a:solidFill>
            <a:srgbClr val="EF7F7F"/>
          </a:solidFill>
        </p:grpSpPr>
        <p:sp>
          <p:nvSpPr>
            <p:cNvPr id="167" name="矩形"/>
            <p:cNvSpPr/>
            <p:nvPr/>
          </p:nvSpPr>
          <p:spPr>
            <a:xfrm>
              <a:off x="-1" y="-2"/>
              <a:ext cx="12985745" cy="1189997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58" hangingPunct="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 sz="3100" b="1" kern="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endParaRPr>
            </a:p>
          </p:txBody>
        </p:sp>
        <p:sp>
          <p:nvSpPr>
            <p:cNvPr id="168" name="9-3. 株洲市官員惡報實例"/>
            <p:cNvSpPr txBox="1"/>
            <p:nvPr/>
          </p:nvSpPr>
          <p:spPr>
            <a:xfrm>
              <a:off x="-1" y="107665"/>
              <a:ext cx="12985745" cy="97466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pPr hangingPunct="0"/>
              <a:r>
                <a:rPr lang="en-US" sz="3600" b="1" kern="0" dirty="0"/>
                <a:t>6</a:t>
              </a:r>
              <a:r>
                <a:rPr sz="3600" b="1" kern="0" dirty="0" smtClean="0"/>
                <a:t>-</a:t>
              </a:r>
              <a:r>
                <a:rPr lang="en-US" sz="3600" b="1" kern="0" dirty="0"/>
                <a:t>5</a:t>
              </a:r>
              <a:r>
                <a:rPr sz="3600" b="1" kern="0" dirty="0" smtClean="0"/>
                <a:t>.</a:t>
              </a:r>
              <a:r>
                <a:rPr lang="zh-TW" altLang="en-US" sz="3600" b="1" dirty="0" smtClean="0">
                  <a:sym typeface="PingFang TC Semibold"/>
                </a:rPr>
                <a:t>崇左市</a:t>
              </a:r>
              <a:endParaRPr lang="zh-TW" altLang="en-US" sz="3600" b="1" kern="0" dirty="0"/>
            </a:p>
          </p:txBody>
        </p:sp>
      </p:grpSp>
      <p:sp>
        <p:nvSpPr>
          <p:cNvPr id="170" name="矩形"/>
          <p:cNvSpPr/>
          <p:nvPr/>
        </p:nvSpPr>
        <p:spPr>
          <a:xfrm>
            <a:off x="6796022" y="100504"/>
            <a:ext cx="2216212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rgbClr val="EF7F7F"/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 hangingPunct="0">
              <a:defRPr sz="56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ja-JP" altLang="en-US" sz="4000" b="1" kern="0" dirty="0" smtClean="0">
                <a:solidFill>
                  <a:srgbClr val="EF7F7F"/>
                </a:solidFill>
              </a:rPr>
              <a:t>善報</a:t>
            </a:r>
            <a:r>
              <a:rPr lang="en-US" altLang="ja-JP" sz="4000" b="1" kern="0" dirty="0" smtClean="0">
                <a:solidFill>
                  <a:srgbClr val="EF7F7F"/>
                </a:solidFill>
              </a:rPr>
              <a:t>1&amp;2</a:t>
            </a:r>
            <a:endParaRPr lang="en-US" altLang="ja-JP" sz="4000" b="1" kern="0" dirty="0">
              <a:solidFill>
                <a:srgbClr val="EF7F7F"/>
              </a:solidFill>
            </a:endParaRPr>
          </a:p>
        </p:txBody>
      </p:sp>
      <p:sp>
        <p:nvSpPr>
          <p:cNvPr id="173" name="矩形 4"/>
          <p:cNvSpPr/>
          <p:nvPr/>
        </p:nvSpPr>
        <p:spPr>
          <a:xfrm>
            <a:off x="78671" y="881963"/>
            <a:ext cx="9000060" cy="5515275"/>
          </a:xfrm>
          <a:prstGeom prst="rect">
            <a:avLst/>
          </a:prstGeom>
          <a:ln>
            <a:solidFill>
              <a:srgbClr val="984807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1964" tIns="31964" rIns="31964" bIns="31964">
            <a:spAutoFit/>
          </a:bodyPr>
          <a:lstStyle/>
          <a:p>
            <a:pPr algn="ctr" defTabSz="8929" hangingPunct="0">
              <a:lnSpc>
                <a:spcPct val="110000"/>
              </a:lnSpc>
              <a:tabLst>
                <a:tab pos="248670" algn="l"/>
                <a:tab pos="497334" algn="l"/>
                <a:tab pos="746068" algn="l"/>
                <a:tab pos="994734" algn="l"/>
                <a:tab pos="1243394" algn="l"/>
                <a:tab pos="1492100" algn="l"/>
                <a:tab pos="1740726" algn="l"/>
                <a:tab pos="1989465" algn="l"/>
                <a:tab pos="2238140" algn="l"/>
                <a:tab pos="2486801" algn="l"/>
                <a:tab pos="2735518" algn="l"/>
                <a:tab pos="2984173" algn="l"/>
              </a:tabLst>
              <a:defRPr>
                <a:solidFill>
                  <a:srgbClr val="0433FF"/>
                </a:solidFill>
              </a:defRPr>
            </a:pPr>
            <a:r>
              <a:rPr lang="zh-TW" altLang="en-US" sz="22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诚念大法好 病症立时消</a:t>
            </a:r>
            <a:r>
              <a:rPr lang="en-US" altLang="zh-TW" sz="22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【</a:t>
            </a:r>
            <a:r>
              <a:rPr lang="zh-TW" altLang="en-US" sz="22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明慧网</a:t>
            </a:r>
            <a:r>
              <a:rPr lang="en-US" altLang="zh-TW" sz="22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2009</a:t>
            </a:r>
            <a:r>
              <a:rPr lang="zh-TW" altLang="en-US" sz="22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200" dirty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7</a:t>
            </a:r>
            <a:r>
              <a:rPr lang="zh-TW" altLang="en-US" sz="22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sz="22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17</a:t>
            </a:r>
            <a:r>
              <a:rPr lang="zh-TW" altLang="en-US" sz="22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en-US" altLang="zh-TW" sz="22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】</a:t>
            </a:r>
          </a:p>
          <a:p>
            <a:pPr fontAlgn="base"/>
            <a:r>
              <a:rPr lang="zh-TW" altLang="en-US" sz="2200" dirty="0">
                <a:latin typeface="Microsoft JhengHei" charset="-120"/>
                <a:ea typeface="Microsoft JhengHei" charset="-120"/>
                <a:cs typeface="Microsoft JhengHei" charset="-120"/>
              </a:rPr>
              <a:t/>
            </a:r>
            <a:br>
              <a:rPr lang="zh-TW" altLang="en-US" sz="2200" dirty="0">
                <a:latin typeface="Microsoft JhengHei" charset="-120"/>
                <a:ea typeface="Microsoft JhengHei" charset="-120"/>
                <a:cs typeface="Microsoft JhengHei" charset="-120"/>
              </a:rPr>
            </a:br>
            <a:r>
              <a:rPr lang="en-US" altLang="zh-TW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2003</a:t>
            </a:r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200" dirty="0">
                <a:latin typeface="Microsoft JhengHei" charset="-120"/>
                <a:ea typeface="Microsoft JhengHei" charset="-120"/>
                <a:cs typeface="Microsoft JhengHei" charset="-120"/>
              </a:rPr>
              <a:t>4</a:t>
            </a:r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月的一天中午，广西百色市某县一人家的外婆突然发重病，</a:t>
            </a:r>
            <a:endParaRPr lang="en-US" altLang="zh-TW" sz="22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全身发烫，心跳加快，喘不上气的病状，家里人有拿药拿水的，</a:t>
            </a:r>
            <a:endParaRPr lang="en-US" altLang="zh-TW" sz="22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有打电话叫医生的，慌乱成一团。</a:t>
            </a:r>
            <a:endParaRPr lang="en-US" altLang="zh-TW" sz="22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endParaRPr lang="zh-TW" altLang="en-US" sz="2200" dirty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当时，一位正好来她家的亲友是大法弟子，告诉外婆：</a:t>
            </a:r>
            <a:endParaRPr lang="en-US" altLang="zh-TW" sz="22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诚念</a:t>
            </a:r>
            <a:r>
              <a:rPr lang="zh-TW" altLang="en-US" sz="2200" b="1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「法轮大法好、真善忍好」</a:t>
            </a:r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试试看。大法弟子教一句，老人念一句，两分钟后，老人逐渐好转，嚷着：「真有效啊。」大法弟子把「法轮功已洪扬全世界、在中国却遭中共邪党诬陷迫害」的真相告诉了这家人，并嘱咐如有危险时，诚心念「法轮大法好！真善忍好！」，能逢凶化吉。</a:t>
            </a:r>
            <a:endParaRPr lang="en-US" altLang="zh-TW" sz="22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endParaRPr lang="zh-TW" altLang="en-US" sz="2200" dirty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当日半夜，外婆又出现中午的病状，老人诚心念起了：</a:t>
            </a:r>
            <a:endParaRPr lang="en-US" altLang="zh-TW" sz="22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「法轮大法好！真善忍好！」半小时后，病症消失。</a:t>
            </a:r>
            <a:endParaRPr lang="en-US" altLang="zh-TW" sz="22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这普通人家的每一个人都见证了大法的神奇。</a:t>
            </a:r>
            <a:endParaRPr lang="en-US" altLang="zh-TW" sz="22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第二天，外婆找到大法弟子，认真地看起来了</a:t>
            </a:r>
            <a:r>
              <a:rPr lang="en-US" altLang="zh-TW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《</a:t>
            </a:r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转法轮</a:t>
            </a:r>
            <a:r>
              <a:rPr lang="en-US" altLang="zh-TW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》</a:t>
            </a:r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zh-TW" altLang="en-US" sz="2200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25662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矩形 7"/>
          <p:cNvSpPr/>
          <p:nvPr/>
        </p:nvSpPr>
        <p:spPr>
          <a:xfrm>
            <a:off x="225792" y="848936"/>
            <a:ext cx="8786543" cy="511953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469" tIns="45469" rIns="45469" bIns="45469" anchor="ctr"/>
          <a:lstStyle/>
          <a:p>
            <a:pPr defTabSz="909458">
              <a:defRPr b="0">
                <a:latin typeface="Calibri"/>
                <a:ea typeface="Calibri"/>
                <a:cs typeface="Calibri"/>
                <a:sym typeface="Calibri"/>
              </a:defRPr>
            </a:pPr>
            <a:endParaRPr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133" name="矩形 10"/>
          <p:cNvSpPr txBox="1"/>
          <p:nvPr/>
        </p:nvSpPr>
        <p:spPr>
          <a:xfrm>
            <a:off x="225792" y="1011915"/>
            <a:ext cx="8786542" cy="3046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469" tIns="45469" rIns="45469" bIns="45469">
            <a:spAutoFit/>
          </a:bodyPr>
          <a:lstStyle/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400" b="1" smtClean="0">
                <a:latin typeface="Microsoft JhengHei" charset="-120"/>
                <a:ea typeface="Microsoft JhengHei" charset="-120"/>
                <a:cs typeface="Microsoft JhengHei" charset="-120"/>
              </a:rPr>
              <a:t>性质：</a:t>
            </a:r>
            <a:r>
              <a:rPr lang="zh-TW" altLang="en-US" sz="2400" b="1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签名污蔑运动</a:t>
            </a:r>
            <a:endParaRPr lang="en-US" altLang="zh-TW" sz="2400" b="1" dirty="0" smtClean="0">
              <a:solidFill>
                <a:srgbClr val="C00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sz="2400" b="1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2400" b="1" smtClean="0">
                <a:latin typeface="Microsoft JhengHei" charset="-120"/>
                <a:ea typeface="Microsoft JhengHei" charset="-120"/>
                <a:cs typeface="Microsoft JhengHei" charset="-120"/>
              </a:rPr>
              <a:t>负责单位：南宁市教育系统</a:t>
            </a:r>
            <a:endParaRPr lang="en-US" sz="2400" b="1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sz="2400" b="1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400" b="1" smtClean="0">
                <a:latin typeface="Microsoft JhengHei" charset="-120"/>
                <a:ea typeface="Microsoft JhengHei" charset="-120"/>
                <a:cs typeface="Microsoft JhengHei" charset="-120"/>
              </a:rPr>
              <a:t>情况：</a:t>
            </a:r>
            <a:endParaRPr lang="en-US" sz="2400" b="1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zh-TW" sz="2400" smtClean="0">
                <a:latin typeface="Microsoft JhengHei" charset="-120"/>
                <a:ea typeface="Microsoft JhengHei" charset="-120"/>
                <a:cs typeface="Microsoft JhengHei" charset="-120"/>
              </a:rPr>
              <a:t>广西南宁市在各个学校搞签名运动</a:t>
            </a:r>
            <a:r>
              <a:rPr lang="zh-TW" altLang="en-US" sz="2400" smtClean="0">
                <a:latin typeface="Microsoft JhengHei" charset="-120"/>
                <a:ea typeface="Microsoft JhengHei" charset="-120"/>
                <a:cs typeface="Microsoft JhengHei" charset="-120"/>
              </a:rPr>
              <a:t>，要众生表态污蔑大法</a:t>
            </a:r>
            <a:endParaRPr lang="en-US" altLang="zh-TW" sz="24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zh-TW" sz="2400" smtClean="0">
                <a:latin typeface="Microsoft JhengHei" charset="-120"/>
                <a:ea typeface="Microsoft JhengHei" charset="-120"/>
                <a:cs typeface="Microsoft JhengHei" charset="-120"/>
              </a:rPr>
              <a:t>使明白真相的学生又出现对大法不好的现象。</a:t>
            </a:r>
            <a:endParaRPr lang="en-US" altLang="zh-TW" sz="24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zh-TW" sz="2400" smtClean="0">
                <a:latin typeface="Microsoft JhengHei" charset="-120"/>
                <a:ea typeface="Microsoft JhengHei" charset="-120"/>
                <a:cs typeface="Microsoft JhengHei" charset="-120"/>
              </a:rPr>
              <a:t>敬请</a:t>
            </a:r>
            <a:r>
              <a:rPr lang="zh-TW" altLang="en-US" sz="2400" smtClean="0">
                <a:latin typeface="Microsoft JhengHei" charset="-120"/>
                <a:ea typeface="Microsoft JhengHei" charset="-120"/>
                <a:cs typeface="Microsoft JhengHei" charset="-120"/>
              </a:rPr>
              <a:t>明慧</a:t>
            </a:r>
            <a:r>
              <a:rPr lang="zh-TW" altLang="zh-TW" sz="2400" smtClean="0">
                <a:latin typeface="Microsoft JhengHei" charset="-120"/>
                <a:ea typeface="Microsoft JhengHei" charset="-120"/>
                <a:cs typeface="Microsoft JhengHei" charset="-120"/>
              </a:rPr>
              <a:t>打</a:t>
            </a:r>
            <a:r>
              <a:rPr lang="zh-TW" altLang="zh-TW" sz="2400" smtClean="0">
                <a:latin typeface="Microsoft JhengHei" charset="-120"/>
                <a:ea typeface="Microsoft JhengHei" charset="-120"/>
                <a:cs typeface="Microsoft JhengHei" charset="-120"/>
              </a:rPr>
              <a:t>真相电话</a:t>
            </a:r>
            <a:r>
              <a:rPr lang="zh-TW" altLang="en-US" sz="2400" smtClean="0"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zh-TW" altLang="zh-TW" sz="2400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grpSp>
        <p:nvGrpSpPr>
          <p:cNvPr id="136" name="矩形 5"/>
          <p:cNvGrpSpPr/>
          <p:nvPr/>
        </p:nvGrpSpPr>
        <p:grpSpPr>
          <a:xfrm>
            <a:off x="-1" y="-5"/>
            <a:ext cx="9144001" cy="848943"/>
            <a:chOff x="0" y="-3"/>
            <a:chExt cx="13004800" cy="1207383"/>
          </a:xfrm>
        </p:grpSpPr>
        <p:sp>
          <p:nvSpPr>
            <p:cNvPr id="134" name="矩形"/>
            <p:cNvSpPr/>
            <p:nvPr/>
          </p:nvSpPr>
          <p:spPr>
            <a:xfrm>
              <a:off x="0" y="-3"/>
              <a:ext cx="13004800" cy="1207383"/>
            </a:xfrm>
            <a:prstGeom prst="rect">
              <a:avLst/>
            </a:prstGeom>
            <a:solidFill>
              <a:srgbClr val="E46C0A"/>
            </a:solidFill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58">
                <a:defRPr b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35" name="9-1. 湖南專案一(株洲市)"/>
            <p:cNvSpPr txBox="1"/>
            <p:nvPr/>
          </p:nvSpPr>
          <p:spPr>
            <a:xfrm>
              <a:off x="0" y="116354"/>
              <a:ext cx="13004800" cy="9746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r>
                <a:rPr lang="en-US" sz="3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7</a:t>
              </a:r>
              <a:r>
                <a:rPr sz="36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-1</a:t>
              </a:r>
              <a:r>
                <a:rPr sz="36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.</a:t>
              </a:r>
              <a:r>
                <a:rPr lang="zh-TW" altLang="en-US" sz="36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南宁市</a:t>
              </a:r>
              <a:endParaRPr lang="en-US" altLang="zh-TW" sz="36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10" name="矩形"/>
          <p:cNvSpPr/>
          <p:nvPr/>
        </p:nvSpPr>
        <p:spPr>
          <a:xfrm>
            <a:off x="7380312" y="100504"/>
            <a:ext cx="1632022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rgbClr val="F79646"/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>
              <a:defRPr sz="5600">
                <a:solidFill>
                  <a:srgbClr val="984807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en-US" sz="3600" b="1" dirty="0" smtClean="0">
                <a:solidFill>
                  <a:schemeClr val="accent6">
                    <a:lumMod val="75000"/>
                  </a:schemeClr>
                </a:solidFill>
              </a:rPr>
              <a:t>案情3</a:t>
            </a:r>
            <a:endParaRPr lang="en-US" sz="36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25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矩形 5"/>
          <p:cNvGrpSpPr/>
          <p:nvPr/>
        </p:nvGrpSpPr>
        <p:grpSpPr>
          <a:xfrm>
            <a:off x="13398" y="-3"/>
            <a:ext cx="9130607" cy="836722"/>
            <a:chOff x="-1" y="-1"/>
            <a:chExt cx="9130605" cy="836720"/>
          </a:xfrm>
        </p:grpSpPr>
        <p:sp>
          <p:nvSpPr>
            <p:cNvPr id="133" name="矩形"/>
            <p:cNvSpPr/>
            <p:nvPr/>
          </p:nvSpPr>
          <p:spPr>
            <a:xfrm>
              <a:off x="-1" y="-1"/>
              <a:ext cx="9130605" cy="836720"/>
            </a:xfrm>
            <a:prstGeom prst="rect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4" name="9-3. 株洲市被國際追查官員"/>
            <p:cNvSpPr txBox="1"/>
            <p:nvPr/>
          </p:nvSpPr>
          <p:spPr>
            <a:xfrm>
              <a:off x="166692" y="163738"/>
              <a:ext cx="5256004" cy="5847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>
              <a:lvl1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r>
                <a:rPr lang="en-US" dirty="0" smtClean="0"/>
                <a:t>7-2</a:t>
              </a:r>
              <a:r>
                <a:rPr dirty="0" smtClean="0"/>
                <a:t>. </a:t>
              </a:r>
              <a:r>
                <a:rPr lang="zh-TW" altLang="en-US" dirty="0" smtClean="0"/>
                <a:t>南宁市</a:t>
              </a:r>
              <a:endParaRPr dirty="0"/>
            </a:p>
          </p:txBody>
        </p:sp>
      </p:grpSp>
      <p:sp>
        <p:nvSpPr>
          <p:cNvPr id="137" name="矩形"/>
          <p:cNvSpPr/>
          <p:nvPr/>
        </p:nvSpPr>
        <p:spPr>
          <a:xfrm>
            <a:off x="7525885" y="100429"/>
            <a:ext cx="1486351" cy="648078"/>
          </a:xfrm>
          <a:prstGeom prst="rect">
            <a:avLst/>
          </a:prstGeom>
          <a:solidFill>
            <a:srgbClr val="FFFFFF"/>
          </a:solidFill>
          <a:ln w="28575" cap="flat">
            <a:solidFill>
              <a:srgbClr val="0070C0"/>
            </a:solidFill>
            <a:prstDash val="solid"/>
            <a:round/>
          </a:ln>
          <a:effectLst/>
        </p:spPr>
        <p:txBody>
          <a:bodyPr wrap="square" lIns="45718" tIns="45718" rIns="45718" bIns="45718" numCol="1" anchor="ctr">
            <a:noAutofit/>
          </a:bodyPr>
          <a:lstStyle/>
          <a:p>
            <a:pPr algn="ctr">
              <a:defRPr sz="4000" b="1">
                <a:solidFill>
                  <a:srgbClr val="0070C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3200" dirty="0" smtClean="0"/>
              <a:t>追查</a:t>
            </a:r>
            <a:r>
              <a:rPr lang="en-US" altLang="zh-TW" sz="3200" dirty="0"/>
              <a:t>3</a:t>
            </a:r>
            <a:endParaRPr sz="3200" dirty="0"/>
          </a:p>
        </p:txBody>
      </p:sp>
      <p:sp>
        <p:nvSpPr>
          <p:cNvPr id="3" name="文字方塊 2"/>
          <p:cNvSpPr txBox="1"/>
          <p:nvPr/>
        </p:nvSpPr>
        <p:spPr>
          <a:xfrm>
            <a:off x="337503" y="1052736"/>
            <a:ext cx="8482396" cy="1938992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zh-TW" altLang="en-US" sz="2400" b="1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南宁市</a:t>
            </a:r>
            <a:r>
              <a:rPr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市一级主要被追查官员：</a:t>
            </a:r>
          </a:p>
          <a:p>
            <a:endParaRPr lang="en-US" altLang="zh-TW" sz="24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历任市政法委书记：</a:t>
            </a:r>
            <a:r>
              <a:rPr lang="zh-TW" altLang="en-US" sz="24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杨维超、</a:t>
            </a:r>
            <a:r>
              <a:rPr lang="zh-TW" altLang="en-US" sz="2400" b="1" dirty="0">
                <a:latin typeface="Microsoft JhengHei" charset="-120"/>
                <a:ea typeface="Microsoft JhengHei" charset="-120"/>
                <a:cs typeface="Microsoft JhengHei" charset="-120"/>
              </a:rPr>
              <a:t>朱育兆</a:t>
            </a:r>
          </a:p>
          <a:p>
            <a:r>
              <a:rPr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市防范办</a:t>
            </a:r>
            <a:r>
              <a:rPr lang="en-US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(610</a:t>
            </a:r>
            <a:r>
              <a:rPr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办</a:t>
            </a:r>
            <a:r>
              <a:rPr lang="en-US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) </a:t>
            </a:r>
            <a:r>
              <a:rPr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：</a:t>
            </a:r>
            <a:r>
              <a:rPr lang="zh-TW" altLang="en-US" sz="24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黄可黎 </a:t>
            </a:r>
          </a:p>
          <a:p>
            <a:endParaRPr lang="zh-TW" altLang="en-US" sz="2400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8" name="矩形 6"/>
          <p:cNvSpPr/>
          <p:nvPr/>
        </p:nvSpPr>
        <p:spPr>
          <a:xfrm>
            <a:off x="107504" y="3505076"/>
            <a:ext cx="8904732" cy="830993"/>
          </a:xfrm>
          <a:prstGeom prst="rect">
            <a:avLst/>
          </a:prstGeom>
          <a:ln w="28575">
            <a:solidFill>
              <a:srgbClr val="0070C0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>
              <a:defRPr sz="24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mtClean="0"/>
              <a:t>到目前为止，</a:t>
            </a:r>
            <a:r>
              <a:rPr lang="zh-TW" altLang="en-US" sz="2400" b="1" smtClean="0">
                <a:solidFill>
                  <a:srgbClr val="C00000"/>
                </a:solidFill>
              </a:rPr>
              <a:t>广西壮族自治区</a:t>
            </a:r>
            <a:r>
              <a:rPr lang="zh-TW" altLang="en-US" sz="2400" smtClean="0"/>
              <a:t>有</a:t>
            </a:r>
            <a:r>
              <a:rPr lang="en-US" altLang="zh-TW" sz="2400" b="1" smtClean="0">
                <a:solidFill>
                  <a:srgbClr val="C00000"/>
                </a:solidFill>
              </a:rPr>
              <a:t>375</a:t>
            </a:r>
            <a:r>
              <a:rPr lang="zh-TW" altLang="en-US" sz="2400" smtClean="0"/>
              <a:t>名的公检法司</a:t>
            </a:r>
            <a:r>
              <a:rPr smtClean="0"/>
              <a:t>、教育界、媒体界等人员因迫害法轮功学员，被海外组织“追查国际”立案追查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51623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矩形 5"/>
          <p:cNvSpPr txBox="1"/>
          <p:nvPr/>
        </p:nvSpPr>
        <p:spPr>
          <a:xfrm>
            <a:off x="318740" y="100356"/>
            <a:ext cx="6237209" cy="7689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467" tIns="45467" rIns="45467" bIns="45467">
            <a:spAutoFit/>
          </a:bodyPr>
          <a:lstStyle>
            <a:lvl1pPr algn="l" defTabSz="1300480">
              <a:defRPr sz="440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lvl1pPr>
          </a:lstStyle>
          <a:p>
            <a:pPr hangingPunct="0"/>
            <a:r>
              <a:rPr b="1" kern="0"/>
              <a:t>11-3. XX市官員惡報實例</a:t>
            </a:r>
          </a:p>
        </p:txBody>
      </p:sp>
      <p:grpSp>
        <p:nvGrpSpPr>
          <p:cNvPr id="155" name="矩形 3"/>
          <p:cNvGrpSpPr/>
          <p:nvPr/>
        </p:nvGrpSpPr>
        <p:grpSpPr>
          <a:xfrm>
            <a:off x="13399" y="-29995"/>
            <a:ext cx="9130603" cy="808422"/>
            <a:chOff x="-1" y="-47690"/>
            <a:chExt cx="12985745" cy="1285377"/>
          </a:xfrm>
        </p:grpSpPr>
        <p:sp>
          <p:nvSpPr>
            <p:cNvPr id="153" name="矩形"/>
            <p:cNvSpPr/>
            <p:nvPr/>
          </p:nvSpPr>
          <p:spPr>
            <a:xfrm>
              <a:off x="-1" y="-2"/>
              <a:ext cx="12985745" cy="1189997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11" hangingPunct="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 sz="3100" b="1" kern="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endParaRPr>
            </a:p>
          </p:txBody>
        </p:sp>
        <p:sp>
          <p:nvSpPr>
            <p:cNvPr id="154" name="9-3. 株洲市官員惡報實例"/>
            <p:cNvSpPr txBox="1"/>
            <p:nvPr/>
          </p:nvSpPr>
          <p:spPr>
            <a:xfrm>
              <a:off x="-1" y="-47690"/>
              <a:ext cx="12985745" cy="12853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pPr hangingPunct="0"/>
              <a:r>
                <a:rPr b="1" kern="0" dirty="0"/>
                <a:t> </a:t>
              </a:r>
              <a:r>
                <a:rPr lang="en-US" sz="3200" b="1" kern="0" dirty="0" smtClean="0"/>
                <a:t>7-3</a:t>
              </a:r>
              <a:r>
                <a:rPr sz="3600" b="1" kern="0" dirty="0" smtClean="0"/>
                <a:t>.</a:t>
              </a:r>
              <a:r>
                <a:rPr lang="zh-TW" altLang="en-US" sz="3600" b="1" dirty="0" smtClean="0">
                  <a:sym typeface="PingFang TC Semibold"/>
                </a:rPr>
                <a:t>南宁市</a:t>
              </a:r>
              <a:endParaRPr sz="3600" b="1" kern="0" dirty="0"/>
            </a:p>
          </p:txBody>
        </p:sp>
      </p:grpSp>
      <p:sp>
        <p:nvSpPr>
          <p:cNvPr id="160" name="矩形 4"/>
          <p:cNvSpPr/>
          <p:nvPr/>
        </p:nvSpPr>
        <p:spPr>
          <a:xfrm>
            <a:off x="94737" y="869286"/>
            <a:ext cx="9000060" cy="3450090"/>
          </a:xfrm>
          <a:prstGeom prst="rect">
            <a:avLst/>
          </a:prstGeom>
          <a:ln>
            <a:solidFill>
              <a:srgbClr val="984807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1962" tIns="31962" rIns="31962" bIns="31962">
            <a:spAutoFit/>
          </a:bodyPr>
          <a:lstStyle/>
          <a:p>
            <a:pPr defTabSz="639423" hangingPunct="0">
              <a:defRPr sz="2000" b="0">
                <a:solidFill>
                  <a:srgbClr val="C00000"/>
                </a:solidFill>
                <a:latin typeface="PingFang TC Semibold"/>
                <a:ea typeface="PingFang TC Semibold"/>
                <a:cs typeface="PingFang TC Semibold"/>
                <a:sym typeface="PingFang TC Semibold"/>
              </a:defRPr>
            </a:pPr>
            <a:r>
              <a:rPr lang="zh-TW" altLang="en-US" b="1" dirty="0" smtClean="0">
                <a:latin typeface="Microsoft JhengHei" charset="-120"/>
                <a:ea typeface="Microsoft JhengHei" charset="-120"/>
                <a:cs typeface="Microsoft JhengHei" charset="-120"/>
                <a:sym typeface="PingFang TC Semibold"/>
              </a:rPr>
              <a:t>南宁市市长，宋福民，诋毁大法暴病身亡</a:t>
            </a:r>
            <a:r>
              <a:rPr lang="en-US" altLang="zh-TW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【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明慧网</a:t>
            </a:r>
            <a:r>
              <a:rPr lang="en-US" altLang="zh-TW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2006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4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en-US" altLang="zh-TW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】</a:t>
            </a:r>
          </a:p>
          <a:p>
            <a:pPr defTabSz="639423" hangingPunct="0">
              <a:defRPr sz="2000" b="0">
                <a:solidFill>
                  <a:srgbClr val="C00000"/>
                </a:solidFill>
                <a:latin typeface="PingFang TC Semibold"/>
                <a:ea typeface="PingFang TC Semibold"/>
                <a:cs typeface="PingFang TC Semibold"/>
                <a:sym typeface="PingFang TC Semibold"/>
              </a:defRPr>
            </a:pPr>
            <a:endParaRPr lang="en-US" altLang="zh-TW" dirty="0" smtClean="0">
              <a:solidFill>
                <a:schemeClr val="bg2"/>
              </a:solidFill>
              <a:latin typeface="Microsoft JhengHei" charset="-120"/>
              <a:ea typeface="Microsoft JhengHei" charset="-120"/>
              <a:cs typeface="Microsoft JhengHei" charset="-120"/>
              <a:sym typeface="PingFang TC Semibold"/>
            </a:endParaRPr>
          </a:p>
          <a:p>
            <a:pPr fontAlgn="base"/>
            <a:r>
              <a:rPr lang="en-US" altLang="zh-TW" dirty="0" smtClean="0">
                <a:latin typeface="Microsoft JhengHei" charset="-120"/>
                <a:ea typeface="Microsoft JhengHei" charset="-120"/>
                <a:cs typeface="Microsoft JhengHei" charset="-120"/>
              </a:rPr>
              <a:t>99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dirty="0" smtClean="0">
                <a:latin typeface="Microsoft JhengHei" charset="-120"/>
                <a:ea typeface="Microsoft JhengHei" charset="-120"/>
                <a:cs typeface="Microsoft JhengHei" charset="-120"/>
              </a:rPr>
              <a:t>720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以前，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南宁市市长的</a:t>
            </a:r>
            <a:r>
              <a:rPr lang="zh-TW" altLang="en-US" b="1" dirty="0" smtClean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宋福民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对法轮功已有所了解，还建议大家都来炼。</a:t>
            </a:r>
            <a:endParaRPr lang="en-US" altLang="zh-TW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en-US" altLang="zh-TW" dirty="0" smtClean="0">
                <a:latin typeface="Microsoft JhengHei" charset="-120"/>
                <a:ea typeface="Microsoft JhengHei" charset="-120"/>
                <a:cs typeface="Microsoft JhengHei" charset="-120"/>
              </a:rPr>
              <a:t>720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以后，为了保住乌纱帽，</a:t>
            </a:r>
            <a:r>
              <a:rPr lang="zh-TW" altLang="en-US" b="1" dirty="0" smtClean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宋福民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态度大转变，开始极力反对、公开诋毁。</a:t>
            </a:r>
            <a:endParaRPr lang="en-US" altLang="zh-TW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en-US" altLang="zh-TW" dirty="0">
                <a:latin typeface="Microsoft JhengHei" charset="-120"/>
                <a:ea typeface="Microsoft JhengHei" charset="-120"/>
                <a:cs typeface="Microsoft JhengHei" charset="-120"/>
              </a:rPr>
              <a:t>7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dirty="0" smtClean="0">
                <a:latin typeface="Microsoft JhengHei" charset="-120"/>
                <a:ea typeface="Microsoft JhengHei" charset="-120"/>
                <a:cs typeface="Microsoft JhengHei" charset="-120"/>
              </a:rPr>
              <a:t>25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日，一批法轮功学员到市政府上访，找了当时的市长</a:t>
            </a:r>
            <a:r>
              <a:rPr lang="zh-TW" altLang="en-US" b="1" dirty="0" smtClean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宋福民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endParaRPr lang="en-US" altLang="zh-TW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本着善意</a:t>
            </a:r>
            <a:r>
              <a:rPr lang="zh-TW" altLang="en-US" dirty="0">
                <a:latin typeface="Microsoft JhengHei" charset="-120"/>
                <a:ea typeface="Microsoft JhengHei" charset="-120"/>
                <a:cs typeface="Microsoft JhengHei" charset="-120"/>
              </a:rPr>
              <a:t>的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向他讲清真相，</a:t>
            </a:r>
            <a:r>
              <a:rPr lang="zh-TW" altLang="en-US" b="1" dirty="0" smtClean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宋福民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不听劝阻，强迫法轮功学员放弃信仰，还攻击法轮功，不断的辱骂李老师，满脸通红，越骂越起劲。</a:t>
            </a:r>
            <a:endParaRPr lang="en-US" altLang="zh-TW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一位学员说：「对神不敬会遭报应！」宋福民说：「让他来报应我吧。」</a:t>
            </a:r>
            <a:endParaRPr lang="zh-TW" altLang="en-US" dirty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endParaRPr lang="en-US" altLang="zh-TW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结果当天晚上，年轻力壮的</a:t>
            </a:r>
            <a:r>
              <a:rPr lang="zh-TW" altLang="en-US" b="1" dirty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宋福民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死在一位独居女士家里。</a:t>
            </a:r>
            <a:endParaRPr lang="en-US" altLang="zh-TW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第</a:t>
            </a:r>
            <a:r>
              <a:rPr lang="zh-TW" altLang="en-US" dirty="0">
                <a:latin typeface="Microsoft JhengHei" charset="-120"/>
                <a:ea typeface="Microsoft JhengHei" charset="-120"/>
                <a:cs typeface="Microsoft JhengHei" charset="-120"/>
              </a:rPr>
              <a:t>二天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zh-TW" altLang="en-US" b="1" dirty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宋福民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因玩女人而死传遍了整个南宁。经法医检查尸体，</a:t>
            </a:r>
            <a:endParaRPr lang="en-US" altLang="zh-TW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发现他脸色乌黑，像被雷劈过一样，模样很狰狞。整个人五马分尸，仍然查不出死因。</a:t>
            </a:r>
            <a:endParaRPr lang="zh-TW" altLang="en-US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13" name="矩形"/>
          <p:cNvSpPr/>
          <p:nvPr/>
        </p:nvSpPr>
        <p:spPr>
          <a:xfrm>
            <a:off x="7452320" y="34195"/>
            <a:ext cx="1559914" cy="680042"/>
          </a:xfrm>
          <a:prstGeom prst="rect">
            <a:avLst/>
          </a:prstGeom>
          <a:solidFill>
            <a:srgbClr val="FFFFFF"/>
          </a:solidFill>
          <a:ln w="381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>
              <a:defRPr sz="56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3600" b="1" dirty="0" smtClean="0"/>
              <a:t>惡報</a:t>
            </a:r>
            <a:r>
              <a:rPr lang="en-US" altLang="zh-TW" sz="3600" b="1" dirty="0"/>
              <a:t>3</a:t>
            </a:r>
          </a:p>
        </p:txBody>
      </p:sp>
      <p:sp>
        <p:nvSpPr>
          <p:cNvPr id="11" name="矩形 4"/>
          <p:cNvSpPr/>
          <p:nvPr/>
        </p:nvSpPr>
        <p:spPr>
          <a:xfrm>
            <a:off x="94737" y="4509120"/>
            <a:ext cx="9000060" cy="2218984"/>
          </a:xfrm>
          <a:prstGeom prst="rect">
            <a:avLst/>
          </a:prstGeom>
          <a:ln>
            <a:solidFill>
              <a:srgbClr val="984807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1962" tIns="31962" rIns="31962" bIns="31962">
            <a:spAutoFit/>
          </a:bodyPr>
          <a:lstStyle/>
          <a:p>
            <a:pPr defTabSz="639423" hangingPunct="0">
              <a:defRPr sz="2000" b="0">
                <a:solidFill>
                  <a:srgbClr val="C00000"/>
                </a:solidFill>
                <a:latin typeface="PingFang TC Semibold"/>
                <a:ea typeface="PingFang TC Semibold"/>
                <a:cs typeface="PingFang TC Semibold"/>
                <a:sym typeface="PingFang TC Semibold"/>
              </a:defRPr>
            </a:pPr>
            <a:r>
              <a:rPr lang="zh-TW" altLang="en-US" sz="2000" b="1" dirty="0" smtClean="0">
                <a:latin typeface="Microsoft JhengHei" charset="-120"/>
                <a:ea typeface="Microsoft JhengHei" charset="-120"/>
                <a:cs typeface="Microsoft JhengHei" charset="-120"/>
                <a:sym typeface="PingFang TC Semibold"/>
              </a:rPr>
              <a:t>南宁市邕宁区政法委书记黄统仁迫害大法 殃及家人</a:t>
            </a:r>
            <a:r>
              <a:rPr lang="en-US" altLang="zh-TW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【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明慧网</a:t>
            </a:r>
            <a:r>
              <a:rPr lang="en-US" altLang="zh-TW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2008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7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en-US" altLang="zh-TW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】</a:t>
            </a:r>
            <a:endParaRPr lang="en-US" altLang="zh-TW" b="1" dirty="0" smtClean="0">
              <a:latin typeface="Microsoft JhengHei" charset="-120"/>
              <a:ea typeface="Microsoft JhengHei" charset="-120"/>
              <a:cs typeface="Microsoft JhengHei" charset="-120"/>
              <a:sym typeface="PingFang TC Semibold"/>
            </a:endParaRPr>
          </a:p>
          <a:p>
            <a:pPr defTabSz="639423" hangingPunct="0">
              <a:defRPr sz="2000" b="0">
                <a:solidFill>
                  <a:srgbClr val="C00000"/>
                </a:solidFill>
                <a:latin typeface="PingFang TC Semibold"/>
                <a:ea typeface="PingFang TC Semibold"/>
                <a:cs typeface="PingFang TC Semibold"/>
                <a:sym typeface="PingFang TC Semibold"/>
              </a:defRPr>
            </a:pPr>
            <a:endParaRPr lang="en-US" altLang="zh-TW" sz="2000" b="1" dirty="0" smtClean="0">
              <a:solidFill>
                <a:srgbClr val="C00000"/>
              </a:solidFill>
              <a:latin typeface="Microsoft JhengHei" charset="-120"/>
              <a:ea typeface="Microsoft JhengHei" charset="-120"/>
              <a:cs typeface="Microsoft JhengHei" charset="-120"/>
              <a:sym typeface="PingFang TC Semibold"/>
            </a:endParaRPr>
          </a:p>
          <a:p>
            <a:pPr fontAlgn="base"/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广西南宁市邕宁区政法委书记</a:t>
            </a:r>
            <a:r>
              <a:rPr lang="zh-TW" altLang="en-US" sz="2000" b="1" dirty="0" smtClean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黄统仁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，自从邪党迫害大法以来，一直紧跟邪党，参与迫害大法和大法弟子，对法轮功学员抄家、跟踪、开除公职，送劳教所等。</a:t>
            </a:r>
          </a:p>
          <a:p>
            <a:pPr fontAlgn="base"/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en-US" altLang="zh-TW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2008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年过年前后，他的</a:t>
            </a:r>
            <a:r>
              <a:rPr lang="zh-TW" altLang="en-US" sz="2000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儿子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突发怪病，在腹内有一肿</a:t>
            </a:r>
            <a:r>
              <a:rPr lang="zh-TW" altLang="en-US" sz="2000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瘤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，住院没多久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就</a:t>
            </a:r>
            <a:r>
              <a:rPr lang="zh-TW" altLang="en-US" sz="2000" dirty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去世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zh-TW" altLang="en-US" sz="2000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年仅二十多岁。</a:t>
            </a:r>
            <a:endParaRPr lang="zh-TW" altLang="en-US" sz="2000" dirty="0">
              <a:solidFill>
                <a:srgbClr val="C00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76039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矩形 5"/>
          <p:cNvSpPr txBox="1"/>
          <p:nvPr/>
        </p:nvSpPr>
        <p:spPr>
          <a:xfrm>
            <a:off x="318740" y="184312"/>
            <a:ext cx="6237213" cy="7689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469" tIns="45469" rIns="45469" bIns="45469">
            <a:spAutoFit/>
          </a:bodyPr>
          <a:lstStyle>
            <a:lvl1pPr algn="l" defTabSz="1300480">
              <a:defRPr sz="440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lvl1pPr>
          </a:lstStyle>
          <a:p>
            <a:pPr hangingPunct="0"/>
            <a:r>
              <a:rPr b="1" kern="0"/>
              <a:t>11-3. XX市官員惡報實例</a:t>
            </a:r>
          </a:p>
        </p:txBody>
      </p:sp>
      <p:grpSp>
        <p:nvGrpSpPr>
          <p:cNvPr id="169" name="矩形 3"/>
          <p:cNvGrpSpPr/>
          <p:nvPr/>
        </p:nvGrpSpPr>
        <p:grpSpPr>
          <a:xfrm>
            <a:off x="13399" y="-2"/>
            <a:ext cx="9130603" cy="836718"/>
            <a:chOff x="-1" y="-2"/>
            <a:chExt cx="12985745" cy="1189997"/>
          </a:xfrm>
          <a:solidFill>
            <a:srgbClr val="EF7F7F"/>
          </a:solidFill>
        </p:grpSpPr>
        <p:sp>
          <p:nvSpPr>
            <p:cNvPr id="167" name="矩形"/>
            <p:cNvSpPr/>
            <p:nvPr/>
          </p:nvSpPr>
          <p:spPr>
            <a:xfrm>
              <a:off x="-1" y="-2"/>
              <a:ext cx="12985745" cy="1189997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58" hangingPunct="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 sz="3100" b="1" kern="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endParaRPr>
            </a:p>
          </p:txBody>
        </p:sp>
        <p:sp>
          <p:nvSpPr>
            <p:cNvPr id="168" name="9-3. 株洲市官員惡報實例"/>
            <p:cNvSpPr txBox="1"/>
            <p:nvPr/>
          </p:nvSpPr>
          <p:spPr>
            <a:xfrm>
              <a:off x="-1" y="107665"/>
              <a:ext cx="12985745" cy="97466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pPr hangingPunct="0"/>
              <a:r>
                <a:rPr lang="en-US" sz="3600" b="1" kern="0" dirty="0"/>
                <a:t>7</a:t>
              </a:r>
              <a:r>
                <a:rPr sz="3600" b="1" kern="0" dirty="0" smtClean="0"/>
                <a:t>-</a:t>
              </a:r>
              <a:r>
                <a:rPr lang="en-US" sz="3600" b="1" kern="0" dirty="0"/>
                <a:t>4</a:t>
              </a:r>
              <a:r>
                <a:rPr sz="3600" b="1" kern="0" dirty="0" smtClean="0"/>
                <a:t>.</a:t>
              </a:r>
              <a:r>
                <a:rPr lang="zh-TW" altLang="en-US" sz="3600" b="1" dirty="0" smtClean="0">
                  <a:sym typeface="PingFang TC Semibold"/>
                </a:rPr>
                <a:t>南宁市</a:t>
              </a:r>
              <a:endParaRPr lang="zh-TW" altLang="en-US" sz="3600" b="1" kern="0" dirty="0"/>
            </a:p>
          </p:txBody>
        </p:sp>
      </p:grpSp>
      <p:sp>
        <p:nvSpPr>
          <p:cNvPr id="170" name="矩形"/>
          <p:cNvSpPr/>
          <p:nvPr/>
        </p:nvSpPr>
        <p:spPr>
          <a:xfrm>
            <a:off x="7380312" y="100504"/>
            <a:ext cx="1631922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rgbClr val="EF7F7F"/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 hangingPunct="0">
              <a:defRPr sz="56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ja-JP" altLang="en-US" sz="4000" b="1" kern="0" dirty="0" smtClean="0">
                <a:solidFill>
                  <a:srgbClr val="EF7F7F"/>
                </a:solidFill>
              </a:rPr>
              <a:t>善報</a:t>
            </a:r>
            <a:r>
              <a:rPr lang="en-US" altLang="ja-JP" sz="4000" b="1" kern="0" dirty="0">
                <a:solidFill>
                  <a:srgbClr val="EF7F7F"/>
                </a:solidFill>
              </a:rPr>
              <a:t>3</a:t>
            </a:r>
          </a:p>
        </p:txBody>
      </p:sp>
      <p:sp>
        <p:nvSpPr>
          <p:cNvPr id="173" name="矩形 4"/>
          <p:cNvSpPr/>
          <p:nvPr/>
        </p:nvSpPr>
        <p:spPr>
          <a:xfrm>
            <a:off x="95398" y="908760"/>
            <a:ext cx="9000060" cy="5949240"/>
          </a:xfrm>
          <a:prstGeom prst="rect">
            <a:avLst/>
          </a:prstGeom>
          <a:ln>
            <a:solidFill>
              <a:srgbClr val="984807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1964" tIns="31964" rIns="31964" bIns="31964">
            <a:spAutoFit/>
          </a:bodyPr>
          <a:lstStyle/>
          <a:p>
            <a:pPr algn="ctr" defTabSz="8929" hangingPunct="0">
              <a:lnSpc>
                <a:spcPct val="110000"/>
              </a:lnSpc>
              <a:tabLst>
                <a:tab pos="248670" algn="l"/>
                <a:tab pos="497334" algn="l"/>
                <a:tab pos="746068" algn="l"/>
                <a:tab pos="994734" algn="l"/>
                <a:tab pos="1243394" algn="l"/>
                <a:tab pos="1492100" algn="l"/>
                <a:tab pos="1740726" algn="l"/>
                <a:tab pos="1989465" algn="l"/>
                <a:tab pos="2238140" algn="l"/>
                <a:tab pos="2486801" algn="l"/>
                <a:tab pos="2735518" algn="l"/>
                <a:tab pos="2984173" algn="l"/>
              </a:tabLst>
              <a:defRPr>
                <a:solidFill>
                  <a:srgbClr val="0433FF"/>
                </a:solidFill>
              </a:defRPr>
            </a:pPr>
            <a:r>
              <a:rPr lang="zh-TW" altLang="en-US" sz="24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有缘人明真相 立得福报</a:t>
            </a:r>
            <a:r>
              <a:rPr lang="en-US" altLang="zh-TW" sz="20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【</a:t>
            </a:r>
            <a:r>
              <a:rPr lang="zh-TW" altLang="en-US" sz="20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明慧网</a:t>
            </a:r>
            <a:r>
              <a:rPr lang="en-US" altLang="zh-TW" sz="20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2006</a:t>
            </a:r>
            <a:r>
              <a:rPr lang="zh-TW" altLang="en-US" sz="20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0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7</a:t>
            </a:r>
            <a:r>
              <a:rPr lang="zh-TW" altLang="en-US" sz="20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sz="2000" dirty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7</a:t>
            </a:r>
            <a:r>
              <a:rPr lang="zh-TW" altLang="en-US" sz="20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en-US" altLang="zh-TW" sz="20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】</a:t>
            </a:r>
          </a:p>
          <a:p>
            <a:pPr fontAlgn="base"/>
            <a:endParaRPr lang="en-US" altLang="zh-TW" sz="2000" dirty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广西北海市一大法弟子一天偶遇熟人宋某，见其双眼发黄，</a:t>
            </a:r>
            <a:endParaRPr lang="en-US" altLang="zh-TW" sz="24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脸色发暗，精神不振。当问及身体近况，宋某即诉说自己多年肝病久治不愈之苦，已无治疗信心。大法弟子给他讲了大法被迫害的真相，告诉他诚念</a:t>
            </a:r>
            <a:r>
              <a:rPr lang="zh-TW" altLang="en-US" sz="2400" b="1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「法轮大法好，真善忍好」</a:t>
            </a:r>
            <a:r>
              <a:rPr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，宋某真诚的相信了。</a:t>
            </a:r>
          </a:p>
          <a:p>
            <a:pPr fontAlgn="base"/>
            <a:endParaRPr lang="en-US" altLang="zh-TW" sz="24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数月后的一天两人又一次相遇，宋某高兴的告知大法弟子，</a:t>
            </a:r>
            <a:endParaRPr lang="en-US" altLang="zh-TW" sz="24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自从他念了大法好以后，十几年的肝病竟然好了，</a:t>
            </a:r>
            <a:endParaRPr lang="en-US" altLang="zh-TW" sz="24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人</a:t>
            </a:r>
            <a:r>
              <a:rPr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看上去</a:t>
            </a:r>
            <a:r>
              <a:rPr lang="zh-TW" altLang="en-US" sz="2400" b="1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红光满面</a:t>
            </a:r>
            <a:r>
              <a:rPr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zh-TW" altLang="en-US" sz="2400" dirty="0">
                <a:latin typeface="Microsoft JhengHei" charset="-120"/>
                <a:ea typeface="Microsoft JhengHei" charset="-120"/>
                <a:cs typeface="Microsoft JhengHei" charset="-120"/>
              </a:rPr>
              <a:t>精神十足</a:t>
            </a:r>
            <a:r>
              <a:rPr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en-US" altLang="zh-TW" sz="24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他特意要大法弟子代他谢谢师父、谢谢大法。</a:t>
            </a:r>
          </a:p>
          <a:p>
            <a:pPr fontAlgn="base"/>
            <a:endParaRPr lang="en-US" altLang="zh-TW" sz="24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北海市的张姨，常年头痛，医院跑遍了，钱也花了不少，可就是不管用。她听了大法弟子讲的真相后，请回了大法护身符，天天诵念「法轮大法好，真善忍好」，从此头痛症完全消失了。张姨现逢人就说、逢人就讲：大法好，法轮大法真好。</a:t>
            </a:r>
            <a:endParaRPr lang="zh-TW" altLang="en-US" sz="2400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513899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矩形 7"/>
          <p:cNvSpPr/>
          <p:nvPr/>
        </p:nvSpPr>
        <p:spPr>
          <a:xfrm>
            <a:off x="225792" y="848936"/>
            <a:ext cx="8786543" cy="511953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469" tIns="45469" rIns="45469" bIns="45469" anchor="ctr"/>
          <a:lstStyle/>
          <a:p>
            <a:pPr defTabSz="909458">
              <a:defRPr b="0">
                <a:latin typeface="Calibri"/>
                <a:ea typeface="Calibri"/>
                <a:cs typeface="Calibri"/>
                <a:sym typeface="Calibri"/>
              </a:defRPr>
            </a:pPr>
            <a:endParaRPr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133" name="矩形 10"/>
          <p:cNvSpPr txBox="1"/>
          <p:nvPr/>
        </p:nvSpPr>
        <p:spPr>
          <a:xfrm>
            <a:off x="107504" y="1011915"/>
            <a:ext cx="8904830" cy="57241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469" tIns="45469" rIns="45469" bIns="45469">
            <a:spAutoFit/>
          </a:bodyPr>
          <a:lstStyle/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200" b="1" dirty="0" err="1" smtClean="0">
                <a:latin typeface="Microsoft JhengHei" charset="-120"/>
                <a:ea typeface="Microsoft JhengHei" charset="-120"/>
                <a:cs typeface="Microsoft JhengHei" charset="-120"/>
              </a:rPr>
              <a:t>性质</a:t>
            </a:r>
            <a:r>
              <a:rPr sz="22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：</a:t>
            </a:r>
            <a:r>
              <a:rPr lang="zh-TW" altLang="en-US" sz="22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非法绑架</a:t>
            </a:r>
            <a:endParaRPr lang="en-US" altLang="zh-TW" sz="2200" b="1" dirty="0" smtClean="0">
              <a:solidFill>
                <a:srgbClr val="C00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sz="2200" b="1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en-US" altLang="zh-TW" sz="2000" dirty="0">
                <a:solidFill>
                  <a:srgbClr val="0070C0"/>
                </a:solidFill>
                <a:sym typeface="微軟正黑體"/>
              </a:rPr>
              <a:t>【</a:t>
            </a:r>
            <a:r>
              <a:rPr lang="zh-TW" altLang="en-US" sz="2000" dirty="0" smtClean="0">
                <a:solidFill>
                  <a:srgbClr val="0070C0"/>
                </a:solidFill>
                <a:sym typeface="微軟正黑體"/>
              </a:rPr>
              <a:t>明慧网</a:t>
            </a:r>
            <a:r>
              <a:rPr lang="en-US" altLang="zh-TW" sz="2000" dirty="0" smtClean="0">
                <a:solidFill>
                  <a:srgbClr val="0070C0"/>
                </a:solidFill>
                <a:sym typeface="微軟正黑體"/>
              </a:rPr>
              <a:t>2018</a:t>
            </a:r>
            <a:r>
              <a:rPr lang="zh-TW" altLang="en-US" sz="2000" dirty="0" smtClean="0">
                <a:solidFill>
                  <a:srgbClr val="0070C0"/>
                </a:solidFill>
                <a:sym typeface="微軟正黑體"/>
              </a:rPr>
              <a:t>年</a:t>
            </a:r>
            <a:r>
              <a:rPr lang="en-US" altLang="zh-TW" sz="2000" dirty="0" smtClean="0">
                <a:solidFill>
                  <a:srgbClr val="0070C0"/>
                </a:solidFill>
                <a:sym typeface="微軟正黑體"/>
              </a:rPr>
              <a:t>3</a:t>
            </a:r>
            <a:r>
              <a:rPr lang="zh-TW" altLang="en-US" sz="2000" dirty="0" smtClean="0">
                <a:solidFill>
                  <a:srgbClr val="0070C0"/>
                </a:solidFill>
                <a:sym typeface="微軟正黑體"/>
              </a:rPr>
              <a:t>月</a:t>
            </a:r>
            <a:r>
              <a:rPr lang="en-US" altLang="zh-TW" sz="2000" dirty="0" smtClean="0">
                <a:solidFill>
                  <a:srgbClr val="0070C0"/>
                </a:solidFill>
                <a:sym typeface="微軟正黑體"/>
              </a:rPr>
              <a:t>30</a:t>
            </a:r>
            <a:r>
              <a:rPr lang="zh-TW" altLang="en-US" sz="2000" dirty="0" smtClean="0">
                <a:solidFill>
                  <a:srgbClr val="0070C0"/>
                </a:solidFill>
                <a:sym typeface="微軟正黑體"/>
              </a:rPr>
              <a:t>日</a:t>
            </a:r>
            <a:r>
              <a:rPr lang="en-US" altLang="zh-TW" sz="2000" dirty="0">
                <a:solidFill>
                  <a:srgbClr val="0070C0"/>
                </a:solidFill>
                <a:sym typeface="微軟正黑體"/>
              </a:rPr>
              <a:t>】</a:t>
            </a:r>
            <a:r>
              <a:rPr lang="zh-TW" altLang="en-US" sz="2000" b="1" dirty="0" smtClean="0">
                <a:sym typeface="微軟正黑體"/>
              </a:rPr>
              <a:t>越南籍法轮功学员在广东探亲被劫持三月余</a:t>
            </a:r>
            <a:endParaRPr lang="en-US" altLang="zh-TW" sz="2000" b="1" dirty="0" smtClean="0">
              <a:sym typeface="微軟正黑體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zh-TW" altLang="en-US" sz="2000" b="1" dirty="0">
              <a:sym typeface="微軟正黑體"/>
            </a:endParaRPr>
          </a:p>
          <a:p>
            <a:pPr fontAlgn="base"/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越南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籍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hlinkClick r:id="rId3" tooltip="法輪大法，也稱法輪功，一九九二年五月由李洪志先生傳出的佛家上乘修煉大法，以宇宙最高特性“真善忍”為根本指導，按照宇宙的演化原理而修煉。經億萬人的修煉實踐證明，法輪大法是大法大道，在把真正修煉的人帶到高層次的同時，對穩定社會、提高人們的身體素質和道德水準，也起到了不可估量的正面作用。&#10;&#10;&#10;資料：&#10;&#10;&#10;* 國家體總：法輪功祛病健身有效率高達97.9%（圖）&#10;* 法輪功健身功效北京萬例調查報告&#10;* 法輪功收到的褒獎和支持議案&#10;* 關于法輪功的一些歷史事實&#10;* 法輪功傳出的歷史過程&#10;* 法輪功傳出時期的歷史圖片&#10;* 法輪功書籍出版和發行情況一覽&#10;* “425”真相&#10;* “720”見證&#10;* 法輪功的真實故事&#10;&#10;錄像：&#10;&#10;&#10;* “自焚”真相&#10;&#10;書籍：&#10;&#10;&#10;* 《絕處逢生》（明慧叢書，法輪功祛病健身故事集） 中文版&#10;* 《絕處逢生》（明慧叢書，法輪功祛病健身故事集） 英文版&#10;* 《同化法光》（明慧叢書，現代人的修煉故事）&#10;"/>
              </a:rPr>
              <a:t>法轮功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学员</a:t>
            </a:r>
            <a:r>
              <a:rPr lang="zh-TW" altLang="en-US" sz="2000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范</a:t>
            </a:r>
            <a:r>
              <a:rPr lang="zh-TW" altLang="en-US" sz="2000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氏</a:t>
            </a:r>
            <a:r>
              <a:rPr lang="zh-TW" altLang="en-US" sz="2000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秋庄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中文名字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TW" altLang="zh-TW" sz="2000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藏英诗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）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在广东省茂名市探亲期间被绑架，被非法关押三月余，目前被非法扣留在中国。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据最新消息，范氏秋庄被拘留在广西</a:t>
            </a:r>
            <a:r>
              <a:rPr lang="zh-TW" altLang="en-US" sz="20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东兴市公安局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国保大队。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范氏秋庄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2017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10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月到中国广东省茂名市探望亲戚。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在此期间，她发法轮功真相资料，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2017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12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15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日被中国警方绑架。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她在广东省茂名市的家人说：自被捕以来，警方多次来到他们的家中搜查，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但不让她的家人见面，只允许送一些私人物品。</a:t>
            </a:r>
          </a:p>
          <a:p>
            <a:pPr fontAlgn="base"/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范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氏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秋庄，是越南广宁省下龙市人，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1987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出生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今年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31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岁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范氏秋庄的家人致信媒体的发言，要求中国驻河内大使馆释放她，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但没有任何反应。</a:t>
            </a: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sz="2200" b="1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grpSp>
        <p:nvGrpSpPr>
          <p:cNvPr id="136" name="矩形 5"/>
          <p:cNvGrpSpPr/>
          <p:nvPr/>
        </p:nvGrpSpPr>
        <p:grpSpPr>
          <a:xfrm>
            <a:off x="-1" y="-5"/>
            <a:ext cx="9144001" cy="848943"/>
            <a:chOff x="0" y="-3"/>
            <a:chExt cx="13004800" cy="1207383"/>
          </a:xfrm>
        </p:grpSpPr>
        <p:sp>
          <p:nvSpPr>
            <p:cNvPr id="134" name="矩形"/>
            <p:cNvSpPr/>
            <p:nvPr/>
          </p:nvSpPr>
          <p:spPr>
            <a:xfrm>
              <a:off x="0" y="-3"/>
              <a:ext cx="13004800" cy="1207383"/>
            </a:xfrm>
            <a:prstGeom prst="rect">
              <a:avLst/>
            </a:prstGeom>
            <a:solidFill>
              <a:srgbClr val="E46C0A"/>
            </a:solidFill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58">
                <a:defRPr b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35" name="9-1. 湖南專案一(株洲市)"/>
            <p:cNvSpPr txBox="1"/>
            <p:nvPr/>
          </p:nvSpPr>
          <p:spPr>
            <a:xfrm>
              <a:off x="0" y="116354"/>
              <a:ext cx="13004800" cy="9746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r>
                <a:rPr lang="en-US" sz="3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8</a:t>
              </a:r>
              <a:r>
                <a:rPr sz="36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-1.</a:t>
              </a:r>
              <a:r>
                <a:rPr lang="zh-TW" altLang="en-US" sz="3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防城港</a:t>
              </a:r>
              <a:r>
                <a:rPr lang="zh-TW" altLang="en-US" sz="36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市</a:t>
              </a:r>
              <a:r>
                <a:rPr lang="en-US" altLang="zh-TW" sz="36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</a:t>
              </a:r>
              <a:r>
                <a:rPr lang="zh-TW" altLang="en-US" sz="36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东兴市</a:t>
              </a:r>
              <a:endParaRPr lang="en-US" altLang="zh-TW" sz="36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10" name="矩形"/>
          <p:cNvSpPr/>
          <p:nvPr/>
        </p:nvSpPr>
        <p:spPr>
          <a:xfrm>
            <a:off x="7380312" y="100504"/>
            <a:ext cx="1632022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rgbClr val="F79646"/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>
              <a:defRPr sz="5600">
                <a:solidFill>
                  <a:srgbClr val="984807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en-US" sz="3600" b="1" dirty="0" smtClean="0">
                <a:solidFill>
                  <a:schemeClr val="accent6">
                    <a:lumMod val="75000"/>
                  </a:schemeClr>
                </a:solidFill>
              </a:rPr>
              <a:t>案情</a:t>
            </a:r>
            <a:r>
              <a:rPr lang="en-US" sz="3600" b="1" dirty="0">
                <a:solidFill>
                  <a:schemeClr val="accent6">
                    <a:lumMod val="75000"/>
                  </a:schemeClr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357777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矩形 5"/>
          <p:cNvGrpSpPr/>
          <p:nvPr/>
        </p:nvGrpSpPr>
        <p:grpSpPr>
          <a:xfrm>
            <a:off x="13398" y="-3"/>
            <a:ext cx="9130607" cy="836722"/>
            <a:chOff x="-1" y="-1"/>
            <a:chExt cx="9130605" cy="836720"/>
          </a:xfrm>
        </p:grpSpPr>
        <p:sp>
          <p:nvSpPr>
            <p:cNvPr id="133" name="矩形"/>
            <p:cNvSpPr/>
            <p:nvPr/>
          </p:nvSpPr>
          <p:spPr>
            <a:xfrm>
              <a:off x="-1" y="-1"/>
              <a:ext cx="9130605" cy="836720"/>
            </a:xfrm>
            <a:prstGeom prst="rect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4" name="9-3. 株洲市被國際追查官員"/>
            <p:cNvSpPr txBox="1"/>
            <p:nvPr/>
          </p:nvSpPr>
          <p:spPr>
            <a:xfrm>
              <a:off x="166692" y="163738"/>
              <a:ext cx="5256004" cy="5847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>
              <a:lvl1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r>
                <a:rPr lang="en-US" dirty="0"/>
                <a:t>8</a:t>
              </a:r>
              <a:r>
                <a:rPr lang="en-US" dirty="0" smtClean="0"/>
                <a:t>-2</a:t>
              </a:r>
              <a:r>
                <a:rPr dirty="0" smtClean="0"/>
                <a:t>. </a:t>
              </a:r>
              <a:r>
                <a:rPr lang="zh-TW" altLang="en-US" dirty="0" smtClean="0"/>
                <a:t>防城港市</a:t>
              </a:r>
              <a:endParaRPr dirty="0"/>
            </a:p>
          </p:txBody>
        </p:sp>
      </p:grpSp>
      <p:sp>
        <p:nvSpPr>
          <p:cNvPr id="137" name="矩形"/>
          <p:cNvSpPr/>
          <p:nvPr/>
        </p:nvSpPr>
        <p:spPr>
          <a:xfrm>
            <a:off x="7525885" y="100429"/>
            <a:ext cx="1486351" cy="648078"/>
          </a:xfrm>
          <a:prstGeom prst="rect">
            <a:avLst/>
          </a:prstGeom>
          <a:solidFill>
            <a:srgbClr val="FFFFFF"/>
          </a:solidFill>
          <a:ln w="28575" cap="flat">
            <a:solidFill>
              <a:srgbClr val="0070C0"/>
            </a:solidFill>
            <a:prstDash val="solid"/>
            <a:round/>
          </a:ln>
          <a:effectLst/>
        </p:spPr>
        <p:txBody>
          <a:bodyPr wrap="square" lIns="45718" tIns="45718" rIns="45718" bIns="45718" numCol="1" anchor="ctr">
            <a:noAutofit/>
          </a:bodyPr>
          <a:lstStyle/>
          <a:p>
            <a:pPr algn="ctr">
              <a:defRPr sz="4000" b="1">
                <a:solidFill>
                  <a:srgbClr val="0070C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3200" dirty="0" smtClean="0"/>
              <a:t>追查</a:t>
            </a:r>
            <a:r>
              <a:rPr lang="en-US" altLang="zh-TW" sz="3200" dirty="0"/>
              <a:t>4</a:t>
            </a:r>
            <a:endParaRPr sz="3200" dirty="0"/>
          </a:p>
        </p:txBody>
      </p:sp>
      <p:sp>
        <p:nvSpPr>
          <p:cNvPr id="3" name="文字方塊 2"/>
          <p:cNvSpPr txBox="1"/>
          <p:nvPr/>
        </p:nvSpPr>
        <p:spPr>
          <a:xfrm>
            <a:off x="337503" y="1196752"/>
            <a:ext cx="8482396" cy="2308324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zh-TW" altLang="en-US" sz="2400" b="1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防城港</a:t>
            </a:r>
            <a:r>
              <a:rPr lang="zh-TW" altLang="en-US" sz="2400" b="1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市 </a:t>
            </a:r>
            <a:r>
              <a:rPr lang="zh-TW" altLang="en-US" sz="2400" smtClean="0">
                <a:latin typeface="Microsoft JhengHei" charset="-120"/>
                <a:ea typeface="Microsoft JhengHei" charset="-120"/>
                <a:cs typeface="Microsoft JhengHei" charset="-120"/>
              </a:rPr>
              <a:t>市一级主要被追查官员：</a:t>
            </a:r>
          </a:p>
          <a:p>
            <a:endParaRPr lang="en-US" altLang="zh-TW" sz="24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400" smtClean="0">
                <a:latin typeface="Microsoft JhengHei" charset="-120"/>
                <a:ea typeface="Microsoft JhengHei" charset="-120"/>
                <a:cs typeface="Microsoft JhengHei" charset="-120"/>
              </a:rPr>
              <a:t>原市政法委书记：</a:t>
            </a:r>
            <a:r>
              <a:rPr lang="zh-TW" altLang="en-US" sz="2400" b="1" smtClean="0">
                <a:latin typeface="Microsoft JhengHei" charset="-120"/>
                <a:ea typeface="Microsoft JhengHei" charset="-120"/>
                <a:cs typeface="Microsoft JhengHei" charset="-120"/>
              </a:rPr>
              <a:t>许政</a:t>
            </a:r>
            <a:endParaRPr lang="en-US" altLang="zh-TW" sz="2400" b="1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endParaRPr lang="zh-TW" altLang="en-US" sz="2400" b="1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400" smtClean="0">
                <a:latin typeface="Microsoft JhengHei" charset="-120"/>
                <a:ea typeface="Microsoft JhengHei" charset="-120"/>
                <a:cs typeface="Microsoft JhengHei" charset="-120"/>
              </a:rPr>
              <a:t>市防范办</a:t>
            </a:r>
            <a:r>
              <a:rPr lang="en-US" altLang="zh-TW" sz="2400" smtClean="0">
                <a:latin typeface="Microsoft JhengHei" charset="-120"/>
                <a:ea typeface="Microsoft JhengHei" charset="-120"/>
                <a:cs typeface="Microsoft JhengHei" charset="-120"/>
              </a:rPr>
              <a:t>(610</a:t>
            </a:r>
            <a:r>
              <a:rPr lang="zh-TW" altLang="en-US" sz="2400" smtClean="0">
                <a:latin typeface="Microsoft JhengHei" charset="-120"/>
                <a:ea typeface="Microsoft JhengHei" charset="-120"/>
                <a:cs typeface="Microsoft JhengHei" charset="-120"/>
              </a:rPr>
              <a:t>办</a:t>
            </a:r>
            <a:r>
              <a:rPr lang="en-US" altLang="zh-TW" sz="2400" smtClean="0">
                <a:latin typeface="Microsoft JhengHei" charset="-120"/>
                <a:ea typeface="Microsoft JhengHei" charset="-120"/>
                <a:cs typeface="Microsoft JhengHei" charset="-120"/>
              </a:rPr>
              <a:t>) </a:t>
            </a:r>
            <a:r>
              <a:rPr lang="zh-TW" altLang="en-US" sz="2400" smtClean="0">
                <a:latin typeface="Microsoft JhengHei" charset="-120"/>
                <a:ea typeface="Microsoft JhengHei" charset="-120"/>
                <a:cs typeface="Microsoft JhengHei" charset="-120"/>
              </a:rPr>
              <a:t>：</a:t>
            </a:r>
            <a:r>
              <a:rPr lang="zh-TW" altLang="en-US" sz="2400" b="1" smtClean="0">
                <a:latin typeface="Microsoft JhengHei" charset="-120"/>
                <a:ea typeface="Microsoft JhengHei" charset="-120"/>
                <a:cs typeface="Microsoft JhengHei" charset="-120"/>
              </a:rPr>
              <a:t>陈海源 </a:t>
            </a:r>
            <a:r>
              <a:rPr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/>
            </a:r>
            <a:br>
              <a:rPr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</a:br>
            <a:endParaRPr lang="zh-TW" altLang="en-US" sz="2400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8" name="矩形 6"/>
          <p:cNvSpPr/>
          <p:nvPr/>
        </p:nvSpPr>
        <p:spPr>
          <a:xfrm>
            <a:off x="112095" y="3573016"/>
            <a:ext cx="8963909" cy="830993"/>
          </a:xfrm>
          <a:prstGeom prst="rect">
            <a:avLst/>
          </a:prstGeom>
          <a:ln w="28575">
            <a:solidFill>
              <a:srgbClr val="0070C0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>
              <a:defRPr sz="24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dirty="0" smtClean="0"/>
              <a:t>到目前為止，</a:t>
            </a:r>
            <a:r>
              <a:rPr lang="zh-TW" altLang="en-US" sz="2400" b="1" dirty="0" smtClean="0">
                <a:solidFill>
                  <a:srgbClr val="C00000"/>
                </a:solidFill>
              </a:rPr>
              <a:t>廣西壯族自治區</a:t>
            </a:r>
            <a:r>
              <a:rPr lang="zh-TW" altLang="en-US" sz="2400" dirty="0" smtClean="0"/>
              <a:t>有</a:t>
            </a:r>
            <a:r>
              <a:rPr lang="en-US" altLang="zh-TW" sz="2400" b="1" dirty="0" smtClean="0">
                <a:solidFill>
                  <a:srgbClr val="C00000"/>
                </a:solidFill>
              </a:rPr>
              <a:t>375</a:t>
            </a:r>
            <a:r>
              <a:rPr lang="zh-TW" altLang="en-US" sz="2400" dirty="0" smtClean="0"/>
              <a:t>名的公檢法司</a:t>
            </a:r>
            <a:r>
              <a:rPr dirty="0" smtClean="0"/>
              <a:t>、教育界、媒體界等人員因迫害法輪功學員，被海外組織“追查國際”立案追查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98495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矩形 5"/>
          <p:cNvSpPr txBox="1"/>
          <p:nvPr/>
        </p:nvSpPr>
        <p:spPr>
          <a:xfrm>
            <a:off x="318740" y="100356"/>
            <a:ext cx="6237209" cy="7689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467" tIns="45467" rIns="45467" bIns="45467">
            <a:spAutoFit/>
          </a:bodyPr>
          <a:lstStyle>
            <a:lvl1pPr algn="l" defTabSz="1300480">
              <a:defRPr sz="440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lvl1pPr>
          </a:lstStyle>
          <a:p>
            <a:pPr hangingPunct="0"/>
            <a:r>
              <a:rPr b="1" kern="0"/>
              <a:t>11-3. XX市官員惡報實例</a:t>
            </a:r>
          </a:p>
        </p:txBody>
      </p:sp>
      <p:grpSp>
        <p:nvGrpSpPr>
          <p:cNvPr id="155" name="矩形 3"/>
          <p:cNvGrpSpPr/>
          <p:nvPr/>
        </p:nvGrpSpPr>
        <p:grpSpPr>
          <a:xfrm>
            <a:off x="13399" y="-29995"/>
            <a:ext cx="9130603" cy="808422"/>
            <a:chOff x="-1" y="-47690"/>
            <a:chExt cx="12985745" cy="1285377"/>
          </a:xfrm>
        </p:grpSpPr>
        <p:sp>
          <p:nvSpPr>
            <p:cNvPr id="153" name="矩形"/>
            <p:cNvSpPr/>
            <p:nvPr/>
          </p:nvSpPr>
          <p:spPr>
            <a:xfrm>
              <a:off x="-1" y="-2"/>
              <a:ext cx="12985745" cy="1189997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11" hangingPunct="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 sz="3100" b="1" kern="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endParaRPr>
            </a:p>
          </p:txBody>
        </p:sp>
        <p:sp>
          <p:nvSpPr>
            <p:cNvPr id="154" name="9-3. 株洲市官員惡報實例"/>
            <p:cNvSpPr txBox="1"/>
            <p:nvPr/>
          </p:nvSpPr>
          <p:spPr>
            <a:xfrm>
              <a:off x="-1" y="-47690"/>
              <a:ext cx="12985745" cy="12853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pPr hangingPunct="0"/>
              <a:r>
                <a:rPr b="1" kern="0" dirty="0"/>
                <a:t> </a:t>
              </a:r>
              <a:r>
                <a:rPr lang="en-US" sz="3200" b="1" kern="0" dirty="0"/>
                <a:t>8</a:t>
              </a:r>
              <a:r>
                <a:rPr lang="en-US" sz="3200" b="1" kern="0" dirty="0" smtClean="0"/>
                <a:t>-3.</a:t>
              </a:r>
              <a:r>
                <a:rPr lang="zh-TW" altLang="en-US" sz="3600" b="1" dirty="0" smtClean="0">
                  <a:sym typeface="PingFang TC Semibold"/>
                </a:rPr>
                <a:t> 防城港市</a:t>
              </a:r>
              <a:endParaRPr sz="3600" b="1" kern="0" dirty="0"/>
            </a:p>
          </p:txBody>
        </p:sp>
      </p:grpSp>
      <p:sp>
        <p:nvSpPr>
          <p:cNvPr id="160" name="矩形 4"/>
          <p:cNvSpPr/>
          <p:nvPr/>
        </p:nvSpPr>
        <p:spPr>
          <a:xfrm>
            <a:off x="77230" y="1052736"/>
            <a:ext cx="9000060" cy="1357210"/>
          </a:xfrm>
          <a:prstGeom prst="rect">
            <a:avLst/>
          </a:prstGeom>
          <a:ln>
            <a:solidFill>
              <a:srgbClr val="984807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1962" tIns="31962" rIns="31962" bIns="31962">
            <a:spAutoFit/>
          </a:bodyPr>
          <a:lstStyle/>
          <a:p>
            <a:pPr defTabSz="639423" hangingPunct="0">
              <a:defRPr sz="2000" b="0">
                <a:solidFill>
                  <a:srgbClr val="C00000"/>
                </a:solidFill>
                <a:latin typeface="PingFang TC Semibold"/>
                <a:ea typeface="PingFang TC Semibold"/>
                <a:cs typeface="PingFang TC Semibold"/>
                <a:sym typeface="PingFang TC Semibold"/>
              </a:defRPr>
            </a:pPr>
            <a:r>
              <a:rPr lang="zh-TW" altLang="en-US" sz="2200" b="1" dirty="0" smtClean="0">
                <a:latin typeface="Microsoft JhengHei" charset="-120"/>
                <a:ea typeface="Microsoft JhengHei" charset="-120"/>
                <a:cs typeface="Microsoft JhengHei" charset="-120"/>
                <a:sym typeface="PingFang TC Semibold"/>
              </a:rPr>
              <a:t>防城港市防城區公安分局科長朱光 遭惡報</a:t>
            </a:r>
            <a:r>
              <a:rPr lang="en-US" altLang="zh-TW" sz="22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【</a:t>
            </a:r>
            <a:r>
              <a:rPr lang="zh-TW" altLang="en-US" sz="22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明慧網</a:t>
            </a:r>
            <a:r>
              <a:rPr lang="en-US" altLang="zh-TW" sz="22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2013</a:t>
            </a:r>
            <a:r>
              <a:rPr lang="zh-TW" altLang="en-US" sz="22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2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5</a:t>
            </a:r>
            <a:r>
              <a:rPr lang="zh-TW" altLang="en-US" sz="22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sz="22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4</a:t>
            </a:r>
            <a:r>
              <a:rPr lang="zh-TW" altLang="en-US" sz="22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en-US" altLang="zh-TW" sz="22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】</a:t>
            </a:r>
          </a:p>
          <a:p>
            <a:pPr defTabSz="639423" hangingPunct="0">
              <a:defRPr sz="2000" b="0">
                <a:solidFill>
                  <a:srgbClr val="C00000"/>
                </a:solidFill>
                <a:latin typeface="PingFang TC Semibold"/>
                <a:ea typeface="PingFang TC Semibold"/>
                <a:cs typeface="PingFang TC Semibold"/>
                <a:sym typeface="PingFang TC Semibold"/>
              </a:defRPr>
            </a:pPr>
            <a:endParaRPr lang="en-US" altLang="zh-TW" sz="2200" dirty="0" smtClean="0">
              <a:solidFill>
                <a:schemeClr val="bg2"/>
              </a:solidFill>
              <a:latin typeface="Microsoft JhengHei" charset="-120"/>
              <a:ea typeface="Microsoft JhengHei" charset="-120"/>
              <a:cs typeface="Microsoft JhengHei" charset="-120"/>
              <a:sym typeface="PingFang TC Semibold"/>
            </a:endParaRPr>
          </a:p>
          <a:p>
            <a:pPr fontAlgn="base"/>
            <a:r>
              <a:rPr lang="zh-TW" altLang="en-US" sz="2000" b="1" dirty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朱光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，廣西防城港市防城區公安分局一科科長，自從中共惡黨迫害法輪功以來，此人積極為中共賣命，到處抓捕大法弟子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，遭到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報應，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得了怪病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zh-TW" altLang="en-US" sz="2000" b="1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全身長瘡流膿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13" name="矩形"/>
          <p:cNvSpPr/>
          <p:nvPr/>
        </p:nvSpPr>
        <p:spPr>
          <a:xfrm>
            <a:off x="7452320" y="34195"/>
            <a:ext cx="1559914" cy="680042"/>
          </a:xfrm>
          <a:prstGeom prst="rect">
            <a:avLst/>
          </a:prstGeom>
          <a:solidFill>
            <a:srgbClr val="FFFFFF"/>
          </a:solidFill>
          <a:ln w="381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>
              <a:defRPr sz="56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3600" b="1" dirty="0" smtClean="0"/>
              <a:t>惡報</a:t>
            </a:r>
            <a:r>
              <a:rPr lang="en-US" altLang="zh-TW" sz="3600" b="1" dirty="0" smtClean="0"/>
              <a:t>4</a:t>
            </a:r>
            <a:endParaRPr lang="en-US" altLang="zh-TW" sz="3600" b="1" dirty="0"/>
          </a:p>
        </p:txBody>
      </p:sp>
      <p:sp>
        <p:nvSpPr>
          <p:cNvPr id="11" name="矩形 4"/>
          <p:cNvSpPr/>
          <p:nvPr/>
        </p:nvSpPr>
        <p:spPr>
          <a:xfrm>
            <a:off x="78670" y="2911493"/>
            <a:ext cx="9000060" cy="3173092"/>
          </a:xfrm>
          <a:prstGeom prst="rect">
            <a:avLst/>
          </a:prstGeom>
          <a:ln>
            <a:solidFill>
              <a:srgbClr val="984807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1962" tIns="31962" rIns="31962" bIns="31962">
            <a:spAutoFit/>
          </a:bodyPr>
          <a:lstStyle/>
          <a:p>
            <a:pPr defTabSz="639423" hangingPunct="0">
              <a:defRPr sz="2000" b="0">
                <a:solidFill>
                  <a:srgbClr val="C00000"/>
                </a:solidFill>
                <a:latin typeface="PingFang TC Semibold"/>
                <a:ea typeface="PingFang TC Semibold"/>
                <a:cs typeface="PingFang TC Semibold"/>
                <a:sym typeface="PingFang TC Semibold"/>
              </a:defRPr>
            </a:pPr>
            <a:r>
              <a:rPr lang="zh-TW" altLang="en-US" sz="2200" b="1" dirty="0" smtClean="0">
                <a:latin typeface="Microsoft JhengHei" charset="-120"/>
                <a:ea typeface="Microsoft JhengHei" charset="-120"/>
                <a:cs typeface="Microsoft JhengHei" charset="-120"/>
                <a:sym typeface="PingFang TC Semibold"/>
              </a:rPr>
              <a:t>西欽州原</a:t>
            </a:r>
            <a:r>
              <a:rPr lang="en-US" altLang="zh-TW" sz="2200" b="1" dirty="0" smtClean="0">
                <a:latin typeface="Microsoft JhengHei" charset="-120"/>
                <a:ea typeface="Microsoft JhengHei" charset="-120"/>
                <a:cs typeface="Microsoft JhengHei" charset="-120"/>
                <a:sym typeface="PingFang TC Semibold"/>
              </a:rPr>
              <a:t>610</a:t>
            </a:r>
            <a:r>
              <a:rPr lang="zh-TW" altLang="en-US" sz="2200" b="1" dirty="0" smtClean="0">
                <a:latin typeface="Microsoft JhengHei" charset="-120"/>
                <a:ea typeface="Microsoft JhengHei" charset="-120"/>
                <a:cs typeface="Microsoft JhengHei" charset="-120"/>
                <a:sym typeface="PingFang TC Semibold"/>
              </a:rPr>
              <a:t>成員陳小革遭惡報死亡</a:t>
            </a:r>
            <a:r>
              <a:rPr lang="en-US" altLang="zh-TW" sz="22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【</a:t>
            </a:r>
            <a:r>
              <a:rPr lang="zh-TW" altLang="en-US" sz="22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明慧網</a:t>
            </a:r>
            <a:r>
              <a:rPr lang="en-US" altLang="zh-TW" sz="22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2010</a:t>
            </a:r>
            <a:r>
              <a:rPr lang="zh-TW" altLang="en-US" sz="22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2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5</a:t>
            </a:r>
            <a:r>
              <a:rPr lang="zh-TW" altLang="en-US" sz="22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sz="22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3</a:t>
            </a:r>
            <a:r>
              <a:rPr lang="zh-TW" altLang="en-US" sz="22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en-US" altLang="zh-TW" sz="22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】</a:t>
            </a:r>
            <a:endParaRPr lang="en-US" altLang="zh-TW" sz="2200" b="1" dirty="0" smtClean="0">
              <a:latin typeface="Microsoft JhengHei" charset="-120"/>
              <a:ea typeface="Microsoft JhengHei" charset="-120"/>
              <a:cs typeface="Microsoft JhengHei" charset="-120"/>
              <a:sym typeface="PingFang TC Semibold"/>
            </a:endParaRPr>
          </a:p>
          <a:p>
            <a:pPr defTabSz="639423" hangingPunct="0">
              <a:defRPr sz="2000" b="0">
                <a:solidFill>
                  <a:srgbClr val="C00000"/>
                </a:solidFill>
                <a:latin typeface="PingFang TC Semibold"/>
                <a:ea typeface="PingFang TC Semibold"/>
                <a:cs typeface="PingFang TC Semibold"/>
                <a:sym typeface="PingFang TC Semibold"/>
              </a:defRPr>
            </a:pPr>
            <a:endParaRPr lang="en-US" altLang="zh-TW" sz="2000" b="1" dirty="0" smtClean="0">
              <a:solidFill>
                <a:srgbClr val="C00000"/>
              </a:solidFill>
              <a:latin typeface="Microsoft JhengHei" charset="-120"/>
              <a:ea typeface="Microsoft JhengHei" charset="-120"/>
              <a:cs typeface="Microsoft JhengHei" charset="-120"/>
              <a:sym typeface="PingFang TC Semibold"/>
            </a:endParaRPr>
          </a:p>
          <a:p>
            <a:pPr fontAlgn="base"/>
            <a:r>
              <a:rPr lang="en-US" altLang="zh-TW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2010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000" dirty="0">
                <a:latin typeface="Microsoft JhengHei" charset="-120"/>
                <a:ea typeface="Microsoft JhengHei" charset="-120"/>
                <a:cs typeface="Microsoft JhengHei" charset="-120"/>
              </a:rPr>
              <a:t>4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月初，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在明慧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網惡人榜上有名的</a:t>
            </a:r>
            <a:r>
              <a:rPr lang="zh-TW" altLang="en-US" sz="2000" b="1" dirty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陳小革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遭現世惡報死亡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b="1" dirty="0" smtClean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陳</a:t>
            </a:r>
            <a:r>
              <a:rPr lang="zh-TW" altLang="en-US" sz="2000" b="1" dirty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小革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曾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在廣西欽州市水東派出所、向陽派出所和“六一零”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辦公室工作，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是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欽州市公安局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反</a:t>
            </a:r>
            <a:r>
              <a:rPr lang="en-US" altLang="zh-TW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X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教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協會成員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endParaRPr lang="zh-TW" altLang="en-US" sz="2000" dirty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en-US" altLang="zh-TW" sz="2000" dirty="0">
                <a:latin typeface="Microsoft JhengHei" charset="-120"/>
                <a:ea typeface="Microsoft JhengHei" charset="-120"/>
                <a:cs typeface="Microsoft JhengHei" charset="-120"/>
              </a:rPr>
              <a:t>1999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000" dirty="0">
                <a:latin typeface="Microsoft JhengHei" charset="-120"/>
                <a:ea typeface="Microsoft JhengHei" charset="-120"/>
                <a:cs typeface="Microsoft JhengHei" charset="-120"/>
              </a:rPr>
              <a:t>7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月以來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zh-TW" altLang="en-US" sz="2000" b="1" dirty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陳小革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因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長期積極參與迫害欽州市法輪功學員而被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列入明慧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網惡人榜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r>
              <a:rPr lang="en-US" altLang="zh-TW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 </a:t>
            </a:r>
            <a:r>
              <a:rPr lang="en-US" altLang="zh-TW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2010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年過年後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zh-TW" altLang="en-US" sz="2000" b="1" dirty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陳小革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因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鼻子長有鼻息肉需到醫院動手術割除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誰知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從手術台下來後，就不再醒來，成了植物人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之後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雖經多方搶救治療仍然無效，</a:t>
            </a:r>
            <a:r>
              <a:rPr lang="zh-TW" altLang="en-US" sz="2000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最終在</a:t>
            </a:r>
            <a:r>
              <a:rPr lang="en-US" altLang="zh-TW" sz="2000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2010</a:t>
            </a:r>
            <a:r>
              <a:rPr lang="zh-TW" altLang="en-US" sz="2000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000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4</a:t>
            </a:r>
            <a:r>
              <a:rPr lang="zh-TW" altLang="en-US" sz="2000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月初死亡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zh-TW" altLang="en-US" sz="2000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95337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圓角化單一角落矩形 8"/>
          <p:cNvSpPr/>
          <p:nvPr/>
        </p:nvSpPr>
        <p:spPr>
          <a:xfrm>
            <a:off x="4067946" y="511807"/>
            <a:ext cx="5076054" cy="6346194"/>
          </a:xfrm>
          <a:prstGeom prst="round1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" y="0"/>
            <a:ext cx="4067945" cy="6858000"/>
          </a:xfrm>
          <a:prstGeom prst="rect">
            <a:avLst/>
          </a:prstGeom>
          <a:solidFill>
            <a:schemeClr val="tx2">
              <a:lumMod val="50000"/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942" tIns="45472" rIns="90942" bIns="45472" rtlCol="0" anchor="ctr"/>
          <a:lstStyle/>
          <a:p>
            <a:pPr algn="ctr"/>
            <a:endParaRPr lang="en-US" altLang="zh-TW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文字方塊 1"/>
          <p:cNvSpPr txBox="1"/>
          <p:nvPr/>
        </p:nvSpPr>
        <p:spPr>
          <a:xfrm>
            <a:off x="101252" y="188641"/>
            <a:ext cx="3961939" cy="645830"/>
          </a:xfrm>
          <a:prstGeom prst="rect">
            <a:avLst/>
          </a:prstGeom>
          <a:noFill/>
        </p:spPr>
        <p:txBody>
          <a:bodyPr wrap="none" lIns="90942" tIns="45472" rIns="90942" bIns="45472" rtlCol="0">
            <a:spAutoFit/>
          </a:bodyPr>
          <a:lstStyle/>
          <a:p>
            <a:r>
              <a:rPr lang="en-US" altLang="zh-TW" sz="36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en-US" altLang="zh-TW" sz="36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24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广西壮族自治区迫害</a:t>
            </a:r>
            <a:r>
              <a:rPr lang="zh-TW" altLang="en-US" sz="24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情况</a:t>
            </a:r>
          </a:p>
        </p:txBody>
      </p:sp>
      <p:sp>
        <p:nvSpPr>
          <p:cNvPr id="5" name="矩形 4"/>
          <p:cNvSpPr/>
          <p:nvPr/>
        </p:nvSpPr>
        <p:spPr>
          <a:xfrm>
            <a:off x="107504" y="1124849"/>
            <a:ext cx="3888432" cy="2800266"/>
          </a:xfrm>
          <a:prstGeom prst="rect">
            <a:avLst/>
          </a:prstGeom>
        </p:spPr>
        <p:txBody>
          <a:bodyPr wrap="square" lIns="90942" tIns="45472" rIns="90942" bIns="45472">
            <a:spAutoFit/>
          </a:bodyPr>
          <a:lstStyle/>
          <a:p>
            <a:r>
              <a:rPr lang="zh-CN" altLang="zh-TW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截至</a:t>
            </a:r>
            <a:r>
              <a:rPr lang="en-US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2018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CN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zh-TW" altLang="en-US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13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  <a:endParaRPr lang="en-US" altLang="zh-CN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明慧数据馆数据统计显示，</a:t>
            </a:r>
            <a:endParaRPr lang="zh-TW" altLang="zh-TW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CN" sz="24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迫害法轮功案例共计</a:t>
            </a:r>
            <a:r>
              <a:rPr lang="en-US" altLang="zh-CN" sz="2400" b="1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662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例。</a:t>
            </a:r>
            <a:endParaRPr lang="en-US" altLang="zh-CN" sz="20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CN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直接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受迫害人数</a:t>
            </a:r>
            <a:r>
              <a:rPr lang="en-US" altLang="zh-CN" sz="2400" b="1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717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人。</a:t>
            </a:r>
            <a:endParaRPr lang="en-US" altLang="zh-CN" sz="20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CN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受迫害致死人数</a:t>
            </a:r>
            <a:r>
              <a:rPr lang="en-US" altLang="zh-CN" sz="2400" b="1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19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人。</a:t>
            </a:r>
            <a:endParaRPr lang="en-US" altLang="zh-CN" sz="20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193705" y="1432875"/>
            <a:ext cx="4824536" cy="2184713"/>
          </a:xfrm>
          <a:prstGeom prst="rect">
            <a:avLst/>
          </a:prstGeom>
          <a:ln>
            <a:noFill/>
          </a:ln>
        </p:spPr>
        <p:txBody>
          <a:bodyPr wrap="square" lIns="90942" tIns="45472" rIns="90942" bIns="45472">
            <a:spAutoFit/>
          </a:bodyPr>
          <a:lstStyle/>
          <a:p>
            <a:r>
              <a:rPr lang="zh-TW" altLang="en-US" sz="22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截至</a:t>
            </a:r>
            <a:r>
              <a:rPr lang="en-US" altLang="zh-TW" sz="22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2014</a:t>
            </a:r>
            <a:r>
              <a:rPr lang="zh-TW" altLang="en-US" sz="22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年底</a:t>
            </a:r>
            <a:r>
              <a:rPr lang="zh-TW" altLang="en-US" sz="22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endParaRPr lang="en-US" altLang="zh-TW" sz="22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追查国际公布了</a:t>
            </a:r>
            <a:r>
              <a:rPr lang="zh-TW" altLang="en-US" sz="22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广西壮族自治区</a:t>
            </a:r>
            <a:endParaRPr lang="en-US" altLang="zh-CN" sz="2200" b="1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涉嫌参与活摘法轮功学员器官的</a:t>
            </a:r>
            <a:endParaRPr lang="en-US" altLang="zh-TW" sz="22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20</a:t>
            </a:r>
            <a:r>
              <a:rPr lang="zh-TW" altLang="en-US" sz="2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家</a:t>
            </a:r>
            <a:r>
              <a:rPr lang="zh-TW" altLang="en-US" sz="2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医院</a:t>
            </a:r>
            <a:r>
              <a:rPr lang="en-US" altLang="zh-TW" sz="2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占全国</a:t>
            </a:r>
            <a:r>
              <a:rPr lang="en-US" altLang="zh-TW" sz="2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2.3</a:t>
            </a:r>
            <a:r>
              <a:rPr lang="en-US" altLang="zh-TW" sz="2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%)</a:t>
            </a:r>
            <a:r>
              <a:rPr lang="zh-TW" altLang="en-US" sz="2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endParaRPr lang="en-US" altLang="zh-TW" sz="2200" b="1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209</a:t>
            </a:r>
            <a:r>
              <a:rPr lang="zh-TW" altLang="en-US" sz="2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名</a:t>
            </a:r>
            <a:r>
              <a:rPr lang="zh-TW" altLang="en-US" sz="2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医务人员</a:t>
            </a:r>
            <a:r>
              <a:rPr lang="zh-TW" altLang="en-US" sz="22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名单，</a:t>
            </a:r>
            <a:endParaRPr lang="en-US" altLang="zh-TW" sz="22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并将他们立案追查。</a:t>
            </a:r>
            <a:endParaRPr lang="en-US" altLang="zh-TW" sz="22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10" name="群組 9"/>
          <p:cNvGrpSpPr/>
          <p:nvPr/>
        </p:nvGrpSpPr>
        <p:grpSpPr>
          <a:xfrm>
            <a:off x="4067946" y="0"/>
            <a:ext cx="5076054" cy="1340769"/>
            <a:chOff x="5266184" y="-1"/>
            <a:chExt cx="3877816" cy="1052737"/>
          </a:xfrm>
        </p:grpSpPr>
        <p:pic>
          <p:nvPicPr>
            <p:cNvPr id="11" name="Picture 4" descr="「活摘器官」的圖片搜尋結果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7015" r="42154"/>
            <a:stretch/>
          </p:blipFill>
          <p:spPr bwMode="auto">
            <a:xfrm>
              <a:off x="8014570" y="0"/>
              <a:ext cx="1129430" cy="10527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矩形 11"/>
            <p:cNvSpPr/>
            <p:nvPr/>
          </p:nvSpPr>
          <p:spPr>
            <a:xfrm>
              <a:off x="5266184" y="-1"/>
              <a:ext cx="2748386" cy="105273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TW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</a:t>
              </a:r>
              <a:endParaRPr lang="zh-TW" altLang="en-US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989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矩形 5"/>
          <p:cNvSpPr txBox="1"/>
          <p:nvPr/>
        </p:nvSpPr>
        <p:spPr>
          <a:xfrm>
            <a:off x="318740" y="184312"/>
            <a:ext cx="6237213" cy="7689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469" tIns="45469" rIns="45469" bIns="45469">
            <a:spAutoFit/>
          </a:bodyPr>
          <a:lstStyle>
            <a:lvl1pPr algn="l" defTabSz="1300480">
              <a:defRPr sz="440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lvl1pPr>
          </a:lstStyle>
          <a:p>
            <a:pPr hangingPunct="0"/>
            <a:r>
              <a:rPr b="1" kern="0"/>
              <a:t>11-3. XX市官員惡報實例</a:t>
            </a:r>
          </a:p>
        </p:txBody>
      </p:sp>
      <p:grpSp>
        <p:nvGrpSpPr>
          <p:cNvPr id="169" name="矩形 3"/>
          <p:cNvGrpSpPr/>
          <p:nvPr/>
        </p:nvGrpSpPr>
        <p:grpSpPr>
          <a:xfrm>
            <a:off x="13399" y="-2"/>
            <a:ext cx="9130603" cy="836718"/>
            <a:chOff x="-1" y="-2"/>
            <a:chExt cx="12985745" cy="1189997"/>
          </a:xfrm>
          <a:solidFill>
            <a:srgbClr val="EF7F7F"/>
          </a:solidFill>
        </p:grpSpPr>
        <p:sp>
          <p:nvSpPr>
            <p:cNvPr id="167" name="矩形"/>
            <p:cNvSpPr/>
            <p:nvPr/>
          </p:nvSpPr>
          <p:spPr>
            <a:xfrm>
              <a:off x="-1" y="-2"/>
              <a:ext cx="12985745" cy="1189997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58" hangingPunct="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 sz="3100" b="1" kern="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endParaRPr>
            </a:p>
          </p:txBody>
        </p:sp>
        <p:sp>
          <p:nvSpPr>
            <p:cNvPr id="168" name="9-3. 株洲市官員惡報實例"/>
            <p:cNvSpPr txBox="1"/>
            <p:nvPr/>
          </p:nvSpPr>
          <p:spPr>
            <a:xfrm>
              <a:off x="-1" y="107665"/>
              <a:ext cx="12985745" cy="97466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pPr hangingPunct="0"/>
              <a:r>
                <a:rPr lang="en-US" sz="3600" b="1" kern="0" dirty="0"/>
                <a:t>8</a:t>
              </a:r>
              <a:r>
                <a:rPr sz="3600" b="1" kern="0" dirty="0" smtClean="0"/>
                <a:t>-</a:t>
              </a:r>
              <a:r>
                <a:rPr lang="en-US" sz="3600" b="1" kern="0" dirty="0"/>
                <a:t>4</a:t>
              </a:r>
              <a:r>
                <a:rPr sz="3600" b="1" kern="0" dirty="0" smtClean="0"/>
                <a:t>.</a:t>
              </a:r>
              <a:r>
                <a:rPr lang="zh-TW" altLang="en-US" sz="3600" b="1" kern="0" dirty="0" smtClean="0"/>
                <a:t>防城港</a:t>
              </a:r>
              <a:r>
                <a:rPr lang="zh-TW" altLang="en-US" sz="3600" b="1" dirty="0" smtClean="0">
                  <a:sym typeface="PingFang TC Semibold"/>
                </a:rPr>
                <a:t>市</a:t>
              </a:r>
              <a:endParaRPr lang="zh-TW" altLang="en-US" sz="3600" b="1" kern="0" dirty="0"/>
            </a:p>
          </p:txBody>
        </p:sp>
      </p:grpSp>
      <p:sp>
        <p:nvSpPr>
          <p:cNvPr id="170" name="矩形"/>
          <p:cNvSpPr/>
          <p:nvPr/>
        </p:nvSpPr>
        <p:spPr>
          <a:xfrm>
            <a:off x="7380312" y="100504"/>
            <a:ext cx="1631922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rgbClr val="EF7F7F"/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 hangingPunct="0">
              <a:defRPr sz="56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ja-JP" altLang="en-US" sz="4000" b="1" kern="0" dirty="0" smtClean="0">
                <a:solidFill>
                  <a:srgbClr val="EF7F7F"/>
                </a:solidFill>
              </a:rPr>
              <a:t>善報</a:t>
            </a:r>
            <a:r>
              <a:rPr lang="en-US" altLang="ja-JP" sz="4000" b="1" kern="0" dirty="0" smtClean="0">
                <a:solidFill>
                  <a:srgbClr val="EF7F7F"/>
                </a:solidFill>
              </a:rPr>
              <a:t>4</a:t>
            </a:r>
            <a:endParaRPr lang="en-US" altLang="ja-JP" sz="4000" b="1" kern="0" dirty="0">
              <a:solidFill>
                <a:srgbClr val="EF7F7F"/>
              </a:solidFill>
            </a:endParaRPr>
          </a:p>
        </p:txBody>
      </p:sp>
      <p:sp>
        <p:nvSpPr>
          <p:cNvPr id="173" name="矩形 4"/>
          <p:cNvSpPr/>
          <p:nvPr/>
        </p:nvSpPr>
        <p:spPr>
          <a:xfrm>
            <a:off x="78671" y="881963"/>
            <a:ext cx="9000060" cy="5327532"/>
          </a:xfrm>
          <a:prstGeom prst="rect">
            <a:avLst/>
          </a:prstGeom>
          <a:ln>
            <a:solidFill>
              <a:srgbClr val="984807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1964" tIns="31964" rIns="31964" bIns="31964">
            <a:spAutoFit/>
          </a:bodyPr>
          <a:lstStyle/>
          <a:p>
            <a:pPr algn="ctr" defTabSz="8929" hangingPunct="0">
              <a:lnSpc>
                <a:spcPct val="110000"/>
              </a:lnSpc>
              <a:tabLst>
                <a:tab pos="248670" algn="l"/>
                <a:tab pos="497334" algn="l"/>
                <a:tab pos="746068" algn="l"/>
                <a:tab pos="994734" algn="l"/>
                <a:tab pos="1243394" algn="l"/>
                <a:tab pos="1492100" algn="l"/>
                <a:tab pos="1740726" algn="l"/>
                <a:tab pos="1989465" algn="l"/>
                <a:tab pos="2238140" algn="l"/>
                <a:tab pos="2486801" algn="l"/>
                <a:tab pos="2735518" algn="l"/>
                <a:tab pos="2984173" algn="l"/>
              </a:tabLst>
              <a:defRPr>
                <a:solidFill>
                  <a:srgbClr val="0433FF"/>
                </a:solidFill>
              </a:defRPr>
            </a:pPr>
            <a:r>
              <a:rPr lang="zh-TW" altLang="en-US" sz="20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诚信「法轮大法好」　起死回生</a:t>
            </a:r>
            <a:r>
              <a:rPr lang="en-US" altLang="zh-TW" sz="20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【</a:t>
            </a:r>
            <a:r>
              <a:rPr lang="zh-TW" altLang="en-US" sz="20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明慧网</a:t>
            </a:r>
            <a:r>
              <a:rPr lang="en-US" altLang="zh-TW" sz="20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2008</a:t>
            </a:r>
            <a:r>
              <a:rPr lang="zh-TW" altLang="en-US" sz="20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0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5</a:t>
            </a:r>
            <a:r>
              <a:rPr lang="zh-TW" altLang="en-US" sz="20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sz="20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27</a:t>
            </a:r>
            <a:r>
              <a:rPr lang="zh-TW" altLang="en-US" sz="20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en-US" altLang="zh-TW" sz="20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】</a:t>
            </a:r>
          </a:p>
          <a:p>
            <a:pPr fontAlgn="base"/>
            <a:endParaRPr lang="en-US" altLang="zh-TW" sz="2000" b="1" dirty="0" smtClean="0"/>
          </a:p>
          <a:p>
            <a:pPr fontAlgn="base"/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我亲家母是广西贵港的一位老人，今年</a:t>
            </a:r>
            <a:r>
              <a:rPr lang="en-US" altLang="zh-TW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79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岁。去年</a:t>
            </a:r>
            <a:r>
              <a:rPr lang="en-US" altLang="zh-TW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12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月份开始生重病，</a:t>
            </a:r>
            <a:endParaRPr lang="en-US" altLang="zh-TW" sz="2000" dirty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住进了贵港市医院，用的都是贵药，没住多久，就花去了四、五万元钱，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后来医生说：「肺都烂了，没有希望了，回去准备后事吧。」</a:t>
            </a:r>
          </a:p>
          <a:p>
            <a:pPr fontAlgn="base"/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老人回家后，儿女们不忍心，又请来医科大学教授来家里医治，也没有甚么好转。我女婿在贵阳做生意，这次带着全家人回去看老人最后一眼。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临走时我给了他两张大法真相护身符，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叮嘱他叫老人念「法轮大法好；真、善、忍好」，一定要心诚。</a:t>
            </a:r>
          </a:p>
          <a:p>
            <a:pPr fontAlgn="base"/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女婿回贵阳后，打电话来，惊喜的对我说：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「这回我可亲身见证‘法轮大法好；真、善、忍好’的神奇了，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我母亲就念了这句话后重病就痊愈了，现在跟正常人一样了。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太感谢法轮大法、感谢法轮大法师父给了我母亲第二次生命。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现在我们全家都经常念‘法轮大法好！真、善、忍好！’。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这真是太玄妙，太神奇了。」</a:t>
            </a:r>
            <a:endParaRPr lang="zh-TW" altLang="en-US" sz="2000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35446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矩形 7"/>
          <p:cNvSpPr/>
          <p:nvPr/>
        </p:nvSpPr>
        <p:spPr>
          <a:xfrm>
            <a:off x="225792" y="848936"/>
            <a:ext cx="8786543" cy="511953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469" tIns="45469" rIns="45469" bIns="45469" anchor="ctr"/>
          <a:lstStyle/>
          <a:p>
            <a:pPr defTabSz="909458">
              <a:defRPr b="0">
                <a:latin typeface="Calibri"/>
                <a:ea typeface="Calibri"/>
                <a:cs typeface="Calibri"/>
                <a:sym typeface="Calibri"/>
              </a:defRPr>
            </a:pPr>
            <a:endParaRPr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133" name="矩形 10"/>
          <p:cNvSpPr txBox="1"/>
          <p:nvPr/>
        </p:nvSpPr>
        <p:spPr>
          <a:xfrm>
            <a:off x="94127" y="1011915"/>
            <a:ext cx="8918207" cy="52316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469" tIns="45469" rIns="45469" bIns="45469">
            <a:spAutoFit/>
          </a:bodyPr>
          <a:lstStyle/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200" b="1" dirty="0" err="1" smtClean="0">
                <a:latin typeface="Microsoft JhengHei" charset="-120"/>
                <a:ea typeface="Microsoft JhengHei" charset="-120"/>
                <a:cs typeface="Microsoft JhengHei" charset="-120"/>
              </a:rPr>
              <a:t>性质</a:t>
            </a:r>
            <a:r>
              <a:rPr sz="22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：</a:t>
            </a:r>
            <a:r>
              <a:rPr lang="zh-TW" altLang="en-US" sz="22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非法敲门行动</a:t>
            </a:r>
            <a:endParaRPr lang="en-US" altLang="zh-TW" sz="2200" b="1" dirty="0" smtClean="0">
              <a:solidFill>
                <a:srgbClr val="C00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sz="2200" b="1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200" b="1" dirty="0" err="1" smtClean="0">
                <a:latin typeface="Microsoft JhengHei" charset="-120"/>
                <a:ea typeface="Microsoft JhengHei" charset="-120"/>
                <a:cs typeface="Microsoft JhengHei" charset="-120"/>
              </a:rPr>
              <a:t>情况</a:t>
            </a:r>
            <a:r>
              <a:rPr sz="22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：</a:t>
            </a:r>
            <a:endParaRPr lang="en-US" sz="2200" b="1" dirty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altLang="zh-TW" sz="2200" b="1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广西</a:t>
            </a:r>
            <a:r>
              <a:rPr lang="zh-TW" altLang="zh-TW" sz="2400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陆川县政法委</a:t>
            </a:r>
            <a:r>
              <a:rPr lang="en-US" altLang="zh-TW" sz="2400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610</a:t>
            </a:r>
            <a:r>
              <a:rPr lang="zh-TW" altLang="zh-TW" sz="2400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办</a:t>
            </a:r>
            <a:r>
              <a:rPr lang="zh-TW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组织小区、街道办以及邪悟者</a:t>
            </a:r>
            <a:endParaRPr lang="en-US" altLang="zh-TW" sz="24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对大法弟子干扰、迫害</a:t>
            </a:r>
            <a:r>
              <a:rPr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en-US" altLang="zh-TW" sz="24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endParaRPr lang="en-US" altLang="zh-TW" sz="24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en-US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2017</a:t>
            </a:r>
            <a:r>
              <a:rPr lang="zh-TW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11</a:t>
            </a:r>
            <a:r>
              <a:rPr lang="zh-TW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zh-TW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下旬</a:t>
            </a:r>
            <a:r>
              <a:rPr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，他们</a:t>
            </a:r>
            <a:r>
              <a:rPr lang="zh-TW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对五</a:t>
            </a:r>
            <a:r>
              <a:rPr lang="zh-TW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名大法弟子</a:t>
            </a:r>
            <a:r>
              <a:rPr lang="zh-TW" altLang="en-US" sz="2400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非法</a:t>
            </a:r>
            <a:r>
              <a:rPr lang="zh-TW" altLang="zh-TW" sz="2400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敲门行动</a:t>
            </a:r>
            <a:r>
              <a:rPr lang="zh-TW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，大法弟子们慈悲的对来人讲真相，让他们记住“法轮大法好，真善忍好</a:t>
            </a:r>
            <a:r>
              <a:rPr lang="zh-TW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”</a:t>
            </a:r>
            <a:endParaRPr lang="en-US" altLang="zh-TW" sz="24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叫他们不要来了，全县大法弟子发正念，解体了邪恶的干扰迫害。</a:t>
            </a:r>
            <a:endParaRPr lang="en-US" altLang="zh-TW" sz="24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endParaRPr lang="en-US" altLang="zh-TW" sz="2400" dirty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据说近期</a:t>
            </a:r>
            <a:r>
              <a:rPr lang="zh-TW" altLang="zh-TW" sz="2400" dirty="0"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en-US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610</a:t>
            </a:r>
            <a:r>
              <a:rPr lang="zh-TW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请专家跟邪悟者搞阴谋，</a:t>
            </a:r>
            <a:r>
              <a:rPr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干</a:t>
            </a:r>
            <a:r>
              <a:rPr lang="zh-TW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扰迫害</a:t>
            </a:r>
            <a:r>
              <a:rPr lang="zh-TW" altLang="zh-TW" sz="2400" dirty="0">
                <a:latin typeface="Microsoft JhengHei" charset="-120"/>
                <a:ea typeface="Microsoft JhengHei" charset="-120"/>
                <a:cs typeface="Microsoft JhengHei" charset="-120"/>
              </a:rPr>
              <a:t>大法弟子</a:t>
            </a:r>
            <a:r>
              <a:rPr lang="zh-TW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endParaRPr lang="en-US" altLang="zh-TW" sz="24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zh-TW" sz="2400" b="1" dirty="0" smtClean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请求全球大法弟子援助，帮助讲真相，解体该阴谋。</a:t>
            </a:r>
          </a:p>
          <a:p>
            <a:r>
              <a:rPr lang="zh-TW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 </a:t>
            </a:r>
            <a:r>
              <a:rPr lang="zh-TW" altLang="zh-TW" sz="3000" dirty="0" smtClean="0">
                <a:latin typeface="Microsoft JhengHei" charset="-120"/>
                <a:ea typeface="Microsoft JhengHei" charset="-120"/>
                <a:cs typeface="Microsoft JhengHei" charset="-120"/>
                <a:sym typeface="微軟正黑體"/>
              </a:rPr>
              <a:t> </a:t>
            </a:r>
            <a:endParaRPr lang="en-US" sz="2200" b="1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grpSp>
        <p:nvGrpSpPr>
          <p:cNvPr id="136" name="矩形 5"/>
          <p:cNvGrpSpPr/>
          <p:nvPr/>
        </p:nvGrpSpPr>
        <p:grpSpPr>
          <a:xfrm>
            <a:off x="-1" y="-5"/>
            <a:ext cx="9144001" cy="848943"/>
            <a:chOff x="0" y="-3"/>
            <a:chExt cx="13004800" cy="1207383"/>
          </a:xfrm>
        </p:grpSpPr>
        <p:sp>
          <p:nvSpPr>
            <p:cNvPr id="134" name="矩形"/>
            <p:cNvSpPr/>
            <p:nvPr/>
          </p:nvSpPr>
          <p:spPr>
            <a:xfrm>
              <a:off x="0" y="-3"/>
              <a:ext cx="13004800" cy="1207383"/>
            </a:xfrm>
            <a:prstGeom prst="rect">
              <a:avLst/>
            </a:prstGeom>
            <a:solidFill>
              <a:srgbClr val="E46C0A"/>
            </a:solidFill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58">
                <a:defRPr b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35" name="9-1. 湖南專案一(株洲市)"/>
            <p:cNvSpPr txBox="1"/>
            <p:nvPr/>
          </p:nvSpPr>
          <p:spPr>
            <a:xfrm>
              <a:off x="0" y="116354"/>
              <a:ext cx="13004800" cy="9746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r>
                <a:rPr lang="en-US" sz="3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9</a:t>
              </a:r>
              <a:r>
                <a:rPr sz="36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-1.</a:t>
              </a:r>
              <a:r>
                <a:rPr lang="zh-TW" altLang="en-US" sz="36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玉林市</a:t>
              </a:r>
              <a:r>
                <a:rPr lang="en-US" altLang="zh-TW" sz="36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</a:t>
              </a:r>
              <a:r>
                <a:rPr lang="zh-TW" altLang="zh-TW" sz="3600" b="1" dirty="0" smtClean="0">
                  <a:latin typeface="Microsoft JhengHei" charset="-120"/>
                  <a:ea typeface="Microsoft JhengHei" charset="-120"/>
                  <a:cs typeface="Microsoft JhengHei" charset="-120"/>
                </a:rPr>
                <a:t>陆川县</a:t>
              </a:r>
              <a:endParaRPr lang="en-US" altLang="zh-TW" sz="36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10" name="矩形"/>
          <p:cNvSpPr/>
          <p:nvPr/>
        </p:nvSpPr>
        <p:spPr>
          <a:xfrm>
            <a:off x="7380312" y="100504"/>
            <a:ext cx="1632022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rgbClr val="F79646"/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>
              <a:defRPr sz="5600">
                <a:solidFill>
                  <a:srgbClr val="984807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en-US" sz="3600" b="1" dirty="0" smtClean="0">
                <a:solidFill>
                  <a:schemeClr val="accent6">
                    <a:lumMod val="75000"/>
                  </a:schemeClr>
                </a:solidFill>
              </a:rPr>
              <a:t>案情5</a:t>
            </a:r>
            <a:endParaRPr lang="en-US" sz="36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890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矩形 5"/>
          <p:cNvGrpSpPr/>
          <p:nvPr/>
        </p:nvGrpSpPr>
        <p:grpSpPr>
          <a:xfrm>
            <a:off x="13398" y="-3"/>
            <a:ext cx="9130607" cy="836722"/>
            <a:chOff x="-1" y="-1"/>
            <a:chExt cx="9130605" cy="836720"/>
          </a:xfrm>
        </p:grpSpPr>
        <p:sp>
          <p:nvSpPr>
            <p:cNvPr id="133" name="矩形"/>
            <p:cNvSpPr/>
            <p:nvPr/>
          </p:nvSpPr>
          <p:spPr>
            <a:xfrm>
              <a:off x="-1" y="-1"/>
              <a:ext cx="9130605" cy="836720"/>
            </a:xfrm>
            <a:prstGeom prst="rect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4" name="9-3. 株洲市被國際追查官員"/>
            <p:cNvSpPr txBox="1"/>
            <p:nvPr/>
          </p:nvSpPr>
          <p:spPr>
            <a:xfrm>
              <a:off x="166692" y="163738"/>
              <a:ext cx="5256004" cy="5847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>
              <a:lvl1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r>
                <a:rPr lang="en-US" dirty="0"/>
                <a:t>9</a:t>
              </a:r>
              <a:r>
                <a:rPr lang="en-US" dirty="0" smtClean="0"/>
                <a:t>-2</a:t>
              </a:r>
              <a:r>
                <a:rPr dirty="0" smtClean="0"/>
                <a:t>. </a:t>
              </a:r>
              <a:r>
                <a:rPr lang="zh-TW" altLang="en-US" dirty="0" smtClean="0"/>
                <a:t>玉林市</a:t>
              </a:r>
              <a:endParaRPr dirty="0"/>
            </a:p>
          </p:txBody>
        </p:sp>
      </p:grpSp>
      <p:sp>
        <p:nvSpPr>
          <p:cNvPr id="137" name="矩形"/>
          <p:cNvSpPr/>
          <p:nvPr/>
        </p:nvSpPr>
        <p:spPr>
          <a:xfrm>
            <a:off x="7525885" y="100429"/>
            <a:ext cx="1486351" cy="648078"/>
          </a:xfrm>
          <a:prstGeom prst="rect">
            <a:avLst/>
          </a:prstGeom>
          <a:solidFill>
            <a:srgbClr val="FFFFFF"/>
          </a:solidFill>
          <a:ln w="28575" cap="flat">
            <a:solidFill>
              <a:srgbClr val="0070C0"/>
            </a:solidFill>
            <a:prstDash val="solid"/>
            <a:round/>
          </a:ln>
          <a:effectLst/>
        </p:spPr>
        <p:txBody>
          <a:bodyPr wrap="square" lIns="45718" tIns="45718" rIns="45718" bIns="45718" numCol="1" anchor="ctr">
            <a:noAutofit/>
          </a:bodyPr>
          <a:lstStyle/>
          <a:p>
            <a:pPr algn="ctr">
              <a:defRPr sz="4000" b="1">
                <a:solidFill>
                  <a:srgbClr val="0070C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3200" dirty="0" smtClean="0"/>
              <a:t>追查</a:t>
            </a:r>
            <a:r>
              <a:rPr lang="en-US" altLang="zh-TW" sz="3200" dirty="0"/>
              <a:t>5</a:t>
            </a:r>
            <a:endParaRPr sz="3200" dirty="0"/>
          </a:p>
        </p:txBody>
      </p:sp>
      <p:sp>
        <p:nvSpPr>
          <p:cNvPr id="3" name="文字方塊 2"/>
          <p:cNvSpPr txBox="1"/>
          <p:nvPr/>
        </p:nvSpPr>
        <p:spPr>
          <a:xfrm>
            <a:off x="266333" y="1196752"/>
            <a:ext cx="8482396" cy="2677656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zh-TW" altLang="en-US" sz="2400" b="1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玉林市 </a:t>
            </a:r>
            <a:r>
              <a:rPr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市一级主要被追查官员：</a:t>
            </a:r>
          </a:p>
          <a:p>
            <a:endParaRPr lang="en-US" altLang="zh-TW" sz="24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市防范办</a:t>
            </a:r>
            <a:r>
              <a:rPr lang="en-US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(610</a:t>
            </a:r>
            <a:r>
              <a:rPr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办</a:t>
            </a:r>
            <a:r>
              <a:rPr lang="en-US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) </a:t>
            </a:r>
            <a:r>
              <a:rPr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主任</a:t>
            </a:r>
            <a:r>
              <a:rPr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：</a:t>
            </a:r>
            <a:r>
              <a:rPr lang="zh-TW" altLang="en-US" sz="24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温文</a:t>
            </a:r>
            <a:endParaRPr lang="en-US" altLang="zh-TW" sz="2400" b="1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endParaRPr lang="en-US" altLang="zh-TW" sz="2400" b="1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市防范办</a:t>
            </a:r>
            <a:r>
              <a:rPr lang="en-US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(610</a:t>
            </a:r>
            <a:r>
              <a:rPr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办</a:t>
            </a:r>
            <a:r>
              <a:rPr lang="en-US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) </a:t>
            </a:r>
            <a:r>
              <a:rPr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副主任</a:t>
            </a:r>
            <a:r>
              <a:rPr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：</a:t>
            </a:r>
            <a:r>
              <a:rPr lang="zh-TW" altLang="en-US" sz="24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王庆军、姚春强</a:t>
            </a:r>
          </a:p>
          <a:p>
            <a:r>
              <a:rPr lang="zh-TW" altLang="en-US" sz="2400" dirty="0">
                <a:latin typeface="Microsoft JhengHei" charset="-120"/>
                <a:ea typeface="Microsoft JhengHei" charset="-120"/>
                <a:cs typeface="Microsoft JhengHei" charset="-120"/>
              </a:rPr>
              <a:t/>
            </a:r>
            <a:br>
              <a:rPr lang="zh-TW" altLang="en-US" sz="2400" dirty="0">
                <a:latin typeface="Microsoft JhengHei" charset="-120"/>
                <a:ea typeface="Microsoft JhengHei" charset="-120"/>
                <a:cs typeface="Microsoft JhengHei" charset="-120"/>
              </a:rPr>
            </a:br>
            <a:endParaRPr lang="zh-TW" altLang="en-US" sz="2400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8" name="矩形 6"/>
          <p:cNvSpPr/>
          <p:nvPr/>
        </p:nvSpPr>
        <p:spPr>
          <a:xfrm>
            <a:off x="180091" y="4509119"/>
            <a:ext cx="8641139" cy="830993"/>
          </a:xfrm>
          <a:prstGeom prst="rect">
            <a:avLst/>
          </a:prstGeom>
          <a:ln w="28575">
            <a:solidFill>
              <a:srgbClr val="0070C0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>
              <a:defRPr sz="24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mtClean="0"/>
              <a:t>目前为止，</a:t>
            </a:r>
            <a:r>
              <a:rPr lang="zh-TW" altLang="en-US" sz="2400" b="1" smtClean="0">
                <a:solidFill>
                  <a:srgbClr val="C00000"/>
                </a:solidFill>
              </a:rPr>
              <a:t>广西壮族自治区</a:t>
            </a:r>
            <a:r>
              <a:rPr lang="zh-TW" altLang="en-US" sz="2400" smtClean="0"/>
              <a:t>有</a:t>
            </a:r>
            <a:r>
              <a:rPr lang="en-US" altLang="zh-TW" sz="2400" b="1" smtClean="0">
                <a:solidFill>
                  <a:srgbClr val="C00000"/>
                </a:solidFill>
              </a:rPr>
              <a:t>375</a:t>
            </a:r>
            <a:r>
              <a:rPr lang="zh-TW" altLang="en-US" sz="2400" smtClean="0"/>
              <a:t>名的公检法司</a:t>
            </a:r>
            <a:r>
              <a:rPr smtClean="0"/>
              <a:t>、教育界、媒体界等人员因迫害法轮功学员，被海外组织“追查国际”立案追查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01858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矩形 5"/>
          <p:cNvSpPr txBox="1"/>
          <p:nvPr/>
        </p:nvSpPr>
        <p:spPr>
          <a:xfrm>
            <a:off x="318740" y="100356"/>
            <a:ext cx="6237209" cy="7689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467" tIns="45467" rIns="45467" bIns="45467">
            <a:spAutoFit/>
          </a:bodyPr>
          <a:lstStyle>
            <a:lvl1pPr algn="l" defTabSz="1300480">
              <a:defRPr sz="440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lvl1pPr>
          </a:lstStyle>
          <a:p>
            <a:pPr hangingPunct="0"/>
            <a:r>
              <a:rPr b="1" kern="0"/>
              <a:t>11-3. XX市官員惡報實例</a:t>
            </a:r>
          </a:p>
        </p:txBody>
      </p:sp>
      <p:grpSp>
        <p:nvGrpSpPr>
          <p:cNvPr id="155" name="矩形 3"/>
          <p:cNvGrpSpPr/>
          <p:nvPr/>
        </p:nvGrpSpPr>
        <p:grpSpPr>
          <a:xfrm>
            <a:off x="13399" y="-29995"/>
            <a:ext cx="9130603" cy="808422"/>
            <a:chOff x="-1" y="-47690"/>
            <a:chExt cx="12985745" cy="1285377"/>
          </a:xfrm>
        </p:grpSpPr>
        <p:sp>
          <p:nvSpPr>
            <p:cNvPr id="153" name="矩形"/>
            <p:cNvSpPr/>
            <p:nvPr/>
          </p:nvSpPr>
          <p:spPr>
            <a:xfrm>
              <a:off x="-1" y="-2"/>
              <a:ext cx="12985745" cy="1189997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11" hangingPunct="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 sz="3100" b="1" kern="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endParaRPr>
            </a:p>
          </p:txBody>
        </p:sp>
        <p:sp>
          <p:nvSpPr>
            <p:cNvPr id="154" name="9-3. 株洲市官員惡報實例"/>
            <p:cNvSpPr txBox="1"/>
            <p:nvPr/>
          </p:nvSpPr>
          <p:spPr>
            <a:xfrm>
              <a:off x="-1" y="-47690"/>
              <a:ext cx="12985745" cy="12853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pPr hangingPunct="0"/>
              <a:r>
                <a:rPr b="1" kern="0" dirty="0"/>
                <a:t> </a:t>
              </a:r>
              <a:r>
                <a:rPr lang="en-US" sz="3200" b="1" kern="0" dirty="0"/>
                <a:t>9</a:t>
              </a:r>
              <a:r>
                <a:rPr lang="en-US" sz="3200" b="1" kern="0" dirty="0" smtClean="0"/>
                <a:t>-3</a:t>
              </a:r>
              <a:r>
                <a:rPr sz="3600" b="1" kern="0" dirty="0" smtClean="0"/>
                <a:t>.</a:t>
              </a:r>
              <a:r>
                <a:rPr lang="zh-TW" altLang="en-US" sz="3600" b="1" dirty="0" smtClean="0">
                  <a:sym typeface="PingFang TC Semibold"/>
                </a:rPr>
                <a:t>玉林市</a:t>
              </a:r>
              <a:endParaRPr sz="3600" b="1" kern="0" dirty="0"/>
            </a:p>
          </p:txBody>
        </p:sp>
      </p:grpSp>
      <p:sp>
        <p:nvSpPr>
          <p:cNvPr id="160" name="矩形 4"/>
          <p:cNvSpPr/>
          <p:nvPr/>
        </p:nvSpPr>
        <p:spPr>
          <a:xfrm>
            <a:off x="94737" y="768983"/>
            <a:ext cx="9000060" cy="1680375"/>
          </a:xfrm>
          <a:prstGeom prst="rect">
            <a:avLst/>
          </a:prstGeom>
          <a:ln>
            <a:solidFill>
              <a:srgbClr val="984807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1962" tIns="31962" rIns="31962" bIns="31962">
            <a:spAutoFit/>
          </a:bodyPr>
          <a:lstStyle/>
          <a:p>
            <a:pPr defTabSz="639423" hangingPunct="0">
              <a:defRPr sz="2000" b="0">
                <a:solidFill>
                  <a:srgbClr val="C00000"/>
                </a:solidFill>
                <a:latin typeface="PingFang TC Semibold"/>
                <a:ea typeface="PingFang TC Semibold"/>
                <a:cs typeface="PingFang TC Semibold"/>
                <a:sym typeface="PingFang TC Semibold"/>
              </a:defRPr>
            </a:pPr>
            <a:r>
              <a:rPr lang="zh-TW" altLang="en-US" sz="2100" b="1" smtClean="0">
                <a:latin typeface="Microsoft JhengHei" charset="-120"/>
                <a:ea typeface="Microsoft JhengHei" charset="-120"/>
                <a:cs typeface="Microsoft JhengHei" charset="-120"/>
                <a:sym typeface="PingFang TC Semibold"/>
              </a:rPr>
              <a:t>广西玉林市陆川县政保科犯罪干部车祸身亡</a:t>
            </a:r>
            <a:r>
              <a:rPr lang="en-US" altLang="zh-TW" sz="210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【</a:t>
            </a:r>
            <a:r>
              <a:rPr lang="zh-TW" altLang="en-US" sz="210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明慧网</a:t>
            </a:r>
            <a:r>
              <a:rPr lang="en-US" altLang="zh-TW" sz="210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2003</a:t>
            </a:r>
            <a:r>
              <a:rPr lang="zh-TW" altLang="en-US" sz="21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1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</a:t>
            </a:r>
            <a:r>
              <a:rPr lang="zh-TW" altLang="en-US" sz="21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sz="21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17</a:t>
            </a:r>
            <a:r>
              <a:rPr lang="zh-TW" altLang="en-US" sz="21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en-US" altLang="zh-TW" sz="21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】</a:t>
            </a:r>
          </a:p>
          <a:p>
            <a:pPr defTabSz="639423" hangingPunct="0">
              <a:defRPr sz="2000" b="0">
                <a:solidFill>
                  <a:srgbClr val="C00000"/>
                </a:solidFill>
                <a:latin typeface="PingFang TC Semibold"/>
                <a:ea typeface="PingFang TC Semibold"/>
                <a:cs typeface="PingFang TC Semibold"/>
                <a:sym typeface="PingFang TC Semibold"/>
              </a:defRPr>
            </a:pPr>
            <a:endParaRPr lang="en-US" altLang="zh-TW" sz="2100" dirty="0" smtClean="0">
              <a:solidFill>
                <a:schemeClr val="bg2"/>
              </a:solidFill>
              <a:latin typeface="Microsoft JhengHei" charset="-120"/>
              <a:ea typeface="Microsoft JhengHei" charset="-120"/>
              <a:cs typeface="Microsoft JhengHei" charset="-120"/>
              <a:sym typeface="PingFang TC Semibold"/>
            </a:endParaRPr>
          </a:p>
          <a:p>
            <a:pPr fontAlgn="base"/>
            <a:r>
              <a:rPr lang="zh-TW" altLang="en-US" sz="2100" smtClean="0">
                <a:latin typeface="Microsoft JhengHei" charset="-120"/>
                <a:ea typeface="Microsoft JhengHei" charset="-120"/>
                <a:cs typeface="Microsoft JhengHei" charset="-120"/>
              </a:rPr>
              <a:t>广西陆川县政保科干部</a:t>
            </a:r>
            <a:r>
              <a:rPr lang="zh-TW" altLang="en-US" sz="2100" b="1" smtClean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王家章</a:t>
            </a:r>
            <a:r>
              <a:rPr lang="en-US" altLang="zh-TW" sz="2100" b="1" dirty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[</a:t>
            </a:r>
            <a:r>
              <a:rPr lang="zh-TW" altLang="en-US" sz="2100" b="1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音</a:t>
            </a:r>
            <a:r>
              <a:rPr lang="en-US" altLang="zh-TW" sz="2100" b="1" smtClean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]</a:t>
            </a:r>
            <a:r>
              <a:rPr lang="zh-TW" altLang="en-US" sz="2100" smtClean="0">
                <a:latin typeface="Microsoft JhengHei" charset="-120"/>
                <a:ea typeface="Microsoft JhengHei" charset="-120"/>
                <a:cs typeface="Microsoft JhengHei" charset="-120"/>
              </a:rPr>
              <a:t>参与迫害大法，当地大法弟子劝告他不要作恶。他说，「我不相信有报应，我再也不想看见你们这些法轮功。」</a:t>
            </a:r>
            <a:endParaRPr lang="en-US" altLang="zh-TW" sz="21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100" smtClean="0">
                <a:latin typeface="Microsoft JhengHei" charset="-120"/>
                <a:ea typeface="Microsoft JhengHei" charset="-120"/>
                <a:cs typeface="Microsoft JhengHei" charset="-120"/>
              </a:rPr>
              <a:t>事后不久</a:t>
            </a:r>
            <a:r>
              <a:rPr lang="zh-TW" altLang="en-US" sz="210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车祸身亡</a:t>
            </a:r>
            <a:r>
              <a:rPr lang="zh-TW" altLang="en-US" sz="2100" smtClean="0"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zh-TW" altLang="en-US" sz="2100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13" name="矩形"/>
          <p:cNvSpPr/>
          <p:nvPr/>
        </p:nvSpPr>
        <p:spPr>
          <a:xfrm>
            <a:off x="7452320" y="34195"/>
            <a:ext cx="1559914" cy="680042"/>
          </a:xfrm>
          <a:prstGeom prst="rect">
            <a:avLst/>
          </a:prstGeom>
          <a:solidFill>
            <a:srgbClr val="FFFFFF"/>
          </a:solidFill>
          <a:ln w="381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>
              <a:defRPr sz="56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3600" b="1" dirty="0" smtClean="0"/>
              <a:t>惡報</a:t>
            </a:r>
            <a:r>
              <a:rPr lang="en-US" altLang="zh-TW" sz="3600" b="1" dirty="0"/>
              <a:t>5</a:t>
            </a:r>
          </a:p>
        </p:txBody>
      </p:sp>
      <p:sp>
        <p:nvSpPr>
          <p:cNvPr id="11" name="矩形 4"/>
          <p:cNvSpPr/>
          <p:nvPr/>
        </p:nvSpPr>
        <p:spPr>
          <a:xfrm>
            <a:off x="78670" y="2636912"/>
            <a:ext cx="9000060" cy="2003541"/>
          </a:xfrm>
          <a:prstGeom prst="rect">
            <a:avLst/>
          </a:prstGeom>
          <a:ln>
            <a:solidFill>
              <a:srgbClr val="984807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1962" tIns="31962" rIns="31962" bIns="31962">
            <a:spAutoFit/>
          </a:bodyPr>
          <a:lstStyle/>
          <a:p>
            <a:pPr defTabSz="639423" hangingPunct="0">
              <a:defRPr sz="2000" b="0">
                <a:solidFill>
                  <a:srgbClr val="C00000"/>
                </a:solidFill>
                <a:latin typeface="PingFang TC Semibold"/>
                <a:ea typeface="PingFang TC Semibold"/>
                <a:cs typeface="PingFang TC Semibold"/>
                <a:sym typeface="PingFang TC Semibold"/>
              </a:defRPr>
            </a:pPr>
            <a:r>
              <a:rPr lang="zh-TW" altLang="en-US" sz="2100" b="1" smtClean="0">
                <a:latin typeface="Microsoft JhengHei" charset="-120"/>
                <a:ea typeface="Microsoft JhengHei" charset="-120"/>
                <a:cs typeface="Microsoft JhengHei" charset="-120"/>
                <a:sym typeface="PingFang TC Semibold"/>
              </a:rPr>
              <a:t>广西玉林市陆川县新洲派出所犯罪所长悲惨下场</a:t>
            </a:r>
            <a:r>
              <a:rPr lang="en-US" altLang="zh-TW" sz="210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【</a:t>
            </a:r>
            <a:r>
              <a:rPr lang="zh-TW" altLang="en-US" sz="210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明慧网</a:t>
            </a:r>
            <a:r>
              <a:rPr lang="en-US" altLang="zh-TW" sz="210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2003</a:t>
            </a:r>
            <a:r>
              <a:rPr lang="zh-TW" altLang="en-US" sz="21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1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</a:t>
            </a:r>
            <a:r>
              <a:rPr lang="zh-TW" altLang="en-US" sz="21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sz="21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17</a:t>
            </a:r>
            <a:r>
              <a:rPr lang="zh-TW" altLang="en-US" sz="21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en-US" altLang="zh-TW" sz="21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】</a:t>
            </a:r>
            <a:endParaRPr lang="en-US" altLang="zh-TW" sz="2100" b="1" dirty="0" smtClean="0">
              <a:latin typeface="Microsoft JhengHei" charset="-120"/>
              <a:ea typeface="Microsoft JhengHei" charset="-120"/>
              <a:cs typeface="Microsoft JhengHei" charset="-120"/>
              <a:sym typeface="PingFang TC Semibold"/>
            </a:endParaRPr>
          </a:p>
          <a:p>
            <a:pPr defTabSz="639423" hangingPunct="0">
              <a:defRPr sz="2000" b="0">
                <a:solidFill>
                  <a:srgbClr val="C00000"/>
                </a:solidFill>
                <a:latin typeface="PingFang TC Semibold"/>
                <a:ea typeface="PingFang TC Semibold"/>
                <a:cs typeface="PingFang TC Semibold"/>
                <a:sym typeface="PingFang TC Semibold"/>
              </a:defRPr>
            </a:pPr>
            <a:endParaRPr lang="en-US" altLang="zh-TW" sz="2100" b="1" dirty="0" smtClean="0">
              <a:solidFill>
                <a:srgbClr val="C00000"/>
              </a:solidFill>
              <a:latin typeface="Microsoft JhengHei" charset="-120"/>
              <a:ea typeface="Microsoft JhengHei" charset="-120"/>
              <a:cs typeface="Microsoft JhengHei" charset="-120"/>
              <a:sym typeface="PingFang TC Semibold"/>
            </a:endParaRPr>
          </a:p>
          <a:p>
            <a:pPr fontAlgn="base"/>
            <a:r>
              <a:rPr lang="zh-TW" altLang="en-US" sz="2100" b="1" smtClean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林圣</a:t>
            </a:r>
            <a:r>
              <a:rPr lang="zh-TW" altLang="en-US" sz="2100" smtClean="0">
                <a:latin typeface="Microsoft JhengHei" charset="-120"/>
                <a:ea typeface="Microsoft JhengHei" charset="-120"/>
                <a:cs typeface="Microsoft JhengHei" charset="-120"/>
              </a:rPr>
              <a:t>，原广西陆川新洲派出所所长。多次策划指挥并亲自出马抓捕大法弟子，抄家，恶语恐吓等。为天理不容，其</a:t>
            </a:r>
            <a:r>
              <a:rPr lang="zh-TW" altLang="en-US" sz="210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妻</a:t>
            </a:r>
            <a:r>
              <a:rPr lang="zh-TW" altLang="en-US" sz="2100" smtClean="0">
                <a:latin typeface="Microsoft JhengHei" charset="-120"/>
                <a:ea typeface="Microsoft JhengHei" charset="-120"/>
                <a:cs typeface="Microsoft JhengHei" charset="-120"/>
              </a:rPr>
              <a:t>莫名其妙</a:t>
            </a:r>
            <a:r>
              <a:rPr lang="zh-TW" altLang="en-US" sz="210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跳楼自杀</a:t>
            </a:r>
            <a:r>
              <a:rPr lang="zh-TW" altLang="en-US" sz="2100" smtClean="0"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endParaRPr lang="en-US" altLang="zh-TW" sz="21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100" b="1" smtClean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林圣</a:t>
            </a:r>
            <a:r>
              <a:rPr lang="zh-TW" altLang="en-US" sz="2100" smtClean="0">
                <a:latin typeface="Microsoft JhengHei" charset="-120"/>
                <a:ea typeface="Microsoft JhengHei" charset="-120"/>
                <a:cs typeface="Microsoft JhengHei" charset="-120"/>
              </a:rPr>
              <a:t>本人被降级处份，但</a:t>
            </a:r>
            <a:r>
              <a:rPr lang="zh-TW" altLang="en-US" sz="21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仍</a:t>
            </a:r>
            <a:r>
              <a:rPr lang="zh-TW" altLang="en-US" sz="2100" dirty="0">
                <a:latin typeface="Microsoft JhengHei" charset="-120"/>
                <a:ea typeface="Microsoft JhengHei" charset="-120"/>
                <a:cs typeface="Microsoft JhengHei" charset="-120"/>
              </a:rPr>
              <a:t>不思悔改</a:t>
            </a:r>
            <a:r>
              <a:rPr lang="zh-TW" altLang="en-US" sz="21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en-US" altLang="zh-TW" sz="21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100" smtClean="0">
                <a:latin typeface="Microsoft JhengHei" charset="-120"/>
                <a:ea typeface="Microsoft JhengHei" charset="-120"/>
                <a:cs typeface="Microsoft JhengHei" charset="-120"/>
              </a:rPr>
              <a:t>前段时间在修理汽车时被水箱喷出的</a:t>
            </a:r>
            <a:r>
              <a:rPr lang="zh-TW" altLang="en-US" sz="210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高温热水射瞎双眼</a:t>
            </a:r>
            <a:r>
              <a:rPr lang="zh-TW" altLang="en-US" sz="2100" smtClean="0">
                <a:latin typeface="Microsoft JhengHei" charset="-120"/>
                <a:ea typeface="Microsoft JhengHei" charset="-120"/>
                <a:cs typeface="Microsoft JhengHei" charset="-120"/>
              </a:rPr>
              <a:t>，成为废人。</a:t>
            </a:r>
            <a:endParaRPr lang="zh-TW" altLang="en-US" sz="2100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10" name="矩形 4"/>
          <p:cNvSpPr/>
          <p:nvPr/>
        </p:nvSpPr>
        <p:spPr>
          <a:xfrm>
            <a:off x="94737" y="4797152"/>
            <a:ext cx="9000060" cy="2003541"/>
          </a:xfrm>
          <a:prstGeom prst="rect">
            <a:avLst/>
          </a:prstGeom>
          <a:ln>
            <a:solidFill>
              <a:srgbClr val="984807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1962" tIns="31962" rIns="31962" bIns="31962">
            <a:spAutoFit/>
          </a:bodyPr>
          <a:lstStyle/>
          <a:p>
            <a:pPr defTabSz="639423" hangingPunct="0">
              <a:defRPr sz="2000" b="0">
                <a:solidFill>
                  <a:srgbClr val="C00000"/>
                </a:solidFill>
                <a:latin typeface="PingFang TC Semibold"/>
                <a:ea typeface="PingFang TC Semibold"/>
                <a:cs typeface="PingFang TC Semibold"/>
                <a:sym typeface="PingFang TC Semibold"/>
              </a:defRPr>
            </a:pPr>
            <a:r>
              <a:rPr lang="zh-TW" altLang="en-US" sz="2100" b="1" smtClean="0">
                <a:latin typeface="Microsoft JhengHei" charset="-120"/>
                <a:ea typeface="Microsoft JhengHei" charset="-120"/>
                <a:cs typeface="Microsoft JhengHei" charset="-120"/>
                <a:sym typeface="PingFang TC Semibold"/>
              </a:rPr>
              <a:t>广西玉林市陆川县公安局长作恶多端被撤职查办</a:t>
            </a:r>
            <a:r>
              <a:rPr lang="en-US" altLang="zh-TW" sz="210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【</a:t>
            </a:r>
            <a:r>
              <a:rPr lang="zh-TW" altLang="en-US" sz="210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明慧网</a:t>
            </a:r>
            <a:r>
              <a:rPr lang="en-US" altLang="zh-TW" sz="210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2002</a:t>
            </a:r>
            <a:r>
              <a:rPr lang="zh-TW" altLang="en-US" sz="21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1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</a:t>
            </a:r>
            <a:r>
              <a:rPr lang="zh-TW" altLang="en-US" sz="21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sz="21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11</a:t>
            </a:r>
            <a:r>
              <a:rPr lang="zh-TW" altLang="en-US" sz="21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en-US" altLang="zh-TW" sz="21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】</a:t>
            </a:r>
            <a:endParaRPr lang="en-US" altLang="zh-TW" sz="2100" b="1" dirty="0" smtClean="0">
              <a:latin typeface="Microsoft JhengHei" charset="-120"/>
              <a:ea typeface="Microsoft JhengHei" charset="-120"/>
              <a:cs typeface="Microsoft JhengHei" charset="-120"/>
              <a:sym typeface="PingFang TC Semibold"/>
            </a:endParaRPr>
          </a:p>
          <a:p>
            <a:pPr defTabSz="639423" hangingPunct="0">
              <a:defRPr sz="2000" b="0">
                <a:solidFill>
                  <a:srgbClr val="C00000"/>
                </a:solidFill>
                <a:latin typeface="PingFang TC Semibold"/>
                <a:ea typeface="PingFang TC Semibold"/>
                <a:cs typeface="PingFang TC Semibold"/>
                <a:sym typeface="PingFang TC Semibold"/>
              </a:defRPr>
            </a:pPr>
            <a:endParaRPr lang="en-US" altLang="zh-TW" sz="2100" b="1" dirty="0" smtClean="0">
              <a:solidFill>
                <a:srgbClr val="C00000"/>
              </a:solidFill>
              <a:latin typeface="Microsoft JhengHei" charset="-120"/>
              <a:ea typeface="Microsoft JhengHei" charset="-120"/>
              <a:cs typeface="Microsoft JhengHei" charset="-120"/>
              <a:sym typeface="PingFang TC Semibold"/>
            </a:endParaRPr>
          </a:p>
          <a:p>
            <a:pPr fontAlgn="base"/>
            <a:r>
              <a:rPr lang="zh-TW" altLang="en-US" sz="210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近几天，在广西陆川县城的大街小巷，人们在流传一个奇闻：「一个局的局长因丢了官后突然失踪。」过几天后才知道：原来是近两年来，一直亲自策划参与迫害法轮大法学员的原陆川公安局长</a:t>
            </a:r>
            <a:r>
              <a:rPr lang="zh-TW" altLang="en-US" sz="2100" b="1" smtClean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罗昌云</a:t>
            </a:r>
            <a:r>
              <a:rPr lang="zh-TW" altLang="en-US" sz="210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因作恶多端，突然被撤职。被撤职的当天晚上就立即出走，离开陆川，溜回其老家广西博白县去了。</a:t>
            </a:r>
            <a:endParaRPr lang="zh-TW" altLang="en-US" sz="2100" dirty="0">
              <a:solidFill>
                <a:srgbClr val="20202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84193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矩形 5"/>
          <p:cNvSpPr txBox="1"/>
          <p:nvPr/>
        </p:nvSpPr>
        <p:spPr>
          <a:xfrm>
            <a:off x="318740" y="184312"/>
            <a:ext cx="6237213" cy="7689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469" tIns="45469" rIns="45469" bIns="45469">
            <a:spAutoFit/>
          </a:bodyPr>
          <a:lstStyle>
            <a:lvl1pPr algn="l" defTabSz="1300480">
              <a:defRPr sz="440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lvl1pPr>
          </a:lstStyle>
          <a:p>
            <a:pPr hangingPunct="0"/>
            <a:r>
              <a:rPr b="1" kern="0"/>
              <a:t>11-3. XX市官員惡報實例</a:t>
            </a:r>
          </a:p>
        </p:txBody>
      </p:sp>
      <p:grpSp>
        <p:nvGrpSpPr>
          <p:cNvPr id="169" name="矩形 3"/>
          <p:cNvGrpSpPr/>
          <p:nvPr/>
        </p:nvGrpSpPr>
        <p:grpSpPr>
          <a:xfrm>
            <a:off x="13399" y="-2"/>
            <a:ext cx="9130603" cy="836718"/>
            <a:chOff x="-1" y="-2"/>
            <a:chExt cx="12985745" cy="1189997"/>
          </a:xfrm>
          <a:solidFill>
            <a:srgbClr val="EF7F7F"/>
          </a:solidFill>
        </p:grpSpPr>
        <p:sp>
          <p:nvSpPr>
            <p:cNvPr id="167" name="矩形"/>
            <p:cNvSpPr/>
            <p:nvPr/>
          </p:nvSpPr>
          <p:spPr>
            <a:xfrm>
              <a:off x="-1" y="-2"/>
              <a:ext cx="12985745" cy="1189997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58" hangingPunct="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 sz="3100" b="1" kern="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endParaRPr>
            </a:p>
          </p:txBody>
        </p:sp>
        <p:sp>
          <p:nvSpPr>
            <p:cNvPr id="168" name="9-3. 株洲市官員惡報實例"/>
            <p:cNvSpPr txBox="1"/>
            <p:nvPr/>
          </p:nvSpPr>
          <p:spPr>
            <a:xfrm>
              <a:off x="-1" y="107665"/>
              <a:ext cx="12985745" cy="97466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pPr hangingPunct="0"/>
              <a:r>
                <a:rPr lang="en-US" sz="3600" b="1" kern="0" dirty="0"/>
                <a:t>9</a:t>
              </a:r>
              <a:r>
                <a:rPr sz="3600" b="1" kern="0" dirty="0" smtClean="0"/>
                <a:t>-</a:t>
              </a:r>
              <a:r>
                <a:rPr lang="en-US" sz="3600" b="1" kern="0" dirty="0"/>
                <a:t>4</a:t>
              </a:r>
              <a:r>
                <a:rPr sz="3600" b="1" kern="0" dirty="0" smtClean="0"/>
                <a:t>.</a:t>
              </a:r>
              <a:r>
                <a:rPr lang="zh-TW" altLang="en-US" sz="3600" b="1" dirty="0" smtClean="0">
                  <a:sym typeface="PingFang TC Semibold"/>
                </a:rPr>
                <a:t>玉林市</a:t>
              </a:r>
              <a:endParaRPr lang="zh-TW" altLang="en-US" sz="3600" b="1" kern="0" dirty="0"/>
            </a:p>
          </p:txBody>
        </p:sp>
      </p:grpSp>
      <p:sp>
        <p:nvSpPr>
          <p:cNvPr id="170" name="矩形"/>
          <p:cNvSpPr/>
          <p:nvPr/>
        </p:nvSpPr>
        <p:spPr>
          <a:xfrm>
            <a:off x="7380312" y="100504"/>
            <a:ext cx="1631922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rgbClr val="EF7F7F"/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 hangingPunct="0">
              <a:defRPr sz="56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ja-JP" altLang="en-US" sz="4000" b="1" kern="0" dirty="0" smtClean="0">
                <a:solidFill>
                  <a:srgbClr val="EF7F7F"/>
                </a:solidFill>
              </a:rPr>
              <a:t>善報</a:t>
            </a:r>
            <a:r>
              <a:rPr lang="en-US" altLang="ja-JP" sz="4000" b="1" kern="0" dirty="0">
                <a:solidFill>
                  <a:srgbClr val="EF7F7F"/>
                </a:solidFill>
              </a:rPr>
              <a:t>5</a:t>
            </a:r>
          </a:p>
        </p:txBody>
      </p:sp>
      <p:sp>
        <p:nvSpPr>
          <p:cNvPr id="173" name="矩形 4"/>
          <p:cNvSpPr/>
          <p:nvPr/>
        </p:nvSpPr>
        <p:spPr>
          <a:xfrm>
            <a:off x="78671" y="881963"/>
            <a:ext cx="9000060" cy="4702745"/>
          </a:xfrm>
          <a:prstGeom prst="rect">
            <a:avLst/>
          </a:prstGeom>
          <a:ln>
            <a:solidFill>
              <a:srgbClr val="984807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1964" tIns="31964" rIns="31964" bIns="31964">
            <a:spAutoFit/>
          </a:bodyPr>
          <a:lstStyle/>
          <a:p>
            <a:pPr algn="ctr" defTabSz="8929" hangingPunct="0">
              <a:lnSpc>
                <a:spcPct val="110000"/>
              </a:lnSpc>
              <a:tabLst>
                <a:tab pos="248670" algn="l"/>
                <a:tab pos="497334" algn="l"/>
                <a:tab pos="746068" algn="l"/>
                <a:tab pos="994734" algn="l"/>
                <a:tab pos="1243394" algn="l"/>
                <a:tab pos="1492100" algn="l"/>
                <a:tab pos="1740726" algn="l"/>
                <a:tab pos="1989465" algn="l"/>
                <a:tab pos="2238140" algn="l"/>
                <a:tab pos="2486801" algn="l"/>
                <a:tab pos="2735518" algn="l"/>
                <a:tab pos="2984173" algn="l"/>
              </a:tabLst>
              <a:defRPr>
                <a:solidFill>
                  <a:srgbClr val="0433FF"/>
                </a:solidFill>
              </a:defRPr>
            </a:pPr>
            <a:r>
              <a:rPr lang="zh-TW" altLang="en-US" sz="24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念诵「法轮大法好」　脚痛立即</a:t>
            </a:r>
            <a:r>
              <a:rPr lang="zh-TW" altLang="en-US" sz="24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消失</a:t>
            </a:r>
            <a:r>
              <a:rPr lang="en-US" altLang="zh-TW" sz="20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【</a:t>
            </a:r>
            <a:r>
              <a:rPr lang="zh-TW" altLang="en-US" sz="20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明慧网</a:t>
            </a:r>
            <a:r>
              <a:rPr lang="en-US" altLang="zh-TW" sz="20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2004</a:t>
            </a:r>
            <a:r>
              <a:rPr lang="zh-TW" altLang="en-US" sz="20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0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10</a:t>
            </a:r>
            <a:r>
              <a:rPr lang="zh-TW" altLang="en-US" sz="20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sz="2000" dirty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3</a:t>
            </a:r>
            <a:r>
              <a:rPr lang="zh-TW" altLang="en-US" sz="20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en-US" altLang="zh-TW" sz="20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】</a:t>
            </a:r>
          </a:p>
          <a:p>
            <a:pPr fontAlgn="base"/>
            <a:endParaRPr lang="en-US" altLang="zh-TW" sz="2500" b="1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5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我</a:t>
            </a:r>
            <a:r>
              <a:rPr lang="zh-TW" altLang="en-US" sz="2500" dirty="0">
                <a:latin typeface="Microsoft JhengHei" charset="-120"/>
                <a:ea typeface="Microsoft JhengHei" charset="-120"/>
                <a:cs typeface="Microsoft JhengHei" charset="-120"/>
              </a:rPr>
              <a:t>叫夏梅英，今年</a:t>
            </a:r>
            <a:r>
              <a:rPr lang="en-US" altLang="zh-TW" sz="25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26</a:t>
            </a:r>
            <a:r>
              <a:rPr lang="zh-TW" altLang="en-US" sz="25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岁，广西贺州市人。</a:t>
            </a:r>
            <a:r>
              <a:rPr lang="en-US" altLang="zh-TW" sz="25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2004</a:t>
            </a:r>
            <a:r>
              <a:rPr lang="zh-TW" altLang="en-US" sz="2500" dirty="0"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500" dirty="0">
                <a:latin typeface="Microsoft JhengHei" charset="-120"/>
                <a:ea typeface="Microsoft JhengHei" charset="-120"/>
                <a:cs typeface="Microsoft JhengHei" charset="-120"/>
              </a:rPr>
              <a:t>5</a:t>
            </a:r>
            <a:r>
              <a:rPr lang="zh-TW" altLang="en-US" sz="2500" dirty="0"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zh-TW" altLang="en-US" sz="25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到广东</a:t>
            </a:r>
            <a:endParaRPr lang="en-US" altLang="zh-TW" sz="25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5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怀集县人民医院看病，是脚痛，疼痛难忍，走路都很困难。</a:t>
            </a:r>
            <a:endParaRPr lang="en-US" altLang="zh-TW" sz="25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endParaRPr lang="zh-TW" altLang="en-US" sz="2500" dirty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5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无意中一位善良阿姨给我一张法轮功的真相卡片，上面写有：「法轮大法好，真善忍好」，她叫我心念，天天念。当时我花了</a:t>
            </a:r>
            <a:r>
              <a:rPr lang="en-US" altLang="zh-TW" sz="25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4</a:t>
            </a:r>
            <a:r>
              <a:rPr lang="zh-TW" altLang="en-US" sz="25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元钱买了一张挂号，是想看医生的，阿姨叫我马上念，我念了几次，发现脚不痛了，走路也正常了。后来我向挂号处退回</a:t>
            </a:r>
            <a:r>
              <a:rPr lang="en-US" altLang="zh-TW" sz="25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4</a:t>
            </a:r>
            <a:r>
              <a:rPr lang="zh-TW" altLang="en-US" sz="25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元钱，立即不用看医生了。</a:t>
            </a:r>
            <a:endParaRPr lang="en-US" altLang="zh-TW" sz="25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endParaRPr lang="en-US" altLang="zh-TW" sz="2500" dirty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5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真是神奇，我的脚好了，感谢李洪志大师。</a:t>
            </a:r>
            <a:endParaRPr lang="zh-TW" altLang="en-US" sz="2500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1806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175418" y="165524"/>
            <a:ext cx="26997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lang="en-US" altLang="zh-TW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10</a:t>
            </a:r>
            <a:r>
              <a:rPr lang="en-US" altLang="zh-TW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参与办法</a:t>
            </a:r>
            <a:endParaRPr lang="zh-TW" altLang="en-US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781" y="980728"/>
            <a:ext cx="9036496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smtClean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案情说明：</a:t>
            </a:r>
          </a:p>
          <a:p>
            <a:r>
              <a:rPr lang="en-US" altLang="zh-CN" sz="2200" b="1" smtClean="0">
                <a:latin typeface="Microsoft JhengHei" charset="-120"/>
                <a:ea typeface="Microsoft JhengHei" charset="-120"/>
                <a:cs typeface="Microsoft JhengHei" charset="-120"/>
              </a:rPr>
              <a:t>4</a:t>
            </a:r>
            <a:r>
              <a:rPr lang="zh-CN" altLang="en-US" sz="2200" b="1" smtClean="0"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sz="2200" b="1" smtClean="0">
                <a:latin typeface="Microsoft JhengHei" charset="-120"/>
                <a:ea typeface="Microsoft JhengHei" charset="-120"/>
                <a:cs typeface="Microsoft JhengHei" charset="-120"/>
              </a:rPr>
              <a:t>16</a:t>
            </a:r>
            <a:r>
              <a:rPr lang="zh-CN" altLang="en-US" sz="2200" b="1" smtClean="0">
                <a:latin typeface="Microsoft JhengHei" charset="-120"/>
                <a:ea typeface="Microsoft JhengHei" charset="-120"/>
                <a:cs typeface="Microsoft JhengHei" charset="-120"/>
              </a:rPr>
              <a:t>日拨</a:t>
            </a:r>
            <a:r>
              <a:rPr lang="zh-TW" altLang="en-US" sz="2200" b="1" smtClean="0">
                <a:latin typeface="Microsoft JhengHei" charset="-120"/>
                <a:ea typeface="Microsoft JhengHei" charset="-120"/>
                <a:cs typeface="Microsoft JhengHei" charset="-120"/>
              </a:rPr>
              <a:t>打</a:t>
            </a:r>
            <a:r>
              <a:rPr lang="zh-TW" altLang="en-US" sz="2200" b="1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广西壮族自治区</a:t>
            </a:r>
            <a:r>
              <a:rPr lang="zh-TW" altLang="en-US" sz="2200" b="1" smtClean="0">
                <a:latin typeface="Microsoft JhengHei" charset="-120"/>
                <a:ea typeface="Microsoft JhengHei" charset="-120"/>
                <a:cs typeface="Microsoft JhengHei" charset="-120"/>
              </a:rPr>
              <a:t>重点案例</a:t>
            </a:r>
            <a:endParaRPr lang="en-US" altLang="zh-TW" sz="2200" b="1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endParaRPr lang="zh-CN" altLang="en-US" sz="2200" b="1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marL="342900" indent="-342900">
              <a:buAutoNum type="arabicPeriod"/>
            </a:pPr>
            <a:r>
              <a:rPr lang="zh-TW" altLang="en-US" smtClean="0">
                <a:latin typeface="Microsoft JhengHei" charset="-120"/>
                <a:ea typeface="Microsoft JhengHei" charset="-120"/>
                <a:cs typeface="Microsoft JhengHei" charset="-120"/>
              </a:rPr>
              <a:t>广西</a:t>
            </a:r>
            <a:r>
              <a:rPr lang="en-US" altLang="zh-TW" smtClean="0">
                <a:latin typeface="Microsoft JhengHei" charset="-120"/>
                <a:ea typeface="Microsoft JhengHei" charset="-120"/>
                <a:cs typeface="Microsoft JhengHei" charset="-120"/>
              </a:rPr>
              <a:t>-</a:t>
            </a:r>
            <a:r>
              <a:rPr lang="zh-TW" altLang="en-US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崇左市</a:t>
            </a:r>
            <a:r>
              <a:rPr lang="en-US" altLang="zh-TW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-</a:t>
            </a:r>
            <a:r>
              <a:rPr lang="zh-TW" altLang="en-US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大新县</a:t>
            </a:r>
            <a:r>
              <a:rPr lang="zh-TW" altLang="en-US" smtClean="0">
                <a:latin typeface="Microsoft JhengHei" charset="-120"/>
                <a:ea typeface="Microsoft JhengHei" charset="-120"/>
                <a:cs typeface="Microsoft JhengHei" charset="-120"/>
              </a:rPr>
              <a:t>教育系统迫害法轮功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en-US" altLang="zh-TW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marL="342900" indent="-342900">
              <a:buAutoNum type="arabicPeriod"/>
            </a:pPr>
            <a:r>
              <a:rPr lang="zh-TW" altLang="en-US" smtClean="0">
                <a:latin typeface="Microsoft JhengHei" charset="-120"/>
                <a:ea typeface="Microsoft JhengHei" charset="-120"/>
                <a:cs typeface="Microsoft JhengHei" charset="-120"/>
              </a:rPr>
              <a:t>广西</a:t>
            </a:r>
            <a:r>
              <a:rPr lang="en-US" altLang="zh-TW" smtClean="0">
                <a:latin typeface="Microsoft JhengHei" charset="-120"/>
                <a:ea typeface="Microsoft JhengHei" charset="-120"/>
                <a:cs typeface="Microsoft JhengHei" charset="-120"/>
              </a:rPr>
              <a:t>-</a:t>
            </a:r>
            <a:r>
              <a:rPr lang="zh-TW" altLang="en-US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崇左市</a:t>
            </a:r>
            <a:r>
              <a:rPr lang="en-US" altLang="zh-TW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-</a:t>
            </a:r>
            <a:r>
              <a:rPr lang="zh-TW" altLang="en-US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大新县</a:t>
            </a:r>
            <a:r>
              <a:rPr lang="zh-TW" altLang="en-US" smtClean="0">
                <a:latin typeface="Microsoft JhengHei" charset="-120"/>
                <a:ea typeface="Microsoft JhengHei" charset="-120"/>
                <a:cs typeface="Microsoft JhengHei" charset="-120"/>
              </a:rPr>
              <a:t>华侨农场总场墙壁用瓷砖镶诬陷法轮功的图画。</a:t>
            </a:r>
            <a:endParaRPr lang="en-US" altLang="zh-TW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marL="342900" indent="-342900">
              <a:buAutoNum type="arabicPeriod"/>
            </a:pPr>
            <a:r>
              <a:rPr lang="zh-TW" altLang="en-US" smtClean="0">
                <a:latin typeface="Microsoft JhengHei" charset="-120"/>
                <a:ea typeface="Microsoft JhengHei" charset="-120"/>
                <a:cs typeface="Microsoft JhengHei" charset="-120"/>
              </a:rPr>
              <a:t>广西</a:t>
            </a:r>
            <a:r>
              <a:rPr lang="en-US" altLang="zh-TW" smtClean="0">
                <a:latin typeface="Microsoft JhengHei" charset="-120"/>
                <a:ea typeface="Microsoft JhengHei" charset="-120"/>
                <a:cs typeface="Microsoft JhengHei" charset="-120"/>
              </a:rPr>
              <a:t>-</a:t>
            </a:r>
            <a:r>
              <a:rPr lang="zh-TW" altLang="en-US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南宁市</a:t>
            </a:r>
            <a:r>
              <a:rPr lang="zh-TW" altLang="en-US" smtClean="0">
                <a:latin typeface="Microsoft JhengHei" charset="-120"/>
                <a:ea typeface="Microsoft JhengHei" charset="-120"/>
                <a:cs typeface="Microsoft JhengHei" charset="-120"/>
              </a:rPr>
              <a:t>在各个学校搞签名运动</a:t>
            </a:r>
            <a:endParaRPr lang="en-US" altLang="zh-TW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marL="342900" indent="-342900">
              <a:buAutoNum type="arabicPeriod"/>
            </a:pPr>
            <a:r>
              <a:rPr lang="zh-TW" altLang="en-US" smtClean="0">
                <a:latin typeface="Microsoft JhengHei" charset="-120"/>
                <a:ea typeface="Microsoft JhengHei" charset="-120"/>
                <a:cs typeface="Microsoft JhengHei" charset="-120"/>
              </a:rPr>
              <a:t>广西</a:t>
            </a:r>
            <a:r>
              <a:rPr lang="en-US" altLang="zh-TW" smtClean="0">
                <a:latin typeface="Microsoft JhengHei" charset="-120"/>
                <a:ea typeface="Microsoft JhengHei" charset="-120"/>
                <a:cs typeface="Microsoft JhengHei" charset="-120"/>
              </a:rPr>
              <a:t>-</a:t>
            </a:r>
            <a:r>
              <a:rPr lang="zh-TW" altLang="en-US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防空港</a:t>
            </a:r>
            <a:r>
              <a:rPr lang="zh-TW" altLang="en-US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市</a:t>
            </a:r>
            <a:r>
              <a:rPr lang="en-US" altLang="zh-TW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-</a:t>
            </a:r>
            <a:r>
              <a:rPr lang="zh-TW" altLang="en-US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东兴市</a:t>
            </a:r>
            <a:r>
              <a:rPr lang="zh-TW" altLang="en-US" smtClean="0">
                <a:latin typeface="Microsoft JhengHei" charset="-120"/>
                <a:ea typeface="Microsoft JhengHei" charset="-120"/>
                <a:cs typeface="Microsoft JhengHei" charset="-120"/>
              </a:rPr>
              <a:t>公安局绑架法轮功学员</a:t>
            </a:r>
            <a:endParaRPr lang="en-US" altLang="zh-TW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marL="342900" indent="-342900">
              <a:buFontTx/>
              <a:buAutoNum type="arabicPeriod"/>
            </a:pPr>
            <a:r>
              <a:rPr lang="zh-TW" altLang="en-US" smtClean="0">
                <a:latin typeface="Microsoft JhengHei" charset="-120"/>
                <a:ea typeface="Microsoft JhengHei" charset="-120"/>
                <a:cs typeface="Microsoft JhengHei" charset="-120"/>
              </a:rPr>
              <a:t>广西</a:t>
            </a:r>
            <a:r>
              <a:rPr lang="en-US" altLang="zh-TW" smtClean="0">
                <a:latin typeface="Microsoft JhengHei" charset="-120"/>
                <a:ea typeface="Microsoft JhengHei" charset="-120"/>
                <a:cs typeface="Microsoft JhengHei" charset="-120"/>
              </a:rPr>
              <a:t>-</a:t>
            </a:r>
            <a:r>
              <a:rPr lang="zh-TW" altLang="en-US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玉林</a:t>
            </a:r>
            <a:r>
              <a:rPr lang="zh-TW" altLang="en-US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市</a:t>
            </a:r>
            <a:r>
              <a:rPr lang="en-US" altLang="zh-TW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-</a:t>
            </a:r>
            <a:r>
              <a:rPr lang="zh-TW" altLang="en-US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陆川县</a:t>
            </a:r>
            <a:r>
              <a:rPr lang="zh-TW" altLang="en-US" smtClean="0">
                <a:latin typeface="Microsoft JhengHei" charset="-120"/>
                <a:ea typeface="Microsoft JhengHei" charset="-120"/>
                <a:cs typeface="Microsoft JhengHei" charset="-120"/>
              </a:rPr>
              <a:t>政法</a:t>
            </a:r>
            <a:r>
              <a:rPr lang="zh-TW" altLang="en-US">
                <a:latin typeface="Microsoft JhengHei" charset="-120"/>
                <a:ea typeface="Microsoft JhengHei" charset="-120"/>
                <a:cs typeface="Microsoft JhengHei" charset="-120"/>
              </a:rPr>
              <a:t>委</a:t>
            </a:r>
            <a:r>
              <a:rPr lang="en-US" altLang="zh-TW" smtClean="0">
                <a:latin typeface="Microsoft JhengHei" charset="-120"/>
                <a:ea typeface="Microsoft JhengHei" charset="-120"/>
                <a:cs typeface="Microsoft JhengHei" charset="-120"/>
              </a:rPr>
              <a:t>610</a:t>
            </a:r>
            <a:r>
              <a:rPr lang="zh-TW" altLang="en-US" smtClean="0">
                <a:latin typeface="Microsoft JhengHei" charset="-120"/>
                <a:ea typeface="Microsoft JhengHei" charset="-120"/>
                <a:cs typeface="Microsoft JhengHei" charset="-120"/>
              </a:rPr>
              <a:t>办组织小区对大法弟子干扰</a:t>
            </a:r>
            <a:endParaRPr lang="en-US" altLang="zh-TW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endParaRPr lang="en-US" altLang="zh-TW" sz="2400" b="1" dirty="0" smtClean="0">
              <a:solidFill>
                <a:srgbClr val="0070C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400" b="1" smtClean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重点案例说明：</a:t>
            </a:r>
            <a:r>
              <a:rPr lang="zh-TW" altLang="en-US" smtClean="0">
                <a:latin typeface="Microsoft JhengHei" charset="-120"/>
                <a:ea typeface="Microsoft JhengHei" charset="-120"/>
                <a:cs typeface="Microsoft JhengHei" charset="-120"/>
              </a:rPr>
              <a:t/>
            </a:r>
            <a:br>
              <a:rPr lang="zh-TW" altLang="en-US" smtClean="0">
                <a:latin typeface="Microsoft JhengHei" charset="-120"/>
                <a:ea typeface="Microsoft JhengHei" charset="-120"/>
                <a:cs typeface="Microsoft JhengHei" charset="-120"/>
              </a:rPr>
            </a:br>
            <a:r>
              <a:rPr lang="zh-TW" altLang="en-US" smtClean="0">
                <a:latin typeface="Microsoft JhengHei" charset="-120"/>
                <a:ea typeface="Microsoft JhengHei" charset="-120"/>
                <a:cs typeface="Microsoft JhengHei" charset="-120"/>
              </a:rPr>
              <a:t>◎周一（</a:t>
            </a:r>
            <a:r>
              <a:rPr lang="en-US" altLang="zh-TW" smtClean="0">
                <a:latin typeface="Microsoft JhengHei" charset="-120"/>
                <a:ea typeface="Microsoft JhengHei" charset="-120"/>
                <a:cs typeface="Microsoft JhengHei" charset="-120"/>
              </a:rPr>
              <a:t>4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dirty="0" smtClean="0">
                <a:latin typeface="Microsoft JhengHei" charset="-120"/>
                <a:ea typeface="Microsoft JhengHei" charset="-120"/>
                <a:cs typeface="Microsoft JhengHei" charset="-120"/>
              </a:rPr>
              <a:t>16</a:t>
            </a:r>
            <a:r>
              <a:rPr lang="zh-TW" altLang="en-US" smtClean="0"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zh-TW" altLang="en-US" smtClean="0">
                <a:latin typeface="Microsoft JhengHei" charset="-120"/>
                <a:ea typeface="Microsoft JhengHei" charset="-120"/>
                <a:cs typeface="Microsoft JhengHei" charset="-120"/>
              </a:rPr>
              <a:t>）拨打重点号码。</a:t>
            </a:r>
            <a:endParaRPr lang="en-US" altLang="zh-TW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mtClean="0">
                <a:latin typeface="Microsoft JhengHei" charset="-120"/>
                <a:ea typeface="Microsoft JhengHei" charset="-120"/>
                <a:cs typeface="Microsoft JhengHei" charset="-120"/>
              </a:rPr>
              <a:t/>
            </a:r>
            <a:br>
              <a:rPr lang="zh-TW" altLang="en-US" smtClean="0">
                <a:latin typeface="Microsoft JhengHei" charset="-120"/>
                <a:ea typeface="Microsoft JhengHei" charset="-120"/>
                <a:cs typeface="Microsoft JhengHei" charset="-120"/>
              </a:rPr>
            </a:br>
            <a:r>
              <a:rPr lang="zh-TW" altLang="en-US" smtClean="0">
                <a:latin typeface="Microsoft JhengHei" charset="-120"/>
                <a:ea typeface="Microsoft JhengHei" charset="-120"/>
                <a:cs typeface="Microsoft JhengHei" charset="-120"/>
              </a:rPr>
              <a:t>上午时段</a:t>
            </a:r>
            <a:r>
              <a:rPr lang="en-US" altLang="zh-TW" smtClean="0">
                <a:latin typeface="Microsoft JhengHei" charset="-120"/>
                <a:ea typeface="Microsoft JhengHei" charset="-120"/>
                <a:cs typeface="Microsoft JhengHei" charset="-120"/>
              </a:rPr>
              <a:t>【</a:t>
            </a:r>
            <a:r>
              <a:rPr lang="en-US" altLang="zh-TW" dirty="0" smtClean="0">
                <a:latin typeface="Microsoft JhengHei" charset="-120"/>
                <a:ea typeface="Microsoft JhengHei" charset="-120"/>
                <a:cs typeface="Microsoft JhengHei" charset="-120"/>
              </a:rPr>
              <a:t>101RTC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第一直播</a:t>
            </a:r>
            <a:r>
              <a:rPr lang="zh-TW" altLang="en-US" smtClean="0">
                <a:latin typeface="Microsoft JhengHei" charset="-120"/>
                <a:ea typeface="Microsoft JhengHei" charset="-120"/>
                <a:cs typeface="Microsoft JhengHei" charset="-120"/>
              </a:rPr>
              <a:t>室</a:t>
            </a:r>
            <a:r>
              <a:rPr lang="en-US" altLang="zh-TW" smtClean="0">
                <a:latin typeface="Microsoft JhengHei" charset="-120"/>
                <a:ea typeface="Microsoft JhengHei" charset="-120"/>
                <a:cs typeface="Microsoft JhengHei" charset="-120"/>
              </a:rPr>
              <a:t>】</a:t>
            </a:r>
            <a:r>
              <a:rPr lang="zh-TW" altLang="en-US" smtClean="0">
                <a:latin typeface="Microsoft JhengHei" charset="-120"/>
                <a:ea typeface="Microsoft JhengHei" charset="-120"/>
                <a:cs typeface="Microsoft JhengHei" charset="-120"/>
              </a:rPr>
              <a:t>有现场拨打解析。</a:t>
            </a:r>
            <a:endParaRPr lang="en-US" altLang="zh-TW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endParaRPr lang="en-US" altLang="zh-TW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mtClean="0">
                <a:latin typeface="Microsoft JhengHei" charset="-120"/>
                <a:ea typeface="Microsoft JhengHei" charset="-120"/>
                <a:cs typeface="Microsoft JhengHei" charset="-120"/>
              </a:rPr>
              <a:t>其它时间</a:t>
            </a:r>
            <a:r>
              <a:rPr lang="en-US" altLang="zh-TW" smtClean="0">
                <a:latin typeface="Microsoft JhengHei" charset="-120"/>
                <a:ea typeface="Microsoft JhengHei" charset="-120"/>
                <a:cs typeface="Microsoft JhengHei" charset="-120"/>
              </a:rPr>
              <a:t>【104RTC</a:t>
            </a:r>
            <a:r>
              <a:rPr lang="zh-TW" altLang="en-US" smtClean="0">
                <a:latin typeface="Microsoft JhengHei" charset="-120"/>
                <a:ea typeface="Microsoft JhengHei" charset="-120"/>
                <a:cs typeface="Microsoft JhengHei" charset="-120"/>
              </a:rPr>
              <a:t>重点讲真相直播室</a:t>
            </a:r>
            <a:r>
              <a:rPr lang="en-US" altLang="zh-TW" smtClean="0">
                <a:latin typeface="Microsoft JhengHei" charset="-120"/>
                <a:ea typeface="Microsoft JhengHei" charset="-120"/>
                <a:cs typeface="Microsoft JhengHei" charset="-120"/>
              </a:rPr>
              <a:t>】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每天都有同修值班，互相</a:t>
            </a:r>
            <a:r>
              <a:rPr lang="zh-TW" altLang="en-US" smtClean="0">
                <a:latin typeface="Microsoft JhengHei" charset="-120"/>
                <a:ea typeface="Microsoft JhengHei" charset="-120"/>
                <a:cs typeface="Microsoft JhengHei" charset="-120"/>
              </a:rPr>
              <a:t>切磋</a:t>
            </a:r>
            <a:r>
              <a:rPr lang="zh-TW" altLang="en-US" smtClean="0">
                <a:latin typeface="Microsoft JhengHei" charset="-120"/>
                <a:ea typeface="Microsoft JhengHei" charset="-120"/>
                <a:cs typeface="Microsoft JhengHei" charset="-120"/>
              </a:rPr>
              <a:t>共同</a:t>
            </a:r>
            <a:r>
              <a:rPr lang="zh-TW" altLang="en-US" sz="2000" smtClean="0">
                <a:latin typeface="Microsoft JhengHei" charset="-120"/>
                <a:ea typeface="Microsoft JhengHei" charset="-120"/>
                <a:cs typeface="Microsoft JhengHei" charset="-120"/>
              </a:rPr>
              <a:t>拨打。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6305843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5141" y="640913"/>
            <a:ext cx="8964488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200" b="1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您可根据自己的情况选择领取以下号码参与重点案例</a:t>
            </a:r>
            <a:r>
              <a:rPr lang="zh-TW" altLang="en-US" sz="22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endParaRPr lang="en-US" altLang="zh-TW" sz="2400" dirty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b="1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◎</a:t>
            </a:r>
            <a:r>
              <a:rPr lang="zh-TW" altLang="en-US" sz="2000" b="1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当地民众：</a:t>
            </a:r>
            <a:endParaRPr lang="en-US" altLang="zh-TW" sz="2000" b="1" dirty="0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55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—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当地的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RTC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号码（向当地民众揭露当地邪恶）回馈到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【1002-rtc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普通号码回馈平台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endParaRPr lang="en-US" altLang="zh-TW" sz="2000" b="1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b="1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◎</a:t>
            </a:r>
            <a:r>
              <a:rPr lang="zh-TW" altLang="en-US" sz="2000" b="1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2000" b="1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重点号码：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TW">
                <a:latin typeface="微軟正黑體" panose="020B0604030504040204" pitchFamily="34" charset="-120"/>
                <a:ea typeface="微軟正黑體" panose="020B0604030504040204" pitchFamily="34" charset="-120"/>
              </a:rPr>
              <a:t>44-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座机（白天拨打）请回馈到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【1003-rtc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重点号码回馈平台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45-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手机（傍晚或晚间拨打）请回馈到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【1003-rtc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重点号码回馈平台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46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—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重要座机特别号码（请平时拨打重点的同修尽量先领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46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）请回馈到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【1005-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明慧紧急案例回馈平台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47-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重要手机特别号码（请平时拨打重点的同修尽量先领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47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）请回馈到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【1005-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明慧紧急案例回馈平台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b="1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◎</a:t>
            </a:r>
            <a:r>
              <a:rPr lang="zh-TW" altLang="en-US" sz="2000" b="1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重点案例核心号码：</a:t>
            </a:r>
            <a:r>
              <a:rPr lang="zh-TW" altLang="en-US"/>
              <a:t/>
            </a:r>
            <a:br>
              <a:rPr lang="zh-TW" altLang="en-US"/>
            </a:br>
            <a:r>
              <a:rPr lang="zh-TW" altLang="en-US" smtClean="0"/>
              <a:t>重点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案例核心号码的拨打，主要是在安信平台上领号。如有意愿参加核心号码拨打的同修请到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【104RTC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重点讲真相直播室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找当班负责同修，可让负责同修将您加入到领号平台。或请当班同修帮你领号，参与拨打。</a:t>
            </a:r>
          </a:p>
          <a:p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b="1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◎</a:t>
            </a:r>
            <a:r>
              <a:rPr lang="zh-TW" altLang="en-US" sz="2000" b="1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周三联合专案（同一案情）：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联合专案当天，听了真相的号码会自动上传到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8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号键领号平台。在</a:t>
            </a:r>
            <a:r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8</a:t>
            </a:r>
            <a:r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号键领号平台里的同修可自由领号参与拨打。请大家共同参与！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7504" y="97293"/>
            <a:ext cx="24208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altLang="zh-TW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11</a:t>
            </a:r>
            <a:r>
              <a:rPr lang="en-US" altLang="zh-TW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如何参与</a:t>
            </a:r>
            <a:endParaRPr lang="zh-TW" altLang="en-US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555462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64" r="13819"/>
          <a:stretch/>
        </p:blipFill>
        <p:spPr bwMode="auto">
          <a:xfrm>
            <a:off x="107504" y="-1"/>
            <a:ext cx="8902484" cy="685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02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3"/>
          <p:cNvSpPr txBox="1"/>
          <p:nvPr/>
        </p:nvSpPr>
        <p:spPr>
          <a:xfrm>
            <a:off x="211828" y="132080"/>
            <a:ext cx="8352930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3200" b="1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dirty="0"/>
              <a:t>3. </a:t>
            </a:r>
            <a:r>
              <a:rPr sz="2400" dirty="0" err="1" smtClean="0"/>
              <a:t>历任中共</a:t>
            </a:r>
            <a:r>
              <a:rPr lang="zh-TW" altLang="en-US" dirty="0" smtClean="0">
                <a:solidFill>
                  <a:srgbClr val="C00000"/>
                </a:solidFill>
              </a:rPr>
              <a:t>广西壮族自治区</a:t>
            </a:r>
            <a:r>
              <a:rPr dirty="0" err="1" smtClean="0">
                <a:solidFill>
                  <a:srgbClr val="C00000"/>
                </a:solidFill>
              </a:rPr>
              <a:t>书记</a:t>
            </a:r>
            <a:r>
              <a:rPr sz="2400" dirty="0" err="1" smtClean="0"/>
              <a:t>被追查情况</a:t>
            </a:r>
            <a:endParaRPr sz="2400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7009877"/>
              </p:ext>
            </p:extLst>
          </p:nvPr>
        </p:nvGraphicFramePr>
        <p:xfrm>
          <a:off x="246693" y="855980"/>
          <a:ext cx="8573780" cy="3903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7702"/>
                <a:gridCol w="2881070"/>
                <a:gridCol w="4645008"/>
              </a:tblGrid>
              <a:tr h="370840">
                <a:tc>
                  <a:txBody>
                    <a:bodyPr/>
                    <a:lstStyle/>
                    <a:p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姓名</a:t>
                      </a: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任期</a:t>
                      </a: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2000" b="1" kern="1200" smtClean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『追查国际』</a:t>
                      </a:r>
                      <a:r>
                        <a:rPr lang="zh-TW" altLang="en-US" sz="200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追查</a:t>
                      </a:r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通告</a:t>
                      </a: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sz="180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曹伯纯</a:t>
                      </a:r>
                      <a:endParaRPr lang="en-US" sz="180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1997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</a:t>
                      </a: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7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月－</a:t>
                      </a: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2006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</a:t>
                      </a: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6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</a:t>
                      </a:r>
                      <a:endParaRPr lang="en-US" sz="1800" b="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暂无</a:t>
                      </a:r>
                      <a:endParaRPr lang="en-US" altLang="zh-TW" sz="18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sz="1800" b="1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刘奇葆</a:t>
                      </a:r>
                      <a:endParaRPr lang="en-US" sz="1800" b="1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2006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</a:t>
                      </a: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6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月－</a:t>
                      </a: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2007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</a:t>
                      </a: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11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</a:t>
                      </a:r>
                      <a:endParaRPr lang="en-US" sz="1800" b="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800" b="1" kern="1200" smtClean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『追查国际』</a:t>
                      </a:r>
                      <a:r>
                        <a:rPr lang="zh-CN" altLang="en-US" sz="1800" b="1" i="0" kern="120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追查精神文明委员会部分官员参与迫害法轮功的特别通告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0" i="0" u="none" kern="120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日期</a:t>
                      </a:r>
                      <a:r>
                        <a:rPr lang="zh-TW" altLang="en-US" sz="1800" b="0" i="0" u="none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：</a:t>
                      </a:r>
                      <a:r>
                        <a:rPr lang="en-US" altLang="zh-TW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2005</a:t>
                      </a:r>
                      <a:r>
                        <a:rPr lang="zh-TW" alt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年</a:t>
                      </a:r>
                      <a:r>
                        <a:rPr lang="en-US" altLang="zh-TW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</a:t>
                      </a:r>
                      <a:r>
                        <a:rPr lang="zh-TW" alt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月</a:t>
                      </a:r>
                      <a:r>
                        <a:rPr lang="en-US" altLang="zh-TW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25</a:t>
                      </a:r>
                      <a:r>
                        <a:rPr lang="zh-TW" alt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日</a:t>
                      </a:r>
                      <a:endParaRPr lang="en-US" altLang="zh-TW" sz="1800" b="0" i="0" kern="1200" dirty="0" smtClean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0" i="0" u="none" kern="120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时任：</a:t>
                      </a:r>
                      <a:r>
                        <a:rPr lang="zh-CN" altLang="en-US" sz="1800" b="0" i="0" kern="120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国务院副秘书长、中央文明办副主任</a:t>
                      </a:r>
                      <a:endParaRPr lang="en-US" sz="1800" b="0" kern="12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sz="1800" b="1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郭声琨</a:t>
                      </a:r>
                      <a:endParaRPr lang="en-US" sz="1800" b="1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2007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</a:t>
                      </a: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11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月－</a:t>
                      </a: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2012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</a:t>
                      </a: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12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</a:t>
                      </a:r>
                      <a:endParaRPr lang="en-US" sz="1800" b="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800" b="1" kern="1200" smtClean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『追查国际』</a:t>
                      </a:r>
                      <a:r>
                        <a:rPr lang="zh-CN" altLang="en-US" sz="1800" b="1" i="0" u="none" kern="120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追查山东省济南市等迫害法轮功学员冯国云的责任人的通告</a:t>
                      </a:r>
                      <a:endParaRPr lang="en-US" altLang="zh-CN" sz="1800" b="1" i="0" u="none" kern="1200" dirty="0" smtClean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0" i="0" u="none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日期：</a:t>
                      </a:r>
                      <a:r>
                        <a:rPr lang="en-US" altLang="zh-TW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2015</a:t>
                      </a:r>
                      <a:r>
                        <a:rPr lang="zh-TW" alt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年</a:t>
                      </a:r>
                      <a:r>
                        <a:rPr lang="en-US" altLang="zh-TW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5</a:t>
                      </a:r>
                      <a:r>
                        <a:rPr lang="zh-TW" alt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月</a:t>
                      </a:r>
                      <a:r>
                        <a:rPr lang="en-US" altLang="zh-TW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5</a:t>
                      </a:r>
                      <a:r>
                        <a:rPr lang="zh-TW" alt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日</a:t>
                      </a:r>
                      <a:endParaRPr lang="en-US" altLang="zh-TW" sz="1800" b="0" i="0" u="none" kern="1200" dirty="0" smtClean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0" i="0" u="none" kern="120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时任：</a:t>
                      </a:r>
                      <a:r>
                        <a:rPr lang="zh-CN" altLang="en-US" sz="1800" b="0" i="0" kern="120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中共公安部部长郭声琨</a:t>
                      </a:r>
                      <a:endParaRPr lang="en-US" sz="1800" b="0" u="none" kern="12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8124">
                <a:tc>
                  <a:txBody>
                    <a:bodyPr/>
                    <a:lstStyle/>
                    <a:p>
                      <a:r>
                        <a:rPr lang="zh-TW" altLang="en-US" sz="180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彭清华</a:t>
                      </a:r>
                      <a:endParaRPr lang="en-US" sz="1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2012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</a:t>
                      </a: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12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月－</a:t>
                      </a: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2018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</a:t>
                      </a: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</a:t>
                      </a:r>
                      <a:endParaRPr lang="en-US" sz="1800" b="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暂无</a:t>
                      </a:r>
                      <a:endParaRPr lang="en-US" altLang="zh-TW" sz="18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鹿心社</a:t>
                      </a:r>
                      <a:endParaRPr lang="en-US" altLang="zh-TW" sz="1800" dirty="0" smtClean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2018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</a:t>
                      </a: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</a:t>
                      </a: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-</a:t>
                      </a:r>
                      <a:endParaRPr lang="en-US" sz="1800" b="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暂无</a:t>
                      </a:r>
                      <a:endParaRPr lang="en-US" altLang="zh-TW" sz="18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7342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矩形 5"/>
          <p:cNvGrpSpPr/>
          <p:nvPr/>
        </p:nvGrpSpPr>
        <p:grpSpPr>
          <a:xfrm>
            <a:off x="13398" y="-3"/>
            <a:ext cx="9130607" cy="836722"/>
            <a:chOff x="-1" y="-1"/>
            <a:chExt cx="9130605" cy="836720"/>
          </a:xfrm>
        </p:grpSpPr>
        <p:sp>
          <p:nvSpPr>
            <p:cNvPr id="133" name="矩形"/>
            <p:cNvSpPr/>
            <p:nvPr/>
          </p:nvSpPr>
          <p:spPr>
            <a:xfrm>
              <a:off x="-1" y="-1"/>
              <a:ext cx="9130605" cy="836720"/>
            </a:xfrm>
            <a:prstGeom prst="rect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4" name="9-3. 株洲市被國際追查官員"/>
            <p:cNvSpPr txBox="1"/>
            <p:nvPr/>
          </p:nvSpPr>
          <p:spPr>
            <a:xfrm>
              <a:off x="166692" y="163738"/>
              <a:ext cx="5256004" cy="5847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>
              <a:lvl1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r>
                <a:rPr lang="en-US" dirty="0"/>
                <a:t>4</a:t>
              </a:r>
              <a:r>
                <a:rPr dirty="0" smtClean="0"/>
                <a:t>.</a:t>
              </a:r>
              <a:r>
                <a:rPr lang="zh-TW" altLang="en-US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广西壮族自治区</a:t>
              </a:r>
              <a:r>
                <a:rPr lang="en-US" altLang="zh-TW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</a:t>
              </a:r>
              <a:r>
                <a:rPr lang="zh-TW" altLang="en-US" dirty="0" smtClean="0"/>
                <a:t>高官</a:t>
              </a:r>
              <a:endParaRPr dirty="0"/>
            </a:p>
          </p:txBody>
        </p:sp>
      </p:grpSp>
      <p:sp>
        <p:nvSpPr>
          <p:cNvPr id="136" name="矩形 6"/>
          <p:cNvSpPr/>
          <p:nvPr/>
        </p:nvSpPr>
        <p:spPr>
          <a:xfrm>
            <a:off x="82000" y="4838612"/>
            <a:ext cx="8993402" cy="830993"/>
          </a:xfrm>
          <a:prstGeom prst="rect">
            <a:avLst/>
          </a:prstGeom>
          <a:ln w="28575">
            <a:solidFill>
              <a:srgbClr val="0070C0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>
              <a:defRPr sz="24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mtClean="0"/>
              <a:t>目前为止，</a:t>
            </a:r>
            <a:r>
              <a:rPr lang="zh-TW" altLang="en-US" sz="2400" b="1" smtClean="0">
                <a:solidFill>
                  <a:srgbClr val="C00000"/>
                </a:solidFill>
              </a:rPr>
              <a:t>广西壮族自治区</a:t>
            </a:r>
            <a:r>
              <a:rPr lang="zh-TW" altLang="en-US" sz="2400" smtClean="0"/>
              <a:t>有</a:t>
            </a:r>
            <a:r>
              <a:rPr lang="en-US" altLang="zh-TW" sz="2400" b="1" smtClean="0">
                <a:solidFill>
                  <a:srgbClr val="C00000"/>
                </a:solidFill>
              </a:rPr>
              <a:t>375</a:t>
            </a:r>
            <a:r>
              <a:rPr lang="zh-TW" altLang="en-US" sz="2400" smtClean="0"/>
              <a:t>名的公检法司</a:t>
            </a:r>
            <a:r>
              <a:rPr smtClean="0"/>
              <a:t>、教育界、媒体界等人员因迫害法轮功学员，被海外组织“追查国际”立案追查</a:t>
            </a:r>
            <a:endParaRPr dirty="0"/>
          </a:p>
        </p:txBody>
      </p:sp>
      <p:sp>
        <p:nvSpPr>
          <p:cNvPr id="137" name="矩形"/>
          <p:cNvSpPr/>
          <p:nvPr/>
        </p:nvSpPr>
        <p:spPr>
          <a:xfrm>
            <a:off x="7525885" y="100429"/>
            <a:ext cx="1486351" cy="648078"/>
          </a:xfrm>
          <a:prstGeom prst="rect">
            <a:avLst/>
          </a:prstGeom>
          <a:solidFill>
            <a:srgbClr val="FFFFFF"/>
          </a:solidFill>
          <a:ln w="28575" cap="flat">
            <a:solidFill>
              <a:srgbClr val="0070C0"/>
            </a:solidFill>
            <a:prstDash val="solid"/>
            <a:round/>
          </a:ln>
          <a:effectLst/>
        </p:spPr>
        <p:txBody>
          <a:bodyPr wrap="square" lIns="45718" tIns="45718" rIns="45718" bIns="45718" numCol="1" anchor="ctr">
            <a:noAutofit/>
          </a:bodyPr>
          <a:lstStyle/>
          <a:p>
            <a:pPr algn="ctr">
              <a:defRPr sz="4000" b="1">
                <a:solidFill>
                  <a:srgbClr val="0070C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3200" dirty="0"/>
              <a:t>追查</a:t>
            </a:r>
            <a:endParaRPr sz="3200" dirty="0"/>
          </a:p>
        </p:txBody>
      </p:sp>
      <p:sp>
        <p:nvSpPr>
          <p:cNvPr id="8" name="文字方塊 2"/>
          <p:cNvSpPr txBox="1"/>
          <p:nvPr/>
        </p:nvSpPr>
        <p:spPr>
          <a:xfrm>
            <a:off x="107504" y="1143711"/>
            <a:ext cx="8904732" cy="3046988"/>
          </a:xfrm>
          <a:prstGeom prst="rect">
            <a:avLst/>
          </a:prstGeom>
          <a:ln w="19050">
            <a:solidFill>
              <a:srgbClr val="0070C0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2000" b="1">
                <a:solidFill>
                  <a:srgbClr val="E46C0A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2400" smtClean="0">
                <a:latin typeface="Microsoft JhengHei" charset="-120"/>
                <a:ea typeface="Microsoft JhengHei" charset="-120"/>
                <a:cs typeface="Microsoft JhengHei" charset="-120"/>
              </a:rPr>
              <a:t>广西壮族自治区</a:t>
            </a:r>
            <a:r>
              <a:rPr sz="2400" b="0" smtClean="0">
                <a:solidFill>
                  <a:srgbClr val="0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许多官员因迫害法轮功被国际追查，</a:t>
            </a:r>
            <a:r>
              <a:rPr sz="2400" b="0" dirty="0">
                <a:solidFill>
                  <a:srgbClr val="0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包括</a:t>
            </a:r>
          </a:p>
          <a:p>
            <a:pPr>
              <a:defRPr sz="2000">
                <a:solidFill>
                  <a:srgbClr val="984807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sz="2400" b="0" dirty="0" smtClean="0">
              <a:solidFill>
                <a:srgbClr val="000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400" smtClean="0">
                <a:latin typeface="Microsoft JhengHei" charset="-120"/>
                <a:ea typeface="Microsoft JhengHei" charset="-120"/>
                <a:cs typeface="Microsoft JhengHei" charset="-120"/>
              </a:rPr>
              <a:t>历任自治区党委书记：</a:t>
            </a:r>
            <a:r>
              <a:rPr lang="zh-TW" altLang="en-US" sz="2400" b="1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郭声琨、</a:t>
            </a:r>
            <a:r>
              <a:rPr lang="zh-TW" altLang="en-US" sz="2400" b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刘奇葆</a:t>
            </a:r>
            <a:endParaRPr lang="en-US" altLang="zh-TW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zh-TW" altLang="en-US" sz="2400" b="1" dirty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400" smtClean="0">
                <a:latin typeface="Microsoft JhengHei" charset="-120"/>
                <a:ea typeface="Microsoft JhengHei" charset="-120"/>
                <a:cs typeface="Microsoft JhengHei" charset="-120"/>
              </a:rPr>
              <a:t>历任自治区政法委书记：</a:t>
            </a:r>
            <a:r>
              <a:rPr lang="zh-TW" altLang="en-US" sz="2400" b="1" smtClean="0">
                <a:latin typeface="Microsoft JhengHei" charset="-120"/>
                <a:ea typeface="Microsoft JhengHei" charset="-120"/>
                <a:cs typeface="Microsoft JhengHei" charset="-120"/>
              </a:rPr>
              <a:t>温卡华、彭祖意</a:t>
            </a:r>
            <a:endParaRPr lang="en-US" altLang="zh-TW" sz="2400" b="1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endParaRPr lang="zh-TW" altLang="en-US" sz="2400" b="1" dirty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400" smtClean="0">
                <a:latin typeface="Microsoft JhengHei" charset="-120"/>
                <a:ea typeface="Microsoft JhengHei" charset="-120"/>
                <a:cs typeface="Microsoft JhengHei" charset="-120"/>
              </a:rPr>
              <a:t>历任自治区党委防范办</a:t>
            </a:r>
            <a:r>
              <a:rPr lang="en-US" altLang="zh-TW" sz="2400" smtClean="0">
                <a:latin typeface="Microsoft JhengHei" charset="-120"/>
                <a:ea typeface="Microsoft JhengHei" charset="-120"/>
                <a:cs typeface="Microsoft JhengHei" charset="-120"/>
              </a:rPr>
              <a:t>(610</a:t>
            </a:r>
            <a:r>
              <a:rPr lang="zh-TW" altLang="en-US" sz="2400" smtClean="0">
                <a:latin typeface="Microsoft JhengHei" charset="-120"/>
                <a:ea typeface="Microsoft JhengHei" charset="-120"/>
                <a:cs typeface="Microsoft JhengHei" charset="-120"/>
              </a:rPr>
              <a:t>办</a:t>
            </a:r>
            <a:r>
              <a:rPr lang="en-US" altLang="zh-TW" sz="2400" smtClean="0">
                <a:latin typeface="Microsoft JhengHei" charset="-120"/>
                <a:ea typeface="Microsoft JhengHei" charset="-120"/>
                <a:cs typeface="Microsoft JhengHei" charset="-120"/>
              </a:rPr>
              <a:t>)</a:t>
            </a:r>
            <a:r>
              <a:rPr lang="zh-TW" altLang="en-US" sz="2400">
                <a:latin typeface="Microsoft JhengHei" charset="-120"/>
                <a:ea typeface="Microsoft JhengHei" charset="-120"/>
                <a:cs typeface="Microsoft JhengHei" charset="-120"/>
              </a:rPr>
              <a:t>主任</a:t>
            </a:r>
            <a:r>
              <a:rPr lang="zh-TW" altLang="en-US" sz="2400" smtClean="0">
                <a:latin typeface="Microsoft JhengHei" charset="-120"/>
                <a:ea typeface="Microsoft JhengHei" charset="-120"/>
                <a:cs typeface="Microsoft JhengHei" charset="-120"/>
              </a:rPr>
              <a:t>：</a:t>
            </a:r>
            <a:r>
              <a:rPr lang="zh-TW" altLang="en-US" sz="2400" b="1" smtClean="0">
                <a:latin typeface="Microsoft JhengHei" charset="-120"/>
                <a:ea typeface="Microsoft JhengHei" charset="-120"/>
                <a:cs typeface="Microsoft JhengHei" charset="-120"/>
              </a:rPr>
              <a:t>李伟文、梁炳巨、秦益贵</a:t>
            </a:r>
          </a:p>
          <a:p>
            <a:pPr>
              <a:defRPr sz="2000">
                <a:solidFill>
                  <a:srgbClr val="984807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sz="2400" b="0" dirty="0">
              <a:solidFill>
                <a:srgbClr val="000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48945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4499992" y="3068960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/>
          </a:p>
        </p:txBody>
      </p:sp>
      <p:grpSp>
        <p:nvGrpSpPr>
          <p:cNvPr id="8" name="群組 7"/>
          <p:cNvGrpSpPr/>
          <p:nvPr/>
        </p:nvGrpSpPr>
        <p:grpSpPr>
          <a:xfrm>
            <a:off x="0" y="0"/>
            <a:ext cx="9130598" cy="1052736"/>
            <a:chOff x="0" y="0"/>
            <a:chExt cx="9130598" cy="1052736"/>
          </a:xfrm>
        </p:grpSpPr>
        <p:sp>
          <p:nvSpPr>
            <p:cNvPr id="20" name="矩形 19"/>
            <p:cNvSpPr/>
            <p:nvPr/>
          </p:nvSpPr>
          <p:spPr>
            <a:xfrm>
              <a:off x="0" y="0"/>
              <a:ext cx="9130598" cy="10527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TW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</a:t>
              </a:r>
              <a:endParaRPr lang="zh-TW" altLang="en-US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39491" y="18601"/>
              <a:ext cx="5649303" cy="9541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5</a:t>
              </a:r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-1</a:t>
              </a:r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.</a:t>
              </a:r>
              <a:r>
                <a:rPr lang="zh-TW" altLang="en-US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广西壮族自治区</a:t>
              </a:r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</a:t>
              </a:r>
              <a:r>
                <a:rPr lang="zh-TW" altLang="en-US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高官恶报</a:t>
              </a:r>
              <a:endParaRPr lang="en-US" altLang="zh-TW" sz="3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r>
                <a:rPr lang="zh-TW" altLang="en-US" sz="2400" b="1" dirty="0" smtClean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广西首虎，李达球，被判</a:t>
              </a:r>
              <a:r>
                <a:rPr lang="en-US" altLang="zh-TW" sz="2400" b="1" dirty="0" smtClean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15</a:t>
              </a:r>
              <a:r>
                <a:rPr lang="zh-TW" altLang="en-US" sz="2400" b="1" dirty="0" smtClean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年</a:t>
              </a:r>
              <a:endParaRPr lang="en-US" altLang="zh-TW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7563217" y="202332"/>
              <a:ext cx="1486345" cy="648072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TW" altLang="en-US" sz="36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惡報</a:t>
              </a:r>
              <a:endPara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3995936" y="1286547"/>
            <a:ext cx="5076056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400" b="1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李达球</a:t>
            </a:r>
            <a:endParaRPr lang="en-US" altLang="zh-TW" sz="2400" b="1" dirty="0">
              <a:solidFill>
                <a:srgbClr val="00B05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 charset="-120"/>
            </a:endParaRPr>
          </a:p>
          <a:p>
            <a:r>
              <a:rPr lang="zh-TW" altLang="en-US" sz="2200" smtClean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中共广西政协原副主席、总工会原主席</a:t>
            </a:r>
            <a:endParaRPr lang="en-US" altLang="zh-TW" sz="2200" dirty="0" smtClean="0">
              <a:solidFill>
                <a:srgbClr val="222222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endParaRPr lang="en-US" altLang="zh-TW" sz="2200" dirty="0" smtClean="0">
              <a:solidFill>
                <a:srgbClr val="222222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en-US" altLang="zh-TW" sz="2200" dirty="0" smtClean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2013</a:t>
            </a:r>
            <a:r>
              <a:rPr lang="zh-TW" altLang="en-US" sz="22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2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7</a:t>
            </a:r>
            <a:r>
              <a:rPr lang="zh-TW" altLang="en-US" sz="22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sz="22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6</a:t>
            </a:r>
            <a:r>
              <a:rPr lang="zh-TW" altLang="en-US" sz="220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zh-TW" altLang="en-US" sz="2200" smtClean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被调查</a:t>
            </a:r>
            <a:endParaRPr lang="en-US" altLang="zh-TW" sz="2200" dirty="0" smtClean="0">
              <a:solidFill>
                <a:srgbClr val="222222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endParaRPr lang="en-US" altLang="zh-TW" sz="22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en-US" altLang="zh-TW" sz="22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2014</a:t>
            </a:r>
            <a:r>
              <a:rPr lang="zh-TW" altLang="en-US" sz="22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2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10</a:t>
            </a:r>
            <a:r>
              <a:rPr lang="zh-TW" altLang="en-US" sz="220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sz="2200" smtClean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13</a:t>
            </a:r>
            <a:r>
              <a:rPr lang="zh-TW" altLang="en-US" sz="2200" smtClean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日以收受贿赂</a:t>
            </a:r>
            <a:r>
              <a:rPr lang="en-US" altLang="zh-TW" sz="2200" smtClean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1,095</a:t>
            </a:r>
            <a:r>
              <a:rPr lang="zh-TW" altLang="en-US" sz="2200" smtClean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万余元</a:t>
            </a:r>
            <a:r>
              <a:rPr lang="zh-TW" altLang="en-US" sz="2200" dirty="0" smtClean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zh-TW" altLang="en-US" sz="2200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被判</a:t>
            </a:r>
            <a:r>
              <a:rPr lang="en-US" altLang="zh-TW" sz="2200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15</a:t>
            </a:r>
            <a:r>
              <a:rPr lang="zh-TW" altLang="en-US" sz="2200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endParaRPr lang="en-US" sz="2200" dirty="0">
              <a:solidFill>
                <a:srgbClr val="C00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89232" y="4221088"/>
            <a:ext cx="866284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400" b="1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李达球</a:t>
            </a:r>
            <a:r>
              <a:rPr lang="zh-TW" altLang="en-US" sz="2400" smtClean="0">
                <a:solidFill>
                  <a:srgbClr val="222222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在</a:t>
            </a:r>
            <a:r>
              <a:rPr lang="zh-TW" altLang="en-US" sz="24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广西壮族自治区的</a:t>
            </a:r>
            <a:r>
              <a:rPr lang="zh-TW" altLang="en-US" sz="2400" dirty="0" smtClean="0">
                <a:solidFill>
                  <a:srgbClr val="222222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玉林</a:t>
            </a:r>
            <a:r>
              <a:rPr lang="zh-TW" altLang="en-US" sz="2400" smtClean="0">
                <a:solidFill>
                  <a:srgbClr val="222222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市</a:t>
            </a:r>
            <a:r>
              <a:rPr lang="zh-TW" altLang="en-US" sz="2400" smtClean="0">
                <a:solidFill>
                  <a:srgbClr val="222222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、贺州市任职期间，</a:t>
            </a:r>
            <a:endParaRPr lang="en-US" altLang="zh-TW" sz="2400" dirty="0" smtClean="0">
              <a:solidFill>
                <a:srgbClr val="222222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 charset="-120"/>
            </a:endParaRPr>
          </a:p>
          <a:p>
            <a:r>
              <a:rPr lang="zh-TW" altLang="en-US" sz="2400" smtClean="0">
                <a:solidFill>
                  <a:srgbClr val="222222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积极参与对法轮功的迫害，并诋毁、污蔑法轮功。</a:t>
            </a:r>
            <a:endParaRPr lang="zh-TW" altLang="en-US" sz="2400" dirty="0">
              <a:latin typeface="微軟正黑體" panose="020B0604030504040204" pitchFamily="34" charset="-120"/>
              <a:ea typeface="微軟正黑體" panose="020B0604030504040204" pitchFamily="34" charset="-120"/>
              <a:cs typeface="Microsoft JhengHei" charset="-120"/>
            </a:endParaRPr>
          </a:p>
        </p:txBody>
      </p:sp>
      <p:pic>
        <p:nvPicPr>
          <p:cNvPr id="7" name="圖片 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1306" y="1286547"/>
            <a:ext cx="3672062" cy="2621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0437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4499992" y="3068960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3491880" y="242088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grpSp>
        <p:nvGrpSpPr>
          <p:cNvPr id="8" name="群組 7"/>
          <p:cNvGrpSpPr/>
          <p:nvPr/>
        </p:nvGrpSpPr>
        <p:grpSpPr>
          <a:xfrm>
            <a:off x="0" y="0"/>
            <a:ext cx="9130598" cy="1052736"/>
            <a:chOff x="0" y="0"/>
            <a:chExt cx="9130598" cy="1052736"/>
          </a:xfrm>
        </p:grpSpPr>
        <p:sp>
          <p:nvSpPr>
            <p:cNvPr id="20" name="矩形 19"/>
            <p:cNvSpPr/>
            <p:nvPr/>
          </p:nvSpPr>
          <p:spPr>
            <a:xfrm>
              <a:off x="0" y="0"/>
              <a:ext cx="9130598" cy="10527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TW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</a:t>
              </a:r>
              <a:endParaRPr lang="zh-TW" altLang="en-US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39491" y="18601"/>
              <a:ext cx="7074373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5</a:t>
              </a:r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-2</a:t>
              </a:r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.</a:t>
              </a:r>
              <a:r>
                <a:rPr lang="zh-TW" altLang="en-US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广西壮族自治区</a:t>
              </a:r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</a:t>
              </a:r>
              <a:r>
                <a:rPr lang="zh-TW" altLang="en-US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高官恶报</a:t>
              </a:r>
              <a:endParaRPr lang="en-US" altLang="zh-TW" sz="3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r>
                <a:rPr lang="zh-TW" altLang="en-US" sz="2800" b="1" dirty="0" smtClean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前广西壮族自治区常委，刘知炳，被判</a:t>
              </a:r>
              <a:r>
                <a:rPr lang="en-US" altLang="zh-TW" sz="2800" b="1" dirty="0" smtClean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15</a:t>
              </a:r>
              <a:r>
                <a:rPr lang="zh-TW" altLang="en-US" sz="2800" b="1" dirty="0" smtClean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年</a:t>
              </a:r>
              <a:endParaRPr lang="en-US" altLang="zh-TW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7563217" y="202332"/>
              <a:ext cx="1486345" cy="648072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TW" altLang="en-US" sz="36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惡報</a:t>
              </a:r>
              <a:endPara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3779912" y="1124744"/>
            <a:ext cx="522007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400" b="1" dirty="0" smtClean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刘知炳</a:t>
            </a:r>
            <a:endParaRPr lang="en-US" altLang="zh-TW" sz="2400" b="1" dirty="0" smtClean="0">
              <a:solidFill>
                <a:srgbClr val="00B05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en-US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-</a:t>
            </a:r>
            <a:r>
              <a:rPr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中共广西壮族自治区常委</a:t>
            </a:r>
            <a:endParaRPr lang="en-US" altLang="zh-TW" sz="2400" dirty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en-US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-</a:t>
            </a:r>
            <a:r>
              <a:rPr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广西壮族自治区常务副主席</a:t>
            </a:r>
            <a:endParaRPr lang="en-US" altLang="zh-TW" sz="2400" dirty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en-US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-</a:t>
            </a:r>
            <a:r>
              <a:rPr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曾任柳州市市长、市委书记</a:t>
            </a:r>
            <a:endParaRPr lang="en-US" altLang="zh-TW" sz="24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endParaRPr lang="en-US" altLang="zh-TW" sz="24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en-US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2002</a:t>
            </a:r>
            <a:r>
              <a:rPr lang="zh-TW" altLang="en-US" sz="2400" dirty="0"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6</a:t>
            </a:r>
            <a:r>
              <a:rPr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月以受贿罪被判处</a:t>
            </a:r>
            <a:endParaRPr lang="en-US" altLang="zh-TW" sz="24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400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有期徒刑</a:t>
            </a:r>
            <a:r>
              <a:rPr lang="en-US" altLang="zh-TW" sz="2400" dirty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15</a:t>
            </a:r>
            <a:r>
              <a:rPr lang="zh-TW" altLang="en-US" sz="2400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并开除党籍。</a:t>
            </a:r>
            <a:endParaRPr lang="en-US" altLang="zh-TW" sz="2400" dirty="0">
              <a:solidFill>
                <a:srgbClr val="C00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endParaRPr lang="en-US" altLang="zh-TW" sz="24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7504" y="4365104"/>
            <a:ext cx="85146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400" b="1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刘知炳</a:t>
            </a:r>
            <a:r>
              <a:rPr lang="zh-TW" altLang="en-US" sz="240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在</a:t>
            </a:r>
            <a:r>
              <a:rPr lang="zh-TW" altLang="en-US" sz="24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任柳州市副市长、市长、市委书记时，</a:t>
            </a:r>
            <a:endParaRPr lang="en-US" altLang="zh-TW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4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曾参与迫害法轮功，</a:t>
            </a:r>
            <a:r>
              <a:rPr lang="zh-TW" altLang="en-US" sz="240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遭到恶报。</a:t>
            </a:r>
            <a:endParaRPr lang="en-US" altLang="zh-TW" sz="2400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51520" y="1139509"/>
            <a:ext cx="3455608" cy="2633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1202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 rotWithShape="1">
          <a:blip r:embed="rId3"/>
          <a:srcRect l="2197" t="3633" r="2517" b="8577"/>
          <a:stretch/>
        </p:blipFill>
        <p:spPr>
          <a:xfrm>
            <a:off x="376960" y="218099"/>
            <a:ext cx="8623532" cy="5362966"/>
          </a:xfrm>
          <a:prstGeom prst="rect">
            <a:avLst/>
          </a:prstGeom>
        </p:spPr>
      </p:pic>
      <p:sp>
        <p:nvSpPr>
          <p:cNvPr id="120" name="橢圓 4"/>
          <p:cNvSpPr/>
          <p:nvPr/>
        </p:nvSpPr>
        <p:spPr>
          <a:xfrm>
            <a:off x="6156176" y="3679316"/>
            <a:ext cx="1287253" cy="1137409"/>
          </a:xfrm>
          <a:prstGeom prst="ellipse">
            <a:avLst/>
          </a:prstGeom>
          <a:solidFill>
            <a:srgbClr val="C0504D">
              <a:alpha val="35000"/>
            </a:srgbClr>
          </a:solidFill>
          <a:ln w="12700">
            <a:miter lim="400000"/>
          </a:ln>
        </p:spPr>
        <p:txBody>
          <a:bodyPr lIns="45469" tIns="45469" rIns="45469" bIns="45469" anchor="ctr"/>
          <a:lstStyle/>
          <a:p>
            <a:pPr defTabSz="909458">
              <a:defRPr b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26" name="文字方塊 8"/>
          <p:cNvSpPr txBox="1"/>
          <p:nvPr/>
        </p:nvSpPr>
        <p:spPr>
          <a:xfrm>
            <a:off x="5292080" y="5790545"/>
            <a:ext cx="2448272" cy="40011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altLang="zh-TW" sz="2000" b="1" dirty="0" smtClean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8" name="直線接點 16"/>
          <p:cNvCxnSpPr>
            <a:stCxn id="120" idx="5"/>
            <a:endCxn id="9" idx="0"/>
          </p:cNvCxnSpPr>
          <p:nvPr/>
        </p:nvCxnSpPr>
        <p:spPr>
          <a:xfrm>
            <a:off x="7254915" y="4650155"/>
            <a:ext cx="485437" cy="730904"/>
          </a:xfrm>
          <a:prstGeom prst="line">
            <a:avLst/>
          </a:prstGeom>
          <a:ln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9" name="文字方塊 8"/>
          <p:cNvSpPr txBox="1"/>
          <p:nvPr/>
        </p:nvSpPr>
        <p:spPr>
          <a:xfrm>
            <a:off x="6480212" y="5381059"/>
            <a:ext cx="2520280" cy="1323439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TW" altLang="en-US" sz="20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案情</a:t>
            </a:r>
            <a:r>
              <a:rPr lang="en-US" altLang="zh-TW" sz="2000" b="1" dirty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5</a:t>
            </a:r>
            <a:r>
              <a:rPr lang="zh-TW" altLang="en-US" sz="20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：</a:t>
            </a:r>
            <a:endParaRPr lang="en-US" altLang="zh-TW" sz="2000" b="1" dirty="0" smtClean="0">
              <a:solidFill>
                <a:srgbClr val="C00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000" b="1" dirty="0" smtClean="0">
                <a:solidFill>
                  <a:schemeClr val="accent6">
                    <a:lumMod val="75000"/>
                  </a:schemeClr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玉</a:t>
            </a:r>
            <a:r>
              <a:rPr lang="zh-TW" altLang="en-US" sz="2000" b="1" dirty="0">
                <a:solidFill>
                  <a:schemeClr val="accent6">
                    <a:lumMod val="75000"/>
                  </a:schemeClr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林</a:t>
            </a:r>
            <a:r>
              <a:rPr lang="zh-TW" altLang="en-US" sz="2000" b="1" dirty="0" smtClean="0">
                <a:solidFill>
                  <a:schemeClr val="accent6">
                    <a:lumMod val="75000"/>
                  </a:schemeClr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市</a:t>
            </a:r>
            <a:r>
              <a:rPr lang="en-US" altLang="zh-TW" sz="2000" b="1" dirty="0" smtClean="0">
                <a:solidFill>
                  <a:schemeClr val="accent6">
                    <a:lumMod val="75000"/>
                  </a:schemeClr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-</a:t>
            </a:r>
            <a:r>
              <a:rPr lang="zh-TW" altLang="en-US" sz="2000" b="1" dirty="0" smtClean="0">
                <a:solidFill>
                  <a:schemeClr val="accent6">
                    <a:lumMod val="75000"/>
                  </a:schemeClr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陆川县</a:t>
            </a:r>
            <a:endParaRPr lang="en-US" altLang="zh-TW" sz="2000" b="1" dirty="0" smtClean="0">
              <a:solidFill>
                <a:schemeClr val="accent6">
                  <a:lumMod val="75000"/>
                </a:schemeClr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政法委</a:t>
            </a:r>
            <a:r>
              <a:rPr lang="en-US" altLang="zh-TW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610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办组织小区干扰大法弟子</a:t>
            </a:r>
            <a:endParaRPr lang="zh-TW" altLang="zh-TW" sz="2000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11" name="文字方塊 10"/>
          <p:cNvSpPr txBox="1"/>
          <p:nvPr/>
        </p:nvSpPr>
        <p:spPr>
          <a:xfrm>
            <a:off x="3921062" y="6090671"/>
            <a:ext cx="188730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15" name="橢圓 4"/>
          <p:cNvSpPr/>
          <p:nvPr/>
        </p:nvSpPr>
        <p:spPr>
          <a:xfrm>
            <a:off x="2954677" y="3640662"/>
            <a:ext cx="1038808" cy="933209"/>
          </a:xfrm>
          <a:prstGeom prst="ellipse">
            <a:avLst/>
          </a:prstGeom>
          <a:solidFill>
            <a:srgbClr val="C0504D">
              <a:alpha val="35000"/>
            </a:srgbClr>
          </a:solidFill>
          <a:ln w="12700">
            <a:miter lim="400000"/>
          </a:ln>
        </p:spPr>
        <p:txBody>
          <a:bodyPr lIns="45469" tIns="45469" rIns="45469" bIns="45469" anchor="ctr"/>
          <a:lstStyle/>
          <a:p>
            <a:pPr defTabSz="909458">
              <a:defRPr b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cxnSp>
        <p:nvCxnSpPr>
          <p:cNvPr id="16" name="直線接點 16"/>
          <p:cNvCxnSpPr/>
          <p:nvPr/>
        </p:nvCxnSpPr>
        <p:spPr>
          <a:xfrm flipH="1">
            <a:off x="2589991" y="4110827"/>
            <a:ext cx="380019" cy="137193"/>
          </a:xfrm>
          <a:prstGeom prst="line">
            <a:avLst/>
          </a:prstGeom>
          <a:ln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9" name="文字方塊 18"/>
          <p:cNvSpPr txBox="1"/>
          <p:nvPr/>
        </p:nvSpPr>
        <p:spPr>
          <a:xfrm>
            <a:off x="87525" y="3278524"/>
            <a:ext cx="2520280" cy="193899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TW" altLang="en-US" sz="2000" b="1" dirty="0" smtClean="0">
                <a:solidFill>
                  <a:schemeClr val="accent6">
                    <a:lumMod val="75000"/>
                  </a:schemeClr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崇左市</a:t>
            </a:r>
            <a:r>
              <a:rPr lang="en-US" altLang="zh-TW" sz="2000" b="1" dirty="0" smtClean="0">
                <a:solidFill>
                  <a:schemeClr val="accent6">
                    <a:lumMod val="75000"/>
                  </a:schemeClr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-</a:t>
            </a:r>
            <a:r>
              <a:rPr lang="zh-TW" altLang="en-US" sz="2000" b="1" smtClean="0">
                <a:solidFill>
                  <a:schemeClr val="accent6">
                    <a:lumMod val="75000"/>
                  </a:schemeClr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大</a:t>
            </a:r>
            <a:r>
              <a:rPr lang="zh-TW" altLang="en-US" sz="2000" b="1" smtClean="0">
                <a:solidFill>
                  <a:schemeClr val="accent6">
                    <a:lumMod val="75000"/>
                  </a:schemeClr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新县</a:t>
            </a:r>
            <a:endParaRPr lang="en-US" altLang="zh-TW" sz="2000" b="1" dirty="0" smtClean="0">
              <a:solidFill>
                <a:srgbClr val="C00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0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案情</a:t>
            </a:r>
            <a:r>
              <a:rPr lang="en-US" altLang="zh-TW" sz="20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</a:t>
            </a:r>
            <a:r>
              <a:rPr lang="zh-TW" altLang="en-US" sz="20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：</a:t>
            </a:r>
            <a:endParaRPr lang="en-US" altLang="zh-TW" sz="2000" b="1" dirty="0" smtClean="0">
              <a:solidFill>
                <a:srgbClr val="C00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000" smtClean="0">
                <a:latin typeface="Microsoft JhengHei" charset="-120"/>
                <a:ea typeface="Microsoft JhengHei" charset="-120"/>
                <a:cs typeface="Microsoft JhengHei" charset="-120"/>
              </a:rPr>
              <a:t>教育系统迫害法轮功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0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案情</a:t>
            </a:r>
            <a:r>
              <a:rPr lang="en-US" altLang="zh-TW" sz="20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</a:t>
            </a:r>
            <a:r>
              <a:rPr lang="zh-TW" altLang="en-US" sz="20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：</a:t>
            </a:r>
            <a:endParaRPr lang="en-US" altLang="zh-TW" sz="2000" b="1" dirty="0" smtClean="0">
              <a:solidFill>
                <a:srgbClr val="C00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000" smtClean="0">
                <a:latin typeface="Microsoft JhengHei" charset="-120"/>
                <a:ea typeface="Microsoft JhengHei" charset="-120"/>
                <a:cs typeface="Microsoft JhengHei" charset="-120"/>
              </a:rPr>
              <a:t>农场墙壁用瓷砖镶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000" smtClean="0">
                <a:latin typeface="Microsoft JhengHei" charset="-120"/>
                <a:ea typeface="Microsoft JhengHei" charset="-120"/>
                <a:cs typeface="Microsoft JhengHei" charset="-120"/>
              </a:rPr>
              <a:t>诬陷法轮功的图案</a:t>
            </a:r>
            <a:endParaRPr lang="en-US" altLang="zh-TW" sz="2000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12" name="橢圓 4"/>
          <p:cNvSpPr/>
          <p:nvPr/>
        </p:nvSpPr>
        <p:spPr>
          <a:xfrm>
            <a:off x="3995823" y="3140699"/>
            <a:ext cx="1287253" cy="1137409"/>
          </a:xfrm>
          <a:prstGeom prst="ellipse">
            <a:avLst/>
          </a:prstGeom>
          <a:solidFill>
            <a:srgbClr val="C0504D">
              <a:alpha val="35000"/>
            </a:srgbClr>
          </a:solidFill>
          <a:ln w="12700">
            <a:miter lim="400000"/>
          </a:ln>
        </p:spPr>
        <p:txBody>
          <a:bodyPr lIns="45469" tIns="45469" rIns="45469" bIns="45469" anchor="ctr"/>
          <a:lstStyle/>
          <a:p>
            <a:pPr defTabSz="909458">
              <a:defRPr b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cxnSp>
        <p:nvCxnSpPr>
          <p:cNvPr id="13" name="直線接點 16"/>
          <p:cNvCxnSpPr>
            <a:endCxn id="14" idx="3"/>
          </p:cNvCxnSpPr>
          <p:nvPr/>
        </p:nvCxnSpPr>
        <p:spPr>
          <a:xfrm flipH="1">
            <a:off x="2897240" y="4149080"/>
            <a:ext cx="1386728" cy="1841520"/>
          </a:xfrm>
          <a:prstGeom prst="line">
            <a:avLst/>
          </a:prstGeom>
          <a:ln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4" name="文字方塊 13"/>
          <p:cNvSpPr txBox="1"/>
          <p:nvPr/>
        </p:nvSpPr>
        <p:spPr>
          <a:xfrm>
            <a:off x="376960" y="5636657"/>
            <a:ext cx="2520280" cy="707886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TW" altLang="en-US" sz="20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案情</a:t>
            </a:r>
            <a:r>
              <a:rPr lang="en-US" altLang="zh-TW" sz="2000" b="1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3</a:t>
            </a:r>
            <a:r>
              <a:rPr lang="zh-TW" altLang="en-US" sz="2000" b="1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：</a:t>
            </a:r>
            <a:r>
              <a:rPr lang="zh-TW" altLang="en-US" sz="2000" b="1" smtClean="0">
                <a:solidFill>
                  <a:schemeClr val="accent6">
                    <a:lumMod val="75000"/>
                  </a:schemeClr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南宁市</a:t>
            </a:r>
            <a:endParaRPr lang="en-US" altLang="zh-TW" sz="2000" b="1" dirty="0" smtClean="0">
              <a:solidFill>
                <a:schemeClr val="accent6">
                  <a:lumMod val="75000"/>
                </a:schemeClr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000" smtClean="0">
                <a:latin typeface="Microsoft JhengHei" charset="-120"/>
                <a:ea typeface="Microsoft JhengHei" charset="-120"/>
                <a:cs typeface="Microsoft JhengHei" charset="-120"/>
              </a:rPr>
              <a:t>教育系统稿签名运动</a:t>
            </a:r>
            <a:endParaRPr lang="zh-TW" altLang="zh-TW" sz="2000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21" name="橢圓 4"/>
          <p:cNvSpPr/>
          <p:nvPr/>
        </p:nvSpPr>
        <p:spPr>
          <a:xfrm>
            <a:off x="3894466" y="4573871"/>
            <a:ext cx="878337" cy="796901"/>
          </a:xfrm>
          <a:prstGeom prst="ellipse">
            <a:avLst/>
          </a:prstGeom>
          <a:solidFill>
            <a:srgbClr val="C0504D">
              <a:alpha val="35000"/>
            </a:srgbClr>
          </a:solidFill>
          <a:ln w="12700">
            <a:miter lim="400000"/>
          </a:ln>
        </p:spPr>
        <p:txBody>
          <a:bodyPr lIns="45469" tIns="45469" rIns="45469" bIns="45469" anchor="ctr"/>
          <a:lstStyle/>
          <a:p>
            <a:pPr defTabSz="909458">
              <a:defRPr b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cxnSp>
        <p:nvCxnSpPr>
          <p:cNvPr id="22" name="直線接點 16"/>
          <p:cNvCxnSpPr>
            <a:endCxn id="25" idx="0"/>
          </p:cNvCxnSpPr>
          <p:nvPr/>
        </p:nvCxnSpPr>
        <p:spPr>
          <a:xfrm>
            <a:off x="4499992" y="5254069"/>
            <a:ext cx="252028" cy="521757"/>
          </a:xfrm>
          <a:prstGeom prst="line">
            <a:avLst/>
          </a:prstGeom>
          <a:ln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5" name="文字方塊 24"/>
          <p:cNvSpPr txBox="1"/>
          <p:nvPr/>
        </p:nvSpPr>
        <p:spPr>
          <a:xfrm>
            <a:off x="3203848" y="5775826"/>
            <a:ext cx="3096343" cy="707886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TW" altLang="en-US" sz="20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案情</a:t>
            </a:r>
            <a:r>
              <a:rPr lang="en-US" altLang="zh-TW" sz="2000" b="1" dirty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4</a:t>
            </a:r>
            <a:r>
              <a:rPr lang="zh-TW" altLang="en-US" sz="2000" b="1" dirty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：</a:t>
            </a:r>
            <a:r>
              <a:rPr lang="zh-TW" altLang="en-US" sz="2000" b="1" dirty="0">
                <a:solidFill>
                  <a:schemeClr val="accent6">
                    <a:lumMod val="75000"/>
                  </a:schemeClr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防城港</a:t>
            </a:r>
            <a:r>
              <a:rPr lang="zh-TW" altLang="en-US" sz="2000" b="1" smtClean="0">
                <a:solidFill>
                  <a:schemeClr val="accent6">
                    <a:lumMod val="75000"/>
                  </a:schemeClr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市</a:t>
            </a:r>
            <a:r>
              <a:rPr lang="en-US" altLang="zh-TW" sz="2000" b="1" smtClean="0">
                <a:solidFill>
                  <a:schemeClr val="accent6">
                    <a:lumMod val="75000"/>
                  </a:schemeClr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-</a:t>
            </a:r>
            <a:r>
              <a:rPr lang="zh-TW" altLang="en-US" sz="2000" b="1" smtClean="0">
                <a:solidFill>
                  <a:schemeClr val="accent6">
                    <a:lumMod val="75000"/>
                  </a:schemeClr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东兴市</a:t>
            </a:r>
            <a:endParaRPr lang="en-US" altLang="zh-TW" sz="2000" b="1" dirty="0">
              <a:solidFill>
                <a:schemeClr val="accent6">
                  <a:lumMod val="75000"/>
                </a:schemeClr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000" smtClean="0">
                <a:latin typeface="Microsoft JhengHei" charset="-120"/>
                <a:ea typeface="Microsoft JhengHei" charset="-120"/>
                <a:cs typeface="Microsoft JhengHei" charset="-120"/>
              </a:rPr>
              <a:t>公安局绑架法轮功学员</a:t>
            </a:r>
            <a:endParaRPr lang="zh-TW" altLang="zh-TW" sz="2000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475656" y="218098"/>
            <a:ext cx="2808312" cy="5466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9" name="矩形 2"/>
          <p:cNvSpPr txBox="1"/>
          <p:nvPr/>
        </p:nvSpPr>
        <p:spPr>
          <a:xfrm>
            <a:off x="83806" y="116797"/>
            <a:ext cx="5296777" cy="5227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469" tIns="45469" rIns="45469" bIns="45469">
            <a:spAutoFit/>
          </a:bodyPr>
          <a:lstStyle/>
          <a:p>
            <a:pPr defTabSz="909458">
              <a:defRPr sz="4400" b="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en-US" sz="2800" dirty="0"/>
              <a:t>6</a:t>
            </a:r>
            <a:r>
              <a:rPr sz="2800" dirty="0" smtClean="0"/>
              <a:t>. </a:t>
            </a:r>
            <a:r>
              <a:rPr sz="2800" b="1" dirty="0" err="1" smtClean="0"/>
              <a:t>本次</a:t>
            </a:r>
            <a:r>
              <a:rPr lang="zh-TW" altLang="en-US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廣西壯族自治區</a:t>
            </a:r>
            <a:r>
              <a:rPr lang="en-US" altLang="zh-TW" sz="2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sz="2800" b="1" dirty="0" err="1" smtClean="0"/>
              <a:t>案例</a:t>
            </a:r>
            <a:r>
              <a:rPr lang="zh-TW" altLang="en-US" sz="2800" b="1" dirty="0"/>
              <a:t>一</a:t>
            </a:r>
            <a:r>
              <a:rPr sz="2800" b="1" dirty="0" smtClean="0"/>
              <a:t>覽</a:t>
            </a:r>
            <a:endParaRPr sz="2800" b="1" dirty="0"/>
          </a:p>
        </p:txBody>
      </p:sp>
    </p:spTree>
    <p:extLst>
      <p:ext uri="{BB962C8B-B14F-4D97-AF65-F5344CB8AC3E}">
        <p14:creationId xmlns:p14="http://schemas.microsoft.com/office/powerpoint/2010/main" val="2758974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矩形 7"/>
          <p:cNvSpPr/>
          <p:nvPr/>
        </p:nvSpPr>
        <p:spPr>
          <a:xfrm>
            <a:off x="225792" y="848936"/>
            <a:ext cx="8786543" cy="511953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469" tIns="45469" rIns="45469" bIns="45469" anchor="ctr"/>
          <a:lstStyle/>
          <a:p>
            <a:pPr defTabSz="909458">
              <a:defRPr b="0">
                <a:latin typeface="Calibri"/>
                <a:ea typeface="Calibri"/>
                <a:cs typeface="Calibri"/>
                <a:sym typeface="Calibri"/>
              </a:defRPr>
            </a:pPr>
            <a:endParaRPr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133" name="矩形 10"/>
          <p:cNvSpPr txBox="1"/>
          <p:nvPr/>
        </p:nvSpPr>
        <p:spPr>
          <a:xfrm>
            <a:off x="94127" y="1011915"/>
            <a:ext cx="8918207" cy="27694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469" tIns="45469" rIns="45469" bIns="45469">
            <a:spAutoFit/>
          </a:bodyPr>
          <a:lstStyle/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400" b="1" smtClean="0">
                <a:latin typeface="Microsoft JhengHei" charset="-120"/>
                <a:ea typeface="Microsoft JhengHei" charset="-120"/>
                <a:cs typeface="Microsoft JhengHei" charset="-120"/>
              </a:rPr>
              <a:t>性质：</a:t>
            </a:r>
            <a:r>
              <a:rPr lang="zh-TW" altLang="en-US" sz="2400" b="1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污蔑</a:t>
            </a:r>
            <a:r>
              <a:rPr lang="en-US" altLang="zh-TW" sz="2400" b="1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&amp;</a:t>
            </a:r>
            <a:r>
              <a:rPr lang="zh-TW" altLang="en-US" sz="2400" b="1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毒害众生</a:t>
            </a:r>
            <a:endParaRPr lang="en-US" altLang="zh-TW" sz="2400" b="1" dirty="0" smtClean="0">
              <a:solidFill>
                <a:srgbClr val="C00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sz="2400" b="1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2400" b="1" smtClean="0">
                <a:latin typeface="Microsoft JhengHei" charset="-120"/>
                <a:ea typeface="Microsoft JhengHei" charset="-120"/>
                <a:cs typeface="Microsoft JhengHei" charset="-120"/>
              </a:rPr>
              <a:t>负责单位：大新县教育系统</a:t>
            </a:r>
            <a:endParaRPr lang="en-US" altLang="zh-TW" sz="2400" b="1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sz="2400" b="1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400" b="1" smtClean="0">
                <a:latin typeface="Microsoft JhengHei" charset="-120"/>
                <a:ea typeface="Microsoft JhengHei" charset="-120"/>
                <a:cs typeface="Microsoft JhengHei" charset="-120"/>
              </a:rPr>
              <a:t>情况：</a:t>
            </a:r>
            <a:r>
              <a:rPr lang="zh-TW" altLang="zh-TW" sz="240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  <a:sym typeface="微軟正黑體"/>
              </a:rPr>
              <a:t>大新县教育系统</a:t>
            </a:r>
            <a:endParaRPr lang="en-US" altLang="zh-TW" sz="2400" dirty="0" smtClean="0">
              <a:solidFill>
                <a:srgbClr val="FF0000"/>
              </a:solidFill>
              <a:latin typeface="Microsoft JhengHei" charset="-120"/>
              <a:ea typeface="Microsoft JhengHei" charset="-120"/>
              <a:cs typeface="Microsoft JhengHei" charset="-120"/>
              <a:sym typeface="微軟正黑體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zh-TW" sz="2400" smtClean="0">
                <a:latin typeface="Microsoft JhengHei" charset="-120"/>
                <a:ea typeface="Microsoft JhengHei" charset="-120"/>
                <a:cs typeface="Microsoft JhengHei" charset="-120"/>
                <a:sym typeface="微軟正黑體"/>
              </a:rPr>
              <a:t>给各个中小学校老师、学生</a:t>
            </a:r>
            <a:r>
              <a:rPr lang="zh-TW" altLang="en-US" sz="2400" smtClean="0">
                <a:latin typeface="Microsoft JhengHei" charset="-120"/>
                <a:ea typeface="Microsoft JhengHei" charset="-120"/>
                <a:cs typeface="Microsoft JhengHei" charset="-120"/>
                <a:sym typeface="微軟正黑體"/>
              </a:rPr>
              <a:t>发放</a:t>
            </a:r>
            <a:r>
              <a:rPr lang="zh-TW" altLang="zh-TW" sz="2400" smtClean="0">
                <a:latin typeface="Microsoft JhengHei" charset="-120"/>
                <a:ea typeface="Microsoft JhengHei" charset="-120"/>
                <a:cs typeface="Microsoft JhengHei" charset="-120"/>
                <a:sym typeface="微軟正黑體"/>
              </a:rPr>
              <a:t>《至家长的一封信》</a:t>
            </a:r>
            <a:endParaRPr lang="en-US" altLang="zh-TW" sz="2400" dirty="0" smtClean="0">
              <a:latin typeface="Microsoft JhengHei" charset="-120"/>
              <a:ea typeface="Microsoft JhengHei" charset="-120"/>
              <a:cs typeface="Microsoft JhengHei" charset="-120"/>
              <a:sym typeface="微軟正黑體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2400" smtClean="0">
                <a:latin typeface="Microsoft JhengHei" charset="-120"/>
                <a:ea typeface="Microsoft JhengHei" charset="-120"/>
                <a:cs typeface="Microsoft JhengHei" charset="-120"/>
                <a:sym typeface="微軟正黑體"/>
              </a:rPr>
              <a:t>内容</a:t>
            </a:r>
            <a:r>
              <a:rPr lang="zh-TW" altLang="zh-TW" sz="2400" smtClean="0">
                <a:latin typeface="Microsoft JhengHei" charset="-120"/>
                <a:ea typeface="Microsoft JhengHei" charset="-120"/>
                <a:cs typeface="Microsoft JhengHei" charset="-120"/>
                <a:sym typeface="微軟正黑體"/>
              </a:rPr>
              <a:t>把法轮功和真正</a:t>
            </a:r>
            <a:r>
              <a:rPr lang="en-US" altLang="zh-TW" sz="2400" smtClean="0">
                <a:latin typeface="Microsoft JhengHei" charset="-120"/>
                <a:ea typeface="Microsoft JhengHei" charset="-120"/>
                <a:cs typeface="Microsoft JhengHei" charset="-120"/>
                <a:sym typeface="微軟正黑體"/>
              </a:rPr>
              <a:t>X</a:t>
            </a:r>
            <a:r>
              <a:rPr lang="zh-TW" altLang="zh-TW" sz="2400" smtClean="0">
                <a:latin typeface="Microsoft JhengHei" charset="-120"/>
                <a:ea typeface="Microsoft JhengHei" charset="-120"/>
                <a:cs typeface="Microsoft JhengHei" charset="-120"/>
                <a:sym typeface="微軟正黑體"/>
              </a:rPr>
              <a:t>教“全能神”并列一起</a:t>
            </a:r>
            <a:r>
              <a:rPr lang="zh-TW" altLang="zh-TW" sz="240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  <a:sym typeface="微軟正黑體"/>
              </a:rPr>
              <a:t>当</a:t>
            </a:r>
            <a:r>
              <a:rPr lang="en-US" altLang="zh-TW" sz="240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  <a:sym typeface="微軟正黑體"/>
              </a:rPr>
              <a:t>X</a:t>
            </a:r>
            <a:r>
              <a:rPr lang="zh-TW" altLang="zh-TW" sz="2400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  <a:sym typeface="微軟正黑體"/>
              </a:rPr>
              <a:t>教</a:t>
            </a:r>
            <a:r>
              <a:rPr lang="zh-TW" altLang="en-US" sz="2400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  <a:sym typeface="微軟正黑體"/>
              </a:rPr>
              <a:t>做批判</a:t>
            </a:r>
            <a:r>
              <a:rPr lang="zh-TW" altLang="zh-TW" sz="2400" dirty="0" smtClean="0">
                <a:latin typeface="Microsoft JhengHei" charset="-120"/>
                <a:ea typeface="Microsoft JhengHei" charset="-120"/>
                <a:cs typeface="Microsoft JhengHei" charset="-120"/>
                <a:sym typeface="微軟正黑體"/>
              </a:rPr>
              <a:t>。</a:t>
            </a:r>
            <a:r>
              <a:rPr lang="zh-TW" altLang="zh-TW" sz="3000" dirty="0" smtClean="0">
                <a:latin typeface="Microsoft JhengHei" charset="-120"/>
                <a:ea typeface="Microsoft JhengHei" charset="-120"/>
                <a:cs typeface="Microsoft JhengHei" charset="-120"/>
                <a:sym typeface="微軟正黑體"/>
              </a:rPr>
              <a:t> </a:t>
            </a:r>
            <a:endParaRPr lang="en-US" sz="2200" b="1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grpSp>
        <p:nvGrpSpPr>
          <p:cNvPr id="136" name="矩形 5"/>
          <p:cNvGrpSpPr/>
          <p:nvPr/>
        </p:nvGrpSpPr>
        <p:grpSpPr>
          <a:xfrm>
            <a:off x="-1" y="-5"/>
            <a:ext cx="9144001" cy="848943"/>
            <a:chOff x="0" y="-3"/>
            <a:chExt cx="13004800" cy="1207383"/>
          </a:xfrm>
        </p:grpSpPr>
        <p:sp>
          <p:nvSpPr>
            <p:cNvPr id="134" name="矩形"/>
            <p:cNvSpPr/>
            <p:nvPr/>
          </p:nvSpPr>
          <p:spPr>
            <a:xfrm>
              <a:off x="0" y="-3"/>
              <a:ext cx="13004800" cy="1207383"/>
            </a:xfrm>
            <a:prstGeom prst="rect">
              <a:avLst/>
            </a:prstGeom>
            <a:solidFill>
              <a:srgbClr val="E46C0A"/>
            </a:solidFill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58">
                <a:defRPr b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35" name="9-1. 湖南專案一(株洲市)"/>
            <p:cNvSpPr txBox="1"/>
            <p:nvPr/>
          </p:nvSpPr>
          <p:spPr>
            <a:xfrm>
              <a:off x="0" y="116354"/>
              <a:ext cx="13004800" cy="9746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r>
                <a:rPr lang="en-US" sz="3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6</a:t>
              </a:r>
              <a:r>
                <a:rPr sz="36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-1.</a:t>
              </a:r>
              <a:r>
                <a:rPr lang="zh-TW" altLang="en-US" sz="36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崇左市</a:t>
              </a:r>
              <a:r>
                <a:rPr lang="en-US" altLang="zh-TW" sz="36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</a:t>
              </a:r>
              <a:r>
                <a:rPr lang="zh-TW" altLang="en-US" sz="36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大新县</a:t>
              </a:r>
              <a:endParaRPr lang="en-US" altLang="zh-TW" sz="36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10" name="矩形"/>
          <p:cNvSpPr/>
          <p:nvPr/>
        </p:nvSpPr>
        <p:spPr>
          <a:xfrm>
            <a:off x="7380312" y="100504"/>
            <a:ext cx="1632022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rgbClr val="F79646"/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>
              <a:defRPr sz="5600">
                <a:solidFill>
                  <a:srgbClr val="984807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en-US" sz="3600" b="1" dirty="0" smtClean="0">
                <a:solidFill>
                  <a:schemeClr val="accent6">
                    <a:lumMod val="75000"/>
                  </a:schemeClr>
                </a:solidFill>
              </a:rPr>
              <a:t>案情1</a:t>
            </a:r>
            <a:endParaRPr lang="en-US" sz="36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854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矩形 7"/>
          <p:cNvSpPr/>
          <p:nvPr/>
        </p:nvSpPr>
        <p:spPr>
          <a:xfrm>
            <a:off x="225792" y="848936"/>
            <a:ext cx="8786543" cy="511953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469" tIns="45469" rIns="45469" bIns="45469" anchor="ctr"/>
          <a:lstStyle/>
          <a:p>
            <a:pPr defTabSz="909458">
              <a:defRPr b="0">
                <a:latin typeface="Calibri"/>
                <a:ea typeface="Calibri"/>
                <a:cs typeface="Calibri"/>
                <a:sym typeface="Calibri"/>
              </a:defRPr>
            </a:pPr>
            <a:endParaRPr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133" name="矩形 10"/>
          <p:cNvSpPr txBox="1"/>
          <p:nvPr/>
        </p:nvSpPr>
        <p:spPr>
          <a:xfrm>
            <a:off x="94127" y="1011915"/>
            <a:ext cx="8918207" cy="30772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469" tIns="45469" rIns="45469" bIns="45469">
            <a:spAutoFit/>
          </a:bodyPr>
          <a:lstStyle/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200" b="1" dirty="0" err="1" smtClean="0">
                <a:latin typeface="Microsoft JhengHei" charset="-120"/>
                <a:ea typeface="Microsoft JhengHei" charset="-120"/>
                <a:cs typeface="Microsoft JhengHei" charset="-120"/>
              </a:rPr>
              <a:t>性质</a:t>
            </a:r>
            <a:r>
              <a:rPr sz="22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：</a:t>
            </a:r>
            <a:r>
              <a:rPr lang="zh-TW" altLang="en-US" sz="22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污蔑</a:t>
            </a:r>
            <a:r>
              <a:rPr lang="en-US" altLang="zh-TW" sz="22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&amp;</a:t>
            </a:r>
            <a:r>
              <a:rPr lang="zh-TW" altLang="en-US" sz="22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毒害众生</a:t>
            </a:r>
            <a:endParaRPr lang="en-US" altLang="zh-TW" sz="2200" b="1" dirty="0" smtClean="0">
              <a:solidFill>
                <a:srgbClr val="C00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sz="2200" b="1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200" b="1" dirty="0" err="1" smtClean="0">
                <a:latin typeface="Microsoft JhengHei" charset="-120"/>
                <a:ea typeface="Microsoft JhengHei" charset="-120"/>
                <a:cs typeface="Microsoft JhengHei" charset="-120"/>
              </a:rPr>
              <a:t>情况</a:t>
            </a:r>
            <a:r>
              <a:rPr sz="22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：</a:t>
            </a:r>
            <a:r>
              <a:rPr lang="zh-TW" altLang="zh-TW" sz="2400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华侨农场总场（华侨经济管理区）</a:t>
            </a:r>
            <a:r>
              <a:rPr lang="zh-TW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办公楼的路边墙壁上，</a:t>
            </a:r>
            <a:endParaRPr lang="en-US" altLang="zh-TW" sz="24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altLang="zh-TW" sz="2400" dirty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用瓷砖镶一版</a:t>
            </a:r>
            <a:r>
              <a:rPr lang="zh-TW" altLang="zh-TW" sz="2400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诬陷法轮功的图画</a:t>
            </a:r>
            <a:r>
              <a:rPr lang="zh-TW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，毒害过往行人，</a:t>
            </a:r>
            <a:endParaRPr lang="en-US" altLang="zh-TW" sz="24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altLang="zh-TW" sz="24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办公室工作人员还专门安装两个</a:t>
            </a:r>
            <a:r>
              <a:rPr lang="zh-TW" altLang="zh-TW" sz="2400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监控器监控</a:t>
            </a:r>
            <a:r>
              <a:rPr lang="zh-TW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那害人的画版。</a:t>
            </a: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zh-TW" sz="3000" dirty="0" smtClean="0">
                <a:latin typeface="Microsoft JhengHei" charset="-120"/>
                <a:ea typeface="Microsoft JhengHei" charset="-120"/>
                <a:cs typeface="Microsoft JhengHei" charset="-120"/>
                <a:sym typeface="微軟正黑體"/>
              </a:rPr>
              <a:t> </a:t>
            </a:r>
            <a:endParaRPr lang="en-US" sz="2200" b="1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grpSp>
        <p:nvGrpSpPr>
          <p:cNvPr id="136" name="矩形 5"/>
          <p:cNvGrpSpPr/>
          <p:nvPr/>
        </p:nvGrpSpPr>
        <p:grpSpPr>
          <a:xfrm>
            <a:off x="-1" y="-5"/>
            <a:ext cx="9144001" cy="848943"/>
            <a:chOff x="0" y="-3"/>
            <a:chExt cx="13004800" cy="1207383"/>
          </a:xfrm>
        </p:grpSpPr>
        <p:sp>
          <p:nvSpPr>
            <p:cNvPr id="134" name="矩形"/>
            <p:cNvSpPr/>
            <p:nvPr/>
          </p:nvSpPr>
          <p:spPr>
            <a:xfrm>
              <a:off x="0" y="-3"/>
              <a:ext cx="13004800" cy="1207383"/>
            </a:xfrm>
            <a:prstGeom prst="rect">
              <a:avLst/>
            </a:prstGeom>
            <a:solidFill>
              <a:srgbClr val="E46C0A"/>
            </a:solidFill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58">
                <a:defRPr b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35" name="9-1. 湖南專案一(株洲市)"/>
            <p:cNvSpPr txBox="1"/>
            <p:nvPr/>
          </p:nvSpPr>
          <p:spPr>
            <a:xfrm>
              <a:off x="0" y="116354"/>
              <a:ext cx="13004800" cy="9746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r>
                <a:rPr lang="en-US" sz="3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6</a:t>
              </a:r>
              <a:r>
                <a:rPr sz="36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</a:t>
              </a:r>
              <a:r>
                <a:rPr lang="en-US" sz="36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2</a:t>
              </a:r>
              <a:r>
                <a:rPr sz="36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.</a:t>
              </a:r>
              <a:r>
                <a:rPr lang="zh-TW" altLang="en-US" sz="36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崇左市</a:t>
              </a:r>
              <a:r>
                <a:rPr lang="en-US" altLang="zh-TW" sz="36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</a:t>
              </a:r>
              <a:r>
                <a:rPr lang="zh-TW" altLang="en-US" sz="36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大新县</a:t>
              </a:r>
              <a:endParaRPr lang="en-US" altLang="zh-TW" sz="36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10" name="矩形"/>
          <p:cNvSpPr/>
          <p:nvPr/>
        </p:nvSpPr>
        <p:spPr>
          <a:xfrm>
            <a:off x="7380312" y="100504"/>
            <a:ext cx="1632022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rgbClr val="F79646"/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>
              <a:defRPr sz="5600">
                <a:solidFill>
                  <a:srgbClr val="984807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en-US" sz="3600" b="1" dirty="0" smtClean="0">
                <a:solidFill>
                  <a:schemeClr val="accent6">
                    <a:lumMod val="75000"/>
                  </a:schemeClr>
                </a:solidFill>
              </a:rPr>
              <a:t>案情2</a:t>
            </a:r>
            <a:endParaRPr lang="en-US" sz="36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311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49035</TotalTime>
  <Words>3685</Words>
  <Application>Microsoft Office PowerPoint</Application>
  <PresentationFormat>如螢幕大小 (4:3)</PresentationFormat>
  <Paragraphs>363</Paragraphs>
  <Slides>27</Slides>
  <Notes>21</Notes>
  <HiddenSlides>0</HiddenSlides>
  <MMClips>0</MMClips>
  <ScaleCrop>false</ScaleCrop>
  <HeadingPairs>
    <vt:vector size="4" baseType="variant">
      <vt:variant>
        <vt:lpstr>佈景主題</vt:lpstr>
      </vt:variant>
      <vt:variant>
        <vt:i4>2</vt:i4>
      </vt:variant>
      <vt:variant>
        <vt:lpstr>投影片標題</vt:lpstr>
      </vt:variant>
      <vt:variant>
        <vt:i4>27</vt:i4>
      </vt:variant>
    </vt:vector>
  </HeadingPairs>
  <TitlesOfParts>
    <vt:vector size="29" baseType="lpstr">
      <vt:lpstr>Office 佈景主題</vt:lpstr>
      <vt:lpstr>2_White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Windows 使用者</dc:creator>
  <cp:lastModifiedBy>Windows 使用者</cp:lastModifiedBy>
  <cp:revision>582</cp:revision>
  <dcterms:created xsi:type="dcterms:W3CDTF">2017-07-01T07:48:25Z</dcterms:created>
  <dcterms:modified xsi:type="dcterms:W3CDTF">2018-04-13T12:51:01Z</dcterms:modified>
</cp:coreProperties>
</file>