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6" r:id="rId2"/>
  </p:sldMasterIdLst>
  <p:notesMasterIdLst>
    <p:notesMasterId r:id="rId30"/>
  </p:notesMasterIdLst>
  <p:sldIdLst>
    <p:sldId id="256" r:id="rId3"/>
    <p:sldId id="410" r:id="rId4"/>
    <p:sldId id="431" r:id="rId5"/>
    <p:sldId id="414" r:id="rId6"/>
    <p:sldId id="434" r:id="rId7"/>
    <p:sldId id="435" r:id="rId8"/>
    <p:sldId id="411" r:id="rId9"/>
    <p:sldId id="415" r:id="rId10"/>
    <p:sldId id="440" r:id="rId11"/>
    <p:sldId id="432" r:id="rId12"/>
    <p:sldId id="420" r:id="rId13"/>
    <p:sldId id="419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8" r:id="rId22"/>
    <p:sldId id="436" r:id="rId23"/>
    <p:sldId id="437" r:id="rId24"/>
    <p:sldId id="438" r:id="rId25"/>
    <p:sldId id="439" r:id="rId26"/>
    <p:sldId id="412" r:id="rId27"/>
    <p:sldId id="413" r:id="rId28"/>
    <p:sldId id="433" r:id="rId29"/>
  </p:sldIdLst>
  <p:sldSz cx="9144000" cy="6858000" type="screen4x3"/>
  <p:notesSz cx="6858000" cy="9144000"/>
  <p:defaultTextStyle>
    <a:defPPr>
      <a:defRPr lang="zh-TW"/>
    </a:defPPr>
    <a:lvl1pPr marL="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05BB"/>
    <a:srgbClr val="EF7F7F"/>
    <a:srgbClr val="990033"/>
    <a:srgbClr val="FF9900"/>
    <a:srgbClr val="FF9999"/>
    <a:srgbClr val="E3A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20" autoAdjust="0"/>
    <p:restoredTop sz="87649" autoAdjust="0"/>
  </p:normalViewPr>
  <p:slideViewPr>
    <p:cSldViewPr>
      <p:cViewPr>
        <p:scale>
          <a:sx n="70" d="100"/>
          <a:sy n="70" d="100"/>
        </p:scale>
        <p:origin x="-892" y="3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C7ECE-0D31-4C99-BE49-F510A09AC3A1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5ECB-B6A9-4FC2-BE85-03F5EF7D113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97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72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48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25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00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3771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8500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3249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7982" algn="l" defTabSz="9094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minghui.org/categoryb/6,276,11,6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8218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2913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6307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077521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3276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07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909836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20907475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7996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8520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5645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42D60-093C-441C-B22B-3C7304FC9F2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5667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  <p:extLst>
      <p:ext uri="{BB962C8B-B14F-4D97-AF65-F5344CB8AC3E}">
        <p14:creationId xmlns:p14="http://schemas.microsoft.com/office/powerpoint/2010/main" val="648114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429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523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5418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2517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 b="1">
                <a:latin typeface="Calibri"/>
                <a:ea typeface="Calibri"/>
                <a:cs typeface="Calibri"/>
                <a:sym typeface="Calibri"/>
              </a:defRPr>
            </a:pPr>
            <a:r>
              <a:t>XX省惡人恶报事例</a:t>
            </a:r>
          </a:p>
          <a:p>
            <a:pPr defTabSz="914400">
              <a:lnSpc>
                <a:spcPct val="100000"/>
              </a:lnSpc>
              <a:defRPr sz="12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>
                <a:hlinkClick r:id="rId3"/>
              </a:rPr>
              <a:t>http://library.minghui.org/categoryb/6,276,11,6.htm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C5ECB-B6A9-4FC2-BE85-03F5EF7D113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050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9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9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3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28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3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37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9388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23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743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743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2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大標題與副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大標題文字"/>
          <p:cNvSpPr txBox="1">
            <a:spLocks noGrp="1"/>
          </p:cNvSpPr>
          <p:nvPr>
            <p:ph type="title"/>
          </p:nvPr>
        </p:nvSpPr>
        <p:spPr>
          <a:xfrm>
            <a:off x="893073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1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1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影像"/>
          <p:cNvSpPr>
            <a:spLocks noGrp="1"/>
          </p:cNvSpPr>
          <p:nvPr>
            <p:ph type="pic" idx="13"/>
          </p:nvPr>
        </p:nvSpPr>
        <p:spPr>
          <a:xfrm>
            <a:off x="1143000" y="473273"/>
            <a:ext cx="6858000" cy="415230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21" name="大標題文字"/>
          <p:cNvSpPr txBox="1">
            <a:spLocks noGrp="1"/>
          </p:cNvSpPr>
          <p:nvPr>
            <p:ph type="title"/>
          </p:nvPr>
        </p:nvSpPr>
        <p:spPr>
          <a:xfrm>
            <a:off x="893073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大標題文字</a:t>
            </a:r>
          </a:p>
        </p:txBody>
      </p:sp>
      <p:sp>
        <p:nvSpPr>
          <p:cNvPr id="22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893073" y="573285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2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中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大標題文字"/>
          <p:cNvSpPr txBox="1">
            <a:spLocks noGrp="1"/>
          </p:cNvSpPr>
          <p:nvPr>
            <p:ph type="title"/>
          </p:nvPr>
        </p:nvSpPr>
        <p:spPr>
          <a:xfrm>
            <a:off x="893073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3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直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影像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77508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39" name="大標題文字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大標題文字</a:t>
            </a:r>
          </a:p>
        </p:txBody>
      </p:sp>
      <p:sp>
        <p:nvSpPr>
          <p:cNvPr id="40" name="內文層級一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21844"/>
            <a:ext cx="3750469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159887" algn="ctr">
              <a:spcBef>
                <a:spcPts val="0"/>
              </a:spcBef>
              <a:buSzTx/>
              <a:buNone/>
              <a:defRPr sz="2600"/>
            </a:lvl2pPr>
            <a:lvl3pPr marL="0" indent="319733" algn="ctr">
              <a:spcBef>
                <a:spcPts val="0"/>
              </a:spcBef>
              <a:buSzTx/>
              <a:buNone/>
              <a:defRPr sz="2600"/>
            </a:lvl3pPr>
            <a:lvl4pPr marL="0" indent="479637" algn="ctr">
              <a:spcBef>
                <a:spcPts val="0"/>
              </a:spcBef>
              <a:buSzTx/>
              <a:buNone/>
              <a:defRPr sz="2600"/>
            </a:lvl4pPr>
            <a:lvl5pPr marL="0" indent="639489" algn="ctr">
              <a:spcBef>
                <a:spcPts val="0"/>
              </a:spcBef>
              <a:buSzTx/>
              <a:buNone/>
              <a:defRPr sz="26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1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 - 上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49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與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57" name="內文層級一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58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大標題、項目符號與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影像"/>
          <p:cNvSpPr>
            <a:spLocks noGrp="1"/>
          </p:cNvSpPr>
          <p:nvPr>
            <p:ph type="pic" sz="half" idx="13"/>
          </p:nvPr>
        </p:nvSpPr>
        <p:spPr>
          <a:xfrm>
            <a:off x="4723805" y="1821656"/>
            <a:ext cx="3750469" cy="4420195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66" name="大標題文字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大標題文字</a:t>
            </a:r>
          </a:p>
        </p:txBody>
      </p:sp>
      <p:sp>
        <p:nvSpPr>
          <p:cNvPr id="67" name="內文層級一…"/>
          <p:cNvSpPr txBox="1">
            <a:spLocks noGrp="1"/>
          </p:cNvSpPr>
          <p:nvPr>
            <p:ph type="body" sz="half" idx="1"/>
          </p:nvPr>
        </p:nvSpPr>
        <p:spPr>
          <a:xfrm>
            <a:off x="669726" y="1821656"/>
            <a:ext cx="3750469" cy="4420195"/>
          </a:xfrm>
          <a:prstGeom prst="rect">
            <a:avLst/>
          </a:prstGeom>
        </p:spPr>
        <p:txBody>
          <a:bodyPr/>
          <a:lstStyle>
            <a:lvl1pPr marL="239833" indent="-239833">
              <a:spcBef>
                <a:spcPts val="2250"/>
              </a:spcBef>
              <a:defRPr sz="2000"/>
            </a:lvl1pPr>
            <a:lvl2pPr marL="479637" indent="-239833">
              <a:spcBef>
                <a:spcPts val="2250"/>
              </a:spcBef>
              <a:defRPr sz="2000"/>
            </a:lvl2pPr>
            <a:lvl3pPr marL="719431" indent="-239833">
              <a:spcBef>
                <a:spcPts val="2250"/>
              </a:spcBef>
              <a:defRPr sz="2000"/>
            </a:lvl3pPr>
            <a:lvl4pPr marL="959257" indent="-239833">
              <a:spcBef>
                <a:spcPts val="2250"/>
              </a:spcBef>
              <a:defRPr sz="2000"/>
            </a:lvl4pPr>
            <a:lvl5pPr marL="1199060" indent="-239833">
              <a:spcBef>
                <a:spcPts val="2250"/>
              </a:spcBef>
              <a:defRPr sz="2000"/>
            </a:lvl5pPr>
          </a:lstStyle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68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37431" y="6536635"/>
            <a:ext cx="264585" cy="24525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項目符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893073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7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25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一頁三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影像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4" name="影像"/>
          <p:cNvSpPr>
            <a:spLocks noGrp="1"/>
          </p:cNvSpPr>
          <p:nvPr>
            <p:ph type="pic" sz="quarter" idx="14"/>
          </p:nvPr>
        </p:nvSpPr>
        <p:spPr>
          <a:xfrm>
            <a:off x="4723805" y="625078"/>
            <a:ext cx="3750469" cy="2652117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5" name="影像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86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名言語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王大明"/>
          <p:cNvSpPr txBox="1">
            <a:spLocks noGrp="1"/>
          </p:cNvSpPr>
          <p:nvPr>
            <p:ph type="body" sz="quarter" idx="13"/>
          </p:nvPr>
        </p:nvSpPr>
        <p:spPr>
          <a:xfrm>
            <a:off x="893073" y="4473774"/>
            <a:ext cx="7358063" cy="333742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700" i="1"/>
            </a:lvl1pPr>
          </a:lstStyle>
          <a:p>
            <a:r>
              <a:t>–王大明</a:t>
            </a:r>
          </a:p>
        </p:txBody>
      </p:sp>
      <p:sp>
        <p:nvSpPr>
          <p:cNvPr id="94" name="「在此輸入名言語錄。」"/>
          <p:cNvSpPr txBox="1">
            <a:spLocks noGrp="1"/>
          </p:cNvSpPr>
          <p:nvPr>
            <p:ph type="body" sz="quarter" idx="14"/>
          </p:nvPr>
        </p:nvSpPr>
        <p:spPr>
          <a:xfrm>
            <a:off x="893073" y="2993957"/>
            <a:ext cx="7358063" cy="4414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「在此輸入名言語錄。」</a:t>
            </a:r>
          </a:p>
        </p:txBody>
      </p:sp>
      <p:sp>
        <p:nvSpPr>
          <p:cNvPr id="95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影像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63955" tIns="31965" rIns="63955" bIns="31965" anchor="t">
            <a:noAutofit/>
          </a:bodyPr>
          <a:lstStyle/>
          <a:p>
            <a:endParaRPr/>
          </a:p>
        </p:txBody>
      </p:sp>
      <p:sp>
        <p:nvSpPr>
          <p:cNvPr id="103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幻燈片編號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70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8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9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4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90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3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28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32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37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596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3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17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29" indent="0">
              <a:buNone/>
              <a:defRPr sz="2000" b="1"/>
            </a:lvl2pPr>
            <a:lvl3pPr marL="909489" indent="0">
              <a:buNone/>
              <a:defRPr sz="1800" b="1"/>
            </a:lvl3pPr>
            <a:lvl4pPr marL="1364250" indent="0">
              <a:buNone/>
              <a:defRPr sz="1600" b="1"/>
            </a:lvl4pPr>
            <a:lvl5pPr marL="1819001" indent="0">
              <a:buNone/>
              <a:defRPr sz="1600" b="1"/>
            </a:lvl5pPr>
            <a:lvl6pPr marL="2273771" indent="0">
              <a:buNone/>
              <a:defRPr sz="1600" b="1"/>
            </a:lvl6pPr>
            <a:lvl7pPr marL="2728500" indent="0">
              <a:buNone/>
              <a:defRPr sz="1600" b="1"/>
            </a:lvl7pPr>
            <a:lvl8pPr marL="3183249" indent="0">
              <a:buNone/>
              <a:defRPr sz="1600" b="1"/>
            </a:lvl8pPr>
            <a:lvl9pPr marL="3637982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404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47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26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1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49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729" indent="0">
              <a:buNone/>
              <a:defRPr sz="2800"/>
            </a:lvl2pPr>
            <a:lvl3pPr marL="909489" indent="0">
              <a:buNone/>
              <a:defRPr sz="2400"/>
            </a:lvl3pPr>
            <a:lvl4pPr marL="1364250" indent="0">
              <a:buNone/>
              <a:defRPr sz="2000"/>
            </a:lvl4pPr>
            <a:lvl5pPr marL="1819001" indent="0">
              <a:buNone/>
              <a:defRPr sz="2000"/>
            </a:lvl5pPr>
            <a:lvl6pPr marL="2273771" indent="0">
              <a:buNone/>
              <a:defRPr sz="2000"/>
            </a:lvl6pPr>
            <a:lvl7pPr marL="2728500" indent="0">
              <a:buNone/>
              <a:defRPr sz="2000"/>
            </a:lvl7pPr>
            <a:lvl8pPr marL="3183249" indent="0">
              <a:buNone/>
              <a:defRPr sz="2000"/>
            </a:lvl8pPr>
            <a:lvl9pPr marL="3637982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729" indent="0">
              <a:buNone/>
              <a:defRPr sz="1200"/>
            </a:lvl2pPr>
            <a:lvl3pPr marL="909489" indent="0">
              <a:buNone/>
              <a:defRPr sz="1000"/>
            </a:lvl3pPr>
            <a:lvl4pPr marL="1364250" indent="0">
              <a:buNone/>
              <a:defRPr sz="900"/>
            </a:lvl4pPr>
            <a:lvl5pPr marL="1819001" indent="0">
              <a:buNone/>
              <a:defRPr sz="900"/>
            </a:lvl5pPr>
            <a:lvl6pPr marL="2273771" indent="0">
              <a:buNone/>
              <a:defRPr sz="900"/>
            </a:lvl6pPr>
            <a:lvl7pPr marL="2728500" indent="0">
              <a:buNone/>
              <a:defRPr sz="900"/>
            </a:lvl7pPr>
            <a:lvl8pPr marL="3183249" indent="0">
              <a:buNone/>
              <a:defRPr sz="900"/>
            </a:lvl8pPr>
            <a:lvl9pPr marL="3637982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61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0942" tIns="45472" rIns="90942" bIns="45472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305"/>
            <a:ext cx="8229600" cy="4525963"/>
          </a:xfrm>
          <a:prstGeom prst="rect">
            <a:avLst/>
          </a:prstGeom>
        </p:spPr>
        <p:txBody>
          <a:bodyPr vert="horz" lIns="90942" tIns="45472" rIns="90942" bIns="45472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6E90E-4A05-4D29-B676-ADFE5E9BC2B6}" type="datetimeFigureOut">
              <a:rPr lang="zh-TW" altLang="en-US" smtClean="0"/>
              <a:t>2018/4/13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1" y="6356455"/>
            <a:ext cx="2895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455"/>
            <a:ext cx="2133600" cy="365125"/>
          </a:xfrm>
          <a:prstGeom prst="rect">
            <a:avLst/>
          </a:prstGeom>
        </p:spPr>
        <p:txBody>
          <a:bodyPr vert="horz" lIns="90942" tIns="45472" rIns="90942" bIns="4547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9991F-E2F8-4909-90BD-B6863248F0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03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94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082" indent="-341082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960" indent="-284253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88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1626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377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1139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5868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0622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5350" indent="-227357" algn="l" defTabSz="909489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2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48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25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00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771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500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249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982" algn="l" defTabSz="9094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大標題文字"/>
          <p:cNvSpPr txBox="1">
            <a:spLocks noGrp="1"/>
          </p:cNvSpPr>
          <p:nvPr>
            <p:ph type="title"/>
          </p:nvPr>
        </p:nvSpPr>
        <p:spPr>
          <a:xfrm>
            <a:off x="669727" y="178594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大標題文字</a:t>
            </a:r>
          </a:p>
        </p:txBody>
      </p:sp>
      <p:sp>
        <p:nvSpPr>
          <p:cNvPr id="3" name="內文層級一…"/>
          <p:cNvSpPr txBox="1">
            <a:spLocks noGrp="1"/>
          </p:cNvSpPr>
          <p:nvPr>
            <p:ph type="body" idx="1"/>
          </p:nvPr>
        </p:nvSpPr>
        <p:spPr>
          <a:xfrm>
            <a:off x="669727" y="182165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513" tIns="35513" rIns="35513" bIns="35513" anchor="ctr">
            <a:normAutofit/>
          </a:bodyPr>
          <a:lstStyle/>
          <a:p>
            <a:r>
              <a:t>內文層級一</a:t>
            </a:r>
          </a:p>
          <a:p>
            <a:pPr lvl="1"/>
            <a:r>
              <a:t>內文層級二</a:t>
            </a:r>
          </a:p>
          <a:p>
            <a:pPr lvl="2"/>
            <a:r>
              <a:t>內文層級三</a:t>
            </a:r>
          </a:p>
          <a:p>
            <a:pPr lvl="3"/>
            <a:r>
              <a:t>內文層級四</a:t>
            </a:r>
          </a:p>
          <a:p>
            <a:pPr lvl="4"/>
            <a:r>
              <a:t>內文層級五</a:t>
            </a:r>
          </a:p>
        </p:txBody>
      </p:sp>
      <p:sp>
        <p:nvSpPr>
          <p:cNvPr id="4" name="幻燈片編號"/>
          <p:cNvSpPr txBox="1">
            <a:spLocks noGrp="1"/>
          </p:cNvSpPr>
          <p:nvPr>
            <p:ph type="sldNum" sz="quarter" idx="2"/>
          </p:nvPr>
        </p:nvSpPr>
        <p:spPr>
          <a:xfrm>
            <a:off x="4456082" y="6536635"/>
            <a:ext cx="227074" cy="245255"/>
          </a:xfrm>
          <a:prstGeom prst="rect">
            <a:avLst/>
          </a:prstGeom>
          <a:ln w="12700">
            <a:miter lim="400000"/>
          </a:ln>
        </p:spPr>
        <p:txBody>
          <a:bodyPr wrap="none" lIns="35513" tIns="35513" rIns="35513" bIns="35513">
            <a:spAutoFit/>
          </a:bodyPr>
          <a:lstStyle>
            <a:lvl1pPr>
              <a:defRPr sz="11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08567" hangingPunct="0"/>
            <a:fld id="{86CB4B4D-7CA3-9044-876B-883B54F8677D}" type="slidenum">
              <a:rPr lang="uk-UA" kern="0" smtClean="0">
                <a:solidFill>
                  <a:srgbClr val="000000"/>
                </a:solidFill>
              </a:rPr>
              <a:pPr algn="ctr" defTabSz="408567" hangingPunct="0"/>
              <a:t>‹#›</a:t>
            </a:fld>
            <a:endParaRPr lang="uk-UA" ker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 spd="med"/>
  <p:txStyles>
    <p:title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0864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172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2595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4345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54338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6521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76087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486929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797811" marR="0" indent="-310864" algn="l" defTabSz="408567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5988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19733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7963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394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79937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5925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19147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78989" algn="ctr" defTabSz="4085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ig5.minghui.org/mh/glossary.html#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3" r="28185"/>
          <a:stretch/>
        </p:blipFill>
        <p:spPr bwMode="auto">
          <a:xfrm>
            <a:off x="0" y="581055"/>
            <a:ext cx="5364088" cy="568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220072" y="2132856"/>
            <a:ext cx="3816424" cy="172819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0942" tIns="45472" rIns="90942" bIns="45472" rtlCol="0" anchor="ctr"/>
          <a:lstStyle/>
          <a:p>
            <a:pPr algn="ctr"/>
            <a:r>
              <a:rPr lang="zh-TW" altLang="en-US" sz="24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廣西壯族自治區</a:t>
            </a:r>
            <a:endParaRPr lang="en-US" altLang="zh-TW" sz="24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en-US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CN" altLang="zh-TW" sz="20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參考資料</a:t>
            </a:r>
            <a:endParaRPr lang="en-US" altLang="zh-CN" sz="20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endParaRPr lang="en-US" altLang="zh-CN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播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打日期 </a:t>
            </a:r>
            <a:r>
              <a:rPr lang="en-US" altLang="zh-TW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:2018/04/16</a:t>
            </a:r>
            <a:endParaRPr lang="zh-TW" altLang="en-US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1635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6-3</a:t>
              </a:r>
              <a:r>
                <a:rPr dirty="0" smtClean="0"/>
                <a:t>. </a:t>
              </a:r>
              <a:r>
                <a:rPr lang="zh-TW" altLang="en-US" dirty="0" smtClean="0"/>
                <a:t>崇左市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164289" y="100429"/>
            <a:ext cx="1847948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 smtClean="0"/>
              <a:t>1&amp;2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174411" y="1196752"/>
            <a:ext cx="8482396" cy="156966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歷任市政法委書記：（無資料）</a:t>
            </a: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歷任市防範辦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主任：（無資料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07504" y="3717032"/>
            <a:ext cx="8904733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目前為止</a:t>
            </a:r>
            <a:r>
              <a:rPr dirty="0" smtClean="0"/>
              <a:t>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</a:t>
            </a:r>
            <a:r>
              <a:rPr dirty="0" err="1" smtClean="0"/>
              <a:t>教育界、媒體界等人員因迫害法輪功學員</a:t>
            </a:r>
            <a:r>
              <a:rPr dirty="0" err="1" smtClean="0"/>
              <a:t>，被海外組織</a:t>
            </a:r>
            <a:r>
              <a:rPr dirty="0" err="1" smtClean="0"/>
              <a:t>“追查國際”立案追查</a:t>
            </a:r>
            <a:r>
              <a:rPr lang="zh-TW" altLang="en-US" dirty="0" smtClean="0"/>
              <a:t>。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889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6-4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崇左市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6596" y="869286"/>
            <a:ext cx="9000060" cy="2572927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崇</a:t>
            </a:r>
            <a:r>
              <a:rPr lang="zh-TW" altLang="en-US" sz="2000" b="1" dirty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左市大新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縣衛生局局長迫害</a:t>
            </a:r>
            <a:r>
              <a:rPr lang="zh-TW" altLang="en-US" sz="2000" b="1" dirty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法輪功遭惡報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韋漢師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50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歲，原大新縣衛生局局長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後，為撈取政治資本，積極跟隨大新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縣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的人迫害衛生系統的法輪功學員，衛生系統的法輪功學員均被要求寫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「三書」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（不煉功的保證書）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，並導致未明真相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的同事、家屬、朋友、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同學仇恨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法輪功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2001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韋漢師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得了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胃癌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廣西醫科大附院連續做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了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次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手術，</a:t>
            </a:r>
            <a:r>
              <a:rPr lang="en-US" altLang="zh-TW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2001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9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月份死亡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6779952" y="34195"/>
            <a:ext cx="2232282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1&amp;2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3645024"/>
            <a:ext cx="9000060" cy="3173092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崇左市原公安局國保大隊隊長</a:t>
            </a:r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許日平</a:t>
            </a: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遭報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0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許日平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歲，原公安局國保大隊隊長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年「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後，經常帶領惡警與各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單位領導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騷擾全縣法輪功學員的家庭，恐嚇家屬，抄家沒收法輪功書籍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很多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法輪功學員苦苦勸善，可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他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置之不理。他指使和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參與了全縣迫害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法輪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功事件。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善惡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有報是天理。他遭惡報並殃及家人。他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老婆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2007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月份在民政局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一次中共「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保先」會上，突發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腦出血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，醫院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搶救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無效死亡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事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過兩個月，他本人也不明原因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腦出血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，經住院治療，落下癱瘓後遺症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2012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月，又因第三次腦出血，住大新縣人民醫院治療。</a:t>
            </a:r>
          </a:p>
        </p:txBody>
      </p:sp>
    </p:spTree>
    <p:extLst>
      <p:ext uri="{BB962C8B-B14F-4D97-AF65-F5344CB8AC3E}">
        <p14:creationId xmlns:p14="http://schemas.microsoft.com/office/powerpoint/2010/main" val="2216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6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5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崇左市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6796022" y="100504"/>
            <a:ext cx="221621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1&amp;2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51527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誠念大法好 病症立時消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2009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en-US" altLang="zh-TW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的一天中午，廣西百色市某縣一人家的外婆突然發重病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全身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發燙，心跳加快，喘不上氣的病狀，家裏人有拿藥拿水的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打電話叫醫生的，慌亂成一團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當時，一位正好來她家的親友是大法弟子，告訴外婆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誠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念</a:t>
            </a:r>
            <a:r>
              <a:rPr lang="zh-TW" altLang="en-US" sz="22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「法輪大法好、真善忍好」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試試看。大法弟子教一句，老人念一句，兩分鐘後，老人逐漸好轉，嚷著：「真有效啊。」大法弟子把「法輪功已洪揚全世界、在中國卻遭中共邪黨誣陷迫害」的真相告訴了這家人，並囑咐如有危險時，誠心念「法輪大法好！真善忍好！」，能逢凶化吉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當日半夜，外婆又出現中午的病狀，老人誠心念起了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法輪大法好！真善忍好！」半小時後，病症消失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這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普通人家的每一個人都見證了大法的神奇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二天，外婆找到大法弟子，認真地看起來了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《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轉法輪</a:t>
            </a:r>
            <a:r>
              <a:rPr lang="en-US" altLang="zh-TW" sz="2200" dirty="0">
                <a:latin typeface="Microsoft JhengHei" charset="-120"/>
                <a:ea typeface="Microsoft JhengHei" charset="-120"/>
                <a:cs typeface="Microsoft JhengHei" charset="-120"/>
              </a:rPr>
              <a:t>》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566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107504" y="1011915"/>
            <a:ext cx="8904830" cy="2677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性質</a:t>
            </a:r>
            <a:r>
              <a:rPr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簽名污衊運動</a:t>
            </a:r>
            <a:endParaRPr lang="en-US" altLang="zh-TW" sz="24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負責單位：南寧市教育系統</a:t>
            </a: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情況</a:t>
            </a:r>
            <a:r>
              <a:rPr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南寧市在各個學校搞簽名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運動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，要眾生表態汙衊大法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使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明白真相的學生又出現對大法不好的現象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敬請</a:t>
            </a:r>
            <a:r>
              <a:rPr lang="zh-TW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</a:t>
            </a:r>
            <a:r>
              <a:rPr lang="zh-TW" altLang="zh-TW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打</a:t>
            </a:r>
            <a:r>
              <a:rPr lang="zh-TW" altLang="zh-TW" sz="24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真相</a:t>
            </a:r>
            <a:r>
              <a:rPr lang="zh-TW" altLang="zh-TW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電話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zh-TW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7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南寧市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案情3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2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 smtClean="0"/>
                <a:t>7-2</a:t>
              </a:r>
              <a:r>
                <a:rPr dirty="0" smtClean="0"/>
                <a:t>. </a:t>
              </a:r>
              <a:r>
                <a:rPr lang="zh-TW" altLang="en-US" dirty="0" smtClean="0"/>
                <a:t>南寧市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3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04582" y="1052736"/>
            <a:ext cx="8482396" cy="2308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南寧市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歷任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市政法委書記：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楊維超、朱育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兆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市防範辦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黃可黎 </a:t>
            </a:r>
          </a:p>
          <a:p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07504" y="3505076"/>
            <a:ext cx="890473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162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 smtClean="0"/>
                <a:t>7-3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南寧市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4737" y="768983"/>
            <a:ext cx="9000060" cy="3480868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南寧市市長，宋福民，詆毀大法暴病身亡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2006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99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以前，南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寧市市長的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對法輪功已有所了解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，還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建議大家都來煉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720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以後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，為了保住烏紗帽，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態度大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轉變，開始極力反對、公開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詆毀。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25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，一批法輪功學員到市政府上訪，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找了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當時的市長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本著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善意的向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他講清真相，</a:t>
            </a:r>
            <a:r>
              <a:rPr lang="zh-TW" altLang="en-US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福民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不聽勸阻，強迫法輪功學員放棄信仰，還攻擊法輪功，不斷的辱罵李老師，滿臉通紅，越罵越起勁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一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位學員說：「對神不敬會遭報應！」宋福民說：「讓他來報應我吧。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結果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當天晚上，年輕力壯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的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死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在一位獨居女士家裏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二天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宋福民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玩女人而死傳遍了整個南寧。經法醫檢查屍體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發現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他臉色烏黑，像被雷劈過一樣，模樣很猙獰。整個人五馬分屍，仍然查不出死因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/>
              <a:t>3</a:t>
            </a:r>
          </a:p>
        </p:txBody>
      </p:sp>
      <p:sp>
        <p:nvSpPr>
          <p:cNvPr id="11" name="矩形 4"/>
          <p:cNvSpPr/>
          <p:nvPr/>
        </p:nvSpPr>
        <p:spPr>
          <a:xfrm>
            <a:off x="94737" y="4437112"/>
            <a:ext cx="9000060" cy="2218984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南寧市邕寧區政法委書記黃統仁迫害大法 殃及家人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廣西南寧市邕寧區政法委書記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黃統仁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，自從邪黨迫害大法以來，一直緊跟邪黨，參與迫害大法和大法弟子，對法輪功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學員抄家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、跟蹤、開除公職，送勞教所等。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年過年前後，他的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兒子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突發怪病，在腹內有一腫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瘤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，住院沒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多久就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去世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年僅二十多歲。</a:t>
            </a:r>
          </a:p>
        </p:txBody>
      </p:sp>
    </p:spTree>
    <p:extLst>
      <p:ext uri="{BB962C8B-B14F-4D97-AF65-F5344CB8AC3E}">
        <p14:creationId xmlns:p14="http://schemas.microsoft.com/office/powerpoint/2010/main" val="167603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7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南寧市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>
                <a:solidFill>
                  <a:srgbClr val="EF7F7F"/>
                </a:solidFill>
              </a:rPr>
              <a:t>3</a:t>
            </a:r>
          </a:p>
        </p:txBody>
      </p:sp>
      <p:sp>
        <p:nvSpPr>
          <p:cNvPr id="173" name="矩形 4"/>
          <p:cNvSpPr/>
          <p:nvPr/>
        </p:nvSpPr>
        <p:spPr>
          <a:xfrm>
            <a:off x="95398" y="908760"/>
            <a:ext cx="9000060" cy="5518353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有緣人明真相 立得福報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2006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北海市一大法弟子一天偶遇熟人宋某，見其雙眼發黃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臉色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發暗，精神不振。當問及身體近況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，宋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某即訴說自己多年肝病久治不癒之苦，已無治療信心。大法弟子給他講了大法被迫害的真相，告訴他誠念</a:t>
            </a:r>
            <a:r>
              <a:rPr lang="zh-TW" altLang="en-US" sz="22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「法輪大法好，真善忍好」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，宋某真誠的相信了。</a:t>
            </a:r>
          </a:p>
          <a:p>
            <a:pPr fontAlgn="base"/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數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月後的一天兩人又一次相遇，宋某高興的告知大法弟子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自從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他念了大法好以後，十幾年的肝病竟然好了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人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看上去</a:t>
            </a:r>
            <a:r>
              <a:rPr lang="zh-TW" altLang="en-US" sz="22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紅光滿面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，精神十足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他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特意要大法弟子代他謝謝師父、謝謝大法。</a:t>
            </a:r>
          </a:p>
          <a:p>
            <a:pPr fontAlgn="base"/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北海</a:t>
            </a:r>
            <a:r>
              <a:rPr lang="zh-TW" altLang="en-US" sz="2200" dirty="0">
                <a:latin typeface="Microsoft JhengHei" charset="-120"/>
                <a:ea typeface="Microsoft JhengHei" charset="-120"/>
                <a:cs typeface="Microsoft JhengHei" charset="-120"/>
              </a:rPr>
              <a:t>市的張姨，常年頭痛，醫院跑遍了，錢也花了不少，可就是不管用。她聽了大法弟子講的真相後，請回了大法護身符，天天誦念「法輪大法好，真善忍好」，從此頭痛症完全消失了。張姨現逢人就說、逢人就講：大法好，法輪大法真好</a:t>
            </a:r>
            <a:r>
              <a:rPr lang="zh-TW" altLang="en-US" sz="22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2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389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107504" y="1011915"/>
            <a:ext cx="8904830" cy="5724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性質：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非法綁架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altLang="zh-TW" sz="2000" dirty="0">
                <a:solidFill>
                  <a:srgbClr val="0070C0"/>
                </a:solidFill>
                <a:sym typeface="微軟正黑體"/>
              </a:rPr>
              <a:t>【</a:t>
            </a:r>
            <a:r>
              <a:rPr lang="zh-TW" altLang="en-US" sz="2000" dirty="0">
                <a:solidFill>
                  <a:srgbClr val="0070C0"/>
                </a:solidFill>
                <a:sym typeface="微軟正黑體"/>
              </a:rPr>
              <a:t>明慧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網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2018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年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3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月</a:t>
            </a:r>
            <a:r>
              <a:rPr lang="en-US" altLang="zh-TW" sz="2000" dirty="0" smtClean="0">
                <a:solidFill>
                  <a:srgbClr val="0070C0"/>
                </a:solidFill>
                <a:sym typeface="微軟正黑體"/>
              </a:rPr>
              <a:t>30</a:t>
            </a:r>
            <a:r>
              <a:rPr lang="zh-TW" altLang="en-US" sz="2000" dirty="0" smtClean="0">
                <a:solidFill>
                  <a:srgbClr val="0070C0"/>
                </a:solidFill>
                <a:sym typeface="微軟正黑體"/>
              </a:rPr>
              <a:t>日</a:t>
            </a:r>
            <a:r>
              <a:rPr lang="en-US" altLang="zh-TW" sz="2000" dirty="0">
                <a:solidFill>
                  <a:srgbClr val="0070C0"/>
                </a:solidFill>
                <a:sym typeface="微軟正黑體"/>
              </a:rPr>
              <a:t>】</a:t>
            </a:r>
            <a:r>
              <a:rPr lang="zh-TW" altLang="en-US" sz="2000" b="1" dirty="0" smtClean="0">
                <a:sym typeface="微軟正黑體"/>
              </a:rPr>
              <a:t>越南</a:t>
            </a:r>
            <a:r>
              <a:rPr lang="zh-TW" altLang="en-US" sz="2000" b="1" dirty="0">
                <a:sym typeface="微軟正黑體"/>
              </a:rPr>
              <a:t>籍法輪功學員在廣東探親被劫持三月</a:t>
            </a:r>
            <a:r>
              <a:rPr lang="zh-TW" altLang="en-US" sz="2000" b="1" dirty="0" smtClean="0">
                <a:sym typeface="微軟正黑體"/>
              </a:rPr>
              <a:t>餘</a:t>
            </a:r>
            <a:endParaRPr lang="en-US" altLang="zh-TW" sz="2000" b="1" dirty="0" smtClean="0"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zh-TW" altLang="en-US" sz="2000" b="1" dirty="0">
              <a:sym typeface="微軟正黑體"/>
            </a:endParaRP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越南籍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 tooltip="法輪大法，也稱法輪功，一九九二年五月由李洪志先生傳出的佛家上乘修煉大法，以宇宙最高特性“真善忍”為根本指導，按照宇宙的演化原理而修煉。經億萬人的修煉實踐證明，法輪大法是大法大道，在把真正修煉的人帶到高層次的同時，對穩定社會、提高人們的身體素質和道德水準，也起到了不可估量的正面作用。&#10;&#10;&#10;資料：&#10;&#10;&#10;* 國家體總：法輪功祛病健身有效率高達97.9%（圖）&#10;* 法輪功健身功效北京萬例調查報告&#10;* 法輪功收到的褒獎和支持議案&#10;* 關于法輪功的一些歷史事實&#10;* 法輪功傳出的歷史過程&#10;* 法輪功傳出時期的歷史圖片&#10;* 法輪功書籍出版和發行情況一覽&#10;* “425”真相&#10;* “720”見證&#10;* 法輪功的真實故事&#10;&#10;錄像：&#10;&#10;&#10;* “自焚”真相&#10;&#10;書籍：&#10;&#10;&#10;* 《絕處逢生》（明慧叢書，法輪功祛病健身故事集） 中文版&#10;* 《絕處逢生》（明慧叢書，法輪功祛病健身故事集） 英文版&#10;* 《同化法光》（明慧叢書，現代人的修煉故事）&#10;"/>
              </a:rPr>
              <a:t>法輪功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學員</a:t>
            </a: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范氏秋</a:t>
            </a:r>
            <a:r>
              <a:rPr lang="zh-TW" altLang="en-US" sz="20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莊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中文名字：</a:t>
            </a:r>
            <a:r>
              <a:rPr lang="zh-TW" altLang="zh-TW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藏英詩</a:t>
            </a:r>
            <a:r>
              <a:rPr lang="zh-TW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廣東省茂名市探親期間被綁架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，被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非法關押三月餘，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目前被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非法扣留在中國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據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最新消息，范氏秋莊被拘留在廣西</a:t>
            </a:r>
            <a:r>
              <a:rPr lang="zh-TW" altLang="en-US" sz="20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東興市公安局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國保大隊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氏秋莊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月到中國廣東省茂名市探望親戚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在此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期間，她發法輪功真相資料，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日被中國警方綁架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她在廣東省茂名市的家人說：自被捕以來，警方多次來到他們的家中搜查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但不讓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她的家人見面，只允許送一些私人物品。</a:t>
            </a:r>
          </a:p>
          <a:p>
            <a:pPr fontAlgn="base"/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氏秋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莊，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是越南廣寧省下龍市人，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1987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出生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今年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31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歲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范氏秋莊的家人致信媒體的發言，要求中國駐河內大使館釋放她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base"/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但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沒有任何反應。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8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防城港</a:t>
              </a:r>
              <a:r>
                <a:rPr lang="zh-TW" alt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市</a:t>
              </a:r>
              <a:r>
                <a:rPr lang="en-US" altLang="zh-TW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東興市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777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8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 smtClean="0"/>
                <a:t>防城港市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4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337503" y="1196752"/>
            <a:ext cx="8482396" cy="193899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防城港市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原市政法委書記：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許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政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市防範辦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陳海源 </a:t>
            </a: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96746" y="3406704"/>
            <a:ext cx="8963909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smtClean="0"/>
              <a:t>到目前為止，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849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8</a:t>
              </a:r>
              <a:r>
                <a:rPr lang="en-US" sz="3200" b="1" kern="0" dirty="0" smtClean="0"/>
                <a:t>-3.</a:t>
              </a:r>
              <a:r>
                <a:rPr lang="zh-TW" altLang="en-US" sz="3600" b="1" dirty="0" smtClean="0">
                  <a:sym typeface="PingFang TC Semibold"/>
                </a:rPr>
                <a:t> 防城港市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77230" y="1052736"/>
            <a:ext cx="9000060" cy="1357210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防城港市防城區公安分局科長朱光 遭惡報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2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朱光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，廣西防城港市防城區公安分局一科科長，自從中共惡黨迫害法輪功以來，此人積極為中共賣命，到處抓捕大法弟子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，遭到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報應，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得了怪病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全身長瘡流膿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 smtClean="0"/>
              <a:t>4</a:t>
            </a:r>
            <a:endParaRPr lang="en-US" altLang="zh-TW" sz="3600" b="1" dirty="0"/>
          </a:p>
        </p:txBody>
      </p:sp>
      <p:sp>
        <p:nvSpPr>
          <p:cNvPr id="11" name="矩形 4"/>
          <p:cNvSpPr/>
          <p:nvPr/>
        </p:nvSpPr>
        <p:spPr>
          <a:xfrm>
            <a:off x="78670" y="2911493"/>
            <a:ext cx="9000060" cy="3173092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西欽州原</a:t>
            </a:r>
            <a:r>
              <a:rPr lang="en-US" altLang="zh-TW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610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成員陳小革遭惡報死亡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2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月初，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在明慧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網惡人榜上有名的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遭現世惡報死亡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曾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在廣西欽州市水東派出所、向陽派出所和“六一零”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辦公室工作，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是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欽州市公安局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反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X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協會成員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1999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月以來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長期積極參與迫害欽州市法輪功學員而被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列入明慧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網惡人榜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r>
              <a:rPr lang="en-US" altLang="zh-TW" sz="20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en-US" altLang="zh-TW" sz="20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年過年後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0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陳小革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因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鼻子長有鼻息肉需到醫院動手術割除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誰知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從手術台下來後，就不再醒來，成了植物人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之後</a:t>
            </a:r>
            <a:r>
              <a:rPr lang="zh-TW" altLang="en-US" sz="2000" dirty="0">
                <a:latin typeface="Microsoft JhengHei" charset="-120"/>
                <a:ea typeface="Microsoft JhengHei" charset="-120"/>
                <a:cs typeface="Microsoft JhengHei" charset="-120"/>
              </a:rPr>
              <a:t>雖經多方搶救治療仍然無效，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最終在</a:t>
            </a:r>
            <a:r>
              <a:rPr lang="en-US" altLang="zh-TW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2010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月初死亡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533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化單一角落矩形 8"/>
          <p:cNvSpPr/>
          <p:nvPr/>
        </p:nvSpPr>
        <p:spPr>
          <a:xfrm>
            <a:off x="4067946" y="511807"/>
            <a:ext cx="5076054" cy="6346194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0"/>
            <a:ext cx="4067945" cy="6858000"/>
          </a:xfrm>
          <a:prstGeom prst="rect">
            <a:avLst/>
          </a:prstGeom>
          <a:solidFill>
            <a:schemeClr val="tx2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42" tIns="45472" rIns="90942" bIns="45472" rtlCol="0" anchor="ctr"/>
          <a:lstStyle/>
          <a:p>
            <a:pPr algn="ctr"/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1252" y="188641"/>
            <a:ext cx="3961939" cy="645830"/>
          </a:xfrm>
          <a:prstGeom prst="rect">
            <a:avLst/>
          </a:prstGeom>
          <a:noFill/>
        </p:spPr>
        <p:txBody>
          <a:bodyPr wrap="none" lIns="90942" tIns="45472" rIns="90942" bIns="45472" rtlCol="0">
            <a:spAutoFit/>
          </a:bodyPr>
          <a:lstStyle/>
          <a:p>
            <a:r>
              <a: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廣西壯族自治區</a:t>
            </a: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情况</a:t>
            </a:r>
          </a:p>
        </p:txBody>
      </p:sp>
      <p:sp>
        <p:nvSpPr>
          <p:cNvPr id="5" name="矩形 4"/>
          <p:cNvSpPr/>
          <p:nvPr/>
        </p:nvSpPr>
        <p:spPr>
          <a:xfrm>
            <a:off x="107504" y="1124849"/>
            <a:ext cx="3888432" cy="2800266"/>
          </a:xfrm>
          <a:prstGeom prst="rect">
            <a:avLst/>
          </a:prstGeom>
        </p:spPr>
        <p:txBody>
          <a:bodyPr wrap="square" lIns="90942" tIns="45472" rIns="90942" bIns="45472">
            <a:spAutoFit/>
          </a:bodyPr>
          <a:lstStyle/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2018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CN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13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明慧資料館資料統計顯示，</a:t>
            </a:r>
            <a:endParaRPr lang="zh-TW" altLang="zh-TW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迫害法輪功案例共計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662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直接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受迫害人數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717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CN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CN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迫害致死人數</a:t>
            </a:r>
            <a:r>
              <a:rPr lang="en-US" altLang="zh-CN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</a:t>
            </a:r>
            <a:r>
              <a:rPr lang="zh-CN" altLang="zh-TW" sz="20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人。</a:t>
            </a:r>
            <a:endParaRPr lang="en-US" altLang="zh-CN" sz="20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93705" y="1432875"/>
            <a:ext cx="4824536" cy="2184713"/>
          </a:xfrm>
          <a:prstGeom prst="rect">
            <a:avLst/>
          </a:prstGeom>
          <a:ln>
            <a:noFill/>
          </a:ln>
        </p:spPr>
        <p:txBody>
          <a:bodyPr wrap="square" lIns="90942" tIns="45472" rIns="90942" bIns="45472">
            <a:spAutoFit/>
          </a:bodyPr>
          <a:lstStyle/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截至</a:t>
            </a:r>
            <a:r>
              <a:rPr lang="en-US" altLang="zh-TW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2014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年底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追查國際公佈了</a:t>
            </a:r>
            <a:r>
              <a:rPr lang="zh-TW" altLang="en-US" sz="2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廣西壯族自治區</a:t>
            </a:r>
            <a:endParaRPr lang="en-US" altLang="zh-CN" sz="22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涉嫌參與活摘法輪功學員器官的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醫院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占全國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2.3%)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2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209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醫務人員</a:t>
            </a:r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名單，</a:t>
            </a:r>
            <a:endParaRPr lang="en-US" altLang="zh-TW" sz="2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2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並將他們立案追查</a:t>
            </a:r>
            <a:r>
              <a:rPr lang="zh-TW" altLang="en-US" sz="2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2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0" name="群組 9"/>
          <p:cNvGrpSpPr/>
          <p:nvPr/>
        </p:nvGrpSpPr>
        <p:grpSpPr>
          <a:xfrm>
            <a:off x="4067946" y="0"/>
            <a:ext cx="5076054" cy="1340769"/>
            <a:chOff x="5266184" y="-1"/>
            <a:chExt cx="3877816" cy="1052737"/>
          </a:xfrm>
        </p:grpSpPr>
        <p:pic>
          <p:nvPicPr>
            <p:cNvPr id="11" name="Picture 4" descr="「活摘器官」的圖片搜尋結果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15" r="42154"/>
            <a:stretch/>
          </p:blipFill>
          <p:spPr bwMode="auto">
            <a:xfrm>
              <a:off x="8014570" y="0"/>
              <a:ext cx="1129430" cy="105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266184" y="-1"/>
              <a:ext cx="2748386" cy="10527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89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8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kern="0" dirty="0" smtClean="0"/>
                <a:t>防城港</a:t>
              </a:r>
              <a:r>
                <a:rPr lang="zh-TW" altLang="en-US" sz="3600" b="1" dirty="0" smtClean="0">
                  <a:sym typeface="PingFang TC Semibold"/>
                </a:rPr>
                <a:t>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 smtClean="0">
                <a:solidFill>
                  <a:srgbClr val="EF7F7F"/>
                </a:solidFill>
              </a:rPr>
              <a:t>4</a:t>
            </a:r>
            <a:endParaRPr lang="en-US" altLang="ja-JP" sz="4000" b="1" kern="0" dirty="0">
              <a:solidFill>
                <a:srgbClr val="EF7F7F"/>
              </a:solidFill>
            </a:endParaRP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5327532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0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誠信「法輪大法好」　起死回生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2008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27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000" b="1" dirty="0" smtClean="0"/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我親家母是廣西貴港的一位老人，今年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79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歲。去年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12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月份開始生重病，</a:t>
            </a:r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住進了貴港市醫院，用的都是貴藥，沒住多久，就花去了四、五萬元錢，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後來醫生說：「肺都爛了，沒有希望了，回去準備後事吧。」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老人回家後，兒女們不忍心，又請來醫科大學教授來家裏醫治，也沒有甚麼好轉。我女婿在貴陽做生意，這次帶著全家人回去看老人最後一眼。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臨走時我給了他兩張大法真相護身符，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叮囑他叫老人念「法輪大法好；真、善、忍好」，一定要心誠。</a:t>
            </a:r>
          </a:p>
          <a:p>
            <a:pPr fontAlgn="base"/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女婿回貴陽後，打電話來，驚喜的對我說：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「這回我可親身見證‘法輪大法好；真、善、忍好’的神奇了，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我母親就念了這句話後重病就痊癒了，現在跟正常人一樣了。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太感謝法輪大法、感謝法輪大法師父給了我母親第二次生命。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現在我們全家都經常念‘法輪大法好！真、善、忍好！’。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這真是太玄妙，太神奇了。」</a:t>
            </a:r>
            <a:endParaRPr lang="zh-TW" alt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54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52316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性質：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非法敲門行動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情況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sz="22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陸</a:t>
            </a:r>
            <a:r>
              <a:rPr lang="zh-TW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川縣政法委</a:t>
            </a:r>
            <a:r>
              <a:rPr lang="en-US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組織社區、街道辦以及邪悟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者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對大法弟子干擾、迫害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2017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月下旬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，他們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對五名大法弟子</a:t>
            </a:r>
            <a:r>
              <a:rPr lang="zh-TW" altLang="en-US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非法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敲門行動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，大法弟子們慈悲的對來人講真相，讓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他們記住“法輪大法好，真善忍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好”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叫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他們不要來了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，全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縣大法弟子發正念，解體了邪惡的幹擾迫害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據說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近期，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請專家跟邪悟者搞陰謀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干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擾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迫害大法弟子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zh-TW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請求</a:t>
            </a:r>
            <a:r>
              <a:rPr lang="zh-TW" altLang="zh-TW" sz="2400" b="1" dirty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全球大法弟子援助，幫助講真相，解體該陰謀。</a:t>
            </a:r>
          </a:p>
          <a:p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 </a:t>
            </a: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9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玉林市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zh-TW" sz="3600" b="1" dirty="0" smtClean="0">
                  <a:latin typeface="Microsoft JhengHei" charset="-120"/>
                  <a:ea typeface="Microsoft JhengHei" charset="-120"/>
                  <a:cs typeface="Microsoft JhengHei" charset="-120"/>
                </a:rPr>
                <a:t>陸</a:t>
              </a:r>
              <a:r>
                <a:rPr lang="zh-TW" altLang="zh-TW" sz="3600" b="1" dirty="0">
                  <a:latin typeface="Microsoft JhengHei" charset="-120"/>
                  <a:ea typeface="Microsoft JhengHei" charset="-120"/>
                  <a:cs typeface="Microsoft JhengHei" charset="-120"/>
                </a:rPr>
                <a:t>川縣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案情5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9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9</a:t>
              </a:r>
              <a:r>
                <a:rPr lang="en-US" dirty="0" smtClean="0"/>
                <a:t>-2</a:t>
              </a:r>
              <a:r>
                <a:rPr dirty="0" smtClean="0"/>
                <a:t>. </a:t>
              </a:r>
              <a:r>
                <a:rPr lang="zh-TW" altLang="en-US" dirty="0" smtClean="0"/>
                <a:t>玉林市</a:t>
              </a:r>
              <a:endParaRPr dirty="0"/>
            </a:p>
          </p:txBody>
        </p:sp>
      </p:grp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 smtClean="0"/>
              <a:t>追查</a:t>
            </a:r>
            <a:r>
              <a:rPr lang="en-US" altLang="zh-TW" sz="3200" dirty="0"/>
              <a:t>5</a:t>
            </a:r>
            <a:endParaRPr sz="3200" dirty="0"/>
          </a:p>
        </p:txBody>
      </p:sp>
      <p:sp>
        <p:nvSpPr>
          <p:cNvPr id="3" name="文字方塊 2"/>
          <p:cNvSpPr txBox="1"/>
          <p:nvPr/>
        </p:nvSpPr>
        <p:spPr>
          <a:xfrm>
            <a:off x="266333" y="1196752"/>
            <a:ext cx="8482396" cy="267765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玉林市 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市一級主要被追查官員：</a:t>
            </a: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溫文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市防範辦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 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副主任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王慶軍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、姚春強</a:t>
            </a: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</a:br>
            <a:endParaRPr lang="zh-TW" altLang="en-US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8" name="矩形 6"/>
          <p:cNvSpPr/>
          <p:nvPr/>
        </p:nvSpPr>
        <p:spPr>
          <a:xfrm>
            <a:off x="180091" y="4509119"/>
            <a:ext cx="8641139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目前為止</a:t>
            </a:r>
            <a:r>
              <a:rPr dirty="0" smtClean="0"/>
              <a:t>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、教育界、媒體界等人員因迫害法輪功學員，被海外組織“追查國際”立案追查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18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矩形 5"/>
          <p:cNvSpPr txBox="1"/>
          <p:nvPr/>
        </p:nvSpPr>
        <p:spPr>
          <a:xfrm>
            <a:off x="318740" y="100356"/>
            <a:ext cx="6237209" cy="76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7" tIns="45467" rIns="45467" bIns="45467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55" name="矩形 3"/>
          <p:cNvGrpSpPr/>
          <p:nvPr/>
        </p:nvGrpSpPr>
        <p:grpSpPr>
          <a:xfrm>
            <a:off x="13399" y="-29995"/>
            <a:ext cx="9130603" cy="808422"/>
            <a:chOff x="-1" y="-47690"/>
            <a:chExt cx="12985745" cy="1285377"/>
          </a:xfrm>
        </p:grpSpPr>
        <p:sp>
          <p:nvSpPr>
            <p:cNvPr id="153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11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54" name="9-3. 株洲市官員惡報實例"/>
            <p:cNvSpPr txBox="1"/>
            <p:nvPr/>
          </p:nvSpPr>
          <p:spPr>
            <a:xfrm>
              <a:off x="-1" y="-47690"/>
              <a:ext cx="12985745" cy="12853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b="1" kern="0" dirty="0"/>
                <a:t> </a:t>
              </a:r>
              <a:r>
                <a:rPr lang="en-US" sz="3200" b="1" kern="0" dirty="0"/>
                <a:t>9</a:t>
              </a:r>
              <a:r>
                <a:rPr lang="en-US" sz="3200" b="1" kern="0" dirty="0" smtClean="0"/>
                <a:t>-3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玉林市</a:t>
              </a:r>
              <a:endParaRPr sz="3600" b="1" kern="0" dirty="0"/>
            </a:p>
          </p:txBody>
        </p:sp>
      </p:grpSp>
      <p:sp>
        <p:nvSpPr>
          <p:cNvPr id="160" name="矩形 4"/>
          <p:cNvSpPr/>
          <p:nvPr/>
        </p:nvSpPr>
        <p:spPr>
          <a:xfrm>
            <a:off x="94737" y="768983"/>
            <a:ext cx="9000060" cy="168037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廣西玉林市陸川縣政保科犯罪幹部車禍身亡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dirty="0" smtClean="0">
              <a:solidFill>
                <a:schemeClr val="bg2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陸川縣政保科幹部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王家章</a:t>
            </a:r>
            <a:r>
              <a:rPr lang="en-US" altLang="zh-TW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[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音</a:t>
            </a:r>
            <a:r>
              <a:rPr lang="en-US" altLang="zh-TW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]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參與迫害大法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，當地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大法弟子勸告他不要作惡。他說，「我不相信有報應，我再也不想看見你們這些法輪功。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」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事後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不久</a:t>
            </a:r>
            <a:r>
              <a:rPr lang="zh-TW" altLang="en-US" sz="2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車禍身亡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</a:p>
        </p:txBody>
      </p:sp>
      <p:sp>
        <p:nvSpPr>
          <p:cNvPr id="13" name="矩形"/>
          <p:cNvSpPr/>
          <p:nvPr/>
        </p:nvSpPr>
        <p:spPr>
          <a:xfrm>
            <a:off x="7452320" y="34195"/>
            <a:ext cx="1559914" cy="680042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000000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600" b="1" dirty="0" smtClean="0"/>
              <a:t>惡報</a:t>
            </a:r>
            <a:r>
              <a:rPr lang="en-US" altLang="zh-TW" sz="3600" b="1" dirty="0"/>
              <a:t>5</a:t>
            </a:r>
          </a:p>
        </p:txBody>
      </p:sp>
      <p:sp>
        <p:nvSpPr>
          <p:cNvPr id="11" name="矩形 4"/>
          <p:cNvSpPr/>
          <p:nvPr/>
        </p:nvSpPr>
        <p:spPr>
          <a:xfrm>
            <a:off x="78670" y="2636912"/>
            <a:ext cx="9000060" cy="200354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廣西玉林市陸川縣新洲派出所犯罪所長悲慘下場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2003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17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1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聖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，原廣西陸川新洲派出所所長。多次策劃指揮並親自出馬抓捕大法弟子，抄家，惡語恐嚇等。為天理不容，其</a:t>
            </a:r>
            <a:r>
              <a:rPr lang="zh-TW" altLang="en-US" sz="2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妻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莫名其妙</a:t>
            </a:r>
            <a:r>
              <a:rPr lang="zh-TW" altLang="en-US" sz="2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跳樓自殺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林聖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本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人被降級處份，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但仍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不思悔改</a:t>
            </a:r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1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1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前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段時間在修理汽車時被水箱噴出的</a:t>
            </a:r>
            <a:r>
              <a:rPr lang="zh-TW" altLang="en-US" sz="21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高溫熱水射瞎雙眼</a:t>
            </a:r>
            <a:r>
              <a:rPr lang="zh-TW" altLang="en-US" sz="2100" dirty="0">
                <a:latin typeface="Microsoft JhengHei" charset="-120"/>
                <a:ea typeface="Microsoft JhengHei" charset="-120"/>
                <a:cs typeface="Microsoft JhengHei" charset="-120"/>
              </a:rPr>
              <a:t>，成為廢人。</a:t>
            </a:r>
          </a:p>
        </p:txBody>
      </p:sp>
      <p:sp>
        <p:nvSpPr>
          <p:cNvPr id="10" name="矩形 4"/>
          <p:cNvSpPr/>
          <p:nvPr/>
        </p:nvSpPr>
        <p:spPr>
          <a:xfrm>
            <a:off x="94737" y="4797152"/>
            <a:ext cx="9000060" cy="2003541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2" tIns="31962" rIns="31962" bIns="31962">
            <a:spAutoFit/>
          </a:bodyPr>
          <a:lstStyle/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r>
              <a:rPr lang="zh-TW" altLang="en-US" sz="2100" b="1" dirty="0" smtClean="0">
                <a:latin typeface="Microsoft JhengHei" charset="-120"/>
                <a:ea typeface="Microsoft JhengHei" charset="-120"/>
                <a:cs typeface="Microsoft JhengHei" charset="-120"/>
                <a:sym typeface="PingFang TC Semibold"/>
              </a:rPr>
              <a:t>廣西玉林市陸川縣公安局長作惡多端被撤職查辦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11</a:t>
            </a:r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endParaRPr lang="en-US" altLang="zh-TW" sz="2100" b="1" dirty="0" smtClean="0"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defTabSz="639423" hangingPunct="0">
              <a:defRPr sz="2000" b="0">
                <a:solidFill>
                  <a:srgbClr val="C00000"/>
                </a:solidFill>
                <a:latin typeface="PingFang TC Semibold"/>
                <a:ea typeface="PingFang TC Semibold"/>
                <a:cs typeface="PingFang TC Semibold"/>
                <a:sym typeface="PingFang TC Semibold"/>
              </a:defRPr>
            </a:pPr>
            <a:endParaRPr lang="en-US" altLang="zh-TW" sz="21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  <a:sym typeface="PingFang TC Semibold"/>
            </a:endParaRPr>
          </a:p>
          <a:p>
            <a:pPr fontAlgn="base"/>
            <a:r>
              <a:rPr lang="zh-TW" altLang="en-US" sz="2100" dirty="0" smtClean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近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幾天，在廣西陸川縣城的大街小巷，人們在流傳一個奇聞：「一個局的局長因丟了官後突然失蹤。」過幾天後才知道：原來是近兩年來，一直親自策劃參與迫害法輪大法學員的原陸川公安局長</a:t>
            </a:r>
            <a:r>
              <a:rPr lang="zh-TW" altLang="en-US" sz="21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羅昌雲</a:t>
            </a:r>
            <a:r>
              <a:rPr lang="zh-TW" altLang="en-US" sz="2100" dirty="0">
                <a:solidFill>
                  <a:srgbClr val="20202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因作惡多端，突然被撤職。被撤職的當天晚上就立即出走，離開陸川，溜回其老家廣西博白縣去了。</a:t>
            </a:r>
          </a:p>
        </p:txBody>
      </p:sp>
    </p:spTree>
    <p:extLst>
      <p:ext uri="{BB962C8B-B14F-4D97-AF65-F5344CB8AC3E}">
        <p14:creationId xmlns:p14="http://schemas.microsoft.com/office/powerpoint/2010/main" val="108419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矩形 5"/>
          <p:cNvSpPr txBox="1"/>
          <p:nvPr/>
        </p:nvSpPr>
        <p:spPr>
          <a:xfrm>
            <a:off x="318740" y="184312"/>
            <a:ext cx="6237213" cy="768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>
            <a:lvl1pPr algn="l" defTabSz="1300480">
              <a:defRPr sz="440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lvl1pPr>
          </a:lstStyle>
          <a:p>
            <a:pPr hangingPunct="0"/>
            <a:r>
              <a:rPr b="1" kern="0"/>
              <a:t>11-3. XX市官員惡報實例</a:t>
            </a:r>
          </a:p>
        </p:txBody>
      </p:sp>
      <p:grpSp>
        <p:nvGrpSpPr>
          <p:cNvPr id="169" name="矩形 3"/>
          <p:cNvGrpSpPr/>
          <p:nvPr/>
        </p:nvGrpSpPr>
        <p:grpSpPr>
          <a:xfrm>
            <a:off x="13399" y="-2"/>
            <a:ext cx="9130603" cy="836718"/>
            <a:chOff x="-1" y="-2"/>
            <a:chExt cx="12985745" cy="1189997"/>
          </a:xfrm>
          <a:solidFill>
            <a:srgbClr val="EF7F7F"/>
          </a:solidFill>
        </p:grpSpPr>
        <p:sp>
          <p:nvSpPr>
            <p:cNvPr id="167" name="矩形"/>
            <p:cNvSpPr/>
            <p:nvPr/>
          </p:nvSpPr>
          <p:spPr>
            <a:xfrm>
              <a:off x="-1" y="-2"/>
              <a:ext cx="12985745" cy="118999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 hangingPunct="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pPr>
              <a:endParaRPr sz="3100" b="1" kern="0">
                <a:solidFill>
                  <a:srgbClr val="FFFFFF"/>
                </a:solidFill>
                <a:latin typeface="微軟正黑體"/>
                <a:ea typeface="微軟正黑體"/>
                <a:cs typeface="微軟正黑體"/>
                <a:sym typeface="微軟正黑體"/>
              </a:endParaRPr>
            </a:p>
          </p:txBody>
        </p:sp>
        <p:sp>
          <p:nvSpPr>
            <p:cNvPr id="168" name="9-3. 株洲市官員惡報實例"/>
            <p:cNvSpPr txBox="1"/>
            <p:nvPr/>
          </p:nvSpPr>
          <p:spPr>
            <a:xfrm>
              <a:off x="-1" y="107665"/>
              <a:ext cx="12985745" cy="97466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pPr hangingPunct="0"/>
              <a:r>
                <a:rPr lang="en-US" sz="3600" b="1" kern="0" dirty="0"/>
                <a:t>9</a:t>
              </a:r>
              <a:r>
                <a:rPr sz="3600" b="1" kern="0" dirty="0" smtClean="0"/>
                <a:t>-</a:t>
              </a:r>
              <a:r>
                <a:rPr lang="en-US" sz="3600" b="1" kern="0" dirty="0"/>
                <a:t>4</a:t>
              </a:r>
              <a:r>
                <a:rPr sz="3600" b="1" kern="0" dirty="0" smtClean="0"/>
                <a:t>.</a:t>
              </a:r>
              <a:r>
                <a:rPr lang="zh-TW" altLang="en-US" sz="3600" b="1" dirty="0" smtClean="0">
                  <a:sym typeface="PingFang TC Semibold"/>
                </a:rPr>
                <a:t>玉林市</a:t>
              </a:r>
              <a:endParaRPr lang="zh-TW" altLang="en-US" sz="3600" b="1" kern="0" dirty="0"/>
            </a:p>
          </p:txBody>
        </p:sp>
      </p:grpSp>
      <p:sp>
        <p:nvSpPr>
          <p:cNvPr id="170" name="矩形"/>
          <p:cNvSpPr/>
          <p:nvPr/>
        </p:nvSpPr>
        <p:spPr>
          <a:xfrm>
            <a:off x="7380312" y="100504"/>
            <a:ext cx="16319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EF7F7F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 hangingPunct="0">
              <a:defRPr sz="56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ja-JP" altLang="en-US" sz="4000" b="1" kern="0" dirty="0" smtClean="0">
                <a:solidFill>
                  <a:srgbClr val="EF7F7F"/>
                </a:solidFill>
              </a:rPr>
              <a:t>善報</a:t>
            </a:r>
            <a:r>
              <a:rPr lang="en-US" altLang="ja-JP" sz="4000" b="1" kern="0" dirty="0">
                <a:solidFill>
                  <a:srgbClr val="EF7F7F"/>
                </a:solidFill>
              </a:rPr>
              <a:t>5</a:t>
            </a:r>
          </a:p>
        </p:txBody>
      </p:sp>
      <p:sp>
        <p:nvSpPr>
          <p:cNvPr id="173" name="矩形 4"/>
          <p:cNvSpPr/>
          <p:nvPr/>
        </p:nvSpPr>
        <p:spPr>
          <a:xfrm>
            <a:off x="78671" y="881963"/>
            <a:ext cx="9000060" cy="4702745"/>
          </a:xfrm>
          <a:prstGeom prst="rect">
            <a:avLst/>
          </a:prstGeom>
          <a:ln>
            <a:solidFill>
              <a:srgbClr val="984807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1964" tIns="31964" rIns="31964" bIns="31964">
            <a:spAutoFit/>
          </a:bodyPr>
          <a:lstStyle/>
          <a:p>
            <a:pPr algn="ctr" defTabSz="8929" hangingPunct="0">
              <a:lnSpc>
                <a:spcPct val="110000"/>
              </a:lnSpc>
              <a:tabLst>
                <a:tab pos="248670" algn="l"/>
                <a:tab pos="497334" algn="l"/>
                <a:tab pos="746068" algn="l"/>
                <a:tab pos="994734" algn="l"/>
                <a:tab pos="1243394" algn="l"/>
                <a:tab pos="1492100" algn="l"/>
                <a:tab pos="1740726" algn="l"/>
                <a:tab pos="1989465" algn="l"/>
                <a:tab pos="2238140" algn="l"/>
                <a:tab pos="2486801" algn="l"/>
                <a:tab pos="2735518" algn="l"/>
                <a:tab pos="2984173" algn="l"/>
              </a:tabLst>
              <a:defRPr>
                <a:solidFill>
                  <a:srgbClr val="0433FF"/>
                </a:solidFill>
              </a:defRPr>
            </a:pP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念誦「法輪大法好」　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腳痛立即消失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【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明慧網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000" dirty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en-US" altLang="zh-TW" sz="2000" dirty="0" smtClean="0">
                <a:solidFill>
                  <a:srgbClr val="00B0F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</a:p>
          <a:p>
            <a:pPr fontAlgn="base"/>
            <a:endParaRPr lang="en-US" altLang="zh-TW" sz="25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我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叫夏梅英，今年</a:t>
            </a:r>
            <a:r>
              <a:rPr lang="en-US" altLang="zh-TW" sz="2500" dirty="0">
                <a:latin typeface="Microsoft JhengHei" charset="-120"/>
                <a:ea typeface="Microsoft JhengHei" charset="-120"/>
                <a:cs typeface="Microsoft JhengHei" charset="-120"/>
              </a:rPr>
              <a:t>26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歲，廣西賀州市人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r>
              <a:rPr lang="en-US" altLang="zh-TW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2004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500" dirty="0"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月到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廣東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懷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集縣人民醫院看病，是腳痛，疼痛難忍，走路都很困難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zh-TW" altLang="en-US" sz="25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無意中一位善良阿姨給我一張法輪功的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真相卡片，上面寫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有：「法輪大法好，真善忍好」，她叫我心念，天天念。當時我花了</a:t>
            </a:r>
            <a:r>
              <a:rPr lang="en-US" altLang="zh-TW" sz="25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元錢買了一張掛號，是想看醫生的，阿姨叫我馬上念，我念了幾次，發現腳不痛了，走路也正常了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。後來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我向掛號處退回</a:t>
            </a:r>
            <a:r>
              <a:rPr lang="en-US" altLang="zh-TW" sz="2500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元錢，立即不用看醫生了</a:t>
            </a:r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。</a:t>
            </a:r>
            <a:endParaRPr lang="en-US" altLang="zh-TW" sz="25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endParaRPr lang="en-US" altLang="zh-TW" sz="25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fontAlgn="base"/>
            <a:r>
              <a:rPr lang="zh-TW" altLang="en-US" sz="25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真是</a:t>
            </a:r>
            <a:r>
              <a:rPr lang="zh-TW" altLang="en-US" sz="2500" dirty="0">
                <a:latin typeface="Microsoft JhengHei" charset="-120"/>
                <a:ea typeface="Microsoft JhengHei" charset="-120"/>
                <a:cs typeface="Microsoft JhengHei" charset="-120"/>
              </a:rPr>
              <a:t>神奇，我的腳好了，感謝李洪志大師。</a:t>
            </a:r>
          </a:p>
        </p:txBody>
      </p:sp>
    </p:spTree>
    <p:extLst>
      <p:ext uri="{BB962C8B-B14F-4D97-AF65-F5344CB8AC3E}">
        <p14:creationId xmlns:p14="http://schemas.microsoft.com/office/powerpoint/2010/main" val="12180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75418" y="165524"/>
            <a:ext cx="2699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10.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參與辦法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781" y="980728"/>
            <a:ext cx="90364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案情說明：</a:t>
            </a:r>
          </a:p>
          <a:p>
            <a:r>
              <a:rPr lang="en-US" altLang="zh-CN" sz="2200" b="1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CN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CN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日撥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打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廣西壯族自治區</a:t>
            </a: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重點案例</a:t>
            </a:r>
            <a:endParaRPr lang="en-US" altLang="zh-TW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CN" alt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新縣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教育系統迫害法輪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功。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新縣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華僑農場總場牆壁用瓷磚鑲誣陷法輪功的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圖畫。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寧市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在各個學校搞簽名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運動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防空港市</a:t>
            </a:r>
            <a:r>
              <a:rPr lang="en-US" altLang="zh-TW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東興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公安局綁架法輪功學員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marL="342900" indent="-342900">
              <a:buFontTx/>
              <a:buAutoNum type="arabicPeriod"/>
            </a:pP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玉林市</a:t>
            </a:r>
            <a:r>
              <a:rPr lang="en-US" altLang="zh-TW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陸川縣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政法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委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辦組織社區對大法弟子干擾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b="1" dirty="0" smtClean="0">
              <a:solidFill>
                <a:srgbClr val="0070C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b="1" dirty="0" smtClean="0">
                <a:solidFill>
                  <a:srgbClr val="0070C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重點案例說明：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◎週一（</a:t>
            </a:r>
            <a:r>
              <a:rPr lang="en-US" altLang="zh-TW" dirty="0"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16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日</a:t>
            </a:r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）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撥打重點號碼。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/>
            </a:r>
            <a:b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</a:b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上午時段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【101RTC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第一直播室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有現場撥打解析。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其它時間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【104RTC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重點講真相直播室</a:t>
            </a:r>
            <a:r>
              <a:rPr lang="en-US" altLang="zh-TW" dirty="0" smtClean="0">
                <a:latin typeface="Microsoft JhengHei" charset="-120"/>
                <a:ea typeface="Microsoft JhengHei" charset="-120"/>
                <a:cs typeface="Microsoft JhengHei" charset="-120"/>
              </a:rPr>
              <a:t>】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每天都有同修值班，互相切磋共同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撥打。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0584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" y="640913"/>
            <a:ext cx="89644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2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您可根據自己的情況選擇領取以下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號碼參與</a:t>
            </a:r>
            <a:r>
              <a:rPr lang="zh-TW" altLang="en-US" sz="2200" b="1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重點案例</a:t>
            </a:r>
            <a:r>
              <a:rPr lang="zh-TW" altLang="en-US" sz="22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400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當地民眾：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55—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當地的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號碼（向當地民眾揭露當地邪惡）回饋到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【1002-rtc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普通號碼回饋平臺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en-US" altLang="zh-TW" sz="20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0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重點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號碼：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44-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座機（白天撥打）請回饋到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45--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手機（傍晚或晚間撥打）請回饋到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【1003-rtc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重點號碼回饋平臺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46—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重要座機特別號碼（請平時撥打重點的同修儘量先領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46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47--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重要手機特別號碼（請平時撥打重點的同修儘量先領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）請回饋到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【1005-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明慧緊急案例回饋平臺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重點案例核心號碼：</a:t>
            </a:r>
            <a:r>
              <a:rPr lang="zh-TW" altLang="en-US" dirty="0"/>
              <a:t/>
            </a:r>
            <a:br>
              <a:rPr lang="zh-TW" altLang="en-US" dirty="0"/>
            </a:br>
            <a:r>
              <a:rPr lang="zh-TW" altLang="en-US" dirty="0" smtClean="0"/>
              <a:t>重點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案例核心號碼的撥打，主要是在安信平臺上領號。如有意願參加核心號碼撥打的同修請到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【104RTC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重點講真相直播室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找當班負責同修，可讓負責同修將您加入到領號平臺。或請當班同修幫你領號，參與撥打。</a:t>
            </a:r>
          </a:p>
          <a:p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◎</a:t>
            </a:r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週三聯合專案（同一案情）：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聯合專案當天，聽了真相的號碼會自動上傳到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號鍵領號平臺。在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號鍵領號平臺裡的同修可自由領號參與撥打。請大家共同參與！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97293"/>
            <a:ext cx="2420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TW" sz="32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11.</a:t>
            </a:r>
            <a:r>
              <a:rPr lang="zh-TW" altLang="en-US" sz="3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如何參與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55462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4" r="13819"/>
          <a:stretch/>
        </p:blipFill>
        <p:spPr bwMode="auto">
          <a:xfrm>
            <a:off x="107504" y="-1"/>
            <a:ext cx="8902484" cy="685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2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"/>
          <p:cNvSpPr txBox="1"/>
          <p:nvPr/>
        </p:nvSpPr>
        <p:spPr>
          <a:xfrm>
            <a:off x="211828" y="132080"/>
            <a:ext cx="835293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 b="1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/>
              <a:t>3. </a:t>
            </a:r>
            <a:r>
              <a:rPr sz="2400" dirty="0" smtClean="0"/>
              <a:t>歷任中共</a:t>
            </a:r>
            <a:r>
              <a:rPr lang="zh-TW" altLang="en-US" dirty="0" smtClean="0">
                <a:solidFill>
                  <a:srgbClr val="C00000"/>
                </a:solidFill>
              </a:rPr>
              <a:t>廣西壯族自治區</a:t>
            </a:r>
            <a:r>
              <a:rPr dirty="0" smtClean="0">
                <a:solidFill>
                  <a:srgbClr val="C00000"/>
                </a:solidFill>
              </a:rPr>
              <a:t>書記</a:t>
            </a:r>
            <a:r>
              <a:rPr sz="2400" dirty="0" smtClean="0"/>
              <a:t>被追查情況</a:t>
            </a:r>
            <a:endParaRPr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09877"/>
              </p:ext>
            </p:extLst>
          </p:nvPr>
        </p:nvGraphicFramePr>
        <p:xfrm>
          <a:off x="246693" y="855980"/>
          <a:ext cx="8573780" cy="3903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02"/>
                <a:gridCol w="2881070"/>
                <a:gridCol w="4645008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姓名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任期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0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追查通告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曹伯純</a:t>
                      </a:r>
                      <a:endParaRPr lang="en-US" sz="180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1997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劉奇葆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追查精神文明委員會部分官員參與迫害法輪功的特別通告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2005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i="0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國務院副秘書長、中央文明辦副主任</a:t>
                      </a:r>
                      <a:endParaRPr lang="en-US" sz="1800" b="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800" b="1" dirty="0" smtClean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郭聲琨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2007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800" b="1" kern="1200" dirty="0" smtClean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『追查國際』</a:t>
                      </a:r>
                      <a:r>
                        <a:rPr lang="zh-CN" altLang="en-US" sz="1800" b="1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追查山東省濟南市等迫害法輪功學員馮國雲的責任人的通告</a:t>
                      </a:r>
                      <a:endParaRPr lang="en-US" altLang="zh-CN" sz="1800" b="1" i="0" u="non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日期：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2015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月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日</a:t>
                      </a:r>
                      <a:endParaRPr lang="en-US" altLang="zh-TW" sz="1800" b="0" i="0" u="none" kern="1200" dirty="0" smtClean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0" i="0" u="none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時任：</a:t>
                      </a:r>
                      <a:r>
                        <a:rPr lang="zh-CN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中共公安部部長郭聲琨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8124">
                <a:tc>
                  <a:txBody>
                    <a:bodyPr/>
                    <a:lstStyle/>
                    <a:p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彭清華</a:t>
                      </a:r>
                      <a:endParaRPr 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月－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en-US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094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鹿心社</a:t>
                      </a:r>
                      <a:endParaRPr lang="en-US" altLang="zh-TW" sz="1800" dirty="0" smtClean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2018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</a:t>
                      </a:r>
                      <a:endParaRPr lang="en-US" sz="1800" b="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Heiti TC Light"/>
                        </a:rPr>
                        <a:t>暫無</a:t>
                      </a:r>
                      <a:endParaRPr lang="en-US" altLang="zh-TW" sz="1800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Heiti TC Ligh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34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矩形 5"/>
          <p:cNvGrpSpPr/>
          <p:nvPr/>
        </p:nvGrpSpPr>
        <p:grpSpPr>
          <a:xfrm>
            <a:off x="13398" y="-3"/>
            <a:ext cx="9130607" cy="836722"/>
            <a:chOff x="-1" y="-1"/>
            <a:chExt cx="9130605" cy="836720"/>
          </a:xfrm>
        </p:grpSpPr>
        <p:sp>
          <p:nvSpPr>
            <p:cNvPr id="133" name="矩形"/>
            <p:cNvSpPr/>
            <p:nvPr/>
          </p:nvSpPr>
          <p:spPr>
            <a:xfrm>
              <a:off x="-1" y="-1"/>
              <a:ext cx="9130605" cy="836720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" name="9-3. 株洲市被國際追查官員"/>
            <p:cNvSpPr txBox="1"/>
            <p:nvPr/>
          </p:nvSpPr>
          <p:spPr>
            <a:xfrm>
              <a:off x="166692" y="163738"/>
              <a:ext cx="5256004" cy="584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>
              <a:lvl1pPr>
                <a:defRPr sz="3200" b="1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dirty="0"/>
                <a:t>4</a:t>
              </a:r>
              <a:r>
                <a:rPr dirty="0" smtClean="0"/>
                <a:t>.</a:t>
              </a:r>
              <a:r>
                <a:rPr lang="zh-TW" altLang="en-US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廣西壯族</a:t>
              </a:r>
              <a:r>
                <a:rPr lang="zh-TW" altLang="en-US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自治區</a:t>
              </a:r>
              <a:r>
                <a:rPr lang="en-US" altLang="zh-TW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dirty="0" smtClean="0"/>
                <a:t>高官</a:t>
              </a:r>
              <a:endParaRPr dirty="0"/>
            </a:p>
          </p:txBody>
        </p:sp>
      </p:grpSp>
      <p:sp>
        <p:nvSpPr>
          <p:cNvPr id="136" name="矩形 6"/>
          <p:cNvSpPr/>
          <p:nvPr/>
        </p:nvSpPr>
        <p:spPr>
          <a:xfrm>
            <a:off x="82000" y="4838612"/>
            <a:ext cx="8993402" cy="830993"/>
          </a:xfrm>
          <a:prstGeom prst="rect">
            <a:avLst/>
          </a:prstGeom>
          <a:ln w="28575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4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dirty="0" err="1" smtClean="0"/>
              <a:t>目前為止</a:t>
            </a:r>
            <a:r>
              <a:rPr dirty="0" smtClean="0"/>
              <a:t>，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廣西壯族自治區</a:t>
            </a:r>
            <a:r>
              <a:rPr lang="zh-TW" altLang="en-US" sz="2400" dirty="0" smtClean="0"/>
              <a:t>有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375</a:t>
            </a:r>
            <a:r>
              <a:rPr lang="zh-TW" altLang="en-US" sz="2400" dirty="0" smtClean="0"/>
              <a:t>名的公檢法司</a:t>
            </a:r>
            <a:r>
              <a:rPr dirty="0" smtClean="0"/>
              <a:t>、</a:t>
            </a:r>
            <a:r>
              <a:rPr dirty="0" err="1" smtClean="0"/>
              <a:t>教育界、媒體界等人員因迫害法輪功學員，被海外組織“追查國際”立案追查</a:t>
            </a:r>
            <a:endParaRPr dirty="0"/>
          </a:p>
        </p:txBody>
      </p:sp>
      <p:sp>
        <p:nvSpPr>
          <p:cNvPr id="137" name="矩形"/>
          <p:cNvSpPr/>
          <p:nvPr/>
        </p:nvSpPr>
        <p:spPr>
          <a:xfrm>
            <a:off x="7525885" y="100429"/>
            <a:ext cx="1486351" cy="648078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70C0"/>
            </a:solidFill>
            <a:prstDash val="solid"/>
            <a:round/>
          </a:ln>
          <a:effectLst/>
        </p:spPr>
        <p:txBody>
          <a:bodyPr wrap="square" lIns="45718" tIns="45718" rIns="45718" bIns="45718" numCol="1" anchor="ctr">
            <a:noAutofit/>
          </a:bodyPr>
          <a:lstStyle/>
          <a:p>
            <a:pPr algn="ctr">
              <a:defRPr sz="4000" b="1">
                <a:solidFill>
                  <a:srgbClr val="0070C0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3200" dirty="0"/>
              <a:t>追查</a:t>
            </a:r>
            <a:endParaRPr sz="3200" dirty="0"/>
          </a:p>
        </p:txBody>
      </p:sp>
      <p:sp>
        <p:nvSpPr>
          <p:cNvPr id="8" name="文字方塊 2"/>
          <p:cNvSpPr txBox="1"/>
          <p:nvPr/>
        </p:nvSpPr>
        <p:spPr>
          <a:xfrm>
            <a:off x="107504" y="1143711"/>
            <a:ext cx="8904732" cy="3046988"/>
          </a:xfrm>
          <a:prstGeom prst="rect">
            <a:avLst/>
          </a:prstGeom>
          <a:ln w="19050">
            <a:solidFill>
              <a:srgbClr val="0070C0"/>
            </a:solidFill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 b="1">
                <a:solidFill>
                  <a:srgbClr val="E46C0A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廣西壯族自治區</a:t>
            </a:r>
            <a:r>
              <a:rPr sz="2400" b="0" dirty="0" smtClean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許多官員因迫害法輪功被國際追查</a:t>
            </a:r>
            <a:r>
              <a:rPr sz="2400" b="0" dirty="0">
                <a:solidFill>
                  <a:srgbClr val="0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，包括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0" dirty="0" smtClean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歷任自治區黨委書記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郭聲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Heiti TC Light"/>
              </a:rPr>
              <a:t>琨、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劉奇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葆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歷任自治區政法委書記：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溫卡華、彭祖</a:t>
            </a: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意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zh-TW" altLang="en-US" sz="2400" b="1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歷任自治區黨委防範辦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(610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辦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)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主任：</a:t>
            </a:r>
            <a:r>
              <a:rPr lang="zh-TW" altLang="en-US" sz="2400" b="1" dirty="0">
                <a:latin typeface="Microsoft JhengHei" charset="-120"/>
                <a:ea typeface="Microsoft JhengHei" charset="-120"/>
                <a:cs typeface="Microsoft JhengHei" charset="-120"/>
              </a:rPr>
              <a:t>李偉文、梁炳巨、秦益貴</a:t>
            </a:r>
          </a:p>
          <a:p>
            <a:pPr>
              <a:defRPr sz="20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sz="2400" b="0" dirty="0">
              <a:solidFill>
                <a:srgbClr val="0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89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5649303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廣西壯族自治區</a:t>
              </a:r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廣西首虎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李達球，被判</a:t>
              </a:r>
              <a:r>
                <a:rPr lang="en-US" altLang="zh-TW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995936" y="1286547"/>
            <a:ext cx="50760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李達球</a:t>
            </a:r>
            <a:endParaRPr lang="en-US" altLang="zh-TW" sz="24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中共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廣西政協原副主席、總工會原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主席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2013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7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日被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調查</a:t>
            </a:r>
            <a:endParaRPr lang="en-US" altLang="zh-TW" sz="2200" dirty="0" smtClean="0">
              <a:solidFill>
                <a:srgbClr val="222222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2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2014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10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月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13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日以收受賄賂</a:t>
            </a:r>
            <a:r>
              <a:rPr lang="en-US" altLang="zh-TW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1,095</a:t>
            </a:r>
            <a:r>
              <a:rPr lang="zh-TW" altLang="en-US" sz="2200" dirty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萬餘</a:t>
            </a:r>
            <a:r>
              <a:rPr lang="zh-TW" altLang="en-US" sz="2200" dirty="0" smtClean="0">
                <a:solidFill>
                  <a:srgbClr val="222222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元，</a:t>
            </a:r>
            <a:r>
              <a:rPr lang="zh-TW" altLang="en-US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被判</a:t>
            </a:r>
            <a:r>
              <a:rPr lang="en-US" altLang="zh-TW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2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endParaRPr lang="en-US" sz="2200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9232" y="4221088"/>
            <a:ext cx="86628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李達球</a:t>
            </a:r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自治區的</a:t>
            </a:r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玉林市、</a:t>
            </a:r>
            <a:r>
              <a:rPr lang="zh-TW" altLang="en-US" sz="2400" dirty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賀</a:t>
            </a:r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州市任職</a:t>
            </a:r>
            <a:r>
              <a:rPr lang="zh-TW" altLang="en-US" sz="2400" dirty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期間</a:t>
            </a:r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，</a:t>
            </a:r>
            <a:endParaRPr lang="en-US" altLang="zh-TW" sz="2400" dirty="0" smtClean="0">
              <a:solidFill>
                <a:srgbClr val="222222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  <a:p>
            <a:r>
              <a:rPr lang="zh-TW" altLang="en-US" sz="2400" dirty="0" smtClean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積極</a:t>
            </a:r>
            <a:r>
              <a:rPr lang="zh-TW" altLang="en-US" sz="2400" dirty="0">
                <a:solidFill>
                  <a:srgbClr val="22222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參與對法輪功的迫害，並詆譭、污蔑法輪功。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306" y="1286547"/>
            <a:ext cx="3672062" cy="262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4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499992" y="3068960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91880" y="24208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0" y="0"/>
            <a:ext cx="9130598" cy="1052736"/>
            <a:chOff x="0" y="0"/>
            <a:chExt cx="9130598" cy="1052736"/>
          </a:xfrm>
        </p:grpSpPr>
        <p:sp>
          <p:nvSpPr>
            <p:cNvPr id="20" name="矩形 19"/>
            <p:cNvSpPr/>
            <p:nvPr/>
          </p:nvSpPr>
          <p:spPr>
            <a:xfrm>
              <a:off x="0" y="0"/>
              <a:ext cx="9130598" cy="10527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endPara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491" y="18601"/>
              <a:ext cx="7074373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5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-2.</a:t>
              </a:r>
              <a:r>
                <a:rPr lang="zh-TW" altLang="en-US" sz="32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廣西壯族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自治區</a:t>
              </a:r>
              <a:r>
                <a:rPr lang="en-US" altLang="zh-TW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200" b="1" dirty="0" smtClean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高官惡報</a:t>
              </a:r>
              <a:endParaRPr lang="en-US" altLang="zh-TW" sz="3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前廣西壯族自治區常委，劉知炳，被判</a:t>
              </a:r>
              <a:r>
                <a:rPr lang="en-US" altLang="zh-TW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15</a:t>
              </a:r>
              <a:r>
                <a:rPr lang="zh-TW" altLang="en-US" sz="28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年</a:t>
              </a:r>
              <a:endParaRPr lang="en-US" altLang="zh-TW" sz="28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563217" y="202332"/>
              <a:ext cx="1486345" cy="648072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惡報</a:t>
              </a:r>
              <a:endPara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779912" y="1124744"/>
            <a:ext cx="52200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劉知</a:t>
            </a:r>
            <a:r>
              <a:rPr lang="zh-TW" altLang="en-US" sz="2400" b="1" dirty="0" smtClean="0">
                <a:solidFill>
                  <a:srgbClr val="00B05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炳</a:t>
            </a:r>
            <a:endParaRPr lang="en-US" altLang="zh-TW" sz="2400" b="1" dirty="0" smtClean="0">
              <a:solidFill>
                <a:srgbClr val="00B05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中共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廣西壯族自治區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常委</a:t>
            </a: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廣西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壯族自治區常務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副主席</a:t>
            </a: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曾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任柳州市市長、市委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書記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2002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en-US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6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月以受賄罪被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判處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400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有期徒刑</a:t>
            </a:r>
            <a:r>
              <a:rPr lang="en-US" altLang="zh-TW" sz="24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15</a:t>
            </a:r>
            <a:r>
              <a:rPr lang="zh-TW" altLang="en-US" sz="2400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年</a:t>
            </a:r>
            <a:r>
              <a:rPr lang="zh-TW" altLang="en-US" sz="2400" dirty="0">
                <a:latin typeface="Microsoft JhengHei" charset="-120"/>
                <a:ea typeface="Microsoft JhengHei" charset="-120"/>
                <a:cs typeface="Microsoft JhengHei" charset="-120"/>
              </a:rPr>
              <a:t>並開除黨籍。</a:t>
            </a:r>
            <a:endParaRPr lang="en-US" altLang="zh-TW" sz="2400" dirty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7504" y="4365104"/>
            <a:ext cx="85146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劉知</a:t>
            </a:r>
            <a:r>
              <a:rPr lang="zh-TW" altLang="en-US" sz="24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炳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在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任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柳州市副市長、市長、市委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書記時，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曾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參與迫害法輪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功，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遭到惡報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Microsoft JhengHei" charset="-120"/>
              </a:rPr>
              <a:t>。</a:t>
            </a:r>
            <a:endParaRPr lang="en-US" altLang="zh-TW" sz="24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Microsoft JhengHei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520" y="1139509"/>
            <a:ext cx="3455608" cy="263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120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3"/>
          <a:srcRect l="2197" t="3633" r="2517" b="8577"/>
          <a:stretch/>
        </p:blipFill>
        <p:spPr>
          <a:xfrm>
            <a:off x="376960" y="218099"/>
            <a:ext cx="8623532" cy="5362966"/>
          </a:xfrm>
          <a:prstGeom prst="rect">
            <a:avLst/>
          </a:prstGeom>
        </p:spPr>
      </p:pic>
      <p:sp>
        <p:nvSpPr>
          <p:cNvPr id="120" name="橢圓 4"/>
          <p:cNvSpPr/>
          <p:nvPr/>
        </p:nvSpPr>
        <p:spPr>
          <a:xfrm>
            <a:off x="6156176" y="3679316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" name="文字方塊 8"/>
          <p:cNvSpPr txBox="1"/>
          <p:nvPr/>
        </p:nvSpPr>
        <p:spPr>
          <a:xfrm>
            <a:off x="5292080" y="5790545"/>
            <a:ext cx="244827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TW" sz="2000" b="1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8" name="直線接點 16"/>
          <p:cNvCxnSpPr>
            <a:stCxn id="120" idx="5"/>
            <a:endCxn id="9" idx="0"/>
          </p:cNvCxnSpPr>
          <p:nvPr/>
        </p:nvCxnSpPr>
        <p:spPr>
          <a:xfrm>
            <a:off x="7254915" y="4650155"/>
            <a:ext cx="485437" cy="730904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480212" y="5381059"/>
            <a:ext cx="2520280" cy="132343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5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玉林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陸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川縣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政法委</a:t>
            </a:r>
            <a:r>
              <a:rPr lang="en-US" altLang="zh-TW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610</a:t>
            </a:r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辦組織社區干擾大法弟子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921062" y="6090671"/>
            <a:ext cx="188730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5" name="橢圓 4"/>
          <p:cNvSpPr/>
          <p:nvPr/>
        </p:nvSpPr>
        <p:spPr>
          <a:xfrm>
            <a:off x="2954677" y="3640662"/>
            <a:ext cx="1038808" cy="9332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6" name="直線接點 16"/>
          <p:cNvCxnSpPr/>
          <p:nvPr/>
        </p:nvCxnSpPr>
        <p:spPr>
          <a:xfrm flipH="1">
            <a:off x="2589991" y="4110827"/>
            <a:ext cx="380019" cy="137193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87525" y="3278524"/>
            <a:ext cx="2520280" cy="19389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崇左市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大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新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縣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1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教育系統迫害法輪功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2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endParaRPr lang="en-US" altLang="zh-TW" sz="20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農場牆壁用瓷磚鑲</a:t>
            </a:r>
            <a:endParaRPr lang="en-US" altLang="zh-TW" sz="20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誣陷法輪功的圖案</a:t>
            </a:r>
            <a:endParaRPr lang="en-US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2" name="橢圓 4"/>
          <p:cNvSpPr/>
          <p:nvPr/>
        </p:nvSpPr>
        <p:spPr>
          <a:xfrm>
            <a:off x="3995823" y="3140699"/>
            <a:ext cx="1287253" cy="1137409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13" name="直線接點 16"/>
          <p:cNvCxnSpPr>
            <a:endCxn id="14" idx="3"/>
          </p:cNvCxnSpPr>
          <p:nvPr/>
        </p:nvCxnSpPr>
        <p:spPr>
          <a:xfrm flipH="1">
            <a:off x="2897240" y="4149080"/>
            <a:ext cx="1386728" cy="1841520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376960" y="5636657"/>
            <a:ext cx="2520280" cy="7078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3</a:t>
            </a:r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南寧市</a:t>
            </a:r>
            <a:endParaRPr lang="en-US" altLang="zh-TW" sz="2000" b="1" dirty="0" smtClean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教育系統稿簽名運動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21" name="橢圓 4"/>
          <p:cNvSpPr/>
          <p:nvPr/>
        </p:nvSpPr>
        <p:spPr>
          <a:xfrm>
            <a:off x="3894466" y="4573871"/>
            <a:ext cx="878337" cy="796901"/>
          </a:xfrm>
          <a:prstGeom prst="ellipse">
            <a:avLst/>
          </a:prstGeom>
          <a:solidFill>
            <a:srgbClr val="C0504D">
              <a:alpha val="35000"/>
            </a:srgbClr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22" name="直線接點 16"/>
          <p:cNvCxnSpPr>
            <a:endCxn id="25" idx="0"/>
          </p:cNvCxnSpPr>
          <p:nvPr/>
        </p:nvCxnSpPr>
        <p:spPr>
          <a:xfrm>
            <a:off x="4499992" y="5254069"/>
            <a:ext cx="252028" cy="521757"/>
          </a:xfrm>
          <a:prstGeom prst="line">
            <a:avLst/>
          </a:prstGeom>
          <a:ln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5" name="文字方塊 24"/>
          <p:cNvSpPr txBox="1"/>
          <p:nvPr/>
        </p:nvSpPr>
        <p:spPr>
          <a:xfrm>
            <a:off x="3203848" y="5775826"/>
            <a:ext cx="3096343" cy="70788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案情</a:t>
            </a:r>
            <a:r>
              <a:rPr lang="en-US" altLang="zh-TW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4</a:t>
            </a:r>
            <a:r>
              <a:rPr lang="zh-TW" altLang="en-US" sz="2000" b="1" dirty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000" b="1" dirty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防城港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市</a:t>
            </a:r>
            <a:r>
              <a:rPr lang="en-US" altLang="zh-TW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-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東興市</a:t>
            </a:r>
            <a:endParaRPr lang="en-US" altLang="zh-TW" sz="2000" b="1" dirty="0">
              <a:solidFill>
                <a:schemeClr val="accent6">
                  <a:lumMod val="75000"/>
                </a:schemeClr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公安局綁架法輪功學員</a:t>
            </a:r>
            <a:endParaRPr lang="zh-TW" altLang="zh-TW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5656" y="218098"/>
            <a:ext cx="2808312" cy="546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9" name="矩形 2"/>
          <p:cNvSpPr txBox="1"/>
          <p:nvPr/>
        </p:nvSpPr>
        <p:spPr>
          <a:xfrm>
            <a:off x="83806" y="116797"/>
            <a:ext cx="5296777" cy="522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469" tIns="45469" rIns="45469" bIns="45469">
            <a:spAutoFit/>
          </a:bodyPr>
          <a:lstStyle/>
          <a:p>
            <a:pPr defTabSz="909458">
              <a:defRPr sz="4400" b="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2800" dirty="0"/>
              <a:t>6</a:t>
            </a:r>
            <a:r>
              <a:rPr sz="2800" dirty="0" smtClean="0"/>
              <a:t>. </a:t>
            </a:r>
            <a:r>
              <a:rPr sz="2800" b="1" dirty="0" err="1" smtClean="0"/>
              <a:t>本次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廣西壯族自治區</a:t>
            </a:r>
            <a:r>
              <a:rPr lang="en-US" altLang="zh-TW" sz="28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sz="2800" b="1" dirty="0" err="1" smtClean="0"/>
              <a:t>案例</a:t>
            </a:r>
            <a:r>
              <a:rPr lang="zh-TW" altLang="en-US" sz="2800" b="1" dirty="0"/>
              <a:t>一</a:t>
            </a:r>
            <a:r>
              <a:rPr sz="2800" b="1" dirty="0" smtClean="0"/>
              <a:t>覽</a:t>
            </a:r>
            <a:endParaRPr sz="2800" b="1" dirty="0"/>
          </a:p>
        </p:txBody>
      </p:sp>
    </p:spTree>
    <p:extLst>
      <p:ext uri="{BB962C8B-B14F-4D97-AF65-F5344CB8AC3E}">
        <p14:creationId xmlns:p14="http://schemas.microsoft.com/office/powerpoint/2010/main" val="275897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2769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性質</a:t>
            </a:r>
            <a:r>
              <a:rPr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污衊</a:t>
            </a:r>
            <a:r>
              <a:rPr lang="en-US" altLang="zh-TW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4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毒害眾生</a:t>
            </a:r>
            <a:endParaRPr lang="en-US" altLang="zh-TW" sz="24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負責單位：大新縣教育系統</a:t>
            </a:r>
            <a:endParaRPr lang="en-US" altLang="zh-TW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4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4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情況</a:t>
            </a:r>
            <a:r>
              <a:rPr sz="24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大</a:t>
            </a:r>
            <a:r>
              <a:rPr lang="zh-TW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新縣教育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系統</a:t>
            </a:r>
            <a:endParaRPr lang="en-US" altLang="zh-TW" sz="2400" dirty="0" smtClean="0">
              <a:solidFill>
                <a:srgbClr val="FF0000"/>
              </a:solidFill>
              <a:latin typeface="Microsoft JhengHei" charset="-120"/>
              <a:ea typeface="Microsoft JhengHei" charset="-120"/>
              <a:cs typeface="Microsoft JhengHei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給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各個中小學校老師、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學生</a:t>
            </a: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發放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《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至家長的一封信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》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  <a:sym typeface="微軟正黑體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內容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把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法輪功和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真正</a:t>
            </a:r>
            <a:r>
              <a:rPr lang="en-US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X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教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“全能神”並列一起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當</a:t>
            </a:r>
            <a:r>
              <a:rPr lang="en-US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X</a:t>
            </a:r>
            <a:r>
              <a:rPr lang="zh-TW" altLang="zh-TW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教</a:t>
            </a:r>
            <a:r>
              <a:rPr lang="zh-TW" altLang="en-US" sz="2400" dirty="0" smtClean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做批判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。</a:t>
            </a: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-1.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崇左市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大新縣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案情1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8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7"/>
          <p:cNvSpPr/>
          <p:nvPr/>
        </p:nvSpPr>
        <p:spPr>
          <a:xfrm>
            <a:off x="225792" y="848936"/>
            <a:ext cx="8786543" cy="51195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469" tIns="45469" rIns="45469" bIns="45469" anchor="ctr"/>
          <a:lstStyle/>
          <a:p>
            <a:pPr defTabSz="909458">
              <a:defRPr b="0">
                <a:latin typeface="Calibri"/>
                <a:ea typeface="Calibri"/>
                <a:cs typeface="Calibri"/>
                <a:sym typeface="Calibri"/>
              </a:defRPr>
            </a:pPr>
            <a:endParaRPr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133" name="矩形 10"/>
          <p:cNvSpPr txBox="1"/>
          <p:nvPr/>
        </p:nvSpPr>
        <p:spPr>
          <a:xfrm>
            <a:off x="94127" y="1011915"/>
            <a:ext cx="8918207" cy="3754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469" tIns="45469" rIns="45469" bIns="45469">
            <a:spAutoFit/>
          </a:bodyPr>
          <a:lstStyle/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性質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污衊</a:t>
            </a:r>
            <a:r>
              <a:rPr lang="en-US" altLang="zh-TW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&amp;</a:t>
            </a:r>
            <a:r>
              <a:rPr lang="zh-TW" altLang="en-US" sz="2200" b="1" dirty="0" smtClean="0">
                <a:solidFill>
                  <a:srgbClr val="C0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毒害眾生</a:t>
            </a:r>
            <a:endParaRPr lang="en-US" altLang="zh-TW" sz="2200" b="1" dirty="0" smtClean="0">
              <a:solidFill>
                <a:srgbClr val="C00000"/>
              </a:solidFill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en-US"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負責單位：</a:t>
            </a:r>
            <a:r>
              <a:rPr lang="zh-TW" altLang="zh-TW" sz="22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華僑</a:t>
            </a:r>
            <a:r>
              <a:rPr lang="zh-TW" altLang="zh-TW" sz="2200" dirty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農場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sz="2200" b="1" dirty="0" err="1" smtClean="0">
                <a:latin typeface="Microsoft JhengHei" charset="-120"/>
                <a:ea typeface="Microsoft JhengHei" charset="-120"/>
                <a:cs typeface="Microsoft JhengHei" charset="-120"/>
              </a:rPr>
              <a:t>情況</a:t>
            </a:r>
            <a:r>
              <a:rPr sz="2200" b="1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：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華僑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農場總場（華僑經濟管理區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）辦公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樓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的路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邊牆壁上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用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瓷磚鑲一版</a:t>
            </a:r>
            <a:r>
              <a:rPr lang="zh-TW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誣陷法輪功的圖畫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，毒害過往行人</a:t>
            </a: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，</a:t>
            </a: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endParaRPr lang="en-US" altLang="zh-TW" sz="2400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24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辦公室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工作人員還專門安裝兩個</a:t>
            </a:r>
            <a:r>
              <a:rPr lang="zh-TW" altLang="zh-TW" sz="2400" dirty="0">
                <a:solidFill>
                  <a:srgbClr val="FF0000"/>
                </a:solidFill>
                <a:latin typeface="Microsoft JhengHei" charset="-120"/>
                <a:ea typeface="Microsoft JhengHei" charset="-120"/>
                <a:cs typeface="Microsoft JhengHei" charset="-120"/>
              </a:rPr>
              <a:t>監控器監控</a:t>
            </a:r>
            <a:r>
              <a:rPr lang="zh-TW" altLang="zh-TW" sz="2400" dirty="0">
                <a:latin typeface="Microsoft JhengHei" charset="-120"/>
                <a:ea typeface="Microsoft JhengHei" charset="-120"/>
                <a:cs typeface="Microsoft JhengHei" charset="-120"/>
              </a:rPr>
              <a:t>那害人的畫版。</a:t>
            </a:r>
          </a:p>
          <a:p>
            <a:pPr defTabSz="909458">
              <a:defRPr sz="3000"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zh-TW" altLang="zh-TW" sz="3000" dirty="0" smtClean="0">
                <a:latin typeface="Microsoft JhengHei" charset="-120"/>
                <a:ea typeface="Microsoft JhengHei" charset="-120"/>
                <a:cs typeface="Microsoft JhengHei" charset="-120"/>
                <a:sym typeface="微軟正黑體"/>
              </a:rPr>
              <a:t> </a:t>
            </a:r>
            <a:endParaRPr lang="en-US" sz="2200" b="1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grpSp>
        <p:nvGrpSpPr>
          <p:cNvPr id="136" name="矩形 5"/>
          <p:cNvGrpSpPr/>
          <p:nvPr/>
        </p:nvGrpSpPr>
        <p:grpSpPr>
          <a:xfrm>
            <a:off x="-1" y="-5"/>
            <a:ext cx="9144001" cy="848943"/>
            <a:chOff x="0" y="-3"/>
            <a:chExt cx="13004800" cy="1207383"/>
          </a:xfrm>
        </p:grpSpPr>
        <p:sp>
          <p:nvSpPr>
            <p:cNvPr id="134" name="矩形"/>
            <p:cNvSpPr/>
            <p:nvPr/>
          </p:nvSpPr>
          <p:spPr>
            <a:xfrm>
              <a:off x="0" y="-3"/>
              <a:ext cx="13004800" cy="1207383"/>
            </a:xfrm>
            <a:prstGeom prst="rect">
              <a:avLst/>
            </a:prstGeom>
            <a:solidFill>
              <a:srgbClr val="E46C0A"/>
            </a:solidFill>
            <a:ln w="12700" cap="flat">
              <a:noFill/>
              <a:miter lim="400000"/>
            </a:ln>
            <a:effectLst/>
          </p:spPr>
          <p:txBody>
            <a:bodyPr wrap="square" lIns="65022" tIns="65022" rIns="65022" bIns="65022" numCol="1" anchor="ctr">
              <a:noAutofit/>
            </a:bodyPr>
            <a:lstStyle/>
            <a:p>
              <a:pPr defTabSz="909458">
                <a:defRPr b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135" name="9-1. 湖南專案一(株洲市)"/>
            <p:cNvSpPr txBox="1"/>
            <p:nvPr/>
          </p:nvSpPr>
          <p:spPr>
            <a:xfrm>
              <a:off x="0" y="116354"/>
              <a:ext cx="13004800" cy="974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5022" tIns="65022" rIns="65022" bIns="65022" numCol="1" anchor="ctr">
              <a:spAutoFit/>
            </a:bodyPr>
            <a:lstStyle>
              <a:lvl1pPr algn="l" defTabSz="1300480">
                <a:defRPr sz="4400">
                  <a:solidFill>
                    <a:srgbClr val="FFFFFF"/>
                  </a:solidFill>
                  <a:latin typeface="微軟正黑體"/>
                  <a:ea typeface="微軟正黑體"/>
                  <a:cs typeface="微軟正黑體"/>
                  <a:sym typeface="微軟正黑體"/>
                </a:defRPr>
              </a:lvl1pPr>
            </a:lstStyle>
            <a:p>
              <a:r>
                <a:rPr lang="en-US" sz="3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6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en-US"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sz="36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.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崇左市</a:t>
              </a:r>
              <a:r>
                <a:rPr lang="en-US" altLang="zh-TW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-</a:t>
              </a:r>
              <a:r>
                <a:rPr lang="zh-TW" altLang="en-US" sz="36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大新縣</a:t>
              </a:r>
              <a:endParaRPr lang="en-US" altLang="zh-TW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0" name="矩形"/>
          <p:cNvSpPr/>
          <p:nvPr/>
        </p:nvSpPr>
        <p:spPr>
          <a:xfrm>
            <a:off x="7380312" y="100504"/>
            <a:ext cx="1632022" cy="648076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79646"/>
            </a:solidFill>
            <a:prstDash val="solid"/>
            <a:round/>
          </a:ln>
          <a:effectLst/>
        </p:spPr>
        <p:txBody>
          <a:bodyPr wrap="square" lIns="65022" tIns="65022" rIns="65022" bIns="65022" numCol="1" anchor="ctr">
            <a:noAutofit/>
          </a:bodyPr>
          <a:lstStyle/>
          <a:p>
            <a:pPr algn="ctr" defTabSz="909458">
              <a:defRPr sz="5600">
                <a:solidFill>
                  <a:srgbClr val="984807"/>
                </a:solidFill>
                <a:latin typeface="微軟正黑體"/>
                <a:ea typeface="微軟正黑體"/>
                <a:cs typeface="微軟正黑體"/>
                <a:sym typeface="微軟正黑體"/>
              </a:defRPr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案情2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1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49036</TotalTime>
  <Words>3140</Words>
  <Application>Microsoft Office PowerPoint</Application>
  <PresentationFormat>如螢幕大小 (4:3)</PresentationFormat>
  <Paragraphs>365</Paragraphs>
  <Slides>27</Slides>
  <Notes>21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27</vt:i4>
      </vt:variant>
    </vt:vector>
  </HeadingPairs>
  <TitlesOfParts>
    <vt:vector size="29" baseType="lpstr">
      <vt:lpstr>Office 佈景主題</vt:lpstr>
      <vt:lpstr>2_White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581</cp:revision>
  <dcterms:created xsi:type="dcterms:W3CDTF">2017-07-01T07:48:25Z</dcterms:created>
  <dcterms:modified xsi:type="dcterms:W3CDTF">2018-04-13T13:00:38Z</dcterms:modified>
</cp:coreProperties>
</file>