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Lst>
  <p:notesMasterIdLst>
    <p:notesMasterId r:id="rId16"/>
  </p:notesMasterIdLst>
  <p:sldIdLst>
    <p:sldId id="256" r:id="rId3"/>
    <p:sldId id="421" r:id="rId4"/>
    <p:sldId id="410" r:id="rId5"/>
    <p:sldId id="390" r:id="rId6"/>
    <p:sldId id="414" r:id="rId7"/>
    <p:sldId id="411" r:id="rId8"/>
    <p:sldId id="415" r:id="rId9"/>
    <p:sldId id="416" r:id="rId10"/>
    <p:sldId id="420" r:id="rId11"/>
    <p:sldId id="419" r:id="rId12"/>
    <p:sldId id="412" r:id="rId13"/>
    <p:sldId id="413" r:id="rId14"/>
    <p:sldId id="325" r:id="rId15"/>
  </p:sldIdLst>
  <p:sldSz cx="9144000" cy="6858000" type="screen4x3"/>
  <p:notesSz cx="6858000" cy="9144000"/>
  <p:defaultText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9900"/>
    <a:srgbClr val="FF9999"/>
    <a:srgbClr val="E3AF1D"/>
    <a:srgbClr val="0E05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1" autoAdjust="0"/>
    <p:restoredTop sz="87755" autoAdjust="0"/>
  </p:normalViewPr>
  <p:slideViewPr>
    <p:cSldViewPr>
      <p:cViewPr>
        <p:scale>
          <a:sx n="60" d="100"/>
          <a:sy n="60" d="100"/>
        </p:scale>
        <p:origin x="-1460" y="-8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2018/1/13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09489" rtl="0" eaLnBrk="1" latinLnBrk="0" hangingPunct="1">
      <a:defRPr sz="1200" kern="1200">
        <a:solidFill>
          <a:schemeClr val="tx1"/>
        </a:solidFill>
        <a:latin typeface="+mn-lt"/>
        <a:ea typeface="+mn-ea"/>
        <a:cs typeface="+mn-cs"/>
      </a:defRPr>
    </a:lvl1pPr>
    <a:lvl2pPr marL="454729" algn="l" defTabSz="909489" rtl="0" eaLnBrk="1" latinLnBrk="0" hangingPunct="1">
      <a:defRPr sz="1200" kern="1200">
        <a:solidFill>
          <a:schemeClr val="tx1"/>
        </a:solidFill>
        <a:latin typeface="+mn-lt"/>
        <a:ea typeface="+mn-ea"/>
        <a:cs typeface="+mn-cs"/>
      </a:defRPr>
    </a:lvl2pPr>
    <a:lvl3pPr marL="909489" algn="l" defTabSz="909489" rtl="0" eaLnBrk="1" latinLnBrk="0" hangingPunct="1">
      <a:defRPr sz="1200" kern="1200">
        <a:solidFill>
          <a:schemeClr val="tx1"/>
        </a:solidFill>
        <a:latin typeface="+mn-lt"/>
        <a:ea typeface="+mn-ea"/>
        <a:cs typeface="+mn-cs"/>
      </a:defRPr>
    </a:lvl3pPr>
    <a:lvl4pPr marL="1364250" algn="l" defTabSz="909489" rtl="0" eaLnBrk="1" latinLnBrk="0" hangingPunct="1">
      <a:defRPr sz="1200" kern="1200">
        <a:solidFill>
          <a:schemeClr val="tx1"/>
        </a:solidFill>
        <a:latin typeface="+mn-lt"/>
        <a:ea typeface="+mn-ea"/>
        <a:cs typeface="+mn-cs"/>
      </a:defRPr>
    </a:lvl4pPr>
    <a:lvl5pPr marL="1819001" algn="l" defTabSz="909489" rtl="0" eaLnBrk="1" latinLnBrk="0" hangingPunct="1">
      <a:defRPr sz="1200" kern="1200">
        <a:solidFill>
          <a:schemeClr val="tx1"/>
        </a:solidFill>
        <a:latin typeface="+mn-lt"/>
        <a:ea typeface="+mn-ea"/>
        <a:cs typeface="+mn-cs"/>
      </a:defRPr>
    </a:lvl5pPr>
    <a:lvl6pPr marL="2273771" algn="l" defTabSz="909489" rtl="0" eaLnBrk="1" latinLnBrk="0" hangingPunct="1">
      <a:defRPr sz="1200" kern="1200">
        <a:solidFill>
          <a:schemeClr val="tx1"/>
        </a:solidFill>
        <a:latin typeface="+mn-lt"/>
        <a:ea typeface="+mn-ea"/>
        <a:cs typeface="+mn-cs"/>
      </a:defRPr>
    </a:lvl6pPr>
    <a:lvl7pPr marL="2728500" algn="l" defTabSz="909489" rtl="0" eaLnBrk="1" latinLnBrk="0" hangingPunct="1">
      <a:defRPr sz="1200" kern="1200">
        <a:solidFill>
          <a:schemeClr val="tx1"/>
        </a:solidFill>
        <a:latin typeface="+mn-lt"/>
        <a:ea typeface="+mn-ea"/>
        <a:cs typeface="+mn-cs"/>
      </a:defRPr>
    </a:lvl7pPr>
    <a:lvl8pPr marL="3183249" algn="l" defTabSz="909489" rtl="0" eaLnBrk="1" latinLnBrk="0" hangingPunct="1">
      <a:defRPr sz="1200" kern="1200">
        <a:solidFill>
          <a:schemeClr val="tx1"/>
        </a:solidFill>
        <a:latin typeface="+mn-lt"/>
        <a:ea typeface="+mn-ea"/>
        <a:cs typeface="+mn-cs"/>
      </a:defRPr>
    </a:lvl8pPr>
    <a:lvl9pPr marL="3637982" algn="l" defTabSz="9094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3</a:t>
            </a:fld>
            <a:endParaRPr lang="zh-TW" altLang="en-US"/>
          </a:p>
        </p:txBody>
      </p:sp>
    </p:spTree>
    <p:extLst>
      <p:ext uri="{BB962C8B-B14F-4D97-AF65-F5344CB8AC3E}">
        <p14:creationId xmlns:p14="http://schemas.microsoft.com/office/powerpoint/2010/main" val="239566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prstGeom prst="rect">
            <a:avLst/>
          </a:prstGeom>
        </p:spPr>
        <p:txBody>
          <a:bodyPr/>
          <a:lstStyle/>
          <a:p>
            <a:endParaRPr/>
          </a:p>
        </p:txBody>
      </p:sp>
      <p:sp>
        <p:nvSpPr>
          <p:cNvPr id="130" name="Shape 130"/>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7</a:t>
            </a:fld>
            <a:endParaRPr lang="zh-TW" altLang="en-US"/>
          </a:p>
        </p:txBody>
      </p:sp>
    </p:spTree>
    <p:extLst>
      <p:ext uri="{BB962C8B-B14F-4D97-AF65-F5344CB8AC3E}">
        <p14:creationId xmlns:p14="http://schemas.microsoft.com/office/powerpoint/2010/main" val="3894523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0C5ECB-B6A9-4FC2-BE85-03F5EF7D113F}" type="slidenum">
              <a:rPr lang="zh-TW" altLang="en-US" smtClean="0"/>
              <a:t>11</a:t>
            </a:fld>
            <a:endParaRPr lang="zh-TW" altLang="en-US"/>
          </a:p>
        </p:txBody>
      </p:sp>
    </p:spTree>
    <p:extLst>
      <p:ext uri="{BB962C8B-B14F-4D97-AF65-F5344CB8AC3E}">
        <p14:creationId xmlns:p14="http://schemas.microsoft.com/office/powerpoint/2010/main" val="4266429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6"/>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4729" indent="0" algn="ctr">
              <a:buNone/>
              <a:defRPr>
                <a:solidFill>
                  <a:schemeClr val="tx1">
                    <a:tint val="75000"/>
                  </a:schemeClr>
                </a:solidFill>
              </a:defRPr>
            </a:lvl2pPr>
            <a:lvl3pPr marL="909489" indent="0" algn="ctr">
              <a:buNone/>
              <a:defRPr>
                <a:solidFill>
                  <a:schemeClr val="tx1">
                    <a:tint val="75000"/>
                  </a:schemeClr>
                </a:solidFill>
              </a:defRPr>
            </a:lvl3pPr>
            <a:lvl4pPr marL="1364250" indent="0" algn="ctr">
              <a:buNone/>
              <a:defRPr>
                <a:solidFill>
                  <a:schemeClr val="tx1">
                    <a:tint val="75000"/>
                  </a:schemeClr>
                </a:solidFill>
              </a:defRPr>
            </a:lvl4pPr>
            <a:lvl5pPr marL="1819001" indent="0" algn="ctr">
              <a:buNone/>
              <a:defRPr>
                <a:solidFill>
                  <a:schemeClr val="tx1">
                    <a:tint val="75000"/>
                  </a:schemeClr>
                </a:solidFill>
              </a:defRPr>
            </a:lvl5pPr>
            <a:lvl6pPr marL="2273771" indent="0" algn="ctr">
              <a:buNone/>
              <a:defRPr>
                <a:solidFill>
                  <a:schemeClr val="tx1">
                    <a:tint val="75000"/>
                  </a:schemeClr>
                </a:solidFill>
              </a:defRPr>
            </a:lvl6pPr>
            <a:lvl7pPr marL="2728500" indent="0" algn="ctr">
              <a:buNone/>
              <a:defRPr>
                <a:solidFill>
                  <a:schemeClr val="tx1">
                    <a:tint val="75000"/>
                  </a:schemeClr>
                </a:solidFill>
              </a:defRPr>
            </a:lvl7pPr>
            <a:lvl8pPr marL="3183249" indent="0" algn="ctr">
              <a:buNone/>
              <a:defRPr>
                <a:solidFill>
                  <a:schemeClr val="tx1">
                    <a:tint val="75000"/>
                  </a:schemeClr>
                </a:solidFill>
              </a:defRPr>
            </a:lvl8pPr>
            <a:lvl9pPr marL="3637982"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743"/>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743"/>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大標題與副標題">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893073" y="1151930"/>
            <a:ext cx="7358063" cy="2321719"/>
          </a:xfrm>
          <a:prstGeom prst="rect">
            <a:avLst/>
          </a:prstGeom>
        </p:spPr>
        <p:txBody>
          <a:bodyPr anchor="b"/>
          <a:lstStyle/>
          <a:p>
            <a:r>
              <a:t>大標題文字</a:t>
            </a:r>
          </a:p>
        </p:txBody>
      </p:sp>
      <p:sp>
        <p:nvSpPr>
          <p:cNvPr id="12" name="內文層級一…"/>
          <p:cNvSpPr txBox="1">
            <a:spLocks noGrp="1"/>
          </p:cNvSpPr>
          <p:nvPr>
            <p:ph type="body" sz="quarter" idx="1"/>
          </p:nvPr>
        </p:nvSpPr>
        <p:spPr>
          <a:xfrm>
            <a:off x="893073" y="3545086"/>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rPr/>
              <a:pPr/>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20" name="影像"/>
          <p:cNvSpPr>
            <a:spLocks noGrp="1"/>
          </p:cNvSpPr>
          <p:nvPr>
            <p:ph type="pic" idx="13"/>
          </p:nvPr>
        </p:nvSpPr>
        <p:spPr>
          <a:xfrm>
            <a:off x="1143000" y="473273"/>
            <a:ext cx="6858000" cy="4152305"/>
          </a:xfrm>
          <a:prstGeom prst="rect">
            <a:avLst/>
          </a:prstGeom>
        </p:spPr>
        <p:txBody>
          <a:bodyPr lIns="63955" tIns="31965" rIns="63955" bIns="31965" anchor="t">
            <a:noAutofit/>
          </a:bodyPr>
          <a:lstStyle/>
          <a:p>
            <a:endParaRPr/>
          </a:p>
        </p:txBody>
      </p:sp>
      <p:sp>
        <p:nvSpPr>
          <p:cNvPr id="21" name="大標題文字"/>
          <p:cNvSpPr txBox="1">
            <a:spLocks noGrp="1"/>
          </p:cNvSpPr>
          <p:nvPr>
            <p:ph type="title"/>
          </p:nvPr>
        </p:nvSpPr>
        <p:spPr>
          <a:xfrm>
            <a:off x="893073" y="4723805"/>
            <a:ext cx="7358063" cy="1000125"/>
          </a:xfrm>
          <a:prstGeom prst="rect">
            <a:avLst/>
          </a:prstGeom>
        </p:spPr>
        <p:txBody>
          <a:bodyPr anchor="b"/>
          <a:lstStyle/>
          <a:p>
            <a:r>
              <a:t>大標題文字</a:t>
            </a:r>
          </a:p>
        </p:txBody>
      </p:sp>
      <p:sp>
        <p:nvSpPr>
          <p:cNvPr id="22" name="內文層級一…"/>
          <p:cNvSpPr txBox="1">
            <a:spLocks noGrp="1"/>
          </p:cNvSpPr>
          <p:nvPr>
            <p:ph type="body" sz="quarter" idx="1"/>
          </p:nvPr>
        </p:nvSpPr>
        <p:spPr>
          <a:xfrm>
            <a:off x="893073" y="5732859"/>
            <a:ext cx="7358063" cy="794742"/>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2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30" name="大標題文字"/>
          <p:cNvSpPr txBox="1">
            <a:spLocks noGrp="1"/>
          </p:cNvSpPr>
          <p:nvPr>
            <p:ph type="title"/>
          </p:nvPr>
        </p:nvSpPr>
        <p:spPr>
          <a:xfrm>
            <a:off x="893073" y="2268141"/>
            <a:ext cx="7358063" cy="2321719"/>
          </a:xfrm>
          <a:prstGeom prst="rect">
            <a:avLst/>
          </a:prstGeom>
        </p:spPr>
        <p:txBody>
          <a:bodyPr/>
          <a:lstStyle/>
          <a:p>
            <a:r>
              <a:t>大標題文字</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38" name="影像"/>
          <p:cNvSpPr>
            <a:spLocks noGrp="1"/>
          </p:cNvSpPr>
          <p:nvPr>
            <p:ph type="pic" sz="half" idx="13"/>
          </p:nvPr>
        </p:nvSpPr>
        <p:spPr>
          <a:xfrm>
            <a:off x="4723805" y="446484"/>
            <a:ext cx="3750469" cy="5777508"/>
          </a:xfrm>
          <a:prstGeom prst="rect">
            <a:avLst/>
          </a:prstGeom>
        </p:spPr>
        <p:txBody>
          <a:bodyPr lIns="63955" tIns="31965" rIns="63955" bIns="31965" anchor="t">
            <a:noAutofit/>
          </a:bodyPr>
          <a:lstStyle/>
          <a:p>
            <a:endParaRPr/>
          </a:p>
        </p:txBody>
      </p:sp>
      <p:sp>
        <p:nvSpPr>
          <p:cNvPr id="39" name="大標題文字"/>
          <p:cNvSpPr txBox="1">
            <a:spLocks noGrp="1"/>
          </p:cNvSpPr>
          <p:nvPr>
            <p:ph type="title"/>
          </p:nvPr>
        </p:nvSpPr>
        <p:spPr>
          <a:xfrm>
            <a:off x="669726" y="446484"/>
            <a:ext cx="3750469" cy="2803922"/>
          </a:xfrm>
          <a:prstGeom prst="rect">
            <a:avLst/>
          </a:prstGeom>
        </p:spPr>
        <p:txBody>
          <a:bodyPr anchor="b"/>
          <a:lstStyle>
            <a:lvl1pPr>
              <a:defRPr sz="4200"/>
            </a:lvl1pPr>
          </a:lstStyle>
          <a:p>
            <a:r>
              <a:t>大標題文字</a:t>
            </a:r>
          </a:p>
        </p:txBody>
      </p:sp>
      <p:sp>
        <p:nvSpPr>
          <p:cNvPr id="40" name="內文層級一…"/>
          <p:cNvSpPr txBox="1">
            <a:spLocks noGrp="1"/>
          </p:cNvSpPr>
          <p:nvPr>
            <p:ph type="body" sz="quarter" idx="1"/>
          </p:nvPr>
        </p:nvSpPr>
        <p:spPr>
          <a:xfrm>
            <a:off x="669726" y="3321844"/>
            <a:ext cx="3750469" cy="2893219"/>
          </a:xfrm>
          <a:prstGeom prst="rect">
            <a:avLst/>
          </a:prstGeom>
        </p:spPr>
        <p:txBody>
          <a:bodyPr anchor="t"/>
          <a:lstStyle>
            <a:lvl1pPr marL="0" indent="0" algn="ctr">
              <a:spcBef>
                <a:spcPts val="0"/>
              </a:spcBef>
              <a:buSzTx/>
              <a:buNone/>
              <a:defRPr sz="2600"/>
            </a:lvl1pPr>
            <a:lvl2pPr marL="0" indent="159887" algn="ctr">
              <a:spcBef>
                <a:spcPts val="0"/>
              </a:spcBef>
              <a:buSzTx/>
              <a:buNone/>
              <a:defRPr sz="2600"/>
            </a:lvl2pPr>
            <a:lvl3pPr marL="0" indent="319733" algn="ctr">
              <a:spcBef>
                <a:spcPts val="0"/>
              </a:spcBef>
              <a:buSzTx/>
              <a:buNone/>
              <a:defRPr sz="2600"/>
            </a:lvl3pPr>
            <a:lvl4pPr marL="0" indent="479637" algn="ctr">
              <a:spcBef>
                <a:spcPts val="0"/>
              </a:spcBef>
              <a:buSzTx/>
              <a:buNone/>
              <a:defRPr sz="2600"/>
            </a:lvl4pPr>
            <a:lvl5pPr marL="0" indent="639489" algn="ctr">
              <a:spcBef>
                <a:spcPts val="0"/>
              </a:spcBef>
              <a:buSzTx/>
              <a:buNone/>
              <a:defRPr sz="2600"/>
            </a:lvl5pPr>
          </a:lstStyle>
          <a:p>
            <a:r>
              <a:t>內文層級一</a:t>
            </a:r>
          </a:p>
          <a:p>
            <a:pPr lvl="1"/>
            <a:r>
              <a:t>內文層級二</a:t>
            </a:r>
          </a:p>
          <a:p>
            <a:pPr lvl="2"/>
            <a:r>
              <a:t>內文層級三</a:t>
            </a:r>
          </a:p>
          <a:p>
            <a:pPr lvl="3"/>
            <a:r>
              <a:t>內文層級四</a:t>
            </a:r>
          </a:p>
          <a:p>
            <a:pPr lvl="4"/>
            <a:r>
              <a:t>內文層級五</a:t>
            </a:r>
          </a:p>
        </p:txBody>
      </p:sp>
      <p:sp>
        <p:nvSpPr>
          <p:cNvPr id="41"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48" name="大標題文字"/>
          <p:cNvSpPr txBox="1">
            <a:spLocks noGrp="1"/>
          </p:cNvSpPr>
          <p:nvPr>
            <p:ph type="title"/>
          </p:nvPr>
        </p:nvSpPr>
        <p:spPr>
          <a:prstGeom prst="rect">
            <a:avLst/>
          </a:prstGeom>
        </p:spPr>
        <p:txBody>
          <a:bodyPr/>
          <a:lstStyle/>
          <a:p>
            <a:r>
              <a:t>大標題文字</a:t>
            </a:r>
          </a:p>
        </p:txBody>
      </p:sp>
      <p:sp>
        <p:nvSpPr>
          <p:cNvPr id="49"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56" name="大標題文字"/>
          <p:cNvSpPr txBox="1">
            <a:spLocks noGrp="1"/>
          </p:cNvSpPr>
          <p:nvPr>
            <p:ph type="title"/>
          </p:nvPr>
        </p:nvSpPr>
        <p:spPr>
          <a:prstGeom prst="rect">
            <a:avLst/>
          </a:prstGeom>
        </p:spPr>
        <p:txBody>
          <a:bodyPr/>
          <a:lstStyle/>
          <a:p>
            <a:r>
              <a:t>大標題文字</a:t>
            </a:r>
          </a:p>
        </p:txBody>
      </p:sp>
      <p:sp>
        <p:nvSpPr>
          <p:cNvPr id="57"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65" name="影像"/>
          <p:cNvSpPr>
            <a:spLocks noGrp="1"/>
          </p:cNvSpPr>
          <p:nvPr>
            <p:ph type="pic" sz="half" idx="13"/>
          </p:nvPr>
        </p:nvSpPr>
        <p:spPr>
          <a:xfrm>
            <a:off x="4723805" y="1821656"/>
            <a:ext cx="3750469" cy="4420195"/>
          </a:xfrm>
          <a:prstGeom prst="rect">
            <a:avLst/>
          </a:prstGeom>
        </p:spPr>
        <p:txBody>
          <a:bodyPr lIns="63955" tIns="31965" rIns="63955" bIns="31965" anchor="t">
            <a:noAutofit/>
          </a:bodyPr>
          <a:lstStyle/>
          <a:p>
            <a:endParaRPr/>
          </a:p>
        </p:txBody>
      </p:sp>
      <p:sp>
        <p:nvSpPr>
          <p:cNvPr id="66" name="大標題文字"/>
          <p:cNvSpPr txBox="1">
            <a:spLocks noGrp="1"/>
          </p:cNvSpPr>
          <p:nvPr>
            <p:ph type="title"/>
          </p:nvPr>
        </p:nvSpPr>
        <p:spPr>
          <a:prstGeom prst="rect">
            <a:avLst/>
          </a:prstGeom>
        </p:spPr>
        <p:txBody>
          <a:bodyPr/>
          <a:lstStyle/>
          <a:p>
            <a:r>
              <a:t>大標題文字</a:t>
            </a:r>
          </a:p>
        </p:txBody>
      </p:sp>
      <p:sp>
        <p:nvSpPr>
          <p:cNvPr id="67" name="內文層級一…"/>
          <p:cNvSpPr txBox="1">
            <a:spLocks noGrp="1"/>
          </p:cNvSpPr>
          <p:nvPr>
            <p:ph type="body" sz="half" idx="1"/>
          </p:nvPr>
        </p:nvSpPr>
        <p:spPr>
          <a:xfrm>
            <a:off x="669726" y="1821656"/>
            <a:ext cx="3750469" cy="4420195"/>
          </a:xfrm>
          <a:prstGeom prst="rect">
            <a:avLst/>
          </a:prstGeom>
        </p:spPr>
        <p:txBody>
          <a:bodyPr/>
          <a:lstStyle>
            <a:lvl1pPr marL="239833" indent="-239833">
              <a:spcBef>
                <a:spcPts val="2250"/>
              </a:spcBef>
              <a:defRPr sz="2000"/>
            </a:lvl1pPr>
            <a:lvl2pPr marL="479637" indent="-239833">
              <a:spcBef>
                <a:spcPts val="2250"/>
              </a:spcBef>
              <a:defRPr sz="2000"/>
            </a:lvl2pPr>
            <a:lvl3pPr marL="719431" indent="-239833">
              <a:spcBef>
                <a:spcPts val="2250"/>
              </a:spcBef>
              <a:defRPr sz="2000"/>
            </a:lvl3pPr>
            <a:lvl4pPr marL="959257" indent="-239833">
              <a:spcBef>
                <a:spcPts val="2250"/>
              </a:spcBef>
              <a:defRPr sz="2000"/>
            </a:lvl4pPr>
            <a:lvl5pPr marL="1199060" indent="-239833">
              <a:spcBef>
                <a:spcPts val="2250"/>
              </a:spcBef>
              <a:defRPr sz="2000"/>
            </a:lvl5pPr>
          </a:lstStyle>
          <a:p>
            <a:r>
              <a:t>內文層級一</a:t>
            </a:r>
          </a:p>
          <a:p>
            <a:pPr lvl="1"/>
            <a:r>
              <a:t>內文層級二</a:t>
            </a:r>
          </a:p>
          <a:p>
            <a:pPr lvl="2"/>
            <a:r>
              <a:t>內文層級三</a:t>
            </a:r>
          </a:p>
          <a:p>
            <a:pPr lvl="3"/>
            <a:r>
              <a:t>內文層級四</a:t>
            </a:r>
          </a:p>
          <a:p>
            <a:pPr lvl="4"/>
            <a:r>
              <a:t>內文層級五</a:t>
            </a:r>
          </a:p>
        </p:txBody>
      </p:sp>
      <p:sp>
        <p:nvSpPr>
          <p:cNvPr id="68" name="幻燈片編號"/>
          <p:cNvSpPr txBox="1">
            <a:spLocks noGrp="1"/>
          </p:cNvSpPr>
          <p:nvPr>
            <p:ph type="sldNum" sz="quarter" idx="2"/>
          </p:nvPr>
        </p:nvSpPr>
        <p:spPr>
          <a:xfrm>
            <a:off x="4437431" y="6536635"/>
            <a:ext cx="264585" cy="245255"/>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rPr/>
              <a:pPr/>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75" name="內文層級一…"/>
          <p:cNvSpPr txBox="1">
            <a:spLocks noGrp="1"/>
          </p:cNvSpPr>
          <p:nvPr>
            <p:ph type="body" idx="1"/>
          </p:nvPr>
        </p:nvSpPr>
        <p:spPr>
          <a:xfrm>
            <a:off x="669727" y="893073"/>
            <a:ext cx="7804547" cy="507206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83" name="影像"/>
          <p:cNvSpPr>
            <a:spLocks noGrp="1"/>
          </p:cNvSpPr>
          <p:nvPr>
            <p:ph type="pic" sz="quarter" idx="13"/>
          </p:nvPr>
        </p:nvSpPr>
        <p:spPr>
          <a:xfrm>
            <a:off x="4723805" y="3580805"/>
            <a:ext cx="3750469" cy="2652117"/>
          </a:xfrm>
          <a:prstGeom prst="rect">
            <a:avLst/>
          </a:prstGeom>
        </p:spPr>
        <p:txBody>
          <a:bodyPr lIns="63955" tIns="31965" rIns="63955" bIns="31965" anchor="t">
            <a:noAutofit/>
          </a:bodyPr>
          <a:lstStyle/>
          <a:p>
            <a:endParaRPr/>
          </a:p>
        </p:txBody>
      </p:sp>
      <p:sp>
        <p:nvSpPr>
          <p:cNvPr id="84" name="影像"/>
          <p:cNvSpPr>
            <a:spLocks noGrp="1"/>
          </p:cNvSpPr>
          <p:nvPr>
            <p:ph type="pic" sz="quarter" idx="14"/>
          </p:nvPr>
        </p:nvSpPr>
        <p:spPr>
          <a:xfrm>
            <a:off x="4723805" y="625078"/>
            <a:ext cx="3750469" cy="2652117"/>
          </a:xfrm>
          <a:prstGeom prst="rect">
            <a:avLst/>
          </a:prstGeom>
        </p:spPr>
        <p:txBody>
          <a:bodyPr lIns="63955" tIns="31965" rIns="63955" bIns="31965" anchor="t">
            <a:noAutofit/>
          </a:bodyPr>
          <a:lstStyle/>
          <a:p>
            <a:endParaRPr/>
          </a:p>
        </p:txBody>
      </p:sp>
      <p:sp>
        <p:nvSpPr>
          <p:cNvPr id="85" name="影像"/>
          <p:cNvSpPr>
            <a:spLocks noGrp="1"/>
          </p:cNvSpPr>
          <p:nvPr>
            <p:ph type="pic" sz="half" idx="15"/>
          </p:nvPr>
        </p:nvSpPr>
        <p:spPr>
          <a:xfrm>
            <a:off x="669726" y="625078"/>
            <a:ext cx="3750469" cy="5607844"/>
          </a:xfrm>
          <a:prstGeom prst="rect">
            <a:avLst/>
          </a:prstGeom>
        </p:spPr>
        <p:txBody>
          <a:bodyPr lIns="63955" tIns="31965" rIns="63955" bIns="31965" anchor="t">
            <a:noAutofit/>
          </a:bodyPr>
          <a:lstStyle/>
          <a:p>
            <a:endParaRPr/>
          </a:p>
        </p:txBody>
      </p:sp>
      <p:sp>
        <p:nvSpPr>
          <p:cNvPr id="86"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93" name="–王大明"/>
          <p:cNvSpPr txBox="1">
            <a:spLocks noGrp="1"/>
          </p:cNvSpPr>
          <p:nvPr>
            <p:ph type="body" sz="quarter" idx="13"/>
          </p:nvPr>
        </p:nvSpPr>
        <p:spPr>
          <a:xfrm>
            <a:off x="893073" y="4473774"/>
            <a:ext cx="7358063" cy="333742"/>
          </a:xfrm>
          <a:prstGeom prst="rect">
            <a:avLst/>
          </a:prstGeom>
        </p:spPr>
        <p:txBody>
          <a:bodyPr anchor="t">
            <a:spAutoFit/>
          </a:bodyPr>
          <a:lstStyle>
            <a:lvl1pPr marL="0" indent="0" algn="ctr">
              <a:spcBef>
                <a:spcPts val="0"/>
              </a:spcBef>
              <a:buSzTx/>
              <a:buNone/>
              <a:defRPr sz="1700" i="1"/>
            </a:lvl1pPr>
          </a:lstStyle>
          <a:p>
            <a:r>
              <a:t>–王大明</a:t>
            </a:r>
          </a:p>
        </p:txBody>
      </p:sp>
      <p:sp>
        <p:nvSpPr>
          <p:cNvPr id="94" name="「在此輸入名言語錄。」"/>
          <p:cNvSpPr txBox="1">
            <a:spLocks noGrp="1"/>
          </p:cNvSpPr>
          <p:nvPr>
            <p:ph type="body" sz="quarter" idx="14"/>
          </p:nvPr>
        </p:nvSpPr>
        <p:spPr>
          <a:xfrm>
            <a:off x="893073" y="2993957"/>
            <a:ext cx="7358063" cy="441463"/>
          </a:xfrm>
          <a:prstGeom prst="rect">
            <a:avLst/>
          </a:prstGeom>
        </p:spPr>
        <p:txBody>
          <a:bodyPr>
            <a:spAutoFit/>
          </a:bodyPr>
          <a:lstStyle>
            <a:lvl1pPr marL="0" indent="0" algn="ctr">
              <a:spcBef>
                <a:spcPts val="0"/>
              </a:spcBef>
              <a:buSzTx/>
              <a:buNone/>
              <a:defRPr sz="2400">
                <a:latin typeface="+mn-lt"/>
                <a:ea typeface="+mn-ea"/>
                <a:cs typeface="+mn-cs"/>
                <a:sym typeface="Helvetica Neue Medium"/>
              </a:defRPr>
            </a:lvl1pPr>
          </a:lstStyle>
          <a:p>
            <a:r>
              <a:t>「在此輸入名言語錄。」</a:t>
            </a:r>
          </a:p>
        </p:txBody>
      </p:sp>
      <p:sp>
        <p:nvSpPr>
          <p:cNvPr id="95"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102" name="影像"/>
          <p:cNvSpPr>
            <a:spLocks noGrp="1"/>
          </p:cNvSpPr>
          <p:nvPr>
            <p:ph type="pic" idx="13"/>
          </p:nvPr>
        </p:nvSpPr>
        <p:spPr>
          <a:xfrm>
            <a:off x="0" y="0"/>
            <a:ext cx="9144000" cy="6858000"/>
          </a:xfrm>
          <a:prstGeom prst="rect">
            <a:avLst/>
          </a:prstGeom>
        </p:spPr>
        <p:txBody>
          <a:bodyPr lIns="63955" tIns="31965" rIns="63955" bIns="31965" anchor="t">
            <a:noAutofit/>
          </a:bodyPr>
          <a:lstStyle/>
          <a:p>
            <a:endParaRP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110" name="幻燈片編號"/>
          <p:cNvSpPr txBox="1">
            <a:spLocks noGrp="1"/>
          </p:cNvSpPr>
          <p:nvPr>
            <p:ph type="sldNum" sz="quarter" idx="2"/>
          </p:nvPr>
        </p:nvSpPr>
        <p:spPr>
          <a:prstGeom prst="rect">
            <a:avLst/>
          </a:prstGeom>
        </p:spPr>
        <p:txBody>
          <a:bodyPr/>
          <a:lstStyle/>
          <a:p>
            <a:fld id="{86CB4B4D-7CA3-9044-876B-883B54F8677D}" type="slidenum">
              <a:rPr/>
              <a:pPr/>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7005"/>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818"/>
            <a:ext cx="7772400" cy="1500187"/>
          </a:xfrm>
        </p:spPr>
        <p:txBody>
          <a:bodyPr anchor="b"/>
          <a:lstStyle>
            <a:lvl1pPr marL="0" indent="0">
              <a:buNone/>
              <a:defRPr sz="2000">
                <a:solidFill>
                  <a:schemeClr val="tx1">
                    <a:tint val="75000"/>
                  </a:schemeClr>
                </a:solidFill>
              </a:defRPr>
            </a:lvl1pPr>
            <a:lvl2pPr marL="454729" indent="0">
              <a:buNone/>
              <a:defRPr sz="1800">
                <a:solidFill>
                  <a:schemeClr val="tx1">
                    <a:tint val="75000"/>
                  </a:schemeClr>
                </a:solidFill>
              </a:defRPr>
            </a:lvl2pPr>
            <a:lvl3pPr marL="909489" indent="0">
              <a:buNone/>
              <a:defRPr sz="1600">
                <a:solidFill>
                  <a:schemeClr val="tx1">
                    <a:tint val="75000"/>
                  </a:schemeClr>
                </a:solidFill>
              </a:defRPr>
            </a:lvl3pPr>
            <a:lvl4pPr marL="1364250" indent="0">
              <a:buNone/>
              <a:defRPr sz="1400">
                <a:solidFill>
                  <a:schemeClr val="tx1">
                    <a:tint val="75000"/>
                  </a:schemeClr>
                </a:solidFill>
              </a:defRPr>
            </a:lvl4pPr>
            <a:lvl5pPr marL="1819001" indent="0">
              <a:buNone/>
              <a:defRPr sz="1400">
                <a:solidFill>
                  <a:schemeClr val="tx1">
                    <a:tint val="75000"/>
                  </a:schemeClr>
                </a:solidFill>
              </a:defRPr>
            </a:lvl5pPr>
            <a:lvl6pPr marL="2273771" indent="0">
              <a:buNone/>
              <a:defRPr sz="1400">
                <a:solidFill>
                  <a:schemeClr val="tx1">
                    <a:tint val="75000"/>
                  </a:schemeClr>
                </a:solidFill>
              </a:defRPr>
            </a:lvl6pPr>
            <a:lvl7pPr marL="2728500" indent="0">
              <a:buNone/>
              <a:defRPr sz="1400">
                <a:solidFill>
                  <a:schemeClr val="tx1">
                    <a:tint val="75000"/>
                  </a:schemeClr>
                </a:solidFill>
              </a:defRPr>
            </a:lvl7pPr>
            <a:lvl8pPr marL="3183249" indent="0">
              <a:buNone/>
              <a:defRPr sz="1400">
                <a:solidFill>
                  <a:schemeClr val="tx1">
                    <a:tint val="75000"/>
                  </a:schemeClr>
                </a:solidFill>
              </a:defRPr>
            </a:lvl8pPr>
            <a:lvl9pPr marL="3637982"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3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6" y="1535113"/>
            <a:ext cx="4041775" cy="639762"/>
          </a:xfrm>
        </p:spPr>
        <p:txBody>
          <a:bodyPr anchor="b"/>
          <a:lstStyle>
            <a:lvl1pPr marL="0" indent="0">
              <a:buNone/>
              <a:defRPr sz="2400" b="1"/>
            </a:lvl1pPr>
            <a:lvl2pPr marL="454729" indent="0">
              <a:buNone/>
              <a:defRPr sz="2000" b="1"/>
            </a:lvl2pPr>
            <a:lvl3pPr marL="909489" indent="0">
              <a:buNone/>
              <a:defRPr sz="1800" b="1"/>
            </a:lvl3pPr>
            <a:lvl4pPr marL="1364250" indent="0">
              <a:buNone/>
              <a:defRPr sz="1600" b="1"/>
            </a:lvl4pPr>
            <a:lvl5pPr marL="1819001" indent="0">
              <a:buNone/>
              <a:defRPr sz="1600" b="1"/>
            </a:lvl5pPr>
            <a:lvl6pPr marL="2273771" indent="0">
              <a:buNone/>
              <a:defRPr sz="1600" b="1"/>
            </a:lvl6pPr>
            <a:lvl7pPr marL="2728500" indent="0">
              <a:buNone/>
              <a:defRPr sz="1600" b="1"/>
            </a:lvl7pPr>
            <a:lvl8pPr marL="3183249" indent="0">
              <a:buNone/>
              <a:defRPr sz="1600" b="1"/>
            </a:lvl8pPr>
            <a:lvl9pPr marL="3637982"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2"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15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2" y="1435101"/>
            <a:ext cx="3008313" cy="4691063"/>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4729" indent="0">
              <a:buNone/>
              <a:defRPr sz="2800"/>
            </a:lvl2pPr>
            <a:lvl3pPr marL="909489" indent="0">
              <a:buNone/>
              <a:defRPr sz="2400"/>
            </a:lvl3pPr>
            <a:lvl4pPr marL="1364250" indent="0">
              <a:buNone/>
              <a:defRPr sz="2000"/>
            </a:lvl4pPr>
            <a:lvl5pPr marL="1819001" indent="0">
              <a:buNone/>
              <a:defRPr sz="2000"/>
            </a:lvl5pPr>
            <a:lvl6pPr marL="2273771" indent="0">
              <a:buNone/>
              <a:defRPr sz="2000"/>
            </a:lvl6pPr>
            <a:lvl7pPr marL="2728500" indent="0">
              <a:buNone/>
              <a:defRPr sz="2000"/>
            </a:lvl7pPr>
            <a:lvl8pPr marL="3183249" indent="0">
              <a:buNone/>
              <a:defRPr sz="2000"/>
            </a:lvl8pPr>
            <a:lvl9pPr marL="3637982"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4729" indent="0">
              <a:buNone/>
              <a:defRPr sz="1200"/>
            </a:lvl2pPr>
            <a:lvl3pPr marL="909489" indent="0">
              <a:buNone/>
              <a:defRPr sz="1000"/>
            </a:lvl3pPr>
            <a:lvl4pPr marL="1364250" indent="0">
              <a:buNone/>
              <a:defRPr sz="900"/>
            </a:lvl4pPr>
            <a:lvl5pPr marL="1819001" indent="0">
              <a:buNone/>
              <a:defRPr sz="900"/>
            </a:lvl5pPr>
            <a:lvl6pPr marL="2273771" indent="0">
              <a:buNone/>
              <a:defRPr sz="900"/>
            </a:lvl6pPr>
            <a:lvl7pPr marL="2728500" indent="0">
              <a:buNone/>
              <a:defRPr sz="900"/>
            </a:lvl7pPr>
            <a:lvl8pPr marL="3183249" indent="0">
              <a:buNone/>
              <a:defRPr sz="900"/>
            </a:lvl8pPr>
            <a:lvl9pPr marL="3637982"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2018/1/13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0942" tIns="45472" rIns="90942" bIns="45472"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305"/>
            <a:ext cx="8229600" cy="4525963"/>
          </a:xfrm>
          <a:prstGeom prst="rect">
            <a:avLst/>
          </a:prstGeom>
        </p:spPr>
        <p:txBody>
          <a:bodyPr vert="horz" lIns="90942" tIns="45472" rIns="90942" bIns="45472"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455"/>
            <a:ext cx="2133600" cy="365125"/>
          </a:xfrm>
          <a:prstGeom prst="rect">
            <a:avLst/>
          </a:prstGeom>
        </p:spPr>
        <p:txBody>
          <a:bodyPr vert="horz" lIns="90942" tIns="45472" rIns="90942" bIns="45472" rtlCol="0" anchor="ctr"/>
          <a:lstStyle>
            <a:lvl1pPr algn="l">
              <a:defRPr sz="1200">
                <a:solidFill>
                  <a:schemeClr val="tx1">
                    <a:tint val="75000"/>
                  </a:schemeClr>
                </a:solidFill>
              </a:defRPr>
            </a:lvl1pPr>
          </a:lstStyle>
          <a:p>
            <a:fld id="{0946E90E-4A05-4D29-B676-ADFE5E9BC2B6}" type="datetimeFigureOut">
              <a:rPr lang="zh-TW" altLang="en-US" smtClean="0"/>
              <a:t>2018/1/13</a:t>
            </a:fld>
            <a:endParaRPr lang="zh-TW" altLang="en-US"/>
          </a:p>
        </p:txBody>
      </p:sp>
      <p:sp>
        <p:nvSpPr>
          <p:cNvPr id="5" name="頁尾版面配置區 4"/>
          <p:cNvSpPr>
            <a:spLocks noGrp="1"/>
          </p:cNvSpPr>
          <p:nvPr>
            <p:ph type="ftr" sz="quarter" idx="3"/>
          </p:nvPr>
        </p:nvSpPr>
        <p:spPr>
          <a:xfrm>
            <a:off x="3124201" y="6356455"/>
            <a:ext cx="2895600" cy="365125"/>
          </a:xfrm>
          <a:prstGeom prst="rect">
            <a:avLst/>
          </a:prstGeom>
        </p:spPr>
        <p:txBody>
          <a:bodyPr vert="horz" lIns="90942" tIns="45472" rIns="90942" bIns="45472"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455"/>
            <a:ext cx="2133600" cy="365125"/>
          </a:xfrm>
          <a:prstGeom prst="rect">
            <a:avLst/>
          </a:prstGeom>
        </p:spPr>
        <p:txBody>
          <a:bodyPr vert="horz" lIns="90942" tIns="45472" rIns="90942" bIns="45472"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9489" rtl="0" eaLnBrk="1" latinLnBrk="0" hangingPunct="1">
        <a:spcBef>
          <a:spcPct val="0"/>
        </a:spcBef>
        <a:buNone/>
        <a:defRPr sz="4400" kern="1200">
          <a:solidFill>
            <a:schemeClr val="tx1"/>
          </a:solidFill>
          <a:latin typeface="+mj-lt"/>
          <a:ea typeface="+mj-ea"/>
          <a:cs typeface="+mj-cs"/>
        </a:defRPr>
      </a:lvl1pPr>
    </p:titleStyle>
    <p:bodyStyle>
      <a:lvl1pPr marL="341082" indent="-341082" algn="l" defTabSz="909489"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38960" indent="-284253" algn="l" defTabSz="909489"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36882" indent="-227357" algn="l" defTabSz="90948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1626"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46377"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1139"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55868"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10622"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65350" indent="-227357" algn="l" defTabSz="909489"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09489" rtl="0" eaLnBrk="1" latinLnBrk="0" hangingPunct="1">
        <a:defRPr sz="1800" kern="1200">
          <a:solidFill>
            <a:schemeClr val="tx1"/>
          </a:solidFill>
          <a:latin typeface="+mn-lt"/>
          <a:ea typeface="+mn-ea"/>
          <a:cs typeface="+mn-cs"/>
        </a:defRPr>
      </a:lvl1pPr>
      <a:lvl2pPr marL="454729" algn="l" defTabSz="909489" rtl="0" eaLnBrk="1" latinLnBrk="0" hangingPunct="1">
        <a:defRPr sz="1800" kern="1200">
          <a:solidFill>
            <a:schemeClr val="tx1"/>
          </a:solidFill>
          <a:latin typeface="+mn-lt"/>
          <a:ea typeface="+mn-ea"/>
          <a:cs typeface="+mn-cs"/>
        </a:defRPr>
      </a:lvl2pPr>
      <a:lvl3pPr marL="909489" algn="l" defTabSz="909489" rtl="0" eaLnBrk="1" latinLnBrk="0" hangingPunct="1">
        <a:defRPr sz="1800" kern="1200">
          <a:solidFill>
            <a:schemeClr val="tx1"/>
          </a:solidFill>
          <a:latin typeface="+mn-lt"/>
          <a:ea typeface="+mn-ea"/>
          <a:cs typeface="+mn-cs"/>
        </a:defRPr>
      </a:lvl3pPr>
      <a:lvl4pPr marL="1364250" algn="l" defTabSz="909489" rtl="0" eaLnBrk="1" latinLnBrk="0" hangingPunct="1">
        <a:defRPr sz="1800" kern="1200">
          <a:solidFill>
            <a:schemeClr val="tx1"/>
          </a:solidFill>
          <a:latin typeface="+mn-lt"/>
          <a:ea typeface="+mn-ea"/>
          <a:cs typeface="+mn-cs"/>
        </a:defRPr>
      </a:lvl4pPr>
      <a:lvl5pPr marL="1819001" algn="l" defTabSz="909489" rtl="0" eaLnBrk="1" latinLnBrk="0" hangingPunct="1">
        <a:defRPr sz="1800" kern="1200">
          <a:solidFill>
            <a:schemeClr val="tx1"/>
          </a:solidFill>
          <a:latin typeface="+mn-lt"/>
          <a:ea typeface="+mn-ea"/>
          <a:cs typeface="+mn-cs"/>
        </a:defRPr>
      </a:lvl5pPr>
      <a:lvl6pPr marL="2273771" algn="l" defTabSz="909489" rtl="0" eaLnBrk="1" latinLnBrk="0" hangingPunct="1">
        <a:defRPr sz="1800" kern="1200">
          <a:solidFill>
            <a:schemeClr val="tx1"/>
          </a:solidFill>
          <a:latin typeface="+mn-lt"/>
          <a:ea typeface="+mn-ea"/>
          <a:cs typeface="+mn-cs"/>
        </a:defRPr>
      </a:lvl6pPr>
      <a:lvl7pPr marL="2728500" algn="l" defTabSz="909489" rtl="0" eaLnBrk="1" latinLnBrk="0" hangingPunct="1">
        <a:defRPr sz="1800" kern="1200">
          <a:solidFill>
            <a:schemeClr val="tx1"/>
          </a:solidFill>
          <a:latin typeface="+mn-lt"/>
          <a:ea typeface="+mn-ea"/>
          <a:cs typeface="+mn-cs"/>
        </a:defRPr>
      </a:lvl7pPr>
      <a:lvl8pPr marL="3183249" algn="l" defTabSz="909489" rtl="0" eaLnBrk="1" latinLnBrk="0" hangingPunct="1">
        <a:defRPr sz="1800" kern="1200">
          <a:solidFill>
            <a:schemeClr val="tx1"/>
          </a:solidFill>
          <a:latin typeface="+mn-lt"/>
          <a:ea typeface="+mn-ea"/>
          <a:cs typeface="+mn-cs"/>
        </a:defRPr>
      </a:lvl8pPr>
      <a:lvl9pPr marL="3637982" algn="l" defTabSz="9094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669727" y="178594"/>
            <a:ext cx="7804547" cy="1518047"/>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大標題文字</a:t>
            </a:r>
          </a:p>
        </p:txBody>
      </p:sp>
      <p:sp>
        <p:nvSpPr>
          <p:cNvPr id="3" name="內文層級一…"/>
          <p:cNvSpPr txBox="1">
            <a:spLocks noGrp="1"/>
          </p:cNvSpPr>
          <p:nvPr>
            <p:ph type="body" idx="1"/>
          </p:nvPr>
        </p:nvSpPr>
        <p:spPr>
          <a:xfrm>
            <a:off x="669727" y="1821656"/>
            <a:ext cx="7804547" cy="4420195"/>
          </a:xfrm>
          <a:prstGeom prst="rect">
            <a:avLst/>
          </a:prstGeom>
          <a:ln w="12700">
            <a:miter lim="400000"/>
          </a:ln>
          <a:extLst>
            <a:ext uri="{C572A759-6A51-4108-AA02-DFA0A04FC94B}">
              <ma14:wrappingTextBoxFlag xmlns="" xmlns:ma14="http://schemas.microsoft.com/office/mac/drawingml/2011/main" val="1"/>
            </a:ext>
          </a:extLst>
        </p:spPr>
        <p:txBody>
          <a:bodyPr lIns="35513" tIns="35513" rIns="35513" bIns="35513" anchor="ctr">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4456082" y="6536635"/>
            <a:ext cx="227074" cy="245255"/>
          </a:xfrm>
          <a:prstGeom prst="rect">
            <a:avLst/>
          </a:prstGeom>
          <a:ln w="12700">
            <a:miter lim="400000"/>
          </a:ln>
        </p:spPr>
        <p:txBody>
          <a:bodyPr wrap="none" lIns="35513" tIns="35513" rIns="35513" bIns="35513">
            <a:spAutoFit/>
          </a:bodyPr>
          <a:lstStyle>
            <a:lvl1pPr>
              <a:defRPr sz="1100" b="0">
                <a:latin typeface="Helvetica Neue Light"/>
                <a:ea typeface="Helvetica Neue Light"/>
                <a:cs typeface="Helvetica Neue Light"/>
                <a:sym typeface="Helvetica Neue Light"/>
              </a:defRPr>
            </a:lvl1pPr>
          </a:lstStyle>
          <a:p>
            <a:pPr algn="ctr" defTabSz="408567" hangingPunct="0"/>
            <a:fld id="{86CB4B4D-7CA3-9044-876B-883B54F8677D}" type="slidenum">
              <a:rPr lang="uk-UA" kern="0" smtClean="0">
                <a:solidFill>
                  <a:srgbClr val="000000"/>
                </a:solidFill>
              </a:rPr>
              <a:pPr algn="ctr" defTabSz="408567" hangingPunct="0"/>
              <a:t>‹#›</a:t>
            </a:fld>
            <a:endParaRPr lang="uk-UA" kern="0">
              <a:solidFill>
                <a:srgbClr val="000000"/>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spd="med"/>
  <p:txStyles>
    <p:titleStyle>
      <a:lvl1pPr marL="0" marR="0" indent="0"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1pPr>
      <a:lvl2pPr marL="0" marR="0" indent="15988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2pPr>
      <a:lvl3pPr marL="0" marR="0" indent="319733"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3pPr>
      <a:lvl4pPr marL="0" marR="0" indent="47963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4pPr>
      <a:lvl5pPr marL="0" marR="0" indent="6394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5pPr>
      <a:lvl6pPr marL="0" marR="0" indent="79937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6pPr>
      <a:lvl7pPr marL="0" marR="0" indent="95925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7pPr>
      <a:lvl8pPr marL="0" marR="0" indent="1119147"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8pPr>
      <a:lvl9pPr marL="0" marR="0" indent="1278989" algn="ctr" defTabSz="408567" rtl="0" latinLnBrk="0">
        <a:lnSpc>
          <a:spcPct val="100000"/>
        </a:lnSpc>
        <a:spcBef>
          <a:spcPts val="0"/>
        </a:spcBef>
        <a:spcAft>
          <a:spcPts val="0"/>
        </a:spcAft>
        <a:buClrTx/>
        <a:buSzTx/>
        <a:buFontTx/>
        <a:buNone/>
        <a:tabLst/>
        <a:defRPr sz="5600" b="0" i="0" u="none" strike="noStrike" cap="none" spc="0" baseline="0">
          <a:ln>
            <a:noFill/>
          </a:ln>
          <a:solidFill>
            <a:srgbClr val="000000"/>
          </a:solidFill>
          <a:uFillTx/>
          <a:latin typeface="+mn-lt"/>
          <a:ea typeface="+mn-ea"/>
          <a:cs typeface="+mn-cs"/>
          <a:sym typeface="Helvetica Neue Medium"/>
        </a:defRPr>
      </a:lvl9pPr>
    </p:titleStyle>
    <p:bodyStyle>
      <a:lvl1pPr marL="310864"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1pPr>
      <a:lvl2pPr marL="62172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2pPr>
      <a:lvl3pPr marL="932595"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3pPr>
      <a:lvl4pPr marL="124345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4pPr>
      <a:lvl5pPr marL="1554338"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5pPr>
      <a:lvl6pPr marL="186521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6pPr>
      <a:lvl7pPr marL="2176087"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7pPr>
      <a:lvl8pPr marL="2486929"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8pPr>
      <a:lvl9pPr marL="2797811" marR="0" indent="-310864" algn="l" defTabSz="408567" rtl="0" latinLnBrk="0">
        <a:lnSpc>
          <a:spcPct val="100000"/>
        </a:lnSpc>
        <a:spcBef>
          <a:spcPts val="2953"/>
        </a:spcBef>
        <a:spcAft>
          <a:spcPts val="0"/>
        </a:spcAft>
        <a:buClrTx/>
        <a:buSzPct val="145000"/>
        <a:buFontTx/>
        <a:buChar char="•"/>
        <a:tabLst/>
        <a:defRPr sz="2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1pPr>
      <a:lvl2pPr marL="0" marR="0" indent="15988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2pPr>
      <a:lvl3pPr marL="0" marR="0" indent="319733"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3pPr>
      <a:lvl4pPr marL="0" marR="0" indent="47963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4pPr>
      <a:lvl5pPr marL="0" marR="0" indent="6394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5pPr>
      <a:lvl6pPr marL="0" marR="0" indent="79937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6pPr>
      <a:lvl7pPr marL="0" marR="0" indent="95925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7pPr>
      <a:lvl8pPr marL="0" marR="0" indent="1119147"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8pPr>
      <a:lvl9pPr marL="0" marR="0" indent="1278989" algn="ctr" defTabSz="408567" rtl="0" latinLnBrk="0">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圖中高亮顯示的是河北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733"/>
            <a:ext cx="9144000" cy="6848268"/>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0" y="4869160"/>
            <a:ext cx="9138796" cy="1728192"/>
          </a:xfrm>
          <a:prstGeom prst="rect">
            <a:avLst/>
          </a:prstGeom>
          <a:solidFill>
            <a:srgbClr val="4F6228">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r>
              <a:rPr lang="zh-TW" altLang="en-US" sz="3200" b="1" dirty="0" smtClean="0">
                <a:latin typeface="微軟正黑體" panose="020B0604030504040204" pitchFamily="34" charset="-120"/>
                <a:ea typeface="微軟正黑體" panose="020B0604030504040204" pitchFamily="34" charset="-120"/>
              </a:rPr>
              <a:t>河北省</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廊坊市</a:t>
            </a:r>
            <a:r>
              <a:rPr lang="en-US" altLang="zh-TW" sz="3200" b="1" dirty="0" smtClean="0">
                <a:latin typeface="微軟正黑體" panose="020B0604030504040204" pitchFamily="34" charset="-120"/>
                <a:ea typeface="微軟正黑體" panose="020B0604030504040204" pitchFamily="34" charset="-120"/>
              </a:rPr>
              <a:t>-</a:t>
            </a:r>
            <a:r>
              <a:rPr lang="en-US" altLang="zh-TW" sz="3200" b="1" dirty="0" smtClean="0">
                <a:latin typeface="微軟正黑體" panose="020B0604030504040204" pitchFamily="34" charset="-120"/>
                <a:ea typeface="微軟正黑體" panose="020B0604030504040204" pitchFamily="34" charset="-120"/>
              </a:rPr>
              <a:t>RTC</a:t>
            </a:r>
            <a:r>
              <a:rPr lang="zh-TW" altLang="en-US" sz="3200" b="1" dirty="0" smtClean="0">
                <a:latin typeface="微軟正黑體" panose="020B0604030504040204" pitchFamily="34" charset="-120"/>
                <a:ea typeface="微軟正黑體" panose="020B0604030504040204" pitchFamily="34" charset="-120"/>
              </a:rPr>
              <a:t>重點案例</a:t>
            </a:r>
            <a:r>
              <a:rPr lang="zh-CN" altLang="zh-TW" sz="3200" b="1" dirty="0" smtClean="0">
                <a:latin typeface="微軟正黑體" panose="020B0604030504040204" pitchFamily="34" charset="-120"/>
                <a:ea typeface="微軟正黑體" panose="020B0604030504040204" pitchFamily="34" charset="-120"/>
              </a:rPr>
              <a:t>參考</a:t>
            </a:r>
            <a:r>
              <a:rPr lang="zh-CN" altLang="zh-TW" sz="3200" b="1" dirty="0">
                <a:latin typeface="微軟正黑體" panose="020B0604030504040204" pitchFamily="34" charset="-120"/>
                <a:ea typeface="微軟正黑體" panose="020B0604030504040204" pitchFamily="34" charset="-120"/>
              </a:rPr>
              <a:t>資料</a:t>
            </a:r>
            <a:endParaRPr lang="en-US" altLang="zh-CN" sz="3200" b="1" dirty="0">
              <a:latin typeface="微軟正黑體" panose="020B0604030504040204" pitchFamily="34" charset="-120"/>
              <a:ea typeface="微軟正黑體" panose="020B0604030504040204" pitchFamily="34" charset="-120"/>
            </a:endParaRPr>
          </a:p>
          <a:p>
            <a:pPr algn="r"/>
            <a:endParaRPr lang="en-US" altLang="zh-TW" sz="2400" dirty="0">
              <a:latin typeface="微軟正黑體" panose="020B0604030504040204" pitchFamily="34" charset="-120"/>
              <a:ea typeface="微軟正黑體" panose="020B0604030504040204" pitchFamily="34" charset="-120"/>
            </a:endParaRPr>
          </a:p>
          <a:p>
            <a:pPr algn="r"/>
            <a:r>
              <a:rPr lang="zh-TW" altLang="en-US" sz="2400" b="1" dirty="0">
                <a:latin typeface="微軟正黑體" panose="020B0604030504040204" pitchFamily="34" charset="-120"/>
                <a:ea typeface="微軟正黑體" panose="020B0604030504040204" pitchFamily="34" charset="-120"/>
              </a:rPr>
              <a:t>播打日期 </a:t>
            </a:r>
            <a:r>
              <a:rPr lang="en-US" altLang="zh-TW" sz="2400" b="1" dirty="0" smtClean="0">
                <a:latin typeface="微軟正黑體" panose="020B0604030504040204" pitchFamily="34" charset="-120"/>
                <a:ea typeface="微軟正黑體" panose="020B0604030504040204" pitchFamily="34" charset="-120"/>
              </a:rPr>
              <a:t>:</a:t>
            </a:r>
            <a:r>
              <a:rPr lang="en-US" altLang="zh-TW" sz="2400" b="1" dirty="0" smtClean="0">
                <a:latin typeface="微軟正黑體" panose="020B0604030504040204" pitchFamily="34" charset="-120"/>
                <a:ea typeface="微軟正黑體" panose="020B0604030504040204" pitchFamily="34" charset="-120"/>
              </a:rPr>
              <a:t>2018/1/15</a:t>
            </a:r>
            <a:endParaRPr lang="zh-TW" altLang="en-US" sz="2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p:grpSpPr>
        <p:sp>
          <p:nvSpPr>
            <p:cNvPr id="167" name="矩形"/>
            <p:cNvSpPr/>
            <p:nvPr/>
          </p:nvSpPr>
          <p:spPr>
            <a:xfrm>
              <a:off x="-1" y="-2"/>
              <a:ext cx="12985745" cy="1189997"/>
            </a:xfrm>
            <a:prstGeom prst="rect">
              <a:avLst/>
            </a:prstGeom>
            <a:solidFill>
              <a:schemeClr val="accent6">
                <a:hueOff val="-146070"/>
                <a:satOff val="-10048"/>
                <a:lumOff val="-30626"/>
              </a:schemeClr>
            </a:solid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107665"/>
              <a:ext cx="12985745" cy="974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lang="en-US" sz="3600" b="1" kern="0" dirty="0" smtClean="0"/>
                <a:t>6</a:t>
              </a:r>
              <a:r>
                <a:rPr sz="3600" b="1" kern="0" dirty="0" smtClean="0"/>
                <a:t>-</a:t>
              </a:r>
              <a:r>
                <a:rPr lang="en-US" sz="3600" b="1" kern="0" dirty="0"/>
                <a:t>4</a:t>
              </a:r>
              <a:r>
                <a:rPr sz="3600" b="1" kern="0" dirty="0" smtClean="0"/>
                <a:t>.</a:t>
              </a:r>
              <a:r>
                <a:rPr lang="zh-TW" altLang="en-US" sz="3600" b="1" dirty="0">
                  <a:sym typeface="PingFang TC Semibold"/>
                </a:rPr>
                <a:t>廊坊</a:t>
              </a:r>
              <a:r>
                <a:rPr lang="zh-TW" altLang="en-US" sz="3600" b="1" dirty="0" smtClean="0">
                  <a:sym typeface="PingFang TC Semibold"/>
                </a:rPr>
                <a:t>市</a:t>
              </a:r>
              <a:endParaRPr lang="zh-TW" altLang="en-US" sz="3600" b="1" kern="0" dirty="0"/>
            </a:p>
          </p:txBody>
        </p:sp>
      </p:grpSp>
      <p:sp>
        <p:nvSpPr>
          <p:cNvPr id="170" name="矩形"/>
          <p:cNvSpPr/>
          <p:nvPr/>
        </p:nvSpPr>
        <p:spPr>
          <a:xfrm>
            <a:off x="7380312" y="100504"/>
            <a:ext cx="1631922"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endParaRPr lang="en-US" altLang="ja-JP" sz="4000" b="1" kern="0" dirty="0">
              <a:solidFill>
                <a:srgbClr val="EF5FA7">
                  <a:hueOff val="-146070"/>
                  <a:satOff val="-10048"/>
                  <a:lumOff val="-30626"/>
                </a:srgbClr>
              </a:solidFill>
            </a:endParaRPr>
          </a:p>
        </p:txBody>
      </p:sp>
      <p:sp>
        <p:nvSpPr>
          <p:cNvPr id="173" name="矩形 4"/>
          <p:cNvSpPr/>
          <p:nvPr/>
        </p:nvSpPr>
        <p:spPr>
          <a:xfrm>
            <a:off x="78671" y="922884"/>
            <a:ext cx="9000060" cy="4872022"/>
          </a:xfrm>
          <a:prstGeom prst="rect">
            <a:avLst/>
          </a:prstGeom>
          <a:ln>
            <a:solidFill>
              <a:srgbClr val="984807"/>
            </a:solidFill>
          </a:ln>
          <a:extLst>
            <a:ext uri="{C572A759-6A51-4108-AA02-DFA0A04FC94B}">
              <ma14:wrappingTextBoxFlag xmlns="" xmlns:ma14="http://schemas.microsoft.com/office/mac/drawingml/2011/main" val="1"/>
            </a:ext>
          </a:extLst>
        </p:spPr>
        <p:txBody>
          <a:bodyPr lIns="31964" tIns="31964" rIns="31964" bIns="31964">
            <a:spAutoFit/>
          </a:bodyPr>
          <a:lstStyle/>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r>
              <a:rPr lang="zh-TW" altLang="en-US" sz="2200" b="1" dirty="0">
                <a:latin typeface="微軟正黑體" panose="020B0604030504040204" pitchFamily="34" charset="-120"/>
                <a:ea typeface="微軟正黑體" panose="020B0604030504040204" pitchFamily="34" charset="-120"/>
              </a:rPr>
              <a:t>高壓電穿身命無礙　只緣支持</a:t>
            </a:r>
            <a:r>
              <a:rPr lang="zh-TW" altLang="en-US" sz="2200" b="1" dirty="0" smtClean="0">
                <a:latin typeface="微軟正黑體" panose="020B0604030504040204" pitchFamily="34" charset="-120"/>
                <a:ea typeface="微軟正黑體" panose="020B0604030504040204" pitchFamily="34" charset="-120"/>
              </a:rPr>
              <a:t>大法</a:t>
            </a:r>
            <a:r>
              <a:rPr lang="en-US" altLang="zh-TW" sz="2200" dirty="0">
                <a:latin typeface="微軟正黑體" panose="020B0604030504040204" pitchFamily="34" charset="-120"/>
                <a:ea typeface="微軟正黑體" panose="020B0604030504040204" pitchFamily="34" charset="-120"/>
              </a:rPr>
              <a:t>【</a:t>
            </a:r>
            <a:r>
              <a:rPr lang="zh-TW" altLang="en-US" sz="2200" dirty="0">
                <a:latin typeface="微軟正黑體" panose="020B0604030504040204" pitchFamily="34" charset="-120"/>
                <a:ea typeface="微軟正黑體" panose="020B0604030504040204" pitchFamily="34" charset="-120"/>
              </a:rPr>
              <a:t>明慧網二零一一年十二月十七日</a:t>
            </a:r>
            <a:r>
              <a:rPr lang="en-US" altLang="zh-TW" sz="2200" dirty="0" smtClean="0">
                <a:latin typeface="微軟正黑體" panose="020B0604030504040204" pitchFamily="34" charset="-120"/>
                <a:ea typeface="微軟正黑體" panose="020B0604030504040204" pitchFamily="34" charset="-120"/>
              </a:rPr>
              <a:t>】</a:t>
            </a:r>
          </a:p>
          <a:p>
            <a:pPr defTabSz="8929" hangingPunct="0">
              <a:lnSpc>
                <a:spcPct val="110000"/>
              </a:lnSpc>
              <a:tabLst>
                <a:tab pos="248670" algn="l"/>
                <a:tab pos="497334" algn="l"/>
                <a:tab pos="746068" algn="l"/>
                <a:tab pos="994734" algn="l"/>
                <a:tab pos="1243394" algn="l"/>
                <a:tab pos="1492100" algn="l"/>
                <a:tab pos="1740726" algn="l"/>
                <a:tab pos="1989465" algn="l"/>
                <a:tab pos="2238140" algn="l"/>
                <a:tab pos="2486801" algn="l"/>
                <a:tab pos="2735518" algn="l"/>
                <a:tab pos="2984173" algn="l"/>
              </a:tabLst>
              <a:defRPr>
                <a:solidFill>
                  <a:srgbClr val="0433FF"/>
                </a:solidFill>
              </a:defRPr>
            </a:pPr>
            <a:endParaRPr lang="en-US" sz="22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endParaRPr>
          </a:p>
          <a:p>
            <a:pPr fontAlgn="base"/>
            <a:r>
              <a:rPr lang="zh-TW" altLang="en-US" sz="2200" dirty="0" smtClean="0">
                <a:latin typeface="微軟正黑體" panose="020B0604030504040204" pitchFamily="34" charset="-120"/>
                <a:ea typeface="微軟正黑體" panose="020B0604030504040204" pitchFamily="34" charset="-120"/>
              </a:rPr>
              <a:t>李</a:t>
            </a:r>
            <a:r>
              <a:rPr lang="zh-TW" altLang="en-US" sz="2200" dirty="0">
                <a:latin typeface="微軟正黑體" panose="020B0604030504040204" pitchFamily="34" charset="-120"/>
                <a:ea typeface="微軟正黑體" panose="020B0604030504040204" pitchFamily="34" charset="-120"/>
              </a:rPr>
              <a:t>某，男，河北廊坊市安次區仇莊鄉人。</a:t>
            </a:r>
            <a:r>
              <a:rPr lang="zh-TW" altLang="en-US" sz="2200" dirty="0" smtClean="0">
                <a:latin typeface="微軟正黑體" panose="020B0604030504040204" pitchFamily="34" charset="-120"/>
                <a:ea typeface="微軟正黑體" panose="020B0604030504040204" pitchFamily="34" charset="-120"/>
              </a:rPr>
              <a:t>在</a:t>
            </a:r>
            <a:r>
              <a:rPr lang="en-US" altLang="zh-TW" sz="2200" dirty="0" smtClean="0">
                <a:latin typeface="微軟正黑體" panose="020B0604030504040204" pitchFamily="34" charset="-120"/>
                <a:ea typeface="微軟正黑體" panose="020B0604030504040204" pitchFamily="34" charset="-120"/>
              </a:rPr>
              <a:t>1999</a:t>
            </a:r>
            <a:r>
              <a:rPr lang="zh-TW" altLang="en-US" sz="2200" dirty="0" smtClean="0">
                <a:latin typeface="微軟正黑體" panose="020B0604030504040204" pitchFamily="34" charset="-120"/>
                <a:ea typeface="微軟正黑體" panose="020B0604030504040204" pitchFamily="34" charset="-120"/>
              </a:rPr>
              <a:t>年</a:t>
            </a:r>
            <a:r>
              <a:rPr lang="zh-TW" altLang="en-US" sz="2200" dirty="0">
                <a:latin typeface="微軟正黑體" panose="020B0604030504040204" pitchFamily="34" charset="-120"/>
                <a:ea typeface="微軟正黑體" panose="020B0604030504040204" pitchFamily="34" charset="-120"/>
              </a:rPr>
              <a:t>「七二零」之前</a:t>
            </a:r>
            <a:r>
              <a:rPr lang="zh-TW" altLang="en-US"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李</a:t>
            </a:r>
            <a:r>
              <a:rPr lang="zh-TW" altLang="en-US" sz="2200" dirty="0">
                <a:latin typeface="微軟正黑體" panose="020B0604030504040204" pitchFamily="34" charset="-120"/>
                <a:ea typeface="微軟正黑體" panose="020B0604030504040204" pitchFamily="34" charset="-120"/>
              </a:rPr>
              <a:t>某就看到村裏法輪功學員與人為善、處處為別人著想</a:t>
            </a:r>
            <a:r>
              <a:rPr lang="zh-TW" altLang="en-US"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使</a:t>
            </a:r>
            <a:r>
              <a:rPr lang="zh-TW" altLang="en-US" sz="2200" dirty="0">
                <a:latin typeface="微軟正黑體" panose="020B0604030504040204" pitchFamily="34" charset="-120"/>
                <a:ea typeface="微軟正黑體" panose="020B0604030504040204" pitchFamily="34" charset="-120"/>
              </a:rPr>
              <a:t>他相信法輪功學員都是好人</a:t>
            </a:r>
            <a:r>
              <a:rPr lang="zh-TW" altLang="en-US"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迫害</a:t>
            </a:r>
            <a:r>
              <a:rPr lang="zh-TW" altLang="en-US" sz="2200" dirty="0">
                <a:latin typeface="微軟正黑體" panose="020B0604030504040204" pitchFamily="34" charset="-120"/>
                <a:ea typeface="微軟正黑體" panose="020B0604030504040204" pitchFamily="34" charset="-120"/>
              </a:rPr>
              <a:t>發生後，無論中共怎麼詆毀栽贓法輪大法，</a:t>
            </a:r>
            <a:r>
              <a:rPr lang="zh-TW" altLang="en-US" sz="2200" dirty="0">
                <a:solidFill>
                  <a:srgbClr val="0070C0"/>
                </a:solidFill>
                <a:latin typeface="微軟正黑體" panose="020B0604030504040204" pitchFamily="34" charset="-120"/>
                <a:ea typeface="微軟正黑體" panose="020B0604030504040204" pitchFamily="34" charset="-120"/>
              </a:rPr>
              <a:t>李某都不信</a:t>
            </a:r>
            <a:r>
              <a:rPr lang="zh-TW" altLang="en-US" sz="2200" dirty="0" smtClean="0">
                <a:solidFill>
                  <a:srgbClr val="0070C0"/>
                </a:solidFill>
                <a:latin typeface="微軟正黑體" panose="020B0604030504040204" pitchFamily="34" charset="-120"/>
                <a:ea typeface="微軟正黑體" panose="020B0604030504040204" pitchFamily="34" charset="-120"/>
              </a:rPr>
              <a:t>，</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r>
              <a:rPr lang="zh-TW" altLang="en-US" sz="2200" dirty="0" smtClean="0">
                <a:solidFill>
                  <a:srgbClr val="0070C0"/>
                </a:solidFill>
                <a:latin typeface="微軟正黑體" panose="020B0604030504040204" pitchFamily="34" charset="-120"/>
                <a:ea typeface="微軟正黑體" panose="020B0604030504040204" pitchFamily="34" charset="-120"/>
              </a:rPr>
              <a:t>並</a:t>
            </a:r>
            <a:r>
              <a:rPr lang="zh-TW" altLang="en-US" sz="2200" dirty="0">
                <a:solidFill>
                  <a:srgbClr val="0070C0"/>
                </a:solidFill>
                <a:latin typeface="微軟正黑體" panose="020B0604030504040204" pitchFamily="34" charset="-120"/>
                <a:ea typeface="微軟正黑體" panose="020B0604030504040204" pitchFamily="34" charset="-120"/>
              </a:rPr>
              <a:t>站出來為法輪功學員說話。後來他做生意，買賣越做越好</a:t>
            </a:r>
            <a:r>
              <a:rPr lang="zh-TW" altLang="en-US" sz="2200" dirty="0" smtClean="0">
                <a:solidFill>
                  <a:srgbClr val="0070C0"/>
                </a:solidFill>
                <a:latin typeface="微軟正黑體" panose="020B0604030504040204" pitchFamily="34" charset="-120"/>
                <a:ea typeface="微軟正黑體" panose="020B0604030504040204" pitchFamily="34" charset="-120"/>
              </a:rPr>
              <a:t>。</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endParaRPr lang="zh-TW" altLang="en-US" sz="2200" dirty="0">
              <a:latin typeface="微軟正黑體" panose="020B0604030504040204" pitchFamily="34" charset="-120"/>
              <a:ea typeface="微軟正黑體" panose="020B0604030504040204" pitchFamily="34" charset="-120"/>
            </a:endParaRPr>
          </a:p>
          <a:p>
            <a:pPr fontAlgn="base"/>
            <a:r>
              <a:rPr lang="en-US" altLang="zh-TW" sz="2200" dirty="0" smtClean="0">
                <a:latin typeface="微軟正黑體" panose="020B0604030504040204" pitchFamily="34" charset="-120"/>
                <a:ea typeface="微軟正黑體" panose="020B0604030504040204" pitchFamily="34" charset="-120"/>
              </a:rPr>
              <a:t>2001</a:t>
            </a:r>
            <a:r>
              <a:rPr lang="zh-TW" altLang="en-US" sz="2200" dirty="0" smtClean="0">
                <a:latin typeface="微軟正黑體" panose="020B0604030504040204" pitchFamily="34" charset="-120"/>
                <a:ea typeface="微軟正黑體" panose="020B0604030504040204" pitchFamily="34" charset="-120"/>
              </a:rPr>
              <a:t>年</a:t>
            </a:r>
            <a:r>
              <a:rPr lang="zh-TW" altLang="en-US" sz="2200" dirty="0">
                <a:latin typeface="微軟正黑體" panose="020B0604030504040204" pitchFamily="34" charset="-120"/>
                <a:ea typeface="微軟正黑體" panose="020B0604030504040204" pitchFamily="34" charset="-120"/>
              </a:rPr>
              <a:t>，</a:t>
            </a:r>
            <a:r>
              <a:rPr lang="zh-TW" altLang="en-US" sz="2200" dirty="0">
                <a:solidFill>
                  <a:srgbClr val="0070C0"/>
                </a:solidFill>
                <a:latin typeface="微軟正黑體" panose="020B0604030504040204" pitchFamily="34" charset="-120"/>
                <a:ea typeface="微軟正黑體" panose="020B0604030504040204" pitchFamily="34" charset="-120"/>
              </a:rPr>
              <a:t>他施工時觸及到高壓線，在房頂被擊中，然後雙膝跪地倒下</a:t>
            </a:r>
            <a:r>
              <a:rPr lang="zh-TW" altLang="en-US" sz="2200" dirty="0" smtClean="0">
                <a:solidFill>
                  <a:srgbClr val="0070C0"/>
                </a:solidFill>
                <a:latin typeface="微軟正黑體" panose="020B0604030504040204" pitchFamily="34" charset="-120"/>
                <a:ea typeface="微軟正黑體" panose="020B0604030504040204" pitchFamily="34" charset="-120"/>
              </a:rPr>
              <a:t>。</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當時</a:t>
            </a:r>
            <a:r>
              <a:rPr lang="zh-TW" altLang="en-US" sz="2200" dirty="0">
                <a:latin typeface="微軟正黑體" panose="020B0604030504040204" pitchFamily="34" charset="-120"/>
                <a:ea typeface="微軟正黑體" panose="020B0604030504040204" pitchFamily="34" charset="-120"/>
              </a:rPr>
              <a:t>看到</a:t>
            </a:r>
            <a:r>
              <a:rPr lang="zh-TW" altLang="en-US" sz="2200" dirty="0">
                <a:solidFill>
                  <a:srgbClr val="0070C0"/>
                </a:solidFill>
                <a:latin typeface="微軟正黑體" panose="020B0604030504040204" pitchFamily="34" charset="-120"/>
                <a:ea typeface="微軟正黑體" panose="020B0604030504040204" pitchFamily="34" charset="-120"/>
              </a:rPr>
              <a:t>高壓電是從他雙手虎口擊破，再從他的膝蓋下擊穿</a:t>
            </a:r>
            <a:r>
              <a:rPr lang="zh-TW" altLang="en-US" sz="2200" dirty="0" smtClean="0">
                <a:solidFill>
                  <a:srgbClr val="0070C0"/>
                </a:solidFill>
                <a:latin typeface="微軟正黑體" panose="020B0604030504040204" pitchFamily="34" charset="-120"/>
                <a:ea typeface="微軟正黑體" panose="020B0604030504040204" pitchFamily="34" charset="-120"/>
              </a:rPr>
              <a:t>。</a:t>
            </a:r>
            <a:endParaRPr lang="en-US" altLang="zh-TW" sz="2200" dirty="0" smtClean="0">
              <a:solidFill>
                <a:srgbClr val="0070C0"/>
              </a:solidFill>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在</a:t>
            </a:r>
            <a:r>
              <a:rPr lang="zh-TW" altLang="en-US" sz="2200" dirty="0">
                <a:latin typeface="微軟正黑體" panose="020B0604030504040204" pitchFamily="34" charset="-120"/>
                <a:ea typeface="微軟正黑體" panose="020B0604030504040204" pitchFamily="34" charset="-120"/>
              </a:rPr>
              <a:t>場的人迅速把他送到醫院，做了傷口處理</a:t>
            </a:r>
            <a:r>
              <a:rPr lang="zh-TW" altLang="en-US"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solidFill>
                  <a:srgbClr val="0070C0"/>
                </a:solidFill>
                <a:latin typeface="微軟正黑體" panose="020B0604030504040204" pitchFamily="34" charset="-120"/>
                <a:ea typeface="微軟正黑體" panose="020B0604030504040204" pitchFamily="34" charset="-120"/>
              </a:rPr>
              <a:t>之後</a:t>
            </a:r>
            <a:r>
              <a:rPr lang="zh-TW" altLang="en-US" sz="2200" dirty="0">
                <a:solidFill>
                  <a:srgbClr val="0070C0"/>
                </a:solidFill>
                <a:latin typeface="微軟正黑體" panose="020B0604030504040204" pitchFamily="34" charset="-120"/>
                <a:ea typeface="微軟正黑體" panose="020B0604030504040204" pitchFamily="34" charset="-120"/>
              </a:rPr>
              <a:t>二、三個月他就行動自如了</a:t>
            </a:r>
            <a:r>
              <a:rPr lang="zh-TW" altLang="en-US" sz="2200" dirty="0" smtClean="0">
                <a:solidFill>
                  <a:srgbClr val="0070C0"/>
                </a:solidFill>
                <a:latin typeface="微軟正黑體" panose="020B0604030504040204" pitchFamily="34" charset="-120"/>
                <a:ea typeface="微軟正黑體" panose="020B0604030504040204" pitchFamily="34" charset="-120"/>
              </a:rPr>
              <a:t>。親朋好友</a:t>
            </a:r>
            <a:r>
              <a:rPr lang="zh-TW" altLang="en-US" sz="2200" dirty="0">
                <a:solidFill>
                  <a:srgbClr val="0070C0"/>
                </a:solidFill>
                <a:latin typeface="微軟正黑體" panose="020B0604030504040204" pitchFamily="34" charset="-120"/>
                <a:ea typeface="微軟正黑體" panose="020B0604030504040204" pitchFamily="34" charset="-120"/>
              </a:rPr>
              <a:t>都說他命真大呀！</a:t>
            </a:r>
          </a:p>
          <a:p>
            <a:pPr fontAlgn="base"/>
            <a:r>
              <a:rPr lang="zh-TW" altLang="en-US" sz="2200" dirty="0">
                <a:latin typeface="微軟正黑體" panose="020B0604030504040204" pitchFamily="34" charset="-120"/>
                <a:ea typeface="微軟正黑體" panose="020B0604030504040204" pitchFamily="34" charset="-120"/>
              </a:rPr>
              <a:t>現在李某的生意越來越紅火，而且還買了高級轎車</a:t>
            </a:r>
            <a:r>
              <a:rPr lang="zh-TW" altLang="en-US"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pPr fontAlgn="base"/>
            <a:r>
              <a:rPr lang="zh-TW" altLang="en-US" sz="2200" dirty="0" smtClean="0">
                <a:latin typeface="微軟正黑體" panose="020B0604030504040204" pitchFamily="34" charset="-120"/>
                <a:ea typeface="微軟正黑體" panose="020B0604030504040204" pitchFamily="34" charset="-120"/>
              </a:rPr>
              <a:t>這</a:t>
            </a:r>
            <a:r>
              <a:rPr lang="zh-TW" altLang="en-US" sz="2200" dirty="0">
                <a:latin typeface="微軟正黑體" panose="020B0604030504040204" pitchFamily="34" charset="-120"/>
                <a:ea typeface="微軟正黑體" panose="020B0604030504040204" pitchFamily="34" charset="-120"/>
              </a:rPr>
              <a:t>是他維護大法得到的福報。</a:t>
            </a:r>
          </a:p>
        </p:txBody>
      </p:sp>
    </p:spTree>
    <p:extLst>
      <p:ext uri="{BB962C8B-B14F-4D97-AF65-F5344CB8AC3E}">
        <p14:creationId xmlns:p14="http://schemas.microsoft.com/office/powerpoint/2010/main" val="16256628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175418" y="165524"/>
            <a:ext cx="2424062" cy="646331"/>
          </a:xfrm>
          <a:prstGeom prst="rect">
            <a:avLst/>
          </a:prstGeom>
          <a:noFill/>
        </p:spPr>
        <p:txBody>
          <a:bodyPr wrap="none" rtlCol="0">
            <a:spAutoFit/>
          </a:bodyPr>
          <a:lstStyle/>
          <a:p>
            <a:pPr fontAlgn="base"/>
            <a:r>
              <a:rPr lang="en-US" altLang="zh-TW" sz="3600" b="1" dirty="0">
                <a:latin typeface="微軟正黑體" panose="020B0604030504040204" pitchFamily="34" charset="-120"/>
                <a:ea typeface="微軟正黑體" panose="020B0604030504040204" pitchFamily="34" charset="-120"/>
              </a:rPr>
              <a:t>7</a:t>
            </a:r>
            <a:r>
              <a:rPr lang="en-US" altLang="zh-TW" sz="3600" b="1" dirty="0" smtClean="0">
                <a:latin typeface="微軟正黑體" panose="020B0604030504040204" pitchFamily="34" charset="-120"/>
                <a:ea typeface="微軟正黑體" panose="020B0604030504040204" pitchFamily="34" charset="-120"/>
              </a:rPr>
              <a:t>.</a:t>
            </a:r>
            <a:r>
              <a:rPr lang="zh-TW" altLang="en-US" sz="3600" b="1" dirty="0" smtClean="0">
                <a:latin typeface="微軟正黑體" panose="020B0604030504040204" pitchFamily="34" charset="-120"/>
                <a:ea typeface="微軟正黑體" panose="020B0604030504040204" pitchFamily="34" charset="-120"/>
              </a:rPr>
              <a:t>參與辦法</a:t>
            </a:r>
            <a:endParaRPr lang="zh-TW" altLang="en-US" sz="3600" b="1" dirty="0">
              <a:latin typeface="微軟正黑體" panose="020B0604030504040204" pitchFamily="34" charset="-120"/>
              <a:ea typeface="微軟正黑體" panose="020B0604030504040204" pitchFamily="34" charset="-120"/>
            </a:endParaRPr>
          </a:p>
        </p:txBody>
      </p:sp>
      <p:sp>
        <p:nvSpPr>
          <p:cNvPr id="3" name="矩形 2"/>
          <p:cNvSpPr/>
          <p:nvPr/>
        </p:nvSpPr>
        <p:spPr>
          <a:xfrm>
            <a:off x="87781" y="980728"/>
            <a:ext cx="9036496" cy="3600986"/>
          </a:xfrm>
          <a:prstGeom prst="rect">
            <a:avLst/>
          </a:prstGeom>
        </p:spPr>
        <p:txBody>
          <a:bodyPr wrap="square">
            <a:spAutoFit/>
          </a:bodyPr>
          <a:lstStyle/>
          <a:p>
            <a:r>
              <a:rPr lang="zh-CN" altLang="en-US" sz="2400" b="1" dirty="0" smtClean="0">
                <a:solidFill>
                  <a:srgbClr val="0070C0"/>
                </a:solidFill>
                <a:latin typeface="微軟正黑體" panose="020B0604030504040204" pitchFamily="34" charset="-120"/>
                <a:ea typeface="微軟正黑體" panose="020B0604030504040204" pitchFamily="34" charset="-120"/>
                <a:cs typeface="Heiti TC Light"/>
              </a:rPr>
              <a:t>案情說明：</a:t>
            </a:r>
          </a:p>
          <a:p>
            <a:r>
              <a:rPr lang="en-US" altLang="zh-CN" sz="2200" b="1" dirty="0" smtClean="0">
                <a:latin typeface="微軟正黑體" panose="020B0604030504040204" pitchFamily="34" charset="-120"/>
                <a:ea typeface="微軟正黑體" panose="020B0604030504040204" pitchFamily="34" charset="-120"/>
                <a:cs typeface="Heiti TC Light"/>
              </a:rPr>
              <a:t>1</a:t>
            </a:r>
            <a:r>
              <a:rPr lang="zh-CN" altLang="en-US" sz="2200" b="1" dirty="0" smtClean="0">
                <a:latin typeface="微軟正黑體" panose="020B0604030504040204" pitchFamily="34" charset="-120"/>
                <a:ea typeface="微軟正黑體" panose="020B0604030504040204" pitchFamily="34" charset="-120"/>
                <a:cs typeface="Heiti TC Light"/>
              </a:rPr>
              <a:t>月</a:t>
            </a:r>
            <a:r>
              <a:rPr lang="en-US" altLang="zh-CN" sz="2200" b="1" dirty="0" smtClean="0">
                <a:latin typeface="微軟正黑體" panose="020B0604030504040204" pitchFamily="34" charset="-120"/>
                <a:ea typeface="微軟正黑體" panose="020B0604030504040204" pitchFamily="34" charset="-120"/>
                <a:cs typeface="Heiti TC Light"/>
              </a:rPr>
              <a:t>15</a:t>
            </a:r>
            <a:r>
              <a:rPr lang="zh-CN" altLang="en-US" sz="2200" b="1" dirty="0" smtClean="0">
                <a:latin typeface="微軟正黑體" panose="020B0604030504040204" pitchFamily="34" charset="-120"/>
                <a:ea typeface="微軟正黑體" panose="020B0604030504040204" pitchFamily="34" charset="-120"/>
                <a:cs typeface="Heiti TC Light"/>
              </a:rPr>
              <a:t>日</a:t>
            </a:r>
            <a:r>
              <a:rPr lang="zh-CN" altLang="en-US" sz="2200" b="1" dirty="0" smtClean="0">
                <a:latin typeface="微軟正黑體" panose="020B0604030504040204" pitchFamily="34" charset="-120"/>
                <a:ea typeface="微軟正黑體" panose="020B0604030504040204" pitchFamily="34" charset="-120"/>
                <a:cs typeface="Heiti TC Light"/>
              </a:rPr>
              <a:t>撥</a:t>
            </a:r>
            <a:r>
              <a:rPr lang="zh-TW" altLang="en-US" sz="2200" b="1" dirty="0" smtClean="0">
                <a:latin typeface="微軟正黑體" panose="020B0604030504040204" pitchFamily="34" charset="-120"/>
                <a:ea typeface="微軟正黑體" panose="020B0604030504040204" pitchFamily="34" charset="-120"/>
                <a:cs typeface="Heiti TC Light"/>
              </a:rPr>
              <a:t>打</a:t>
            </a:r>
            <a:r>
              <a:rPr lang="zh-TW" altLang="en-US" sz="2200" b="1" dirty="0" smtClean="0">
                <a:solidFill>
                  <a:srgbClr val="C00000"/>
                </a:solidFill>
                <a:latin typeface="微軟正黑體" panose="020B0604030504040204" pitchFamily="34" charset="-120"/>
                <a:ea typeface="微軟正黑體" panose="020B0604030504040204" pitchFamily="34" charset="-120"/>
                <a:cs typeface="Heiti TC Light"/>
              </a:rPr>
              <a:t>河北省</a:t>
            </a:r>
            <a:r>
              <a:rPr lang="en-US" altLang="zh-TW" sz="2200" b="1"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200" b="1" dirty="0">
                <a:solidFill>
                  <a:srgbClr val="C00000"/>
                </a:solidFill>
                <a:latin typeface="微軟正黑體" panose="020B0604030504040204" pitchFamily="34" charset="-120"/>
                <a:ea typeface="微軟正黑體" panose="020B0604030504040204" pitchFamily="34" charset="-120"/>
                <a:cs typeface="Heiti TC Light"/>
              </a:rPr>
              <a:t>廊坊</a:t>
            </a:r>
            <a:r>
              <a:rPr lang="zh-TW" altLang="en-US" sz="2200" b="1" dirty="0" smtClean="0">
                <a:solidFill>
                  <a:srgbClr val="C00000"/>
                </a:solidFill>
                <a:latin typeface="微軟正黑體" panose="020B0604030504040204" pitchFamily="34" charset="-120"/>
                <a:ea typeface="微軟正黑體" panose="020B0604030504040204" pitchFamily="34" charset="-120"/>
                <a:cs typeface="Heiti TC Light"/>
              </a:rPr>
              <a:t>市</a:t>
            </a:r>
            <a:r>
              <a:rPr lang="zh-TW" altLang="en-US" sz="2200" b="1" dirty="0" smtClean="0">
                <a:latin typeface="微軟正黑體" panose="020B0604030504040204" pitchFamily="34" charset="-120"/>
                <a:ea typeface="微軟正黑體" panose="020B0604030504040204" pitchFamily="34" charset="-120"/>
                <a:cs typeface="Heiti TC Light"/>
              </a:rPr>
              <a:t>重點案例</a:t>
            </a:r>
            <a:endParaRPr lang="en-US" altLang="zh-TW" sz="2200" b="1" dirty="0" smtClean="0">
              <a:latin typeface="微軟正黑體" panose="020B0604030504040204" pitchFamily="34" charset="-120"/>
              <a:ea typeface="微軟正黑體" panose="020B0604030504040204" pitchFamily="34" charset="-120"/>
              <a:cs typeface="Heiti TC Light"/>
            </a:endParaRPr>
          </a:p>
          <a:p>
            <a:endParaRPr lang="zh-CN" altLang="en-US" sz="2200" b="1" dirty="0">
              <a:latin typeface="微軟正黑體" panose="020B0604030504040204" pitchFamily="34" charset="-120"/>
              <a:ea typeface="微軟正黑體" panose="020B0604030504040204" pitchFamily="34" charset="-120"/>
              <a:cs typeface="Heiti TC Light"/>
            </a:endParaRPr>
          </a:p>
          <a:p>
            <a:r>
              <a:rPr lang="en-US" altLang="zh-TW" sz="2000" dirty="0" smtClean="0">
                <a:latin typeface="微軟正黑體" panose="020B0604030504040204" pitchFamily="34" charset="-120"/>
                <a:ea typeface="微軟正黑體" panose="020B0604030504040204" pitchFamily="34" charset="-120"/>
              </a:rPr>
              <a:t>1</a:t>
            </a:r>
            <a:r>
              <a:rPr lang="en-US" altLang="zh-TW" sz="2000" dirty="0">
                <a:latin typeface="微軟正黑體" panose="020B0604030504040204" pitchFamily="34" charset="-120"/>
                <a:ea typeface="微軟正黑體" panose="020B0604030504040204" pitchFamily="34" charset="-120"/>
              </a:rPr>
              <a:t>. </a:t>
            </a:r>
            <a:r>
              <a:rPr lang="zh-TW" altLang="en-US" sz="2000" dirty="0" smtClean="0">
                <a:latin typeface="微軟正黑體" panose="020B0604030504040204" pitchFamily="34" charset="-120"/>
                <a:ea typeface="微軟正黑體" panose="020B0604030504040204" pitchFamily="34" charset="-120"/>
              </a:rPr>
              <a:t>河北省</a:t>
            </a:r>
            <a:r>
              <a:rPr lang="zh-TW" altLang="en-US" sz="2000" dirty="0">
                <a:latin typeface="微軟正黑體" panose="020B0604030504040204" pitchFamily="34" charset="-120"/>
                <a:ea typeface="微軟正黑體" panose="020B0604030504040204" pitchFamily="34" charset="-120"/>
              </a:rPr>
              <a:t>廊坊市龍河派出所警察騷擾法輪功學員</a:t>
            </a:r>
            <a:endParaRPr lang="en-US" altLang="zh-TW" sz="2400" b="1" dirty="0">
              <a:solidFill>
                <a:srgbClr val="0070C0"/>
              </a:solidFill>
              <a:latin typeface="微軟正黑體" panose="020B0604030504040204" pitchFamily="34" charset="-120"/>
              <a:ea typeface="微軟正黑體" panose="020B0604030504040204" pitchFamily="34" charset="-120"/>
              <a:cs typeface="Heiti TC Light"/>
            </a:endParaRPr>
          </a:p>
          <a:p>
            <a:endParaRPr lang="en-US" altLang="zh-TW" sz="2400" b="1" dirty="0" smtClean="0">
              <a:solidFill>
                <a:srgbClr val="0070C0"/>
              </a:solidFill>
              <a:latin typeface="微軟正黑體" panose="020B0604030504040204" pitchFamily="34" charset="-120"/>
              <a:ea typeface="微軟正黑體" panose="020B0604030504040204" pitchFamily="34" charset="-120"/>
              <a:cs typeface="Heiti TC Light"/>
            </a:endParaRPr>
          </a:p>
          <a:p>
            <a:r>
              <a:rPr lang="zh-TW" altLang="en-US" sz="2400" b="1" dirty="0" smtClean="0">
                <a:solidFill>
                  <a:srgbClr val="0070C0"/>
                </a:solidFill>
                <a:latin typeface="微軟正黑體" panose="020B0604030504040204" pitchFamily="34" charset="-120"/>
                <a:ea typeface="微軟正黑體" panose="020B0604030504040204" pitchFamily="34" charset="-120"/>
                <a:cs typeface="Heiti TC Light"/>
              </a:rPr>
              <a:t>重點</a:t>
            </a:r>
            <a:r>
              <a:rPr lang="zh-TW" altLang="en-US" sz="2400" b="1" dirty="0" smtClean="0">
                <a:solidFill>
                  <a:srgbClr val="0070C0"/>
                </a:solidFill>
                <a:latin typeface="微軟正黑體" panose="020B0604030504040204" pitchFamily="34" charset="-120"/>
                <a:ea typeface="微軟正黑體" panose="020B0604030504040204" pitchFamily="34" charset="-120"/>
                <a:cs typeface="Heiti TC Light"/>
              </a:rPr>
              <a:t>案例說明：</a:t>
            </a:r>
            <a:r>
              <a:rPr lang="zh-TW" altLang="en-US" dirty="0" smtClean="0">
                <a:latin typeface="微軟正黑體" panose="020B0604030504040204" pitchFamily="34" charset="-120"/>
                <a:ea typeface="微軟正黑體" panose="020B0604030504040204" pitchFamily="34" charset="-120"/>
                <a:cs typeface="Heiti TC Light"/>
              </a:rPr>
              <a:t/>
            </a:r>
            <a:br>
              <a:rPr lang="zh-TW" altLang="en-US" dirty="0" smtClean="0">
                <a:latin typeface="微軟正黑體" panose="020B0604030504040204" pitchFamily="34" charset="-120"/>
                <a:ea typeface="微軟正黑體" panose="020B0604030504040204" pitchFamily="34" charset="-120"/>
                <a:cs typeface="Heiti TC Light"/>
              </a:rPr>
            </a:br>
            <a:r>
              <a:rPr lang="zh-TW" altLang="en-US" dirty="0" smtClean="0">
                <a:latin typeface="微軟正黑體" panose="020B0604030504040204" pitchFamily="34" charset="-120"/>
                <a:ea typeface="微軟正黑體" panose="020B0604030504040204" pitchFamily="34" charset="-120"/>
                <a:cs typeface="Heiti TC Light"/>
              </a:rPr>
              <a:t>◎週一（</a:t>
            </a:r>
            <a:r>
              <a:rPr lang="en-US" altLang="zh-TW" dirty="0" smtClean="0">
                <a:latin typeface="微軟正黑體" panose="020B0604030504040204" pitchFamily="34" charset="-120"/>
                <a:ea typeface="微軟正黑體" panose="020B0604030504040204" pitchFamily="34" charset="-120"/>
                <a:cs typeface="Heiti TC Light"/>
              </a:rPr>
              <a:t>1</a:t>
            </a:r>
            <a:r>
              <a:rPr lang="zh-TW" altLang="en-US" dirty="0" smtClean="0">
                <a:latin typeface="微軟正黑體" panose="020B0604030504040204" pitchFamily="34" charset="-120"/>
                <a:ea typeface="微軟正黑體" panose="020B0604030504040204" pitchFamily="34" charset="-120"/>
                <a:cs typeface="Heiti TC Light"/>
              </a:rPr>
              <a:t>月</a:t>
            </a:r>
            <a:r>
              <a:rPr lang="en-US" altLang="zh-TW" dirty="0" smtClean="0">
                <a:latin typeface="微軟正黑體" panose="020B0604030504040204" pitchFamily="34" charset="-120"/>
                <a:ea typeface="微軟正黑體" panose="020B0604030504040204" pitchFamily="34" charset="-120"/>
                <a:cs typeface="Heiti TC Light"/>
              </a:rPr>
              <a:t>15</a:t>
            </a:r>
            <a:r>
              <a:rPr lang="zh-TW" altLang="en-US" dirty="0" smtClean="0">
                <a:latin typeface="微軟正黑體" panose="020B0604030504040204" pitchFamily="34" charset="-120"/>
                <a:ea typeface="微軟正黑體" panose="020B0604030504040204" pitchFamily="34" charset="-120"/>
                <a:cs typeface="Heiti TC Light"/>
              </a:rPr>
              <a:t>日</a:t>
            </a:r>
            <a:r>
              <a:rPr lang="zh-TW" altLang="en-US" dirty="0" smtClean="0">
                <a:latin typeface="微軟正黑體" panose="020B0604030504040204" pitchFamily="34" charset="-120"/>
                <a:ea typeface="微軟正黑體" panose="020B0604030504040204" pitchFamily="34" charset="-120"/>
                <a:cs typeface="Heiti TC Light"/>
              </a:rPr>
              <a:t>）撥打重點號碼。</a:t>
            </a:r>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
            </a:r>
            <a:br>
              <a:rPr lang="zh-TW" altLang="en-US" dirty="0" smtClean="0">
                <a:latin typeface="微軟正黑體" panose="020B0604030504040204" pitchFamily="34" charset="-120"/>
                <a:ea typeface="微軟正黑體" panose="020B0604030504040204" pitchFamily="34" charset="-120"/>
                <a:cs typeface="Heiti TC Light"/>
              </a:rPr>
            </a:br>
            <a:r>
              <a:rPr lang="zh-TW" altLang="en-US" dirty="0" smtClean="0">
                <a:latin typeface="微軟正黑體" panose="020B0604030504040204" pitchFamily="34" charset="-120"/>
                <a:ea typeface="微軟正黑體" panose="020B0604030504040204" pitchFamily="34" charset="-120"/>
                <a:cs typeface="Heiti TC Light"/>
              </a:rPr>
              <a:t>上午時段</a:t>
            </a:r>
            <a:r>
              <a:rPr lang="en-US" altLang="zh-TW" dirty="0" smtClean="0">
                <a:latin typeface="微軟正黑體" panose="020B0604030504040204" pitchFamily="34" charset="-120"/>
                <a:ea typeface="微軟正黑體" panose="020B0604030504040204" pitchFamily="34" charset="-120"/>
                <a:cs typeface="Heiti TC Light"/>
              </a:rPr>
              <a:t>【101RTC</a:t>
            </a:r>
            <a:r>
              <a:rPr lang="zh-TW" altLang="en-US" dirty="0" smtClean="0">
                <a:latin typeface="微軟正黑體" panose="020B0604030504040204" pitchFamily="34" charset="-120"/>
                <a:ea typeface="微軟正黑體" panose="020B0604030504040204" pitchFamily="34" charset="-120"/>
                <a:cs typeface="Heiti TC Light"/>
              </a:rPr>
              <a:t>第一直播室</a:t>
            </a:r>
            <a:r>
              <a:rPr lang="en-US" altLang="zh-TW"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有現場撥打解析。</a:t>
            </a:r>
            <a:endParaRPr lang="en-US" altLang="zh-TW" dirty="0" smtClean="0">
              <a:latin typeface="微軟正黑體" panose="020B0604030504040204" pitchFamily="34" charset="-120"/>
              <a:ea typeface="微軟正黑體" panose="020B0604030504040204" pitchFamily="34" charset="-120"/>
              <a:cs typeface="Heiti TC Light"/>
            </a:endParaRPr>
          </a:p>
          <a:p>
            <a:endParaRPr lang="en-US" altLang="zh-TW" dirty="0" smtClean="0">
              <a:latin typeface="微軟正黑體" panose="020B0604030504040204" pitchFamily="34" charset="-120"/>
              <a:ea typeface="微軟正黑體" panose="020B0604030504040204" pitchFamily="34" charset="-120"/>
              <a:cs typeface="Heiti TC Light"/>
            </a:endParaRPr>
          </a:p>
          <a:p>
            <a:r>
              <a:rPr lang="zh-TW" altLang="en-US" dirty="0" smtClean="0">
                <a:latin typeface="微軟正黑體" panose="020B0604030504040204" pitchFamily="34" charset="-120"/>
                <a:ea typeface="微軟正黑體" panose="020B0604030504040204" pitchFamily="34" charset="-120"/>
                <a:cs typeface="Heiti TC Light"/>
              </a:rPr>
              <a:t>其它時間</a:t>
            </a:r>
            <a:r>
              <a:rPr lang="en-US" altLang="zh-TW" dirty="0" smtClean="0">
                <a:latin typeface="微軟正黑體" panose="020B0604030504040204" pitchFamily="34" charset="-120"/>
                <a:ea typeface="微軟正黑體" panose="020B0604030504040204" pitchFamily="34" charset="-120"/>
                <a:cs typeface="Heiti TC Light"/>
              </a:rPr>
              <a:t>【104RTC</a:t>
            </a:r>
            <a:r>
              <a:rPr lang="zh-TW" altLang="en-US" dirty="0" smtClean="0">
                <a:latin typeface="微軟正黑體" panose="020B0604030504040204" pitchFamily="34" charset="-120"/>
                <a:ea typeface="微軟正黑體" panose="020B0604030504040204" pitchFamily="34" charset="-120"/>
                <a:cs typeface="Heiti TC Light"/>
              </a:rPr>
              <a:t>重點講真相直播室</a:t>
            </a:r>
            <a:r>
              <a:rPr lang="en-US" altLang="zh-TW" dirty="0" smtClean="0">
                <a:latin typeface="微軟正黑體" panose="020B0604030504040204" pitchFamily="34" charset="-120"/>
                <a:ea typeface="微軟正黑體" panose="020B0604030504040204" pitchFamily="34" charset="-120"/>
                <a:cs typeface="Heiti TC Light"/>
              </a:rPr>
              <a:t>】</a:t>
            </a:r>
            <a:r>
              <a:rPr lang="zh-TW" altLang="en-US" dirty="0" smtClean="0">
                <a:latin typeface="微軟正黑體" panose="020B0604030504040204" pitchFamily="34" charset="-120"/>
                <a:ea typeface="微軟正黑體" panose="020B0604030504040204" pitchFamily="34" charset="-120"/>
                <a:cs typeface="Heiti TC Light"/>
              </a:rPr>
              <a:t>每天都有同修值班，互相切磋共同</a:t>
            </a:r>
            <a:r>
              <a:rPr lang="zh-TW" altLang="en-US" sz="2000" dirty="0" smtClean="0">
                <a:latin typeface="Heiti TC Light"/>
                <a:ea typeface="Heiti TC Light"/>
                <a:cs typeface="Heiti TC Light"/>
              </a:rPr>
              <a:t>撥打。</a:t>
            </a:r>
            <a:endParaRPr lang="en-US" altLang="zh-TW" sz="2000" dirty="0" smtClean="0">
              <a:latin typeface="Heiti TC Light"/>
              <a:ea typeface="Heiti TC Light"/>
              <a:cs typeface="Heiti TC Light"/>
            </a:endParaRPr>
          </a:p>
        </p:txBody>
      </p:sp>
    </p:spTree>
    <p:extLst>
      <p:ext uri="{BB962C8B-B14F-4D97-AF65-F5344CB8AC3E}">
        <p14:creationId xmlns:p14="http://schemas.microsoft.com/office/powerpoint/2010/main" val="3630584399"/>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141" y="640913"/>
            <a:ext cx="8964488" cy="5847755"/>
          </a:xfrm>
          <a:prstGeom prst="rect">
            <a:avLst/>
          </a:prstGeom>
        </p:spPr>
        <p:txBody>
          <a:bodyPr wrap="square">
            <a:spAutoFit/>
          </a:bodyPr>
          <a:lstStyle/>
          <a:p>
            <a:r>
              <a:rPr lang="zh-TW" altLang="en-US" sz="2200" b="1" dirty="0" smtClean="0">
                <a:solidFill>
                  <a:srgbClr val="0070C0"/>
                </a:solidFill>
                <a:latin typeface="微軟正黑體" panose="020B0604030504040204" pitchFamily="34" charset="-120"/>
                <a:ea typeface="微軟正黑體" panose="020B0604030504040204" pitchFamily="34" charset="-120"/>
              </a:rPr>
              <a:t>您可根據自己的情況選擇領取以下</a:t>
            </a:r>
            <a:r>
              <a:rPr lang="zh-TW" altLang="en-US" sz="2200" b="1" smtClean="0">
                <a:solidFill>
                  <a:srgbClr val="0070C0"/>
                </a:solidFill>
                <a:latin typeface="微軟正黑體" panose="020B0604030504040204" pitchFamily="34" charset="-120"/>
                <a:ea typeface="微軟正黑體" panose="020B0604030504040204" pitchFamily="34" charset="-120"/>
              </a:rPr>
              <a:t>號碼參與</a:t>
            </a:r>
            <a:r>
              <a:rPr lang="zh-TW" altLang="en-US" sz="2200" b="1">
                <a:solidFill>
                  <a:srgbClr val="0070C0"/>
                </a:solidFill>
                <a:latin typeface="微軟正黑體" panose="020B0604030504040204" pitchFamily="34" charset="-120"/>
                <a:ea typeface="微軟正黑體" panose="020B0604030504040204" pitchFamily="34" charset="-120"/>
              </a:rPr>
              <a:t>重點案例</a:t>
            </a:r>
            <a:r>
              <a:rPr lang="zh-TW" altLang="en-US" sz="2200" b="1" smtClean="0">
                <a:solidFill>
                  <a:srgbClr val="0070C0"/>
                </a:solidFill>
                <a:latin typeface="微軟正黑體" panose="020B0604030504040204" pitchFamily="34" charset="-120"/>
                <a:ea typeface="微軟正黑體" panose="020B0604030504040204" pitchFamily="34" charset="-120"/>
              </a:rPr>
              <a:t>：</a:t>
            </a:r>
            <a:endParaRPr lang="en-US" altLang="zh-TW" sz="2400" dirty="0">
              <a:solidFill>
                <a:srgbClr val="7030A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當地民眾：</a:t>
            </a:r>
            <a:endParaRPr lang="en-US" altLang="zh-TW" sz="2000" b="1" dirty="0" smtClean="0">
              <a:solidFill>
                <a:srgbClr val="7030A0"/>
              </a:solidFill>
              <a:latin typeface="微軟正黑體" panose="020B0604030504040204" pitchFamily="34" charset="-120"/>
              <a:ea typeface="微軟正黑體" panose="020B0604030504040204" pitchFamily="34" charset="-120"/>
            </a:endParaRPr>
          </a:p>
          <a:p>
            <a:r>
              <a:rPr lang="en-US" altLang="zh-TW" dirty="0" smtClean="0">
                <a:latin typeface="微軟正黑體" panose="020B0604030504040204" pitchFamily="34" charset="-120"/>
                <a:ea typeface="微軟正黑體" panose="020B0604030504040204" pitchFamily="34" charset="-120"/>
              </a:rPr>
              <a:t>55—</a:t>
            </a:r>
            <a:r>
              <a:rPr lang="zh-TW" altLang="en-US" dirty="0" smtClean="0">
                <a:latin typeface="微軟正黑體" panose="020B0604030504040204" pitchFamily="34" charset="-120"/>
                <a:ea typeface="微軟正黑體" panose="020B0604030504040204" pitchFamily="34" charset="-120"/>
              </a:rPr>
              <a:t>當地的</a:t>
            </a:r>
            <a:r>
              <a:rPr lang="en-US" altLang="zh-TW" dirty="0" smtClean="0">
                <a:latin typeface="微軟正黑體" panose="020B0604030504040204" pitchFamily="34" charset="-120"/>
                <a:ea typeface="微軟正黑體" panose="020B0604030504040204" pitchFamily="34" charset="-120"/>
              </a:rPr>
              <a:t>RTC</a:t>
            </a:r>
            <a:r>
              <a:rPr lang="zh-TW" altLang="en-US" dirty="0" smtClean="0">
                <a:latin typeface="微軟正黑體" panose="020B0604030504040204" pitchFamily="34" charset="-120"/>
                <a:ea typeface="微軟正黑體" panose="020B0604030504040204" pitchFamily="34" charset="-120"/>
              </a:rPr>
              <a:t>號碼（向當地民眾揭露當地邪惡）回饋到</a:t>
            </a:r>
            <a:r>
              <a:rPr lang="en-US" altLang="zh-TW" dirty="0" smtClean="0">
                <a:latin typeface="微軟正黑體" panose="020B0604030504040204" pitchFamily="34" charset="-120"/>
                <a:ea typeface="微軟正黑體" panose="020B0604030504040204" pitchFamily="34" charset="-120"/>
              </a:rPr>
              <a:t>【1002-rtc</a:t>
            </a:r>
            <a:r>
              <a:rPr lang="zh-TW" altLang="en-US" dirty="0" smtClean="0">
                <a:latin typeface="微軟正黑體" panose="020B0604030504040204" pitchFamily="34" charset="-120"/>
                <a:ea typeface="微軟正黑體" panose="020B0604030504040204" pitchFamily="34" charset="-120"/>
              </a:rPr>
              <a:t>普通號碼回饋平臺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endParaRPr lang="en-US" altLang="zh-TW" sz="2000" b="1" dirty="0">
              <a:solidFill>
                <a:srgbClr val="0070C0"/>
              </a:solidFill>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a:t>
            </a:r>
            <a:r>
              <a:rPr lang="zh-TW" altLang="en-US" sz="2000" b="1" dirty="0">
                <a:solidFill>
                  <a:srgbClr val="7030A0"/>
                </a:solidFill>
                <a:latin typeface="微軟正黑體" panose="020B0604030504040204" pitchFamily="34" charset="-120"/>
                <a:ea typeface="微軟正黑體" panose="020B0604030504040204" pitchFamily="34" charset="-120"/>
              </a:rPr>
              <a:t>重點</a:t>
            </a:r>
            <a:r>
              <a:rPr lang="zh-TW" altLang="en-US" sz="2000" b="1" dirty="0" smtClean="0">
                <a:solidFill>
                  <a:srgbClr val="7030A0"/>
                </a:solidFill>
                <a:latin typeface="微軟正黑體" panose="020B0604030504040204" pitchFamily="34" charset="-120"/>
                <a:ea typeface="微軟正黑體" panose="020B0604030504040204" pitchFamily="34" charset="-120"/>
              </a:rPr>
              <a:t>號碼：</a:t>
            </a:r>
            <a:r>
              <a:rPr lang="zh-TW" altLang="en-US" dirty="0">
                <a:latin typeface="微軟正黑體" panose="020B0604030504040204" pitchFamily="34" charset="-120"/>
                <a:ea typeface="微軟正黑體" panose="020B0604030504040204" pitchFamily="34" charset="-120"/>
              </a:rPr>
              <a:t/>
            </a:r>
            <a:br>
              <a:rPr lang="zh-TW" altLang="en-US"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44-</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座機（白天撥打）請回饋到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45--</a:t>
            </a:r>
            <a:r>
              <a:rPr lang="zh-TW" altLang="en-US" dirty="0" smtClean="0">
                <a:latin typeface="微軟正黑體" panose="020B0604030504040204" pitchFamily="34" charset="-120"/>
                <a:ea typeface="微軟正黑體" panose="020B0604030504040204" pitchFamily="34" charset="-120"/>
              </a:rPr>
              <a:t>手機（傍晚或晚間撥打）請回饋到</a:t>
            </a:r>
            <a:r>
              <a:rPr lang="en-US" altLang="zh-TW" dirty="0" smtClean="0">
                <a:latin typeface="微軟正黑體" panose="020B0604030504040204" pitchFamily="34" charset="-120"/>
                <a:ea typeface="微軟正黑體" panose="020B0604030504040204" pitchFamily="34" charset="-120"/>
              </a:rPr>
              <a:t>【1003-rtc</a:t>
            </a:r>
            <a:r>
              <a:rPr lang="zh-TW" altLang="en-US" dirty="0" smtClean="0">
                <a:latin typeface="微軟正黑體" panose="020B0604030504040204" pitchFamily="34" charset="-120"/>
                <a:ea typeface="微軟正黑體" panose="020B0604030504040204" pitchFamily="34" charset="-120"/>
              </a:rPr>
              <a:t>重點號碼回饋平臺</a:t>
            </a:r>
            <a:r>
              <a:rPr lang="en-US" altLang="zh-TW" dirty="0" smtClean="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重要座機特別號碼（請平時撥打重點的同修儘量先領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46</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重要手機特別號碼（請平時撥打重點的同修儘量先領</a:t>
            </a:r>
            <a:r>
              <a:rPr lang="en-US" altLang="zh-TW" dirty="0" smtClean="0">
                <a:latin typeface="微軟正黑體" panose="020B0604030504040204" pitchFamily="34" charset="-120"/>
                <a:ea typeface="微軟正黑體" panose="020B0604030504040204" pitchFamily="34" charset="-120"/>
              </a:rPr>
              <a:t>47</a:t>
            </a:r>
            <a:r>
              <a:rPr lang="zh-TW" altLang="en-US" dirty="0" smtClean="0">
                <a:latin typeface="微軟正黑體" panose="020B0604030504040204" pitchFamily="34" charset="-120"/>
                <a:ea typeface="微軟正黑體" panose="020B0604030504040204" pitchFamily="34" charset="-120"/>
              </a:rPr>
              <a:t>）請回饋到</a:t>
            </a:r>
            <a:r>
              <a:rPr lang="en-US" altLang="zh-TW" dirty="0" smtClean="0">
                <a:latin typeface="微軟正黑體" panose="020B0604030504040204" pitchFamily="34" charset="-120"/>
                <a:ea typeface="微軟正黑體" panose="020B0604030504040204" pitchFamily="34" charset="-120"/>
              </a:rPr>
              <a:t>【1005-</a:t>
            </a:r>
            <a:r>
              <a:rPr lang="zh-TW" altLang="en-US" dirty="0" smtClean="0">
                <a:latin typeface="微軟正黑體" panose="020B0604030504040204" pitchFamily="34" charset="-120"/>
                <a:ea typeface="微軟正黑體" panose="020B0604030504040204" pitchFamily="34" charset="-120"/>
              </a:rPr>
              <a:t>明慧緊急案例回饋平臺</a:t>
            </a:r>
            <a:r>
              <a:rPr lang="en-US" altLang="zh-TW" dirty="0" smtClean="0">
                <a:latin typeface="微軟正黑體" panose="020B0604030504040204" pitchFamily="34" charset="-120"/>
                <a:ea typeface="微軟正黑體" panose="020B0604030504040204" pitchFamily="34" charset="-120"/>
              </a:rPr>
              <a:t>】</a:t>
            </a:r>
          </a:p>
          <a:p>
            <a:endParaRPr lang="en-US" altLang="zh-TW" dirty="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 重點案例核心號碼：</a:t>
            </a:r>
            <a:r>
              <a:rPr lang="zh-TW" altLang="en-US" dirty="0"/>
              <a:t/>
            </a:r>
            <a:br>
              <a:rPr lang="zh-TW" altLang="en-US" dirty="0"/>
            </a:br>
            <a:r>
              <a:rPr lang="zh-TW" altLang="en-US" dirty="0" smtClean="0"/>
              <a:t>重點</a:t>
            </a:r>
            <a:r>
              <a:rPr lang="zh-TW" altLang="en-US" dirty="0" smtClean="0">
                <a:latin typeface="微軟正黑體" panose="020B0604030504040204" pitchFamily="34" charset="-120"/>
                <a:ea typeface="微軟正黑體" panose="020B0604030504040204" pitchFamily="34" charset="-120"/>
              </a:rPr>
              <a:t>案例核心號碼的撥打，主要是在安信平臺上領號。如有意願參加核心號碼撥打的同修請到</a:t>
            </a:r>
            <a:r>
              <a:rPr lang="en-US" altLang="zh-TW" dirty="0" smtClean="0">
                <a:latin typeface="微軟正黑體" panose="020B0604030504040204" pitchFamily="34" charset="-120"/>
                <a:ea typeface="微軟正黑體" panose="020B0604030504040204" pitchFamily="34" charset="-120"/>
              </a:rPr>
              <a:t>【104RTC</a:t>
            </a:r>
            <a:r>
              <a:rPr lang="zh-TW" altLang="en-US" dirty="0" smtClean="0">
                <a:latin typeface="微軟正黑體" panose="020B0604030504040204" pitchFamily="34" charset="-120"/>
                <a:ea typeface="微軟正黑體" panose="020B0604030504040204" pitchFamily="34" charset="-120"/>
              </a:rPr>
              <a:t>重點講真相直播室</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找當班負責同修，可讓負責同修將您加入到領號平臺。或請當班同修幫你領號，參與撥打。</a:t>
            </a:r>
          </a:p>
          <a:p>
            <a:endParaRPr lang="en-US" altLang="zh-TW" dirty="0" smtClean="0">
              <a:latin typeface="微軟正黑體" panose="020B0604030504040204" pitchFamily="34" charset="-120"/>
              <a:ea typeface="微軟正黑體" panose="020B0604030504040204" pitchFamily="34" charset="-120"/>
            </a:endParaRPr>
          </a:p>
          <a:p>
            <a:r>
              <a:rPr lang="en-US" altLang="zh-TW" sz="2000" b="1" dirty="0" smtClean="0">
                <a:solidFill>
                  <a:srgbClr val="7030A0"/>
                </a:solidFill>
                <a:latin typeface="微軟正黑體" panose="020B0604030504040204" pitchFamily="34" charset="-120"/>
                <a:ea typeface="微軟正黑體" panose="020B0604030504040204" pitchFamily="34" charset="-120"/>
              </a:rPr>
              <a:t>◎</a:t>
            </a:r>
            <a:r>
              <a:rPr lang="zh-TW" altLang="en-US" sz="2000" b="1" dirty="0" smtClean="0">
                <a:solidFill>
                  <a:srgbClr val="7030A0"/>
                </a:solidFill>
                <a:latin typeface="微軟正黑體" panose="020B0604030504040204" pitchFamily="34" charset="-120"/>
                <a:ea typeface="微軟正黑體" panose="020B0604030504040204" pitchFamily="34" charset="-120"/>
              </a:rPr>
              <a:t>週三聯合專案（同一案情）：</a:t>
            </a:r>
            <a:r>
              <a:rPr lang="zh-TW" altLang="en-US" dirty="0" smtClean="0">
                <a:latin typeface="微軟正黑體" panose="020B0604030504040204" pitchFamily="34" charset="-120"/>
                <a:ea typeface="微軟正黑體" panose="020B0604030504040204" pitchFamily="34" charset="-120"/>
              </a:rPr>
              <a:t/>
            </a:r>
            <a:br>
              <a:rPr lang="zh-TW" altLang="en-US" dirty="0" smtClean="0">
                <a:latin typeface="微軟正黑體" panose="020B0604030504040204" pitchFamily="34" charset="-120"/>
                <a:ea typeface="微軟正黑體" panose="020B0604030504040204" pitchFamily="34" charset="-120"/>
              </a:rPr>
            </a:br>
            <a:r>
              <a:rPr lang="zh-TW" altLang="en-US" dirty="0" smtClean="0">
                <a:latin typeface="微軟正黑體" panose="020B0604030504040204" pitchFamily="34" charset="-120"/>
                <a:ea typeface="微軟正黑體" panose="020B0604030504040204" pitchFamily="34" charset="-120"/>
              </a:rPr>
              <a:t>聯合專案當天，聽了真相的號碼會自動上傳到</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號鍵領號平臺。在</a:t>
            </a:r>
            <a:r>
              <a:rPr lang="en-US" altLang="zh-TW" dirty="0" smtClean="0">
                <a:latin typeface="微軟正黑體" panose="020B0604030504040204" pitchFamily="34" charset="-120"/>
                <a:ea typeface="微軟正黑體" panose="020B0604030504040204" pitchFamily="34" charset="-120"/>
              </a:rPr>
              <a:t>8</a:t>
            </a:r>
            <a:r>
              <a:rPr lang="zh-TW" altLang="en-US" dirty="0" smtClean="0">
                <a:latin typeface="微軟正黑體" panose="020B0604030504040204" pitchFamily="34" charset="-120"/>
                <a:ea typeface="微軟正黑體" panose="020B0604030504040204" pitchFamily="34" charset="-120"/>
              </a:rPr>
              <a:t>號鍵領號平臺裡的同修可自由領號參與撥打。請大家共同參與！</a:t>
            </a:r>
            <a:endParaRPr lang="zh-TW" altLang="en-US" dirty="0">
              <a:latin typeface="微軟正黑體" panose="020B0604030504040204" pitchFamily="34" charset="-120"/>
              <a:ea typeface="微軟正黑體" panose="020B0604030504040204" pitchFamily="34" charset="-120"/>
            </a:endParaRPr>
          </a:p>
        </p:txBody>
      </p:sp>
      <p:sp>
        <p:nvSpPr>
          <p:cNvPr id="3" name="矩形 2"/>
          <p:cNvSpPr/>
          <p:nvPr/>
        </p:nvSpPr>
        <p:spPr>
          <a:xfrm>
            <a:off x="107504" y="97293"/>
            <a:ext cx="2175596" cy="584775"/>
          </a:xfrm>
          <a:prstGeom prst="rect">
            <a:avLst/>
          </a:prstGeom>
        </p:spPr>
        <p:txBody>
          <a:bodyPr wrap="none">
            <a:spAutoFit/>
          </a:bodyPr>
          <a:lstStyle/>
          <a:p>
            <a:pPr fontAlgn="base"/>
            <a:r>
              <a:rPr lang="en-US" altLang="zh-TW" sz="3200" b="1" dirty="0">
                <a:latin typeface="微軟正黑體" panose="020B0604030504040204" pitchFamily="34" charset="-120"/>
                <a:ea typeface="微軟正黑體" panose="020B0604030504040204" pitchFamily="34" charset="-120"/>
              </a:rPr>
              <a:t>8</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latin typeface="微軟正黑體" panose="020B0604030504040204" pitchFamily="34" charset="-120"/>
                <a:ea typeface="微軟正黑體" panose="020B0604030504040204" pitchFamily="34" charset="-120"/>
              </a:rPr>
              <a:t>如何參與</a:t>
            </a:r>
            <a:endParaRPr lang="zh-TW" altLang="en-US" sz="3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55546228"/>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p:cNvGrpSpPr/>
          <p:nvPr/>
        </p:nvGrpSpPr>
        <p:grpSpPr>
          <a:xfrm>
            <a:off x="1170473" y="0"/>
            <a:ext cx="7157753" cy="6706912"/>
            <a:chOff x="968591" y="-1"/>
            <a:chExt cx="7488832" cy="6847769"/>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04" t="11163" r="52907" b="15194"/>
            <a:stretch/>
          </p:blipFill>
          <p:spPr bwMode="auto">
            <a:xfrm>
              <a:off x="968591" y="-1"/>
              <a:ext cx="7488832" cy="6847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7230503" y="0"/>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4992" t="11163" r="52346" b="15194"/>
            <a:stretch/>
          </p:blipFill>
          <p:spPr bwMode="auto">
            <a:xfrm>
              <a:off x="971600" y="-1"/>
              <a:ext cx="656140" cy="826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96831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en-US" altLang="zh-TW" sz="3600" b="1" dirty="0" smtClean="0">
                <a:solidFill>
                  <a:srgbClr val="0070C0"/>
                </a:solidFill>
                <a:latin typeface="微軟正黑體" panose="020B0604030504040204" pitchFamily="34" charset="-120"/>
                <a:ea typeface="微軟正黑體" panose="020B0604030504040204" pitchFamily="34" charset="-120"/>
              </a:rPr>
              <a:t>1.</a:t>
            </a:r>
            <a:r>
              <a:rPr lang="en-US" altLang="zh-TW" sz="4000" b="1" dirty="0" smtClean="0">
                <a:solidFill>
                  <a:srgbClr val="0070C0"/>
                </a:solidFill>
                <a:latin typeface="微軟正黑體" panose="020B0604030504040204" pitchFamily="34" charset="-120"/>
                <a:ea typeface="微軟正黑體" panose="020B0604030504040204" pitchFamily="34" charset="-120"/>
              </a:rPr>
              <a:t>  </a:t>
            </a:r>
            <a:r>
              <a:rPr lang="en-US" altLang="zh-TW" sz="2400" b="1" u="sng" dirty="0" smtClean="0">
                <a:solidFill>
                  <a:srgbClr val="0070C0"/>
                </a:solidFill>
                <a:latin typeface="微軟正黑體" panose="020B0604030504040204" pitchFamily="34" charset="-120"/>
                <a:ea typeface="微軟正黑體" panose="020B0604030504040204" pitchFamily="34" charset="-120"/>
              </a:rPr>
              <a:t>2017</a:t>
            </a:r>
            <a:r>
              <a:rPr lang="zh-TW" altLang="en-US" sz="2400" b="1" u="sng" dirty="0" smtClean="0">
                <a:solidFill>
                  <a:srgbClr val="0070C0"/>
                </a:solidFill>
                <a:latin typeface="微軟正黑體" panose="020B0604030504040204" pitchFamily="34" charset="-120"/>
                <a:ea typeface="微軟正黑體" panose="020B0604030504040204" pitchFamily="34" charset="-120"/>
              </a:rPr>
              <a:t>年中國</a:t>
            </a:r>
            <a:r>
              <a:rPr lang="zh-TW" altLang="en-US" sz="2400" b="1" u="sng" dirty="0">
                <a:solidFill>
                  <a:srgbClr val="0070C0"/>
                </a:solidFill>
                <a:latin typeface="微軟正黑體" panose="020B0604030504040204" pitchFamily="34" charset="-120"/>
                <a:ea typeface="微軟正黑體" panose="020B0604030504040204" pitchFamily="34" charset="-120"/>
              </a:rPr>
              <a:t>各地法輪功學員被無罪獲釋，共</a:t>
            </a:r>
            <a:r>
              <a:rPr lang="en-US" altLang="zh-TW" sz="2400" b="1" u="sng" dirty="0">
                <a:solidFill>
                  <a:srgbClr val="0070C0"/>
                </a:solidFill>
                <a:latin typeface="微軟正黑體" panose="020B0604030504040204" pitchFamily="34" charset="-120"/>
                <a:ea typeface="微軟正黑體" panose="020B0604030504040204" pitchFamily="34" charset="-120"/>
              </a:rPr>
              <a:t>76</a:t>
            </a:r>
            <a:r>
              <a:rPr lang="zh-TW" altLang="en-US" sz="2400" b="1" u="sng" dirty="0" smtClean="0">
                <a:solidFill>
                  <a:srgbClr val="0070C0"/>
                </a:solidFill>
                <a:latin typeface="微軟正黑體" panose="020B0604030504040204" pitchFamily="34" charset="-120"/>
                <a:ea typeface="微軟正黑體" panose="020B0604030504040204" pitchFamily="34" charset="-120"/>
              </a:rPr>
              <a:t>名</a:t>
            </a:r>
            <a:endParaRPr lang="zh-TW" altLang="en-US" sz="2400" b="1" u="sng" dirty="0"/>
          </a:p>
        </p:txBody>
      </p:sp>
      <p:sp>
        <p:nvSpPr>
          <p:cNvPr id="3" name="內容版面配置區 2"/>
          <p:cNvSpPr>
            <a:spLocks noGrp="1"/>
          </p:cNvSpPr>
          <p:nvPr>
            <p:ph idx="1"/>
          </p:nvPr>
        </p:nvSpPr>
        <p:spPr/>
        <p:txBody>
          <a:bodyPr>
            <a:normAutofit lnSpcReduction="10000"/>
          </a:bodyPr>
          <a:lstStyle/>
          <a:p>
            <a:pPr marL="0" indent="0">
              <a:buNone/>
            </a:pPr>
            <a:r>
              <a:rPr lang="en-US" altLang="zh-TW" sz="2000" b="1" dirty="0" smtClean="0">
                <a:latin typeface="微軟正黑體" panose="020B0604030504040204" pitchFamily="34" charset="-120"/>
                <a:ea typeface="微軟正黑體" panose="020B0604030504040204" pitchFamily="34" charset="-120"/>
              </a:rPr>
              <a:t>2017</a:t>
            </a:r>
            <a:r>
              <a:rPr lang="zh-TW" altLang="en-US" sz="2000" b="1" dirty="0">
                <a:latin typeface="微軟正黑體" panose="020B0604030504040204" pitchFamily="34" charset="-120"/>
                <a:ea typeface="微軟正黑體" panose="020B0604030504040204" pitchFamily="34" charset="-120"/>
              </a:rPr>
              <a:t>上半年法輪功學員無罪獲釋</a:t>
            </a:r>
            <a:r>
              <a:rPr lang="zh-TW" altLang="en-US" sz="2000" b="1" dirty="0" smtClean="0">
                <a:latin typeface="微軟正黑體" panose="020B0604030504040204" pitchFamily="34" charset="-120"/>
                <a:ea typeface="微軟正黑體" panose="020B0604030504040204" pitchFamily="34" charset="-120"/>
              </a:rPr>
              <a:t>綜述</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明慧網二零一七年七月十五日</a:t>
            </a:r>
            <a:r>
              <a:rPr lang="en-US" altLang="zh-TW" sz="2000" dirty="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pPr marL="0" indent="0">
              <a:buNone/>
            </a:pPr>
            <a:r>
              <a:rPr lang="zh-TW" altLang="en-US" sz="2000" dirty="0">
                <a:latin typeface="微軟正黑體" panose="020B0604030504040204" pitchFamily="34" charset="-120"/>
                <a:ea typeface="微軟正黑體" panose="020B0604030504040204" pitchFamily="34" charset="-120"/>
              </a:rPr>
              <a:t>據明慧網二零一七年一月至六月報導所作的統計，發生在中國大陸的二十一個省、直轄市</a:t>
            </a:r>
            <a:r>
              <a:rPr lang="zh-TW" altLang="en-US"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被非法關押並即將走入或已經走入非法司法程序的法輪功學員無罪獲釋及退卷情況中看到，在公安局、檢察院、法院、中級法院，都有阻止或終止迫害程序的案例，</a:t>
            </a:r>
            <a:r>
              <a:rPr lang="zh-TW" altLang="en-US" sz="2000" b="1" dirty="0" smtClean="0">
                <a:solidFill>
                  <a:srgbClr val="0070C0"/>
                </a:solidFill>
                <a:latin typeface="微軟正黑體" panose="020B0604030504040204" pitchFamily="34" charset="-120"/>
                <a:ea typeface="微軟正黑體" panose="020B0604030504040204" pitchFamily="34" charset="-120"/>
              </a:rPr>
              <a:t>使</a:t>
            </a:r>
            <a:r>
              <a:rPr lang="en-US" altLang="zh-TW" sz="2000" b="1" dirty="0">
                <a:solidFill>
                  <a:srgbClr val="0070C0"/>
                </a:solidFill>
                <a:latin typeface="微軟正黑體" panose="020B0604030504040204" pitchFamily="34" charset="-120"/>
                <a:ea typeface="微軟正黑體" panose="020B0604030504040204" pitchFamily="34" charset="-120"/>
              </a:rPr>
              <a:t>54</a:t>
            </a:r>
            <a:r>
              <a:rPr lang="zh-TW" altLang="en-US" sz="2000" b="1" dirty="0">
                <a:solidFill>
                  <a:srgbClr val="0070C0"/>
                </a:solidFill>
                <a:latin typeface="微軟正黑體" panose="020B0604030504040204" pitchFamily="34" charset="-120"/>
                <a:ea typeface="微軟正黑體" panose="020B0604030504040204" pitchFamily="34" charset="-120"/>
              </a:rPr>
              <a:t>名法輪功學員獲釋</a:t>
            </a:r>
            <a:r>
              <a:rPr lang="zh-TW" altLang="en-US" sz="2000" dirty="0">
                <a:latin typeface="微軟正黑體" panose="020B0604030504040204" pitchFamily="34" charset="-120"/>
                <a:ea typeface="微軟正黑體" panose="020B0604030504040204" pitchFamily="34" charset="-120"/>
              </a:rPr>
              <a:t>，另有</a:t>
            </a:r>
            <a:r>
              <a:rPr lang="en-US" altLang="zh-TW" sz="2000" dirty="0">
                <a:latin typeface="微軟正黑體" panose="020B0604030504040204" pitchFamily="34" charset="-120"/>
                <a:ea typeface="微軟正黑體" panose="020B0604030504040204" pitchFamily="34" charset="-120"/>
              </a:rPr>
              <a:t>97</a:t>
            </a:r>
            <a:r>
              <a:rPr lang="zh-TW" altLang="en-US" sz="2000" dirty="0">
                <a:latin typeface="微軟正黑體" panose="020B0604030504040204" pitchFamily="34" charset="-120"/>
                <a:ea typeface="微軟正黑體" panose="020B0604030504040204" pitchFamily="34" charset="-120"/>
              </a:rPr>
              <a:t>人被退卷的</a:t>
            </a:r>
            <a:r>
              <a:rPr lang="zh-TW" altLang="en-US" sz="2000" dirty="0" smtClean="0">
                <a:latin typeface="微軟正黑體" panose="020B0604030504040204" pitchFamily="34" charset="-120"/>
                <a:ea typeface="微軟正黑體" panose="020B0604030504040204" pitchFamily="34" charset="-120"/>
              </a:rPr>
              <a:t>記錄</a:t>
            </a:r>
            <a:endParaRPr lang="en-US" altLang="zh-TW" sz="2000" dirty="0" smtClean="0">
              <a:latin typeface="微軟正黑體" panose="020B0604030504040204" pitchFamily="34" charset="-120"/>
              <a:ea typeface="微軟正黑體" panose="020B0604030504040204" pitchFamily="34" charset="-120"/>
            </a:endParaRPr>
          </a:p>
          <a:p>
            <a:pPr marL="0" indent="0">
              <a:buNone/>
            </a:pPr>
            <a:endParaRPr lang="en-US" altLang="zh-TW" sz="2000" dirty="0">
              <a:latin typeface="微軟正黑體" panose="020B0604030504040204" pitchFamily="34" charset="-120"/>
              <a:ea typeface="微軟正黑體" panose="020B0604030504040204" pitchFamily="34" charset="-120"/>
            </a:endParaRPr>
          </a:p>
          <a:p>
            <a:pPr marL="0" indent="0">
              <a:buNone/>
            </a:pPr>
            <a:r>
              <a:rPr lang="en-US" altLang="zh-TW" sz="2000" b="1" dirty="0">
                <a:latin typeface="微軟正黑體" panose="020B0604030504040204" pitchFamily="34" charset="-120"/>
                <a:ea typeface="微軟正黑體" panose="020B0604030504040204" pitchFamily="34" charset="-120"/>
              </a:rPr>
              <a:t>2017</a:t>
            </a:r>
            <a:r>
              <a:rPr lang="zh-TW" altLang="en-US" sz="2000" b="1" dirty="0">
                <a:latin typeface="微軟正黑體" panose="020B0604030504040204" pitchFamily="34" charset="-120"/>
                <a:ea typeface="微軟正黑體" panose="020B0604030504040204" pitchFamily="34" charset="-120"/>
              </a:rPr>
              <a:t>下半年法輪功學員無罪獲釋</a:t>
            </a:r>
            <a:r>
              <a:rPr lang="zh-TW" altLang="en-US" sz="2000" b="1" dirty="0" smtClean="0">
                <a:latin typeface="微軟正黑體" panose="020B0604030504040204" pitchFamily="34" charset="-120"/>
                <a:ea typeface="微軟正黑體" panose="020B0604030504040204" pitchFamily="34" charset="-120"/>
              </a:rPr>
              <a:t>綜述</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明慧網二零一八年一月八日</a:t>
            </a:r>
            <a:r>
              <a:rPr lang="en-US" altLang="zh-TW" sz="2000" dirty="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pPr marL="0" indent="0">
              <a:buNone/>
            </a:pPr>
            <a:r>
              <a:rPr lang="zh-TW" altLang="en-US" sz="2000" dirty="0">
                <a:latin typeface="微軟正黑體" panose="020B0604030504040204" pitchFamily="34" charset="-120"/>
                <a:ea typeface="微軟正黑體" panose="020B0604030504040204" pitchFamily="34" charset="-120"/>
              </a:rPr>
              <a:t>在二零一七年下半年</a:t>
            </a:r>
            <a:r>
              <a:rPr lang="en-US" altLang="zh-TW" sz="2000" dirty="0">
                <a:latin typeface="微軟正黑體" panose="020B0604030504040204" pitchFamily="34" charset="-120"/>
                <a:ea typeface="微軟正黑體" panose="020B0604030504040204" pitchFamily="34" charset="-120"/>
              </a:rPr>
              <a:t>66</a:t>
            </a:r>
            <a:r>
              <a:rPr lang="zh-TW" altLang="en-US" sz="2000" dirty="0">
                <a:latin typeface="微軟正黑體" panose="020B0604030504040204" pitchFamily="34" charset="-120"/>
                <a:ea typeface="微軟正黑體" panose="020B0604030504040204" pitchFamily="34" charset="-120"/>
              </a:rPr>
              <a:t>個被退卷的法輪功學員的案例中</a:t>
            </a:r>
            <a:r>
              <a:rPr lang="zh-TW" altLang="en-US" sz="2000" b="1" dirty="0">
                <a:solidFill>
                  <a:srgbClr val="0070C0"/>
                </a:solidFill>
                <a:latin typeface="微軟正黑體" panose="020B0604030504040204" pitchFamily="34" charset="-120"/>
                <a:ea typeface="微軟正黑體" panose="020B0604030504040204" pitchFamily="34" charset="-120"/>
              </a:rPr>
              <a:t>有</a:t>
            </a:r>
            <a:r>
              <a:rPr lang="en-US" altLang="zh-TW" sz="2000" b="1" dirty="0">
                <a:solidFill>
                  <a:srgbClr val="0070C0"/>
                </a:solidFill>
                <a:latin typeface="微軟正黑體" panose="020B0604030504040204" pitchFamily="34" charset="-120"/>
                <a:ea typeface="微軟正黑體" panose="020B0604030504040204" pitchFamily="34" charset="-120"/>
              </a:rPr>
              <a:t>22</a:t>
            </a:r>
            <a:r>
              <a:rPr lang="zh-TW" altLang="en-US" sz="2000" b="1" dirty="0">
                <a:solidFill>
                  <a:srgbClr val="0070C0"/>
                </a:solidFill>
                <a:latin typeface="微軟正黑體" panose="020B0604030504040204" pitchFamily="34" charset="-120"/>
                <a:ea typeface="微軟正黑體" panose="020B0604030504040204" pitchFamily="34" charset="-120"/>
              </a:rPr>
              <a:t>名法輪功學員無罪獲釋</a:t>
            </a:r>
            <a:r>
              <a:rPr lang="zh-TW" altLang="en-US" sz="2000" dirty="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名法輪功學員被再次起訴，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名法輪功學員庭審無果，有</a:t>
            </a:r>
            <a:r>
              <a:rPr lang="en-US" altLang="zh-TW" sz="2000" dirty="0">
                <a:latin typeface="微軟正黑體" panose="020B0604030504040204" pitchFamily="34" charset="-120"/>
                <a:ea typeface="微軟正黑體" panose="020B0604030504040204" pitchFamily="34" charset="-120"/>
              </a:rPr>
              <a:t>18</a:t>
            </a:r>
            <a:r>
              <a:rPr lang="zh-TW" altLang="en-US" sz="2000" dirty="0">
                <a:latin typeface="微軟正黑體" panose="020B0604030504040204" pitchFamily="34" charset="-120"/>
                <a:ea typeface="微軟正黑體" panose="020B0604030504040204" pitchFamily="34" charset="-120"/>
              </a:rPr>
              <a:t>名退卷後狀況不明，</a:t>
            </a:r>
            <a:r>
              <a:rPr lang="en-US" altLang="zh-TW" sz="2000" dirty="0">
                <a:latin typeface="微軟正黑體" panose="020B0604030504040204" pitchFamily="34" charset="-120"/>
                <a:ea typeface="微軟正黑體" panose="020B0604030504040204" pitchFamily="34" charset="-120"/>
              </a:rPr>
              <a:t>3</a:t>
            </a:r>
            <a:r>
              <a:rPr lang="zh-TW" altLang="en-US" sz="2000" dirty="0">
                <a:latin typeface="微軟正黑體" panose="020B0604030504040204" pitchFamily="34" charset="-120"/>
                <a:ea typeface="微軟正黑體" panose="020B0604030504040204" pitchFamily="34" charset="-120"/>
              </a:rPr>
              <a:t>名法輪功學員發回重審未果，</a:t>
            </a:r>
            <a:r>
              <a:rPr lang="en-US" altLang="zh-TW" sz="2000" dirty="0">
                <a:latin typeface="微軟正黑體" panose="020B0604030504040204" pitchFamily="34" charset="-120"/>
                <a:ea typeface="微軟正黑體" panose="020B0604030504040204" pitchFamily="34" charset="-120"/>
              </a:rPr>
              <a:t>7</a:t>
            </a:r>
            <a:r>
              <a:rPr lang="zh-TW" altLang="en-US" sz="2000" dirty="0">
                <a:latin typeface="微軟正黑體" panose="020B0604030504040204" pitchFamily="34" charset="-120"/>
                <a:ea typeface="微軟正黑體" panose="020B0604030504040204" pitchFamily="34" charset="-120"/>
              </a:rPr>
              <a:t>名法輪功學員遭非法判刑（其中</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人在上訴中）</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marL="0" indent="0">
              <a:buNone/>
            </a:pPr>
            <a:endParaRPr lang="en-US" altLang="zh-TW" sz="2000" dirty="0">
              <a:latin typeface="微軟正黑體" panose="020B0604030504040204" pitchFamily="34" charset="-120"/>
              <a:ea typeface="微軟正黑體" panose="020B0604030504040204" pitchFamily="34" charset="-120"/>
            </a:endParaRPr>
          </a:p>
          <a:p>
            <a:pPr marL="0" indent="0">
              <a:buNone/>
            </a:pPr>
            <a:r>
              <a:rPr lang="en-US" altLang="zh-TW" sz="2000" b="1" u="sng" dirty="0" smtClean="0">
                <a:solidFill>
                  <a:srgbClr val="0070C0"/>
                </a:solidFill>
                <a:latin typeface="微軟正黑體" panose="020B0604030504040204" pitchFamily="34" charset="-120"/>
                <a:ea typeface="微軟正黑體" panose="020B0604030504040204" pitchFamily="34" charset="-120"/>
              </a:rPr>
              <a:t>2017</a:t>
            </a:r>
            <a:r>
              <a:rPr lang="zh-TW" altLang="en-US" sz="2000" b="1" u="sng" dirty="0" smtClean="0">
                <a:solidFill>
                  <a:srgbClr val="0070C0"/>
                </a:solidFill>
                <a:latin typeface="微軟正黑體" panose="020B0604030504040204" pitchFamily="34" charset="-120"/>
                <a:ea typeface="微軟正黑體" panose="020B0604030504040204" pitchFamily="34" charset="-120"/>
              </a:rPr>
              <a:t>年一整年，中國各地法輪功學員被無罪獲釋，共</a:t>
            </a:r>
            <a:r>
              <a:rPr lang="en-US" altLang="zh-TW" sz="2000" b="1" u="sng" dirty="0" smtClean="0">
                <a:solidFill>
                  <a:srgbClr val="0070C0"/>
                </a:solidFill>
                <a:latin typeface="微軟正黑體" panose="020B0604030504040204" pitchFamily="34" charset="-120"/>
                <a:ea typeface="微軟正黑體" panose="020B0604030504040204" pitchFamily="34" charset="-120"/>
              </a:rPr>
              <a:t>76</a:t>
            </a:r>
            <a:r>
              <a:rPr lang="zh-TW" altLang="en-US" sz="2000" b="1" u="sng" dirty="0" smtClean="0">
                <a:solidFill>
                  <a:srgbClr val="0070C0"/>
                </a:solidFill>
                <a:latin typeface="微軟正黑體" panose="020B0604030504040204" pitchFamily="34" charset="-120"/>
                <a:ea typeface="微軟正黑體" panose="020B0604030504040204" pitchFamily="34" charset="-120"/>
              </a:rPr>
              <a:t>名</a:t>
            </a:r>
            <a:endParaRPr lang="zh-TW" altLang="en-US" sz="2000" b="1" u="sng"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258008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圓角化單一角落矩形 8"/>
          <p:cNvSpPr/>
          <p:nvPr/>
        </p:nvSpPr>
        <p:spPr>
          <a:xfrm>
            <a:off x="4067946" y="511807"/>
            <a:ext cx="5076054" cy="6346194"/>
          </a:xfrm>
          <a:prstGeom prst="round1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schemeClr val="tx1"/>
              </a:solidFill>
            </a:endParaRPr>
          </a:p>
        </p:txBody>
      </p:sp>
      <p:sp>
        <p:nvSpPr>
          <p:cNvPr id="3" name="矩形 2"/>
          <p:cNvSpPr/>
          <p:nvPr/>
        </p:nvSpPr>
        <p:spPr>
          <a:xfrm>
            <a:off x="1" y="0"/>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a:solidFill>
                  <a:schemeClr val="bg1"/>
                </a:solidFill>
                <a:latin typeface="微軟正黑體" panose="020B0604030504040204" pitchFamily="34" charset="-120"/>
                <a:ea typeface="微軟正黑體" panose="020B0604030504040204" pitchFamily="34" charset="-120"/>
              </a:rPr>
              <a:t>2</a:t>
            </a:r>
            <a:r>
              <a:rPr lang="en-US" altLang="zh-TW" sz="3600" b="1" dirty="0" smtClean="0">
                <a:solidFill>
                  <a:schemeClr val="bg1"/>
                </a:solidFill>
                <a:latin typeface="微軟正黑體" panose="020B0604030504040204" pitchFamily="34" charset="-120"/>
                <a:ea typeface="微軟正黑體" panose="020B0604030504040204" pitchFamily="34" charset="-120"/>
              </a:rPr>
              <a:t>.</a:t>
            </a:r>
            <a:r>
              <a:rPr lang="zh-TW" altLang="en-US" sz="3600" b="1" dirty="0">
                <a:solidFill>
                  <a:schemeClr val="bg1"/>
                </a:solidFill>
                <a:latin typeface="微軟正黑體" panose="020B0604030504040204" pitchFamily="34" charset="-120"/>
                <a:ea typeface="微軟正黑體" panose="020B0604030504040204" pitchFamily="34" charset="-120"/>
              </a:rPr>
              <a:t>河北省迫害情况</a:t>
            </a:r>
          </a:p>
        </p:txBody>
      </p:sp>
      <p:sp>
        <p:nvSpPr>
          <p:cNvPr id="5" name="矩形 4"/>
          <p:cNvSpPr/>
          <p:nvPr/>
        </p:nvSpPr>
        <p:spPr>
          <a:xfrm>
            <a:off x="107504" y="1124849"/>
            <a:ext cx="3888432" cy="3723596"/>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1</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13</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TW" sz="2400" b="1" dirty="0" smtClean="0">
                <a:solidFill>
                  <a:srgbClr val="FFFF00"/>
                </a:solidFill>
                <a:latin typeface="微軟正黑體" panose="020B0604030504040204" pitchFamily="34" charset="-120"/>
                <a:ea typeface="微軟正黑體" panose="020B0604030504040204" pitchFamily="34" charset="-120"/>
              </a:rPr>
              <a:t>13283</a:t>
            </a:r>
            <a:r>
              <a:rPr lang="zh-CN" altLang="zh-TW" sz="2000" dirty="0" smtClean="0">
                <a:solidFill>
                  <a:schemeClr val="bg1"/>
                </a:solidFill>
                <a:latin typeface="微軟正黑體" panose="020B0604030504040204" pitchFamily="34" charset="-120"/>
                <a:ea typeface="微軟正黑體" panose="020B0604030504040204" pitchFamily="34" charset="-120"/>
              </a:rPr>
              <a:t>例</a:t>
            </a:r>
            <a:r>
              <a:rPr lang="zh-CN" altLang="zh-TW" sz="2000" dirty="0" smtClean="0">
                <a:solidFill>
                  <a:schemeClr val="bg1"/>
                </a:solidFill>
                <a:latin typeface="微軟正黑體" panose="020B0604030504040204" pitchFamily="34" charset="-120"/>
                <a:ea typeface="微軟正黑體" panose="020B0604030504040204" pitchFamily="34" charset="-120"/>
              </a:rPr>
              <a:t>。</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全國第二大，僅次山東</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14422</a:t>
            </a:r>
            <a:r>
              <a:rPr lang="zh-CN" altLang="zh-TW" sz="2000" dirty="0" smtClean="0">
                <a:solidFill>
                  <a:schemeClr val="bg1"/>
                </a:solidFill>
                <a:latin typeface="微軟正黑體" panose="020B0604030504040204" pitchFamily="34" charset="-120"/>
                <a:ea typeface="微軟正黑體" panose="020B0604030504040204" pitchFamily="34" charset="-120"/>
              </a:rPr>
              <a:t>人</a:t>
            </a:r>
            <a:r>
              <a:rPr lang="zh-CN" altLang="zh-TW" sz="2000" dirty="0" smtClean="0">
                <a:solidFill>
                  <a:schemeClr val="bg1"/>
                </a:solidFill>
                <a:latin typeface="微軟正黑體" panose="020B0604030504040204" pitchFamily="34" charset="-120"/>
                <a:ea typeface="微軟正黑體" panose="020B0604030504040204" pitchFamily="34" charset="-120"/>
              </a:rPr>
              <a:t>。</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全國第二大，僅次山東</a:t>
            </a:r>
            <a:r>
              <a:rPr lang="en-US"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a:solidFill>
                  <a:schemeClr val="bg1"/>
                </a:solidFill>
                <a:latin typeface="微軟正黑體" panose="020B0604030504040204" pitchFamily="34" charset="-120"/>
                <a:ea typeface="微軟正黑體" panose="020B0604030504040204" pitchFamily="34" charset="-120"/>
              </a:rPr>
              <a:t>受</a:t>
            </a:r>
            <a:r>
              <a:rPr lang="zh-CN" altLang="zh-TW" sz="2000" dirty="0" smtClean="0">
                <a:solidFill>
                  <a:schemeClr val="bg1"/>
                </a:solidFill>
                <a:latin typeface="微軟正黑體" panose="020B0604030504040204" pitchFamily="34" charset="-120"/>
                <a:ea typeface="微軟正黑體" panose="020B0604030504040204" pitchFamily="34" charset="-120"/>
              </a:rPr>
              <a:t>迫害致死人數</a:t>
            </a:r>
            <a:r>
              <a:rPr lang="en-US" altLang="zh-CN" sz="2400" b="1" dirty="0" smtClean="0">
                <a:solidFill>
                  <a:srgbClr val="FFFF00"/>
                </a:solidFill>
                <a:latin typeface="微軟正黑體" panose="020B0604030504040204" pitchFamily="34" charset="-120"/>
                <a:ea typeface="微軟正黑體" panose="020B0604030504040204" pitchFamily="34" charset="-120"/>
              </a:rPr>
              <a:t>481</a:t>
            </a:r>
            <a:r>
              <a:rPr lang="zh-CN" altLang="zh-TW" sz="2000" dirty="0" smtClean="0">
                <a:solidFill>
                  <a:schemeClr val="bg1"/>
                </a:solidFill>
                <a:latin typeface="微軟正黑體" panose="020B0604030504040204" pitchFamily="34" charset="-120"/>
                <a:ea typeface="微軟正黑體" panose="020B0604030504040204" pitchFamily="34" charset="-120"/>
              </a:rPr>
              <a:t>人</a:t>
            </a:r>
            <a:r>
              <a:rPr lang="zh-CN" altLang="zh-TW" sz="2000" dirty="0" smtClean="0">
                <a:solidFill>
                  <a:schemeClr val="bg1"/>
                </a:solidFill>
                <a:latin typeface="微軟正黑體" panose="020B0604030504040204" pitchFamily="34" charset="-120"/>
                <a:ea typeface="微軟正黑體" panose="020B0604030504040204" pitchFamily="34" charset="-120"/>
              </a:rPr>
              <a:t>。</a:t>
            </a:r>
            <a:endParaRPr lang="en-US" altLang="zh-CN" sz="2000" dirty="0" smtClean="0">
              <a:solidFill>
                <a:schemeClr val="bg1"/>
              </a:solidFill>
              <a:latin typeface="微軟正黑體" panose="020B0604030504040204" pitchFamily="34" charset="-120"/>
              <a:ea typeface="微軟正黑體" panose="020B0604030504040204" pitchFamily="34" charset="-120"/>
            </a:endParaRPr>
          </a:p>
          <a:p>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全國</a:t>
            </a:r>
            <a:r>
              <a:rPr lang="zh-TW" altLang="en-US" sz="2000" dirty="0" smtClean="0">
                <a:solidFill>
                  <a:schemeClr val="bg1"/>
                </a:solidFill>
                <a:latin typeface="微軟正黑體" panose="020B0604030504040204" pitchFamily="34" charset="-120"/>
                <a:ea typeface="微軟正黑體" panose="020B0604030504040204" pitchFamily="34" charset="-120"/>
              </a:rPr>
              <a:t>第三大</a:t>
            </a:r>
            <a:r>
              <a:rPr lang="zh-TW" altLang="en-US" sz="2000" dirty="0">
                <a:solidFill>
                  <a:schemeClr val="bg1"/>
                </a:solidFill>
                <a:latin typeface="微軟正黑體" panose="020B0604030504040204" pitchFamily="34" charset="-120"/>
                <a:ea typeface="微軟正黑體" panose="020B0604030504040204" pitchFamily="34" charset="-120"/>
              </a:rPr>
              <a:t>，僅</a:t>
            </a:r>
            <a:r>
              <a:rPr lang="zh-TW" altLang="en-US" sz="2000" dirty="0" smtClean="0">
                <a:solidFill>
                  <a:schemeClr val="bg1"/>
                </a:solidFill>
                <a:latin typeface="微軟正黑體" panose="020B0604030504040204" pitchFamily="34" charset="-120"/>
                <a:ea typeface="微軟正黑體" panose="020B0604030504040204" pitchFamily="34" charset="-120"/>
              </a:rPr>
              <a:t>次黑龍江、遼寧</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4193705" y="1432875"/>
            <a:ext cx="4824536" cy="2184713"/>
          </a:xfrm>
          <a:prstGeom prst="rect">
            <a:avLst/>
          </a:prstGeom>
          <a:ln>
            <a:noFill/>
          </a:ln>
        </p:spPr>
        <p:txBody>
          <a:bodyPr wrap="square" lIns="90942" tIns="45472" rIns="90942" bIns="45472">
            <a:spAutoFit/>
          </a:bodyPr>
          <a:lstStyle/>
          <a:p>
            <a:r>
              <a:rPr lang="zh-TW" altLang="en-US" sz="2200" dirty="0" smtClean="0">
                <a:solidFill>
                  <a:schemeClr val="bg1"/>
                </a:solidFill>
                <a:latin typeface="微軟正黑體" panose="020B0604030504040204" pitchFamily="34" charset="-120"/>
                <a:ea typeface="微軟正黑體" panose="020B0604030504040204" pitchFamily="34" charset="-120"/>
              </a:rPr>
              <a:t>截至</a:t>
            </a:r>
            <a:r>
              <a:rPr lang="en-US" altLang="zh-TW" sz="2200" dirty="0">
                <a:solidFill>
                  <a:schemeClr val="bg1"/>
                </a:solidFill>
                <a:latin typeface="微軟正黑體" panose="020B0604030504040204" pitchFamily="34" charset="-120"/>
                <a:ea typeface="微軟正黑體" panose="020B0604030504040204" pitchFamily="34" charset="-120"/>
              </a:rPr>
              <a:t>2014</a:t>
            </a:r>
            <a:r>
              <a:rPr lang="zh-TW" altLang="en-US" sz="2200" dirty="0">
                <a:solidFill>
                  <a:schemeClr val="bg1"/>
                </a:solidFill>
                <a:latin typeface="微軟正黑體" panose="020B0604030504040204" pitchFamily="34" charset="-120"/>
                <a:ea typeface="微軟正黑體" panose="020B0604030504040204" pitchFamily="34" charset="-120"/>
              </a:rPr>
              <a:t>年底</a:t>
            </a:r>
            <a:r>
              <a:rPr lang="zh-TW" altLang="en-US" sz="2200" dirty="0" smtClean="0">
                <a:solidFill>
                  <a:schemeClr val="bg1"/>
                </a:solidFill>
                <a:latin typeface="微軟正黑體" panose="020B0604030504040204" pitchFamily="34" charset="-120"/>
                <a:ea typeface="微軟正黑體" panose="020B0604030504040204" pitchFamily="34" charset="-120"/>
              </a:rPr>
              <a:t>，</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追查國際公佈了</a:t>
            </a:r>
            <a:r>
              <a:rPr lang="zh-TW" altLang="en-US" sz="2200" b="1" dirty="0" smtClean="0">
                <a:solidFill>
                  <a:schemeClr val="bg1"/>
                </a:solidFill>
                <a:latin typeface="微軟正黑體" panose="020B0604030504040204" pitchFamily="34" charset="-120"/>
                <a:ea typeface="微軟正黑體" panose="020B0604030504040204" pitchFamily="34" charset="-120"/>
              </a:rPr>
              <a:t>河北</a:t>
            </a:r>
            <a:r>
              <a:rPr lang="zh-CN" altLang="en-US" sz="2200" b="1" dirty="0" smtClean="0">
                <a:solidFill>
                  <a:schemeClr val="bg1"/>
                </a:solidFill>
                <a:latin typeface="微軟正黑體" panose="020B0604030504040204" pitchFamily="34" charset="-120"/>
                <a:ea typeface="微軟正黑體" panose="020B0604030504040204" pitchFamily="34" charset="-120"/>
              </a:rPr>
              <a:t>省</a:t>
            </a:r>
            <a:endParaRPr lang="en-US" altLang="zh-CN" sz="2200" b="1"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涉嫌參與活摘法輪功學員器官的</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en-US" altLang="zh-TW" sz="2400" b="1" dirty="0" smtClean="0">
                <a:solidFill>
                  <a:srgbClr val="FF0000"/>
                </a:solidFill>
                <a:latin typeface="微軟正黑體" panose="020B0604030504040204" pitchFamily="34" charset="-120"/>
                <a:ea typeface="微軟正黑體" panose="020B0604030504040204" pitchFamily="34" charset="-120"/>
              </a:rPr>
              <a:t>34</a:t>
            </a:r>
            <a:r>
              <a:rPr lang="zh-TW" altLang="en-US" sz="2400" b="1" dirty="0" smtClean="0">
                <a:solidFill>
                  <a:srgbClr val="FF0000"/>
                </a:solidFill>
                <a:latin typeface="微軟正黑體" panose="020B0604030504040204" pitchFamily="34" charset="-120"/>
                <a:ea typeface="微軟正黑體" panose="020B0604030504040204" pitchFamily="34" charset="-120"/>
              </a:rPr>
              <a:t>家</a:t>
            </a:r>
            <a:r>
              <a:rPr lang="zh-TW" altLang="en-US" sz="2200" b="1" dirty="0" smtClean="0">
                <a:solidFill>
                  <a:schemeClr val="bg1"/>
                </a:solidFill>
                <a:latin typeface="微軟正黑體" panose="020B0604030504040204" pitchFamily="34" charset="-120"/>
                <a:ea typeface="微軟正黑體" panose="020B0604030504040204" pitchFamily="34" charset="-120"/>
              </a:rPr>
              <a:t>醫院</a:t>
            </a:r>
            <a:r>
              <a:rPr lang="en-US" altLang="zh-TW" sz="2200" b="1" dirty="0" smtClean="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占全國</a:t>
            </a:r>
            <a:r>
              <a:rPr lang="en-US" altLang="zh-TW" sz="2200" b="1" dirty="0" smtClean="0">
                <a:solidFill>
                  <a:schemeClr val="bg1"/>
                </a:solidFill>
                <a:latin typeface="微軟正黑體" panose="020B0604030504040204" pitchFamily="34" charset="-120"/>
                <a:ea typeface="微軟正黑體" panose="020B0604030504040204" pitchFamily="34" charset="-120"/>
              </a:rPr>
              <a:t>3.9</a:t>
            </a:r>
            <a:r>
              <a:rPr lang="en-US" altLang="zh-TW" sz="2200" b="1" dirty="0">
                <a:solidFill>
                  <a:schemeClr val="bg1"/>
                </a:solidFill>
                <a:latin typeface="微軟正黑體" panose="020B0604030504040204" pitchFamily="34" charset="-120"/>
                <a:ea typeface="微軟正黑體" panose="020B0604030504040204" pitchFamily="34" charset="-120"/>
              </a:rPr>
              <a:t>%)</a:t>
            </a:r>
            <a:r>
              <a:rPr lang="zh-TW" altLang="en-US" sz="2200" b="1" dirty="0" smtClean="0">
                <a:solidFill>
                  <a:schemeClr val="bg1"/>
                </a:solidFill>
                <a:latin typeface="微軟正黑體" panose="020B0604030504040204" pitchFamily="34" charset="-120"/>
                <a:ea typeface="微軟正黑體" panose="020B0604030504040204" pitchFamily="34" charset="-120"/>
              </a:rPr>
              <a:t>、</a:t>
            </a:r>
            <a:endParaRPr lang="en-US" altLang="zh-TW" sz="2200" b="1" dirty="0" smtClean="0">
              <a:solidFill>
                <a:schemeClr val="bg1"/>
              </a:solidFill>
              <a:latin typeface="微軟正黑體" panose="020B0604030504040204" pitchFamily="34" charset="-120"/>
              <a:ea typeface="微軟正黑體" panose="020B0604030504040204" pitchFamily="34" charset="-120"/>
            </a:endParaRPr>
          </a:p>
          <a:p>
            <a:r>
              <a:rPr lang="en-US" altLang="zh-CN" sz="2400" b="1" dirty="0" smtClean="0">
                <a:solidFill>
                  <a:srgbClr val="FF0000"/>
                </a:solidFill>
                <a:latin typeface="微軟正黑體" panose="020B0604030504040204" pitchFamily="34" charset="-120"/>
                <a:ea typeface="微軟正黑體" panose="020B0604030504040204" pitchFamily="34" charset="-120"/>
              </a:rPr>
              <a:t>172</a:t>
            </a:r>
            <a:r>
              <a:rPr lang="zh-TW" altLang="en-US" sz="2400" b="1" dirty="0" smtClean="0">
                <a:solidFill>
                  <a:srgbClr val="FF0000"/>
                </a:solidFill>
                <a:latin typeface="微軟正黑體" panose="020B0604030504040204" pitchFamily="34" charset="-120"/>
                <a:ea typeface="微軟正黑體" panose="020B0604030504040204" pitchFamily="34" charset="-120"/>
              </a:rPr>
              <a:t>名</a:t>
            </a:r>
            <a:r>
              <a:rPr lang="zh-TW" altLang="en-US" sz="2200" b="1" dirty="0" smtClean="0">
                <a:solidFill>
                  <a:schemeClr val="bg1"/>
                </a:solidFill>
                <a:latin typeface="微軟正黑體" panose="020B0604030504040204" pitchFamily="34" charset="-120"/>
                <a:ea typeface="微軟正黑體" panose="020B0604030504040204" pitchFamily="34" charset="-120"/>
              </a:rPr>
              <a:t>醫務人員</a:t>
            </a:r>
            <a:r>
              <a:rPr lang="zh-TW" altLang="en-US" sz="2200" dirty="0" smtClean="0">
                <a:solidFill>
                  <a:schemeClr val="bg1"/>
                </a:solidFill>
                <a:latin typeface="微軟正黑體" panose="020B0604030504040204" pitchFamily="34" charset="-120"/>
                <a:ea typeface="微軟正黑體" panose="020B0604030504040204" pitchFamily="34" charset="-120"/>
              </a:rPr>
              <a:t>名單，</a:t>
            </a:r>
            <a:endParaRPr lang="en-US" altLang="zh-TW" sz="2200" dirty="0" smtClean="0">
              <a:solidFill>
                <a:schemeClr val="bg1"/>
              </a:solidFill>
              <a:latin typeface="微軟正黑體" panose="020B0604030504040204" pitchFamily="34" charset="-120"/>
              <a:ea typeface="微軟正黑體" panose="020B0604030504040204" pitchFamily="34" charset="-120"/>
            </a:endParaRPr>
          </a:p>
          <a:p>
            <a:r>
              <a:rPr lang="zh-TW" altLang="en-US" sz="2200" dirty="0" smtClean="0">
                <a:solidFill>
                  <a:schemeClr val="bg1"/>
                </a:solidFill>
                <a:latin typeface="微軟正黑體" panose="020B0604030504040204" pitchFamily="34" charset="-120"/>
                <a:ea typeface="微軟正黑體" panose="020B0604030504040204" pitchFamily="34" charset="-120"/>
              </a:rPr>
              <a:t>並將他們立案追查</a:t>
            </a:r>
            <a:r>
              <a:rPr lang="zh-TW" altLang="en-US" sz="2200" dirty="0">
                <a:solidFill>
                  <a:schemeClr val="bg1"/>
                </a:solidFill>
                <a:latin typeface="微軟正黑體" panose="020B0604030504040204" pitchFamily="34" charset="-120"/>
                <a:ea typeface="微軟正黑體" panose="020B0604030504040204" pitchFamily="34" charset="-120"/>
              </a:rPr>
              <a:t>。</a:t>
            </a:r>
            <a:endParaRPr lang="en-US" altLang="zh-TW" sz="22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340769"/>
            <a:chOff x="5266184" y="-1"/>
            <a:chExt cx="3877816" cy="1052737"/>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0"/>
              <a:ext cx="1129430" cy="1052736"/>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0527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719898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2217" y="1052736"/>
            <a:ext cx="8712968" cy="461665"/>
          </a:xfrm>
          <a:prstGeom prst="rect">
            <a:avLst/>
          </a:prstGeom>
        </p:spPr>
        <p:txBody>
          <a:bodyPr wrap="square">
            <a:spAutoFit/>
          </a:bodyPr>
          <a:lstStyle/>
          <a:p>
            <a:r>
              <a:rPr lang="zh-CN" altLang="en-US" smtClean="0">
                <a:latin typeface="微軟正黑體" panose="020B0604030504040204" pitchFamily="34" charset="-120"/>
                <a:ea typeface="微軟正黑體" panose="020B0604030504040204" pitchFamily="34" charset="-120"/>
              </a:rPr>
              <a:t>十八大到迄今為止，</a:t>
            </a:r>
            <a:r>
              <a:rPr lang="zh-CN" altLang="en-US" sz="2400" smtClean="0">
                <a:solidFill>
                  <a:srgbClr val="FF0000"/>
                </a:solidFill>
                <a:latin typeface="微軟正黑體" panose="020B0604030504040204" pitchFamily="34" charset="-120"/>
                <a:ea typeface="微軟正黑體" panose="020B0604030504040204" pitchFamily="34" charset="-120"/>
              </a:rPr>
              <a:t>河北省就有四名常委落馬</a:t>
            </a:r>
            <a:r>
              <a:rPr lang="zh-CN" altLang="en-US" smtClean="0">
                <a:latin typeface="微軟正黑體" panose="020B0604030504040204" pitchFamily="34" charset="-120"/>
                <a:ea typeface="微軟正黑體" panose="020B0604030504040204" pitchFamily="34" charset="-120"/>
              </a:rPr>
              <a:t>，分別是</a:t>
            </a:r>
            <a:endParaRPr lang="en-US" altLang="zh-CN" dirty="0" smtClean="0">
              <a:latin typeface="微軟正黑體" panose="020B0604030504040204" pitchFamily="34" charset="-120"/>
              <a:ea typeface="微軟正黑體" panose="020B0604030504040204" pitchFamily="34" charset="-120"/>
            </a:endParaRPr>
          </a:p>
        </p:txBody>
      </p:sp>
      <p:grpSp>
        <p:nvGrpSpPr>
          <p:cNvPr id="4" name="矩形 5"/>
          <p:cNvGrpSpPr/>
          <p:nvPr/>
        </p:nvGrpSpPr>
        <p:grpSpPr>
          <a:xfrm>
            <a:off x="0" y="-3"/>
            <a:ext cx="9144005" cy="836722"/>
            <a:chOff x="-1" y="-1"/>
            <a:chExt cx="9130605" cy="836720"/>
          </a:xfrm>
          <a:solidFill>
            <a:schemeClr val="tx1"/>
          </a:solidFill>
        </p:grpSpPr>
        <p:sp>
          <p:nvSpPr>
            <p:cNvPr id="5" name="矩形"/>
            <p:cNvSpPr/>
            <p:nvPr/>
          </p:nvSpPr>
          <p:spPr>
            <a:xfrm>
              <a:off x="-1" y="-1"/>
              <a:ext cx="9130605" cy="836720"/>
            </a:xfrm>
            <a:prstGeom prst="rect">
              <a:avLst/>
            </a:prstGeom>
            <a:grp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6" name="9-3. 株洲市被國際追查官員"/>
            <p:cNvSpPr txBox="1"/>
            <p:nvPr/>
          </p:nvSpPr>
          <p:spPr>
            <a:xfrm>
              <a:off x="107346" y="125949"/>
              <a:ext cx="8915907" cy="58476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3</a:t>
              </a:r>
              <a:r>
                <a:rPr dirty="0" smtClean="0"/>
                <a:t>.</a:t>
              </a:r>
              <a:r>
                <a:rPr lang="zh-TW" altLang="en-US" dirty="0" smtClean="0"/>
                <a:t> </a:t>
              </a:r>
              <a:r>
                <a:rPr lang="zh-CN" altLang="en-US" dirty="0" smtClean="0"/>
                <a:t>江派地方勢力</a:t>
              </a:r>
              <a:r>
                <a:rPr lang="en-US" altLang="zh-CN" dirty="0" smtClean="0"/>
                <a:t>-</a:t>
              </a:r>
              <a:r>
                <a:rPr lang="zh-TW" altLang="en-US" dirty="0" smtClean="0"/>
                <a:t>「</a:t>
              </a:r>
              <a:r>
                <a:rPr lang="zh-TW" altLang="en-US" dirty="0"/>
                <a:t>河北幫</a:t>
              </a:r>
              <a:r>
                <a:rPr lang="zh-TW" altLang="en-US" dirty="0" smtClean="0"/>
                <a:t>」</a:t>
              </a:r>
              <a:r>
                <a:rPr lang="zh-CN" altLang="en-US" dirty="0" smtClean="0"/>
                <a:t>大潰散</a:t>
              </a:r>
              <a:endParaRPr lang="zh-CN" altLang="en-US" dirty="0"/>
            </a:p>
          </p:txBody>
        </p:sp>
      </p:grpSp>
      <p:graphicFrame>
        <p:nvGraphicFramePr>
          <p:cNvPr id="8" name="表格 7"/>
          <p:cNvGraphicFramePr>
            <a:graphicFrameLocks noGrp="1"/>
          </p:cNvGraphicFramePr>
          <p:nvPr>
            <p:extLst>
              <p:ext uri="{D42A27DB-BD31-4B8C-83A1-F6EECF244321}">
                <p14:modId xmlns:p14="http://schemas.microsoft.com/office/powerpoint/2010/main" val="1206783820"/>
              </p:ext>
            </p:extLst>
          </p:nvPr>
        </p:nvGraphicFramePr>
        <p:xfrm>
          <a:off x="132592" y="1700808"/>
          <a:ext cx="8856987" cy="4812392"/>
        </p:xfrm>
        <a:graphic>
          <a:graphicData uri="http://schemas.openxmlformats.org/drawingml/2006/table">
            <a:tbl>
              <a:tblPr firstRow="1" bandRow="1">
                <a:tableStyleId>{5C22544A-7EE6-4342-B048-85BDC9FD1C3A}</a:tableStyleId>
              </a:tblPr>
              <a:tblGrid>
                <a:gridCol w="1944217"/>
                <a:gridCol w="2088232"/>
                <a:gridCol w="2376264"/>
                <a:gridCol w="2448274"/>
              </a:tblGrid>
              <a:tr h="432048">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河北</a:t>
                      </a:r>
                      <a:r>
                        <a:rPr lang="zh-CN" altLang="en-US" sz="2000" smtClean="0">
                          <a:solidFill>
                            <a:schemeClr val="tx1"/>
                          </a:solidFill>
                          <a:latin typeface="微軟正黑體" panose="020B0604030504040204" pitchFamily="34" charset="-120"/>
                          <a:ea typeface="微軟正黑體" panose="020B0604030504040204" pitchFamily="34" charset="-120"/>
                        </a:rPr>
                        <a:t>省委書記</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省委秘書長</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省</a:t>
                      </a:r>
                      <a:r>
                        <a:rPr lang="zh-CN" altLang="en-US" sz="2000" smtClean="0">
                          <a:solidFill>
                            <a:schemeClr val="tx1"/>
                          </a:solidFill>
                          <a:latin typeface="微軟正黑體" panose="020B0604030504040204" pitchFamily="34" charset="-120"/>
                          <a:ea typeface="微軟正黑體" panose="020B0604030504040204" pitchFamily="34" charset="-120"/>
                        </a:rPr>
                        <a:t>組織</a:t>
                      </a:r>
                      <a:r>
                        <a:rPr lang="zh-TW" altLang="en-US" sz="2000" smtClean="0">
                          <a:solidFill>
                            <a:schemeClr val="tx1"/>
                          </a:solidFill>
                          <a:latin typeface="微軟正黑體" panose="020B0604030504040204" pitchFamily="34" charset="-120"/>
                          <a:ea typeface="微軟正黑體" panose="020B0604030504040204" pitchFamily="34" charset="-120"/>
                        </a:rPr>
                        <a:t>部</a:t>
                      </a:r>
                      <a:r>
                        <a:rPr lang="zh-CN" altLang="en-US" sz="2000" smtClean="0">
                          <a:solidFill>
                            <a:schemeClr val="tx1"/>
                          </a:solidFill>
                          <a:latin typeface="微軟正黑體" panose="020B0604030504040204" pitchFamily="34" charset="-120"/>
                          <a:ea typeface="微軟正黑體" panose="020B0604030504040204" pitchFamily="34" charset="-120"/>
                        </a:rPr>
                        <a:t>部長</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a:t>
                      </a:r>
                      <a:r>
                        <a:rPr lang="zh-TW" altLang="en-US" sz="2000" smtClean="0">
                          <a:solidFill>
                            <a:schemeClr val="tx1"/>
                          </a:solidFill>
                          <a:latin typeface="微軟正黑體" panose="020B0604030504040204" pitchFamily="34" charset="-120"/>
                          <a:ea typeface="微軟正黑體" panose="020B0604030504040204" pitchFamily="34" charset="-120"/>
                        </a:rPr>
                        <a:t>委</a:t>
                      </a:r>
                      <a:r>
                        <a:rPr lang="zh-CN" altLang="en-US" sz="2000" smtClean="0">
                          <a:solidFill>
                            <a:schemeClr val="tx1"/>
                          </a:solidFill>
                          <a:latin typeface="微軟正黑體" panose="020B0604030504040204" pitchFamily="34" charset="-120"/>
                          <a:ea typeface="微軟正黑體" panose="020B0604030504040204" pitchFamily="34" charset="-120"/>
                        </a:rPr>
                        <a:t>政法委書記</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8904">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周本順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景春華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dirty="0" smtClean="0">
                          <a:solidFill>
                            <a:schemeClr val="tx1"/>
                          </a:solidFill>
                          <a:latin typeface="微軟正黑體" panose="020B0604030504040204" pitchFamily="34" charset="-120"/>
                          <a:ea typeface="微軟正黑體" panose="020B0604030504040204" pitchFamily="34" charset="-120"/>
                          <a:cs typeface="+mn-cs"/>
                        </a:rPr>
                        <a:t>梁濱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dirty="0" smtClean="0">
                          <a:solidFill>
                            <a:schemeClr val="tx1"/>
                          </a:solidFill>
                          <a:latin typeface="微軟正黑體" panose="020B0604030504040204" pitchFamily="34" charset="-120"/>
                          <a:ea typeface="微軟正黑體" panose="020B0604030504040204" pitchFamily="34" charset="-120"/>
                          <a:cs typeface="+mn-cs"/>
                        </a:rPr>
                        <a:t>張越</a:t>
                      </a:r>
                      <a:endParaRPr lang="zh-TW" altLang="en-US" sz="2400" b="1" kern="1200" dirty="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3752">
                <a:tc>
                  <a:txBody>
                    <a:bodyPr/>
                    <a:lstStyle/>
                    <a:p>
                      <a:endParaRPr lang="en-US" altLang="zh-TW" sz="2400" dirty="0" smtClean="0">
                        <a:latin typeface="微軟正黑體" panose="020B0604030504040204" pitchFamily="34" charset="-120"/>
                        <a:ea typeface="微軟正黑體" panose="020B0604030504040204" pitchFamily="34" charset="-120"/>
                      </a:endParaRPr>
                    </a:p>
                    <a:p>
                      <a:endParaRPr lang="en-US" altLang="zh-TW" sz="2400" dirty="0" smtClean="0">
                        <a:latin typeface="微軟正黑體" panose="020B0604030504040204" pitchFamily="34" charset="-120"/>
                        <a:ea typeface="微軟正黑體" panose="020B0604030504040204" pitchFamily="34" charset="-120"/>
                      </a:endParaRPr>
                    </a:p>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zh-TW" altLang="en-US" sz="24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15</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algn="ct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rPr>
                        <a:t>18</a:t>
                      </a:r>
                      <a:r>
                        <a:rPr lang="zh-TW"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8</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en-US" altLang="zh-TW" sz="1800" b="0" dirty="0" smtClean="0">
                          <a:solidFill>
                            <a:schemeClr val="tx1"/>
                          </a:solidFill>
                          <a:latin typeface="微軟正黑體" panose="020B0604030504040204" pitchFamily="34" charset="-120"/>
                          <a:ea typeface="微軟正黑體" panose="020B0604030504040204" pitchFamily="34" charset="-120"/>
                        </a:rPr>
                        <a:t>(</a:t>
                      </a:r>
                      <a:r>
                        <a:rPr lang="zh-TW" altLang="en-US" sz="1800" b="0" dirty="0" smtClean="0">
                          <a:solidFill>
                            <a:schemeClr val="tx1"/>
                          </a:solidFill>
                          <a:latin typeface="微軟正黑體" panose="020B0604030504040204" pitchFamily="34" charset="-120"/>
                          <a:ea typeface="微軟正黑體" panose="020B0604030504040204" pitchFamily="34" charset="-120"/>
                        </a:rPr>
                        <a:t>舉報他人，減輕判刑</a:t>
                      </a:r>
                      <a:r>
                        <a:rPr lang="en-US" altLang="zh-TW" sz="1800" b="0" dirty="0" smtClean="0">
                          <a:solidFill>
                            <a:schemeClr val="tx1"/>
                          </a:solidFill>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b="1" dirty="0" smtClean="0">
                          <a:solidFill>
                            <a:srgbClr val="FF0000"/>
                          </a:solidFill>
                          <a:latin typeface="微軟正黑體" panose="020B0604030504040204" pitchFamily="34" charset="-120"/>
                          <a:ea typeface="微軟正黑體" panose="020B0604030504040204" pitchFamily="34" charset="-120"/>
                        </a:rPr>
                        <a:t>當庭認罪，待判</a:t>
                      </a:r>
                      <a:endParaRPr lang="en-US" altLang="zh-TW" sz="2000" dirty="0" smtClean="0">
                        <a:latin typeface="微軟正黑體" panose="020B0604030504040204" pitchFamily="34" charset="-120"/>
                        <a:ea typeface="微軟正黑體" panose="020B0604030504040204" pitchFamily="34" charset="-120"/>
                      </a:endParaRPr>
                    </a:p>
                    <a:p>
                      <a:pPr algn="ctr"/>
                      <a:r>
                        <a:rPr lang="zh-TW" altLang="en-US" sz="2000" dirty="0" smtClean="0">
                          <a:latin typeface="微軟正黑體" panose="020B0604030504040204" pitchFamily="34" charset="-120"/>
                          <a:ea typeface="微軟正黑體" panose="020B0604030504040204" pitchFamily="34" charset="-120"/>
                        </a:rPr>
                        <a:t>被控受賄</a:t>
                      </a:r>
                      <a:r>
                        <a:rPr lang="en-US" altLang="zh-TW" sz="2000" dirty="0" smtClean="0">
                          <a:latin typeface="微軟正黑體" panose="020B0604030504040204" pitchFamily="34" charset="-120"/>
                          <a:ea typeface="微軟正黑體" panose="020B0604030504040204" pitchFamily="34" charset="-120"/>
                        </a:rPr>
                        <a:t>1.5</a:t>
                      </a:r>
                      <a:r>
                        <a:rPr lang="zh-TW" altLang="en-US" sz="2000" dirty="0" smtClean="0">
                          <a:latin typeface="微軟正黑體" panose="020B0604030504040204" pitchFamily="34" charset="-120"/>
                          <a:ea typeface="微軟正黑體" panose="020B0604030504040204" pitchFamily="34" charset="-120"/>
                        </a:rPr>
                        <a:t>億</a:t>
                      </a:r>
                      <a:endParaRPr lang="en-US" altLang="zh-TW" sz="2000" dirty="0" smtClean="0">
                        <a:latin typeface="微軟正黑體" panose="020B0604030504040204" pitchFamily="34" charset="-120"/>
                        <a:ea typeface="微軟正黑體" panose="020B0604030504040204" pitchFamily="34" charset="-120"/>
                      </a:endParaRPr>
                    </a:p>
                    <a:p>
                      <a:pPr algn="ctr"/>
                      <a:endParaRPr lang="en-US"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TW" altLang="en-US" sz="2000" b="1" dirty="0" smtClean="0">
                          <a:latin typeface="微軟正黑體" panose="020B0604030504040204" pitchFamily="34" charset="-120"/>
                          <a:ea typeface="微軟正黑體" panose="020B0604030504040204" pitchFamily="34" charset="-120"/>
                        </a:rPr>
                        <a:t>周永康</a:t>
                      </a:r>
                      <a:r>
                        <a:rPr lang="zh-TW" altLang="en-US" sz="2000" b="1" dirty="0" smtClean="0">
                          <a:solidFill>
                            <a:srgbClr val="FF0000"/>
                          </a:solidFill>
                          <a:latin typeface="微軟正黑體" panose="020B0604030504040204" pitchFamily="34" charset="-120"/>
                          <a:ea typeface="微軟正黑體" panose="020B0604030504040204" pitchFamily="34" charset="-120"/>
                        </a:rPr>
                        <a:t>心腹</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zh-TW" altLang="en-US" sz="2000" b="1" dirty="0" smtClean="0">
                          <a:latin typeface="微軟正黑體" panose="020B0604030504040204" pitchFamily="34" charset="-120"/>
                          <a:ea typeface="微軟正黑體" panose="020B0604030504040204" pitchFamily="34" charset="-120"/>
                        </a:rPr>
                        <a:t>周永康派系裡的</a:t>
                      </a:r>
                      <a:r>
                        <a:rPr lang="zh-TW" altLang="en-US" sz="2000" b="1" dirty="0" smtClean="0">
                          <a:solidFill>
                            <a:srgbClr val="FF0000"/>
                          </a:solidFill>
                          <a:latin typeface="微軟正黑體" panose="020B0604030504040204" pitchFamily="34" charset="-120"/>
                          <a:ea typeface="微軟正黑體" panose="020B0604030504040204" pitchFamily="34" charset="-120"/>
                        </a:rPr>
                        <a:t>“三劍客</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a:p>
                  </a:txBody>
                  <a:tcPr/>
                </a:tc>
                <a:tc hMerge="1">
                  <a:txBody>
                    <a:bodyPr/>
                    <a:lstStyle/>
                    <a:p>
                      <a:endParaRPr lang="zh-TW" altLang="en-US"/>
                    </a:p>
                  </a:txBody>
                  <a:tcPr/>
                </a:tc>
              </a:tr>
              <a:tr h="370840">
                <a:tc gridSpan="4">
                  <a:txBody>
                    <a:bodyPr/>
                    <a:lstStyle/>
                    <a:p>
                      <a:pPr algn="ct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他們為撈取政治資本，</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積極追隨江澤民、周永康賣力迫害法輪功學員，</a:t>
                      </a:r>
                      <a:endParaRPr lang="en-US" altLang="zh-CN" sz="1800" b="1"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gn="ct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雙手沾滿</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人民</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的鮮血</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24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9" name="Picture 14"/>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19909" t="17839" r="49809" b="27964"/>
          <a:stretch/>
        </p:blipFill>
        <p:spPr>
          <a:xfrm>
            <a:off x="395536" y="2657632"/>
            <a:ext cx="1368152" cy="1449226"/>
          </a:xfrm>
          <a:prstGeom prst="rect">
            <a:avLst/>
          </a:prstGeom>
        </p:spPr>
      </p:pic>
      <p:pic>
        <p:nvPicPr>
          <p:cNvPr id="10" name="Picture 11"/>
          <p:cNvPicPr>
            <a:picLocks noChangeAspect="1"/>
          </p:cNvPicPr>
          <p:nvPr/>
        </p:nvPicPr>
        <p:blipFill rotWithShape="1">
          <a:blip r:embed="rId4"/>
          <a:srcRect l="32966" t="9754" r="30016" b="18957"/>
          <a:stretch/>
        </p:blipFill>
        <p:spPr>
          <a:xfrm>
            <a:off x="4860032" y="2646070"/>
            <a:ext cx="1080120" cy="1469946"/>
          </a:xfrm>
          <a:prstGeom prst="rect">
            <a:avLst/>
          </a:prstGeom>
        </p:spPr>
      </p:pic>
      <p:pic>
        <p:nvPicPr>
          <p:cNvPr id="11" name="Picture 13"/>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Lst>
          </a:blip>
          <a:srcRect l="31425" t="6054" r="26279" b="27108"/>
          <a:stretch/>
        </p:blipFill>
        <p:spPr>
          <a:xfrm>
            <a:off x="2322888" y="2655229"/>
            <a:ext cx="1656184" cy="1472191"/>
          </a:xfrm>
          <a:prstGeom prst="rect">
            <a:avLst/>
          </a:prstGeom>
        </p:spPr>
      </p:pic>
      <p:pic>
        <p:nvPicPr>
          <p:cNvPr id="12" name="Picture 2" descr="4月20日，中共河北省委前常委、政法委前书记张越案开庭审理，其当庭认罪悔罪。（网络图片）"/>
          <p:cNvPicPr>
            <a:picLocks noChangeAspect="1" noChangeArrowheads="1"/>
          </p:cNvPicPr>
          <p:nvPr/>
        </p:nvPicPr>
        <p:blipFill rotWithShape="1">
          <a:blip r:embed="rId7">
            <a:extLst>
              <a:ext uri="{28A0092B-C50C-407E-A947-70E740481C1C}">
                <a14:useLocalDpi xmlns:a14="http://schemas.microsoft.com/office/drawing/2010/main" val="0"/>
              </a:ext>
            </a:extLst>
          </a:blip>
          <a:srcRect l="41263" t="16136" r="32507" b="34153"/>
          <a:stretch/>
        </p:blipFill>
        <p:spPr bwMode="auto">
          <a:xfrm>
            <a:off x="7308304" y="2655229"/>
            <a:ext cx="1141850" cy="1451629"/>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Tree>
    <p:extLst>
      <p:ext uri="{BB962C8B-B14F-4D97-AF65-F5344CB8AC3E}">
        <p14:creationId xmlns:p14="http://schemas.microsoft.com/office/powerpoint/2010/main" val="1741440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矩形 5"/>
          <p:cNvGrpSpPr/>
          <p:nvPr/>
        </p:nvGrpSpPr>
        <p:grpSpPr>
          <a:xfrm>
            <a:off x="13398" y="-3"/>
            <a:ext cx="9130607" cy="836722"/>
            <a:chOff x="-1" y="-1"/>
            <a:chExt cx="9130605" cy="836720"/>
          </a:xfrm>
        </p:grpSpPr>
        <p:sp>
          <p:nvSpPr>
            <p:cNvPr id="133" name="矩形"/>
            <p:cNvSpPr/>
            <p:nvPr/>
          </p:nvSpPr>
          <p:spPr>
            <a:xfrm>
              <a:off x="-1" y="-1"/>
              <a:ext cx="9130605" cy="836720"/>
            </a:xfrm>
            <a:prstGeom prst="rect">
              <a:avLst/>
            </a:prstGeom>
            <a:solidFill>
              <a:srgbClr val="0070C0"/>
            </a:solid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134" name="9-3. 株洲市被國際追查官員"/>
            <p:cNvSpPr txBox="1"/>
            <p:nvPr/>
          </p:nvSpPr>
          <p:spPr>
            <a:xfrm>
              <a:off x="166692" y="163738"/>
              <a:ext cx="5256004"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4</a:t>
              </a:r>
              <a:r>
                <a:rPr dirty="0" smtClean="0"/>
                <a:t>. </a:t>
              </a:r>
              <a:r>
                <a:rPr lang="zh-TW" altLang="en-US" dirty="0" smtClean="0"/>
                <a:t>省部級高官</a:t>
              </a:r>
              <a:endParaRPr dirty="0"/>
            </a:p>
          </p:txBody>
        </p:sp>
      </p:grpSp>
      <p:sp>
        <p:nvSpPr>
          <p:cNvPr id="136" name="矩形 6"/>
          <p:cNvSpPr/>
          <p:nvPr/>
        </p:nvSpPr>
        <p:spPr>
          <a:xfrm>
            <a:off x="268293" y="5454248"/>
            <a:ext cx="8485061"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smtClean="0"/>
              <a:t>到目前為止，</a:t>
            </a:r>
            <a:r>
              <a:rPr lang="zh-TW" altLang="en-US" sz="2400" b="1" dirty="0">
                <a:solidFill>
                  <a:srgbClr val="C00000"/>
                </a:solidFill>
              </a:rPr>
              <a:t>河北省</a:t>
            </a:r>
            <a:r>
              <a:rPr lang="zh-TW" altLang="en-US" sz="2400" dirty="0"/>
              <a:t>有</a:t>
            </a:r>
            <a:r>
              <a:rPr lang="en-US" altLang="zh-TW" sz="2400" b="1">
                <a:solidFill>
                  <a:srgbClr val="C00000"/>
                </a:solidFill>
              </a:rPr>
              <a:t>5880</a:t>
            </a:r>
            <a:r>
              <a:rPr lang="zh-TW" altLang="en-US" sz="2400" b="1" smtClean="0">
                <a:solidFill>
                  <a:srgbClr val="C00000"/>
                </a:solidFill>
              </a:rPr>
              <a:t>名</a:t>
            </a:r>
            <a:r>
              <a:rPr lang="zh-TW" altLang="en-US" sz="2400" smtClean="0"/>
              <a:t>的公檢法司</a:t>
            </a:r>
            <a:r>
              <a:rPr smtClean="0"/>
              <a:t>、教育界、媒體界</a:t>
            </a:r>
            <a:endParaRPr lang="en-US" dirty="0" smtClean="0"/>
          </a:p>
          <a:p>
            <a:pPr>
              <a:defRPr sz="2400">
                <a:latin typeface="微軟正黑體"/>
                <a:ea typeface="微軟正黑體"/>
                <a:cs typeface="微軟正黑體"/>
                <a:sym typeface="微軟正黑體"/>
              </a:defRPr>
            </a:pPr>
            <a:r>
              <a:rPr smtClean="0"/>
              <a:t>等人員因迫害法輪功學員，被海外組織“追查國際”立案追查</a:t>
            </a:r>
            <a:endParaRPr dirty="0"/>
          </a:p>
        </p:txBody>
      </p:sp>
      <p:sp>
        <p:nvSpPr>
          <p:cNvPr id="137" name="矩形"/>
          <p:cNvSpPr/>
          <p:nvPr/>
        </p:nvSpPr>
        <p:spPr>
          <a:xfrm>
            <a:off x="7525885" y="100429"/>
            <a:ext cx="1486351" cy="648078"/>
          </a:xfrm>
          <a:prstGeom prst="rect">
            <a:avLst/>
          </a:prstGeom>
          <a:solidFill>
            <a:srgbClr val="FFFFFF"/>
          </a:solidFill>
          <a:ln w="28575" cap="flat">
            <a:solidFill>
              <a:srgbClr val="0070C0"/>
            </a:solidFill>
            <a:prstDash val="solid"/>
            <a:round/>
          </a:ln>
          <a:effectLst/>
        </p:spPr>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smtClean="0"/>
              <a:t>高官</a:t>
            </a:r>
            <a:endParaRPr sz="3200" dirty="0"/>
          </a:p>
        </p:txBody>
      </p:sp>
      <p:sp>
        <p:nvSpPr>
          <p:cNvPr id="3" name="文字方塊 2"/>
          <p:cNvSpPr txBox="1"/>
          <p:nvPr/>
        </p:nvSpPr>
        <p:spPr>
          <a:xfrm>
            <a:off x="238452" y="1201554"/>
            <a:ext cx="8773784" cy="3416320"/>
          </a:xfrm>
          <a:prstGeom prst="rect">
            <a:avLst/>
          </a:prstGeom>
          <a:noFill/>
          <a:ln w="38100">
            <a:noFill/>
          </a:ln>
        </p:spPr>
        <p:txBody>
          <a:bodyPr wrap="square" rtlCol="0">
            <a:spAutoFit/>
          </a:bodyPr>
          <a:lstStyle/>
          <a:p>
            <a:r>
              <a:rPr lang="zh-TW" altLang="en-US" sz="2400" b="1" dirty="0" smtClean="0">
                <a:solidFill>
                  <a:srgbClr val="C00000"/>
                </a:solidFill>
                <a:latin typeface="微軟正黑體" panose="020B0604030504040204" pitchFamily="34" charset="-120"/>
                <a:ea typeface="微軟正黑體" panose="020B0604030504040204" pitchFamily="34" charset="-120"/>
              </a:rPr>
              <a:t>河北</a:t>
            </a:r>
            <a:r>
              <a:rPr lang="zh-TW" altLang="zh-TW" sz="2400" b="1" dirty="0" smtClean="0">
                <a:solidFill>
                  <a:srgbClr val="C00000"/>
                </a:solidFill>
                <a:latin typeface="微軟正黑體" panose="020B0604030504040204" pitchFamily="34" charset="-120"/>
                <a:ea typeface="微軟正黑體" panose="020B0604030504040204" pitchFamily="34" charset="-120"/>
              </a:rPr>
              <a:t>省</a:t>
            </a:r>
            <a:r>
              <a:rPr lang="zh-CN" altLang="zh-TW" sz="2400" dirty="0" smtClean="0">
                <a:latin typeface="微軟正黑體" panose="020B0604030504040204" pitchFamily="34" charset="-120"/>
                <a:ea typeface="微軟正黑體" panose="020B0604030504040204" pitchFamily="34" charset="-120"/>
              </a:rPr>
              <a:t>許多官員因迫害法輪功被國際追查，包括</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現任及歷任省委政法委書記</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solidFill>
                  <a:srgbClr val="0070C0"/>
                </a:solidFill>
                <a:latin typeface="微軟正黑體" panose="020B0604030504040204" pitchFamily="34" charset="-120"/>
                <a:ea typeface="微軟正黑體" panose="020B0604030504040204" pitchFamily="34" charset="-120"/>
              </a:rPr>
              <a:t>趙正永</a:t>
            </a:r>
            <a:r>
              <a:rPr lang="zh-CN" altLang="zh-TW" sz="2400" b="1" dirty="0">
                <a:solidFill>
                  <a:srgbClr val="0070C0"/>
                </a:solidFill>
                <a:latin typeface="微軟正黑體" panose="020B0604030504040204" pitchFamily="34" charset="-120"/>
                <a:ea typeface="微軟正黑體" panose="020B0604030504040204" pitchFamily="34" charset="-120"/>
              </a:rPr>
              <a:t>、宋洪武</a:t>
            </a:r>
            <a:r>
              <a:rPr lang="zh-CN" altLang="zh-TW" sz="2400" b="1" dirty="0" smtClean="0">
                <a:latin typeface="微軟正黑體" panose="020B0604030504040204" pitchFamily="34" charset="-120"/>
                <a:ea typeface="微軟正黑體" panose="020B0604030504040204" pitchFamily="34" charset="-120"/>
              </a:rPr>
              <a:t>；</a:t>
            </a:r>
            <a:endParaRPr lang="en-US" altLang="zh-CN" sz="2400" b="1"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r>
              <a:rPr lang="zh-CN" altLang="zh-TW" sz="2400" dirty="0" smtClean="0">
                <a:latin typeface="微軟正黑體" panose="020B0604030504040204" pitchFamily="34" charset="-120"/>
                <a:ea typeface="微軟正黑體" panose="020B0604030504040204" pitchFamily="34" charset="-120"/>
              </a:rPr>
              <a:t>省委防範辦主任</a:t>
            </a:r>
            <a:r>
              <a:rPr lang="en-US" altLang="zh-TW" sz="2400" dirty="0" smtClean="0">
                <a:latin typeface="微軟正黑體" panose="020B0604030504040204" pitchFamily="34" charset="-120"/>
                <a:ea typeface="微軟正黑體" panose="020B0604030504040204" pitchFamily="34" charset="-120"/>
              </a:rPr>
              <a:t>(610</a:t>
            </a:r>
            <a:r>
              <a:rPr lang="zh-TW" altLang="en-US" sz="2400" dirty="0" smtClean="0">
                <a:latin typeface="微軟正黑體" panose="020B0604030504040204" pitchFamily="34" charset="-120"/>
                <a:ea typeface="微軟正黑體" panose="020B0604030504040204" pitchFamily="34" charset="-120"/>
              </a:rPr>
              <a:t>辦</a:t>
            </a:r>
            <a:r>
              <a:rPr lang="en-US" altLang="zh-TW" sz="2400" dirty="0" smtClean="0">
                <a:latin typeface="微軟正黑體" panose="020B0604030504040204" pitchFamily="34" charset="-120"/>
                <a:ea typeface="微軟正黑體" panose="020B0604030504040204" pitchFamily="34" charset="-120"/>
              </a:rPr>
              <a:t>)</a:t>
            </a:r>
            <a:r>
              <a:rPr lang="zh-TW" altLang="en-US" sz="2400" dirty="0" smtClean="0">
                <a:latin typeface="微軟正黑體" panose="020B0604030504040204" pitchFamily="34" charset="-120"/>
                <a:ea typeface="微軟正黑體" panose="020B0604030504040204" pitchFamily="34" charset="-120"/>
              </a:rPr>
              <a:t>：</a:t>
            </a:r>
            <a:r>
              <a:rPr lang="zh-CN" altLang="zh-TW" sz="2400" b="1" dirty="0" smtClean="0">
                <a:solidFill>
                  <a:srgbClr val="0070C0"/>
                </a:solidFill>
                <a:latin typeface="微軟正黑體" panose="020B0604030504040204" pitchFamily="34" charset="-120"/>
                <a:ea typeface="微軟正黑體" panose="020B0604030504040204" pitchFamily="34" charset="-120"/>
              </a:rPr>
              <a:t>何少林、劉新文、張邁曾</a:t>
            </a:r>
            <a:r>
              <a:rPr lang="zh-CN" altLang="zh-TW" sz="2400" dirty="0" smtClean="0">
                <a:latin typeface="微軟正黑體" panose="020B0604030504040204" pitchFamily="34" charset="-120"/>
                <a:ea typeface="微軟正黑體" panose="020B0604030504040204" pitchFamily="34" charset="-120"/>
              </a:rPr>
              <a:t>；</a:t>
            </a:r>
            <a:endParaRPr lang="en-US" altLang="zh-CN" sz="2400" dirty="0" smtClean="0">
              <a:latin typeface="微軟正黑體" panose="020B0604030504040204" pitchFamily="34" charset="-120"/>
              <a:ea typeface="微軟正黑體" panose="020B0604030504040204" pitchFamily="34" charset="-120"/>
            </a:endParaRPr>
          </a:p>
          <a:p>
            <a:endParaRPr lang="en-US" altLang="zh-CN" sz="2400" dirty="0" smtClean="0">
              <a:latin typeface="微軟正黑體" panose="020B0604030504040204" pitchFamily="34" charset="-120"/>
              <a:ea typeface="微軟正黑體" panose="020B0604030504040204" pitchFamily="34" charset="-120"/>
            </a:endParaRPr>
          </a:p>
          <a:p>
            <a:pPr>
              <a:defRPr sz="2800">
                <a:latin typeface="微軟正黑體"/>
                <a:ea typeface="微軟正黑體"/>
                <a:cs typeface="微軟正黑體"/>
                <a:sym typeface="微軟正黑體"/>
              </a:defRPr>
            </a:pPr>
            <a:r>
              <a:rPr lang="zh-TW" altLang="en-US" sz="2400" dirty="0" smtClean="0">
                <a:latin typeface="微軟正黑體" panose="020B0604030504040204" pitchFamily="34" charset="-120"/>
                <a:ea typeface="微軟正黑體" panose="020B0604030504040204" pitchFamily="34" charset="-120"/>
              </a:rPr>
              <a:t>省反</a:t>
            </a:r>
            <a:r>
              <a:rPr lang="en-US" altLang="zh-TW" sz="2400" dirty="0" smtClean="0">
                <a:latin typeface="微軟正黑體" panose="020B0604030504040204" pitchFamily="34" charset="-120"/>
                <a:ea typeface="微軟正黑體" panose="020B0604030504040204" pitchFamily="34" charset="-120"/>
              </a:rPr>
              <a:t>X</a:t>
            </a:r>
            <a:r>
              <a:rPr lang="zh-TW" altLang="en-US" sz="2400" dirty="0" smtClean="0">
                <a:latin typeface="微軟正黑體" panose="020B0604030504040204" pitchFamily="34" charset="-120"/>
                <a:ea typeface="微軟正黑體" panose="020B0604030504040204" pitchFamily="34" charset="-120"/>
              </a:rPr>
              <a:t>教協會</a:t>
            </a:r>
            <a:r>
              <a:rPr lang="zh-TW" altLang="en-US" sz="2400" dirty="0" smtClean="0"/>
              <a:t>理事長：</a:t>
            </a:r>
            <a:r>
              <a:rPr lang="zh-TW" altLang="en-US" sz="2400" b="1" dirty="0" smtClean="0">
                <a:solidFill>
                  <a:srgbClr val="0070C0"/>
                </a:solidFill>
              </a:rPr>
              <a:t>張宗</a:t>
            </a:r>
            <a:r>
              <a:rPr lang="zh-TW" altLang="en-US" sz="2400" b="1" dirty="0">
                <a:solidFill>
                  <a:srgbClr val="0070C0"/>
                </a:solidFill>
              </a:rPr>
              <a:t>祜</a:t>
            </a:r>
            <a:r>
              <a:rPr lang="en-US" altLang="zh-TW" sz="2400" u="sng" dirty="0" smtClean="0"/>
              <a:t>(</a:t>
            </a:r>
            <a:r>
              <a:rPr lang="zh-TW" altLang="en-US" sz="2400" u="sng" dirty="0" smtClean="0">
                <a:uFill>
                  <a:solidFill>
                    <a:srgbClr val="0000FF"/>
                  </a:solidFill>
                </a:uFill>
              </a:rPr>
              <a:t>已亡</a:t>
            </a:r>
            <a:r>
              <a:rPr lang="en-US" altLang="zh-TW" sz="2400" u="sng" dirty="0"/>
              <a:t>)</a:t>
            </a:r>
            <a:r>
              <a:rPr lang="zh-TW" altLang="en-US" sz="2400" dirty="0" smtClean="0"/>
              <a:t>、</a:t>
            </a:r>
            <a:r>
              <a:rPr lang="zh-TW" altLang="en-US" sz="2400" b="1" dirty="0" smtClean="0">
                <a:solidFill>
                  <a:srgbClr val="0070C0"/>
                </a:solidFill>
              </a:rPr>
              <a:t>李春岩</a:t>
            </a:r>
            <a:endParaRPr lang="en-US" altLang="zh-TW" sz="2400" b="1" dirty="0" smtClean="0">
              <a:solidFill>
                <a:srgbClr val="0070C0"/>
              </a:solidFill>
            </a:endParaRPr>
          </a:p>
          <a:p>
            <a:pPr>
              <a:defRPr sz="2800">
                <a:latin typeface="微軟正黑體"/>
                <a:ea typeface="微軟正黑體"/>
                <a:cs typeface="微軟正黑體"/>
                <a:sym typeface="微軟正黑體"/>
              </a:defRPr>
            </a:pPr>
            <a:endParaRPr lang="en-US" altLang="zh-TW" sz="2400" b="1" dirty="0" smtClean="0">
              <a:solidFill>
                <a:srgbClr val="0070C0"/>
              </a:solidFill>
            </a:endParaRPr>
          </a:p>
          <a:p>
            <a:pPr>
              <a:defRPr sz="2800">
                <a:latin typeface="微軟正黑體"/>
                <a:ea typeface="微軟正黑體"/>
                <a:cs typeface="微軟正黑體"/>
                <a:sym typeface="微軟正黑體"/>
              </a:defRPr>
            </a:pPr>
            <a:r>
              <a:rPr lang="en-US" altLang="zh-TW" sz="2400" b="1" dirty="0" smtClean="0"/>
              <a:t>(</a:t>
            </a:r>
            <a:r>
              <a:rPr lang="zh-TW" altLang="en-US" sz="2400" b="1" dirty="0" smtClean="0"/>
              <a:t>祜，讀音同護，四聲；注音</a:t>
            </a:r>
            <a:r>
              <a:rPr lang="zh-CN" altLang="en-US" sz="2400" dirty="0" smtClean="0">
                <a:sym typeface="微軟正黑體"/>
              </a:rPr>
              <a:t>ㄏ</a:t>
            </a:r>
            <a:r>
              <a:rPr lang="zh-CN" altLang="en-US" sz="2400" dirty="0">
                <a:sym typeface="微軟正黑體"/>
              </a:rPr>
              <a:t>ㄨ</a:t>
            </a:r>
            <a:r>
              <a:rPr lang="zh-CN" altLang="en-US" sz="2400" dirty="0" smtClean="0">
                <a:sym typeface="微軟正黑體"/>
              </a:rPr>
              <a:t>ˋ</a:t>
            </a:r>
            <a:r>
              <a:rPr lang="zh-TW" altLang="en-US" sz="2400" dirty="0" smtClean="0">
                <a:sym typeface="微軟正黑體"/>
              </a:rPr>
              <a:t>；拼音</a:t>
            </a:r>
            <a:r>
              <a:rPr lang="en-US" altLang="zh-TW" sz="2400" dirty="0" err="1" smtClean="0">
                <a:sym typeface="微軟正黑體"/>
              </a:rPr>
              <a:t>hù</a:t>
            </a:r>
            <a:r>
              <a:rPr lang="en-US" altLang="zh-TW" sz="2400" dirty="0">
                <a:sym typeface="微軟正黑體"/>
              </a:rPr>
              <a:t> </a:t>
            </a:r>
            <a:r>
              <a:rPr lang="en-US" altLang="zh-TW" sz="2400" b="1" dirty="0" smtClean="0"/>
              <a:t>)</a:t>
            </a:r>
            <a:endParaRPr lang="zh-TW" altLang="en-US" sz="2400" b="1" dirty="0"/>
          </a:p>
        </p:txBody>
      </p:sp>
    </p:spTree>
    <p:extLst>
      <p:ext uri="{BB962C8B-B14F-4D97-AF65-F5344CB8AC3E}">
        <p14:creationId xmlns:p14="http://schemas.microsoft.com/office/powerpoint/2010/main" val="2348945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l="15596" t="2299" r="7569" b="2785"/>
          <a:stretch/>
        </p:blipFill>
        <p:spPr>
          <a:xfrm>
            <a:off x="2621786" y="969697"/>
            <a:ext cx="4027593" cy="5323746"/>
          </a:xfrm>
          <a:prstGeom prst="rect">
            <a:avLst/>
          </a:prstGeom>
        </p:spPr>
      </p:pic>
      <p:sp>
        <p:nvSpPr>
          <p:cNvPr id="119" name="矩形 2"/>
          <p:cNvSpPr txBox="1"/>
          <p:nvPr/>
        </p:nvSpPr>
        <p:spPr>
          <a:xfrm>
            <a:off x="179556" y="104635"/>
            <a:ext cx="4274061" cy="645824"/>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p>
            <a:pPr defTabSz="909458">
              <a:defRPr sz="4400" b="0">
                <a:latin typeface="微軟正黑體"/>
                <a:ea typeface="微軟正黑體"/>
                <a:cs typeface="微軟正黑體"/>
                <a:sym typeface="微軟正黑體"/>
              </a:defRPr>
            </a:pPr>
            <a:r>
              <a:rPr lang="en-US" sz="3600" dirty="0"/>
              <a:t>5</a:t>
            </a:r>
            <a:r>
              <a:rPr sz="3600" dirty="0" smtClean="0"/>
              <a:t>. </a:t>
            </a:r>
            <a:r>
              <a:rPr sz="3600" b="1" dirty="0" err="1" smtClean="0"/>
              <a:t>本次河北案例</a:t>
            </a:r>
            <a:r>
              <a:rPr lang="zh-TW" altLang="en-US" sz="3600" b="1" dirty="0"/>
              <a:t>一</a:t>
            </a:r>
            <a:r>
              <a:rPr sz="3600" b="1" dirty="0" smtClean="0"/>
              <a:t>覽</a:t>
            </a:r>
            <a:endParaRPr sz="3600" b="1" dirty="0"/>
          </a:p>
        </p:txBody>
      </p:sp>
      <p:sp>
        <p:nvSpPr>
          <p:cNvPr id="120" name="橢圓 4"/>
          <p:cNvSpPr/>
          <p:nvPr/>
        </p:nvSpPr>
        <p:spPr>
          <a:xfrm>
            <a:off x="4165002" y="3429000"/>
            <a:ext cx="849465" cy="792088"/>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6" name="文字方塊 8"/>
          <p:cNvSpPr txBox="1"/>
          <p:nvPr/>
        </p:nvSpPr>
        <p:spPr>
          <a:xfrm>
            <a:off x="5292080" y="5790545"/>
            <a:ext cx="2448272" cy="4001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altLang="zh-TW" sz="2000" b="1" dirty="0" smtClean="0">
              <a:solidFill>
                <a:srgbClr val="000000"/>
              </a:solidFill>
              <a:latin typeface="微軟正黑體" panose="020B0604030504040204" pitchFamily="34" charset="-120"/>
              <a:ea typeface="微軟正黑體" panose="020B0604030504040204" pitchFamily="34" charset="-120"/>
            </a:endParaRPr>
          </a:p>
        </p:txBody>
      </p:sp>
      <p:cxnSp>
        <p:nvCxnSpPr>
          <p:cNvPr id="8" name="直線接點 16"/>
          <p:cNvCxnSpPr>
            <a:endCxn id="9" idx="1"/>
          </p:cNvCxnSpPr>
          <p:nvPr/>
        </p:nvCxnSpPr>
        <p:spPr>
          <a:xfrm>
            <a:off x="5034339" y="3844479"/>
            <a:ext cx="727942" cy="397103"/>
          </a:xfrm>
          <a:prstGeom prst="line">
            <a:avLst/>
          </a:prstGeom>
          <a:ln/>
        </p:spPr>
        <p:style>
          <a:lnRef idx="2">
            <a:schemeClr val="accent5"/>
          </a:lnRef>
          <a:fillRef idx="0">
            <a:schemeClr val="accent5"/>
          </a:fillRef>
          <a:effectRef idx="1">
            <a:schemeClr val="accent5"/>
          </a:effectRef>
          <a:fontRef idx="minor">
            <a:schemeClr val="tx1"/>
          </a:fontRef>
        </p:style>
      </p:cxnSp>
      <p:sp>
        <p:nvSpPr>
          <p:cNvPr id="9" name="文字方塊 8"/>
          <p:cNvSpPr txBox="1"/>
          <p:nvPr/>
        </p:nvSpPr>
        <p:spPr>
          <a:xfrm>
            <a:off x="5762281" y="3887639"/>
            <a:ext cx="3119651"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zh-TW" altLang="en-US" sz="2000" b="1" dirty="0" smtClean="0">
                <a:solidFill>
                  <a:srgbClr val="C00000"/>
                </a:solidFill>
                <a:latin typeface="微軟正黑體" panose="020B0604030504040204" pitchFamily="34" charset="-120"/>
                <a:ea typeface="微軟正黑體" panose="020B0604030504040204" pitchFamily="34" charset="-120"/>
              </a:rPr>
              <a:t>案情：</a:t>
            </a:r>
            <a:r>
              <a:rPr lang="zh-TW" altLang="zh-TW" sz="2000" b="1" dirty="0">
                <a:solidFill>
                  <a:schemeClr val="accent6">
                    <a:lumMod val="75000"/>
                  </a:schemeClr>
                </a:solidFill>
                <a:latin typeface="微軟正黑體" panose="020B0604030504040204" pitchFamily="34" charset="-120"/>
                <a:ea typeface="微軟正黑體" panose="020B0604030504040204" pitchFamily="34" charset="-120"/>
              </a:rPr>
              <a:t>廊坊</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市</a:t>
            </a:r>
            <a:r>
              <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安</a:t>
            </a:r>
            <a:r>
              <a:rPr lang="zh-TW" altLang="zh-TW" sz="2000" b="1" dirty="0">
                <a:solidFill>
                  <a:schemeClr val="accent6">
                    <a:lumMod val="75000"/>
                  </a:schemeClr>
                </a:solidFill>
                <a:latin typeface="微軟正黑體" panose="020B0604030504040204" pitchFamily="34" charset="-120"/>
                <a:ea typeface="微軟正黑體" panose="020B0604030504040204" pitchFamily="34" charset="-120"/>
              </a:rPr>
              <a:t>次</a:t>
            </a:r>
            <a:r>
              <a:rPr lang="zh-TW" altLang="zh-TW" sz="2000" b="1" dirty="0" smtClean="0">
                <a:solidFill>
                  <a:schemeClr val="accent6">
                    <a:lumMod val="75000"/>
                  </a:schemeClr>
                </a:solidFill>
                <a:latin typeface="微軟正黑體" panose="020B0604030504040204" pitchFamily="34" charset="-120"/>
                <a:ea typeface="微軟正黑體" panose="020B0604030504040204" pitchFamily="34" charset="-120"/>
              </a:rPr>
              <a:t>區</a:t>
            </a:r>
            <a:endParaRPr lang="en-US" altLang="zh-TW" sz="2000" b="1" dirty="0" smtClean="0">
              <a:solidFill>
                <a:schemeClr val="accent6">
                  <a:lumMod val="75000"/>
                </a:schemeClr>
              </a:solidFill>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警察</a:t>
            </a:r>
            <a:r>
              <a:rPr lang="zh-TW" altLang="zh-TW" sz="2000" b="1" dirty="0">
                <a:solidFill>
                  <a:srgbClr val="C00000"/>
                </a:solidFill>
                <a:latin typeface="微軟正黑體" panose="020B0604030504040204" pitchFamily="34" charset="-120"/>
                <a:ea typeface="微軟正黑體" panose="020B0604030504040204" pitchFamily="34" charset="-120"/>
              </a:rPr>
              <a:t>騷擾</a:t>
            </a:r>
            <a:r>
              <a:rPr lang="zh-TW" altLang="zh-TW" sz="2000" dirty="0">
                <a:latin typeface="微軟正黑體" panose="020B0604030504040204" pitchFamily="34" charset="-120"/>
                <a:ea typeface="微軟正黑體" panose="020B0604030504040204" pitchFamily="34" charset="-120"/>
              </a:rPr>
              <a:t>法輪功學員</a:t>
            </a:r>
          </a:p>
        </p:txBody>
      </p:sp>
    </p:spTree>
    <p:extLst>
      <p:ext uri="{BB962C8B-B14F-4D97-AF65-F5344CB8AC3E}">
        <p14:creationId xmlns:p14="http://schemas.microsoft.com/office/powerpoint/2010/main" val="2758974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矩形 7"/>
          <p:cNvSpPr/>
          <p:nvPr/>
        </p:nvSpPr>
        <p:spPr>
          <a:xfrm>
            <a:off x="225792" y="848936"/>
            <a:ext cx="8786543" cy="5119533"/>
          </a:xfrm>
          <a:prstGeom prst="rect">
            <a:avLst/>
          </a:prstGeom>
          <a:solidFill>
            <a:srgbClr val="FFFFFF"/>
          </a:solidFill>
          <a:ln w="12700">
            <a:miter lim="400000"/>
          </a:ln>
        </p:spPr>
        <p:txBody>
          <a:bodyPr lIns="45469" tIns="45469" rIns="45469" bIns="45469" anchor="ctr"/>
          <a:lstStyle/>
          <a:p>
            <a:pPr defTabSz="909458">
              <a:defRPr b="0">
                <a:latin typeface="Calibri"/>
                <a:ea typeface="Calibri"/>
                <a:cs typeface="Calibri"/>
                <a:sym typeface="Calibri"/>
              </a:defRPr>
            </a:pPr>
            <a:endParaRPr dirty="0"/>
          </a:p>
        </p:txBody>
      </p:sp>
      <p:sp>
        <p:nvSpPr>
          <p:cNvPr id="133" name="矩形 10"/>
          <p:cNvSpPr txBox="1"/>
          <p:nvPr/>
        </p:nvSpPr>
        <p:spPr>
          <a:xfrm>
            <a:off x="365570" y="1011915"/>
            <a:ext cx="8412857" cy="5508694"/>
          </a:xfrm>
          <a:prstGeom prst="rect">
            <a:avLst/>
          </a:prstGeom>
          <a:ln w="12700">
            <a:miter lim="400000"/>
          </a:ln>
          <a:extLst>
            <a:ext uri="{C572A759-6A51-4108-AA02-DFA0A04FC94B}">
              <ma14:wrappingTextBoxFlag xmlns:ma14="http://schemas.microsoft.com/office/mac/drawingml/2011/main" xmlns="" val="1"/>
            </a:ext>
          </a:extLst>
        </p:spPr>
        <p:txBody>
          <a:bodyPr wrap="square" lIns="45469" tIns="45469" rIns="45469" bIns="45469">
            <a:spAutoFit/>
          </a:bodyPr>
          <a:lstStyle/>
          <a:p>
            <a:pPr defTabSz="909458">
              <a:defRPr sz="3000">
                <a:latin typeface="微軟正黑體"/>
                <a:ea typeface="微軟正黑體"/>
                <a:cs typeface="微軟正黑體"/>
                <a:sym typeface="微軟正黑體"/>
              </a:defRPr>
            </a:pPr>
            <a:r>
              <a:rPr lang="zh-TW" altLang="en-US" sz="2200" b="1" dirty="0" smtClean="0"/>
              <a:t>單位：</a:t>
            </a:r>
            <a:r>
              <a:rPr lang="zh-TW" altLang="zh-TW" sz="2200" b="1" dirty="0">
                <a:latin typeface="微軟正黑體" panose="020B0604030504040204" pitchFamily="34" charset="-120"/>
                <a:ea typeface="微軟正黑體" panose="020B0604030504040204" pitchFamily="34" charset="-120"/>
              </a:rPr>
              <a:t>廊坊市</a:t>
            </a:r>
            <a:r>
              <a:rPr lang="en-US" altLang="zh-TW" sz="2200" b="1" dirty="0">
                <a:latin typeface="微軟正黑體" panose="020B0604030504040204" pitchFamily="34" charset="-120"/>
                <a:ea typeface="微軟正黑體" panose="020B0604030504040204" pitchFamily="34" charset="-120"/>
              </a:rPr>
              <a:t>-</a:t>
            </a:r>
            <a:r>
              <a:rPr lang="zh-TW" altLang="zh-TW" sz="2200" b="1" dirty="0">
                <a:latin typeface="微軟正黑體" panose="020B0604030504040204" pitchFamily="34" charset="-120"/>
                <a:ea typeface="微軟正黑體" panose="020B0604030504040204" pitchFamily="34" charset="-120"/>
              </a:rPr>
              <a:t>安次</a:t>
            </a:r>
            <a:r>
              <a:rPr lang="zh-TW" altLang="zh-TW" sz="2200" b="1" dirty="0" smtClean="0">
                <a:latin typeface="微軟正黑體" panose="020B0604030504040204" pitchFamily="34" charset="-120"/>
                <a:ea typeface="微軟正黑體" panose="020B0604030504040204" pitchFamily="34" charset="-120"/>
              </a:rPr>
              <a:t>區</a:t>
            </a:r>
            <a:r>
              <a:rPr lang="en-US" altLang="zh-TW" sz="2200" b="1" dirty="0" smtClean="0">
                <a:latin typeface="微軟正黑體" panose="020B0604030504040204" pitchFamily="34" charset="-120"/>
                <a:ea typeface="微軟正黑體" panose="020B0604030504040204" pitchFamily="34" charset="-120"/>
              </a:rPr>
              <a:t>-</a:t>
            </a:r>
            <a:r>
              <a:rPr lang="zh-TW" altLang="zh-TW" sz="2200" b="1" dirty="0" smtClean="0">
                <a:latin typeface="微軟正黑體" panose="020B0604030504040204" pitchFamily="34" charset="-120"/>
                <a:ea typeface="微軟正黑體" panose="020B0604030504040204" pitchFamily="34" charset="-120"/>
              </a:rPr>
              <a:t>龍</a:t>
            </a:r>
            <a:r>
              <a:rPr lang="zh-TW" altLang="zh-TW" sz="2200" b="1" dirty="0">
                <a:latin typeface="微軟正黑體" panose="020B0604030504040204" pitchFamily="34" charset="-120"/>
                <a:ea typeface="微軟正黑體" panose="020B0604030504040204" pitchFamily="34" charset="-120"/>
              </a:rPr>
              <a:t>河派出所警察</a:t>
            </a:r>
            <a:endParaRPr lang="en-US" sz="2200" b="1" dirty="0" smtClean="0"/>
          </a:p>
          <a:p>
            <a:pPr defTabSz="909458">
              <a:defRPr sz="3000">
                <a:latin typeface="微軟正黑體"/>
                <a:ea typeface="微軟正黑體"/>
                <a:cs typeface="微軟正黑體"/>
                <a:sym typeface="微軟正黑體"/>
              </a:defRPr>
            </a:pPr>
            <a:endParaRPr lang="en-US" sz="2200" b="1" dirty="0"/>
          </a:p>
          <a:p>
            <a:pPr defTabSz="909458">
              <a:defRPr sz="3000">
                <a:latin typeface="微軟正黑體"/>
                <a:ea typeface="微軟正黑體"/>
                <a:cs typeface="微軟正黑體"/>
                <a:sym typeface="微軟正黑體"/>
              </a:defRPr>
            </a:pPr>
            <a:r>
              <a:rPr sz="2200" b="1" dirty="0" err="1" smtClean="0"/>
              <a:t>性質</a:t>
            </a:r>
            <a:r>
              <a:rPr sz="2200" b="1" dirty="0" smtClean="0"/>
              <a:t>：</a:t>
            </a:r>
            <a:r>
              <a:rPr lang="zh-TW" altLang="en-US" sz="2200" b="1" dirty="0" smtClean="0">
                <a:solidFill>
                  <a:srgbClr val="C00000"/>
                </a:solidFill>
              </a:rPr>
              <a:t>騷擾</a:t>
            </a:r>
            <a:endParaRPr lang="en-US" altLang="zh-TW" sz="2200" b="1" dirty="0" smtClean="0">
              <a:solidFill>
                <a:srgbClr val="C00000"/>
              </a:solidFill>
            </a:endParaRPr>
          </a:p>
          <a:p>
            <a:pPr defTabSz="909458">
              <a:defRPr sz="3000">
                <a:latin typeface="微軟正黑體"/>
                <a:ea typeface="微軟正黑體"/>
                <a:cs typeface="微軟正黑體"/>
                <a:sym typeface="微軟正黑體"/>
              </a:defRPr>
            </a:pPr>
            <a:endParaRPr lang="en-US" sz="2200" b="1" dirty="0">
              <a:solidFill>
                <a:srgbClr val="C00000"/>
              </a:solidFill>
            </a:endParaRPr>
          </a:p>
          <a:p>
            <a:pPr defTabSz="909458">
              <a:defRPr sz="3000">
                <a:latin typeface="微軟正黑體"/>
                <a:ea typeface="微軟正黑體"/>
                <a:cs typeface="微軟正黑體"/>
                <a:sym typeface="微軟正黑體"/>
              </a:defRPr>
            </a:pPr>
            <a:r>
              <a:rPr lang="zh-TW" altLang="en-US" sz="2200" b="1" dirty="0" smtClean="0">
                <a:solidFill>
                  <a:srgbClr val="0070C0"/>
                </a:solidFill>
              </a:rPr>
              <a:t>**該消息在</a:t>
            </a:r>
            <a:r>
              <a:rPr lang="en-US" altLang="zh-TW" sz="2200" b="1" dirty="0" smtClean="0">
                <a:solidFill>
                  <a:srgbClr val="0070C0"/>
                </a:solidFill>
              </a:rPr>
              <a:t>2017</a:t>
            </a:r>
            <a:r>
              <a:rPr lang="zh-TW" altLang="en-US" sz="2200" b="1" dirty="0" smtClean="0">
                <a:solidFill>
                  <a:srgbClr val="0070C0"/>
                </a:solidFill>
              </a:rPr>
              <a:t>年</a:t>
            </a:r>
            <a:r>
              <a:rPr lang="en-US" altLang="zh-TW" sz="2200" b="1" dirty="0" smtClean="0">
                <a:solidFill>
                  <a:srgbClr val="0070C0"/>
                </a:solidFill>
              </a:rPr>
              <a:t>9</a:t>
            </a:r>
            <a:r>
              <a:rPr lang="zh-TW" altLang="en-US" sz="2200" b="1" dirty="0" smtClean="0">
                <a:solidFill>
                  <a:srgbClr val="0070C0"/>
                </a:solidFill>
              </a:rPr>
              <a:t>月</a:t>
            </a:r>
            <a:r>
              <a:rPr lang="en-US" altLang="zh-TW" sz="2200" b="1" dirty="0" smtClean="0">
                <a:solidFill>
                  <a:srgbClr val="0070C0"/>
                </a:solidFill>
              </a:rPr>
              <a:t>11</a:t>
            </a:r>
            <a:r>
              <a:rPr lang="zh-TW" altLang="en-US" sz="2200" b="1" dirty="0" smtClean="0">
                <a:solidFill>
                  <a:srgbClr val="0070C0"/>
                </a:solidFill>
              </a:rPr>
              <a:t>日，已經</a:t>
            </a:r>
            <a:r>
              <a:rPr lang="zh-TW" altLang="en-US" sz="2200" b="1" dirty="0">
                <a:solidFill>
                  <a:srgbClr val="0070C0"/>
                </a:solidFill>
              </a:rPr>
              <a:t>被</a:t>
            </a:r>
            <a:r>
              <a:rPr lang="zh-TW" altLang="en-US" sz="2200" b="1" dirty="0" smtClean="0">
                <a:solidFill>
                  <a:srgbClr val="0070C0"/>
                </a:solidFill>
              </a:rPr>
              <a:t>曝光在明慧網</a:t>
            </a:r>
            <a:endParaRPr sz="2200" dirty="0">
              <a:solidFill>
                <a:srgbClr val="0070C0"/>
              </a:solidFill>
            </a:endParaRPr>
          </a:p>
          <a:p>
            <a:pPr defTabSz="909458">
              <a:defRPr sz="3000">
                <a:latin typeface="微軟正黑體"/>
                <a:ea typeface="微軟正黑體"/>
                <a:cs typeface="微軟正黑體"/>
                <a:sym typeface="微軟正黑體"/>
              </a:defRPr>
            </a:pPr>
            <a:endParaRPr lang="en-US" sz="2200" b="1" dirty="0" smtClean="0"/>
          </a:p>
          <a:p>
            <a:pPr defTabSz="909458">
              <a:defRPr sz="3000">
                <a:latin typeface="微軟正黑體"/>
                <a:ea typeface="微軟正黑體"/>
                <a:cs typeface="微軟正黑體"/>
                <a:sym typeface="微軟正黑體"/>
              </a:defRPr>
            </a:pPr>
            <a:r>
              <a:rPr sz="2200" b="1" dirty="0" smtClean="0"/>
              <a:t>情況：</a:t>
            </a:r>
            <a:r>
              <a:rPr lang="en-US" altLang="zh-TW" sz="2200" dirty="0" smtClean="0">
                <a:latin typeface="微軟正黑體" panose="020B0604030504040204" pitchFamily="34" charset="-120"/>
                <a:ea typeface="微軟正黑體" panose="020B0604030504040204" pitchFamily="34" charset="-120"/>
              </a:rPr>
              <a:t>2017</a:t>
            </a:r>
            <a:r>
              <a:rPr lang="zh-TW" altLang="zh-TW" sz="2200" dirty="0">
                <a:latin typeface="微軟正黑體" panose="020B0604030504040204" pitchFamily="34" charset="-120"/>
                <a:ea typeface="微軟正黑體" panose="020B0604030504040204" pitchFamily="34" charset="-120"/>
              </a:rPr>
              <a:t>年</a:t>
            </a:r>
            <a:r>
              <a:rPr lang="en-US" altLang="zh-TW" sz="2200" dirty="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4</a:t>
            </a:r>
            <a:r>
              <a:rPr lang="zh-TW" altLang="zh-TW" sz="2200" dirty="0">
                <a:latin typeface="微軟正黑體" panose="020B0604030504040204" pitchFamily="34" charset="-120"/>
                <a:ea typeface="微軟正黑體" panose="020B0604030504040204" pitchFamily="34" charset="-120"/>
              </a:rPr>
              <a:t>日</a:t>
            </a:r>
            <a:r>
              <a:rPr lang="zh-TW" altLang="zh-TW" sz="2200" dirty="0" smtClean="0">
                <a:latin typeface="微軟正黑體" panose="020B0604030504040204" pitchFamily="34" charset="-120"/>
                <a:ea typeface="微軟正黑體" panose="020B0604030504040204" pitchFamily="34" charset="-120"/>
              </a:rPr>
              <a:t>，廊</a:t>
            </a:r>
            <a:r>
              <a:rPr lang="zh-TW" altLang="zh-TW" sz="2200" dirty="0">
                <a:latin typeface="微軟正黑體" panose="020B0604030504040204" pitchFamily="34" charset="-120"/>
                <a:ea typeface="微軟正黑體" panose="020B0604030504040204" pitchFamily="34" charset="-120"/>
              </a:rPr>
              <a:t>坊市安次區龍河派出所</a:t>
            </a:r>
            <a:r>
              <a:rPr lang="zh-TW" altLang="zh-TW" sz="2200" dirty="0" smtClean="0">
                <a:latin typeface="微軟正黑體" panose="020B0604030504040204" pitchFamily="34" charset="-120"/>
                <a:ea typeface="微軟正黑體" panose="020B0604030504040204" pitchFamily="34" charset="-120"/>
              </a:rPr>
              <a:t>警察</a:t>
            </a:r>
            <a:endParaRPr lang="en-US" altLang="zh-TW" sz="2200" dirty="0" smtClean="0">
              <a:latin typeface="微軟正黑體" panose="020B0604030504040204" pitchFamily="34" charset="-120"/>
              <a:ea typeface="微軟正黑體" panose="020B0604030504040204" pitchFamily="34" charset="-120"/>
            </a:endParaRPr>
          </a:p>
          <a:p>
            <a:pPr defTabSz="909458">
              <a:defRPr sz="3000">
                <a:latin typeface="微軟正黑體"/>
                <a:ea typeface="微軟正黑體"/>
                <a:cs typeface="微軟正黑體"/>
                <a:sym typeface="微軟正黑體"/>
              </a:defRPr>
            </a:pPr>
            <a:r>
              <a:rPr lang="zh-TW" altLang="zh-TW" sz="2200" b="1" dirty="0" smtClean="0">
                <a:solidFill>
                  <a:srgbClr val="00B050"/>
                </a:solidFill>
                <a:latin typeface="微軟正黑體" panose="020B0604030504040204" pitchFamily="34" charset="-120"/>
                <a:ea typeface="微軟正黑體" panose="020B0604030504040204" pitchFamily="34" charset="-120"/>
              </a:rPr>
              <a:t>續</a:t>
            </a:r>
            <a:r>
              <a:rPr lang="zh-TW" altLang="zh-TW" sz="2200" b="1" dirty="0">
                <a:solidFill>
                  <a:srgbClr val="00B050"/>
                </a:solidFill>
                <a:latin typeface="微軟正黑體" panose="020B0604030504040204" pitchFamily="34" charset="-120"/>
                <a:ea typeface="微軟正黑體" panose="020B0604030504040204" pitchFamily="34" charset="-120"/>
              </a:rPr>
              <a:t>建路、張立新、李小水</a:t>
            </a:r>
            <a:r>
              <a:rPr lang="zh-TW" altLang="zh-TW" sz="2200" dirty="0" smtClean="0">
                <a:latin typeface="微軟正黑體" panose="020B0604030504040204" pitchFamily="34" charset="-120"/>
                <a:ea typeface="微軟正黑體" panose="020B0604030504040204" pitchFamily="34" charset="-120"/>
              </a:rPr>
              <a:t>等闖</a:t>
            </a:r>
            <a:r>
              <a:rPr lang="zh-TW" altLang="zh-TW" sz="2200" dirty="0">
                <a:latin typeface="微軟正黑體" panose="020B0604030504040204" pitchFamily="34" charset="-120"/>
                <a:ea typeface="微軟正黑體" panose="020B0604030504040204" pitchFamily="34" charset="-120"/>
              </a:rPr>
              <a:t>到</a:t>
            </a:r>
            <a:r>
              <a:rPr lang="zh-TW" altLang="zh-TW" sz="2200" b="1" dirty="0">
                <a:solidFill>
                  <a:schemeClr val="accent6">
                    <a:lumMod val="50000"/>
                  </a:schemeClr>
                </a:solidFill>
                <a:latin typeface="微軟正黑體" panose="020B0604030504040204" pitchFamily="34" charset="-120"/>
                <a:ea typeface="微軟正黑體" panose="020B0604030504040204" pitchFamily="34" charset="-120"/>
              </a:rPr>
              <a:t>高孟村</a:t>
            </a:r>
            <a:r>
              <a:rPr lang="zh-TW" altLang="zh-TW" sz="2200" dirty="0">
                <a:latin typeface="微軟正黑體" panose="020B0604030504040204" pitchFamily="34" charset="-120"/>
                <a:ea typeface="微軟正黑體" panose="020B0604030504040204" pitchFamily="34" charset="-120"/>
              </a:rPr>
              <a:t>法輪功學員家騷擾、抄家</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zh-TW" altLang="zh-TW" sz="2200" b="1" dirty="0" smtClean="0">
                <a:solidFill>
                  <a:srgbClr val="00B050"/>
                </a:solidFill>
                <a:latin typeface="微軟正黑體" panose="020B0604030504040204" pitchFamily="34" charset="-120"/>
                <a:ea typeface="微軟正黑體" panose="020B0604030504040204" pitchFamily="34" charset="-120"/>
              </a:rPr>
              <a:t>續</a:t>
            </a:r>
            <a:r>
              <a:rPr lang="zh-TW" altLang="zh-TW" sz="2200" b="1" dirty="0">
                <a:solidFill>
                  <a:srgbClr val="00B050"/>
                </a:solidFill>
                <a:latin typeface="微軟正黑體" panose="020B0604030504040204" pitchFamily="34" charset="-120"/>
                <a:ea typeface="微軟正黑體" panose="020B0604030504040204" pitchFamily="34" charset="-120"/>
              </a:rPr>
              <a:t>建路</a:t>
            </a:r>
            <a:r>
              <a:rPr lang="zh-TW" altLang="zh-TW" sz="2200" dirty="0">
                <a:latin typeface="微軟正黑體" panose="020B0604030504040204" pitchFamily="34" charset="-120"/>
                <a:ea typeface="微軟正黑體" panose="020B0604030504040204" pitchFamily="34" charset="-120"/>
              </a:rPr>
              <a:t>帶著執法記錄儀到每個法輪功學員家全程非法錄像</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用</a:t>
            </a:r>
            <a:r>
              <a:rPr lang="zh-TW" altLang="zh-TW" sz="2200" dirty="0">
                <a:latin typeface="微軟正黑體" panose="020B0604030504040204" pitchFamily="34" charset="-120"/>
                <a:ea typeface="微軟正黑體" panose="020B0604030504040204" pitchFamily="34" charset="-120"/>
              </a:rPr>
              <a:t>手機照像</a:t>
            </a:r>
            <a:r>
              <a:rPr lang="zh-TW" altLang="zh-TW" sz="2200" dirty="0" smtClean="0">
                <a:latin typeface="微軟正黑體" panose="020B0604030504040204" pitchFamily="34" charset="-120"/>
                <a:ea typeface="微軟正黑體" panose="020B0604030504040204" pitchFamily="34" charset="-120"/>
              </a:rPr>
              <a:t>。被</a:t>
            </a:r>
            <a:r>
              <a:rPr lang="zh-TW" altLang="zh-TW" sz="2200" dirty="0">
                <a:latin typeface="微軟正黑體" panose="020B0604030504040204" pitchFamily="34" charset="-120"/>
                <a:ea typeface="微軟正黑體" panose="020B0604030504040204" pitchFamily="34" charset="-120"/>
              </a:rPr>
              <a:t>騷擾的法輪功學員</a:t>
            </a:r>
            <a:r>
              <a:rPr lang="zh-TW" altLang="zh-TW" sz="2200" dirty="0" smtClean="0">
                <a:latin typeface="微軟正黑體" panose="020B0604030504040204" pitchFamily="34" charset="-120"/>
                <a:ea typeface="微軟正黑體" panose="020B0604030504040204" pitchFamily="34" charset="-120"/>
              </a:rPr>
              <a:t>有</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solidFill>
                  <a:srgbClr val="0070C0"/>
                </a:solidFill>
                <a:latin typeface="微軟正黑體" panose="020B0604030504040204" pitchFamily="34" charset="-120"/>
                <a:ea typeface="微軟正黑體" panose="020B0604030504040204" pitchFamily="34" charset="-120"/>
              </a:rPr>
              <a:t>孫文萍</a:t>
            </a:r>
            <a:r>
              <a:rPr lang="zh-TW" altLang="zh-TW" sz="2200" dirty="0">
                <a:solidFill>
                  <a:srgbClr val="0070C0"/>
                </a:solidFill>
                <a:latin typeface="微軟正黑體" panose="020B0604030504040204" pitchFamily="34" charset="-120"/>
                <a:ea typeface="微軟正黑體" panose="020B0604030504040204" pitchFamily="34" charset="-120"/>
              </a:rPr>
              <a:t>、郭樹新、王桂芝</a:t>
            </a:r>
            <a:r>
              <a:rPr lang="zh-TW" altLang="zh-TW" sz="2200" dirty="0" smtClean="0">
                <a:solidFill>
                  <a:srgbClr val="0070C0"/>
                </a:solidFill>
                <a:latin typeface="微軟正黑體" panose="020B0604030504040204" pitchFamily="34" charset="-120"/>
                <a:ea typeface="微軟正黑體" panose="020B0604030504040204" pitchFamily="34" charset="-120"/>
              </a:rPr>
              <a:t>、劉乃芬</a:t>
            </a:r>
            <a:r>
              <a:rPr lang="zh-TW" altLang="zh-TW" sz="2200" dirty="0">
                <a:solidFill>
                  <a:srgbClr val="0070C0"/>
                </a:solidFill>
                <a:latin typeface="微軟正黑體" panose="020B0604030504040204" pitchFamily="34" charset="-120"/>
                <a:ea typeface="微軟正黑體" panose="020B0604030504040204" pitchFamily="34" charset="-120"/>
              </a:rPr>
              <a:t>、李玉靜</a:t>
            </a:r>
            <a:r>
              <a:rPr lang="zh-TW" altLang="zh-TW" sz="2200" dirty="0" smtClean="0">
                <a:solidFill>
                  <a:srgbClr val="0070C0"/>
                </a:solidFill>
                <a:latin typeface="微軟正黑體" panose="020B0604030504040204" pitchFamily="34" charset="-120"/>
                <a:ea typeface="微軟正黑體" panose="020B0604030504040204" pitchFamily="34" charset="-120"/>
              </a:rPr>
              <a:t>、張秀存</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警察</a:t>
            </a:r>
            <a:r>
              <a:rPr lang="zh-TW" altLang="zh-TW" sz="2200" dirty="0">
                <a:latin typeface="微軟正黑體" panose="020B0604030504040204" pitchFamily="34" charset="-120"/>
                <a:ea typeface="微軟正黑體" panose="020B0604030504040204" pitchFamily="34" charset="-120"/>
              </a:rPr>
              <a:t>從</a:t>
            </a:r>
            <a:r>
              <a:rPr lang="zh-TW" altLang="zh-TW" sz="2200" dirty="0">
                <a:solidFill>
                  <a:srgbClr val="0070C0"/>
                </a:solidFill>
                <a:latin typeface="微軟正黑體" panose="020B0604030504040204" pitchFamily="34" charset="-120"/>
                <a:ea typeface="微軟正黑體" panose="020B0604030504040204" pitchFamily="34" charset="-120"/>
              </a:rPr>
              <a:t>李玉靜</a:t>
            </a:r>
            <a:r>
              <a:rPr lang="zh-TW" altLang="zh-TW" sz="2200" dirty="0">
                <a:latin typeface="微軟正黑體" panose="020B0604030504040204" pitchFamily="34" charset="-120"/>
                <a:ea typeface="微軟正黑體" panose="020B0604030504040204" pitchFamily="34" charset="-120"/>
              </a:rPr>
              <a:t>家搶走一本《轉法輪》、一本《明慧週刊</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和</a:t>
            </a:r>
            <a:r>
              <a:rPr lang="zh-TW" altLang="zh-TW" sz="2200" dirty="0">
                <a:latin typeface="微軟正黑體" panose="020B0604030504040204" pitchFamily="34" charset="-120"/>
                <a:ea typeface="微軟正黑體" panose="020B0604030504040204" pitchFamily="34" charset="-120"/>
              </a:rPr>
              <a:t>一個小錄音機</a:t>
            </a:r>
            <a:r>
              <a:rPr lang="zh-TW" altLang="zh-TW" sz="2200" dirty="0" smtClean="0">
                <a:latin typeface="微軟正黑體" panose="020B0604030504040204" pitchFamily="34" charset="-120"/>
                <a:ea typeface="微軟正黑體" panose="020B0604030504040204" pitchFamily="34" charset="-120"/>
              </a:rPr>
              <a:t>；從</a:t>
            </a:r>
            <a:r>
              <a:rPr lang="zh-TW" altLang="zh-TW" sz="2200" dirty="0">
                <a:solidFill>
                  <a:srgbClr val="0070C0"/>
                </a:solidFill>
                <a:latin typeface="微軟正黑體" panose="020B0604030504040204" pitchFamily="34" charset="-120"/>
                <a:ea typeface="微軟正黑體" panose="020B0604030504040204" pitchFamily="34" charset="-120"/>
              </a:rPr>
              <a:t>張秀存</a:t>
            </a:r>
            <a:r>
              <a:rPr lang="zh-TW" altLang="zh-TW" sz="2200" dirty="0">
                <a:latin typeface="微軟正黑體" panose="020B0604030504040204" pitchFamily="34" charset="-120"/>
                <a:ea typeface="微軟正黑體" panose="020B0604030504040204" pitchFamily="34" charset="-120"/>
              </a:rPr>
              <a:t>家搶走一個打印機</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9</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5</a:t>
            </a:r>
            <a:r>
              <a:rPr lang="zh-TW" altLang="zh-TW" sz="2200" dirty="0">
                <a:latin typeface="微軟正黑體" panose="020B0604030504040204" pitchFamily="34" charset="-120"/>
                <a:ea typeface="微軟正黑體" panose="020B0604030504040204" pitchFamily="34" charset="-120"/>
              </a:rPr>
              <a:t>日上午，龍河派出所警察再次闖到</a:t>
            </a:r>
            <a:r>
              <a:rPr lang="zh-TW" altLang="zh-TW" sz="2200" dirty="0">
                <a:solidFill>
                  <a:srgbClr val="0070C0"/>
                </a:solidFill>
                <a:latin typeface="微軟正黑體" panose="020B0604030504040204" pitchFamily="34" charset="-120"/>
                <a:ea typeface="微軟正黑體" panose="020B0604030504040204" pitchFamily="34" charset="-120"/>
              </a:rPr>
              <a:t>張秀存</a:t>
            </a:r>
            <a:r>
              <a:rPr lang="zh-TW" altLang="zh-TW" sz="2200" dirty="0">
                <a:latin typeface="微軟正黑體" panose="020B0604030504040204" pitchFamily="34" charset="-120"/>
                <a:ea typeface="微軟正黑體" panose="020B0604030504040204" pitchFamily="34" charset="-120"/>
              </a:rPr>
              <a:t>家，</a:t>
            </a:r>
            <a:r>
              <a:rPr lang="zh-TW" altLang="zh-TW" sz="2200" dirty="0" smtClean="0">
                <a:latin typeface="微軟正黑體" panose="020B0604030504040204" pitchFamily="34" charset="-120"/>
                <a:ea typeface="微軟正黑體" panose="020B0604030504040204" pitchFamily="34" charset="-120"/>
              </a:rPr>
              <a:t>搶走法</a:t>
            </a:r>
            <a:r>
              <a:rPr lang="zh-TW" altLang="zh-TW" sz="2200" dirty="0">
                <a:latin typeface="微軟正黑體" panose="020B0604030504040204" pitchFamily="34" charset="-120"/>
                <a:ea typeface="微軟正黑體" panose="020B0604030504040204" pitchFamily="34" charset="-120"/>
              </a:rPr>
              <a:t>輪功書籍</a:t>
            </a:r>
            <a:r>
              <a:rPr lang="zh-TW" altLang="zh-TW" sz="2200" dirty="0" smtClean="0">
                <a:latin typeface="微軟正黑體" panose="020B0604030504040204" pitchFamily="34" charset="-120"/>
                <a:ea typeface="微軟正黑體" panose="020B0604030504040204" pitchFamily="34" charset="-120"/>
              </a:rPr>
              <a:t>。</a:t>
            </a:r>
            <a:endParaRPr lang="en-US" sz="2200" dirty="0" smtClean="0">
              <a:latin typeface="微軟正黑體" panose="020B0604030504040204" pitchFamily="34" charset="-120"/>
              <a:ea typeface="微軟正黑體" panose="020B0604030504040204" pitchFamily="34" charset="-120"/>
            </a:endParaRPr>
          </a:p>
        </p:txBody>
      </p:sp>
      <p:grpSp>
        <p:nvGrpSpPr>
          <p:cNvPr id="136" name="矩形 5"/>
          <p:cNvGrpSpPr/>
          <p:nvPr/>
        </p:nvGrpSpPr>
        <p:grpSpPr>
          <a:xfrm>
            <a:off x="-1" y="-5"/>
            <a:ext cx="9144001" cy="848943"/>
            <a:chOff x="0" y="-3"/>
            <a:chExt cx="13004800" cy="1207383"/>
          </a:xfrm>
        </p:grpSpPr>
        <p:sp>
          <p:nvSpPr>
            <p:cNvPr id="134" name="矩形"/>
            <p:cNvSpPr/>
            <p:nvPr/>
          </p:nvSpPr>
          <p:spPr>
            <a:xfrm>
              <a:off x="0" y="-3"/>
              <a:ext cx="13004800" cy="1207383"/>
            </a:xfrm>
            <a:prstGeom prst="rect">
              <a:avLst/>
            </a:prstGeom>
            <a:solidFill>
              <a:srgbClr val="E46C0A"/>
            </a:solidFill>
            <a:ln w="12700" cap="flat">
              <a:noFill/>
              <a:miter lim="400000"/>
            </a:ln>
            <a:effectLst/>
          </p:spPr>
          <p:txBody>
            <a:bodyPr wrap="square" lIns="65022" tIns="65022" rIns="65022" bIns="65022" numCol="1" anchor="ctr">
              <a:noAutofit/>
            </a:bodyPr>
            <a:lstStyle/>
            <a:p>
              <a:pPr defTabSz="909458">
                <a:defRPr b="0">
                  <a:solidFill>
                    <a:srgbClr val="FFFFFF"/>
                  </a:solidFill>
                  <a:latin typeface="Calibri"/>
                  <a:ea typeface="Calibri"/>
                  <a:cs typeface="Calibri"/>
                  <a:sym typeface="Calibri"/>
                </a:defRPr>
              </a:pPr>
              <a:endParaRPr/>
            </a:p>
          </p:txBody>
        </p:sp>
        <p:sp>
          <p:nvSpPr>
            <p:cNvPr id="135" name="9-1. 湖南專案一(株洲市)"/>
            <p:cNvSpPr txBox="1"/>
            <p:nvPr/>
          </p:nvSpPr>
          <p:spPr>
            <a:xfrm>
              <a:off x="0" y="116354"/>
              <a:ext cx="13004800"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lang="en-US" sz="3600" dirty="0" smtClean="0">
                  <a:latin typeface="微軟正黑體" panose="020B0604030504040204" pitchFamily="34" charset="-120"/>
                  <a:ea typeface="微軟正黑體" panose="020B0604030504040204" pitchFamily="34" charset="-120"/>
                </a:rPr>
                <a:t>6</a:t>
              </a:r>
              <a:r>
                <a:rPr sz="3600" dirty="0" smtClean="0">
                  <a:latin typeface="微軟正黑體" panose="020B0604030504040204" pitchFamily="34" charset="-120"/>
                  <a:ea typeface="微軟正黑體" panose="020B0604030504040204" pitchFamily="34" charset="-120"/>
                </a:rPr>
                <a:t>-1</a:t>
              </a:r>
              <a:r>
                <a:rPr sz="3600" dirty="0" smtClean="0">
                  <a:latin typeface="微軟正黑體" panose="020B0604030504040204" pitchFamily="34" charset="-120"/>
                  <a:ea typeface="微軟正黑體" panose="020B0604030504040204" pitchFamily="34" charset="-120"/>
                </a:rPr>
                <a:t>.</a:t>
              </a:r>
              <a:r>
                <a:rPr lang="zh-TW" altLang="zh-TW" sz="3600" b="1" dirty="0">
                  <a:latin typeface="微軟正黑體" panose="020B0604030504040204" pitchFamily="34" charset="-120"/>
                  <a:ea typeface="微軟正黑體" panose="020B0604030504040204" pitchFamily="34" charset="-120"/>
                </a:rPr>
                <a:t>廊坊</a:t>
              </a:r>
              <a:r>
                <a:rPr lang="zh-TW" altLang="zh-TW" sz="3600" b="1" dirty="0" smtClean="0">
                  <a:latin typeface="微軟正黑體" panose="020B0604030504040204" pitchFamily="34" charset="-120"/>
                  <a:ea typeface="微軟正黑體" panose="020B0604030504040204" pitchFamily="34" charset="-120"/>
                </a:rPr>
                <a:t>市</a:t>
              </a:r>
              <a:r>
                <a:rPr lang="en-US" altLang="zh-TW" sz="3600" b="1" dirty="0" smtClean="0">
                  <a:latin typeface="微軟正黑體" panose="020B0604030504040204" pitchFamily="34" charset="-120"/>
                  <a:ea typeface="微軟正黑體" panose="020B0604030504040204" pitchFamily="34" charset="-120"/>
                </a:rPr>
                <a:t>-</a:t>
              </a:r>
              <a:r>
                <a:rPr lang="zh-TW" altLang="zh-TW" sz="3600" b="1" dirty="0" smtClean="0">
                  <a:latin typeface="微軟正黑體" panose="020B0604030504040204" pitchFamily="34" charset="-120"/>
                  <a:ea typeface="微軟正黑體" panose="020B0604030504040204" pitchFamily="34" charset="-120"/>
                </a:rPr>
                <a:t>安</a:t>
              </a:r>
              <a:r>
                <a:rPr lang="zh-TW" altLang="zh-TW" sz="3600" b="1" dirty="0">
                  <a:latin typeface="微軟正黑體" panose="020B0604030504040204" pitchFamily="34" charset="-120"/>
                  <a:ea typeface="微軟正黑體" panose="020B0604030504040204" pitchFamily="34" charset="-120"/>
                </a:rPr>
                <a:t>次區</a:t>
              </a:r>
              <a:endParaRPr lang="en-US" altLang="zh-TW" sz="3600" b="1" dirty="0">
                <a:solidFill>
                  <a:schemeClr val="bg1"/>
                </a:solidFill>
                <a:latin typeface="微軟正黑體" panose="020B0604030504040204" pitchFamily="34" charset="-120"/>
                <a:ea typeface="微軟正黑體" panose="020B0604030504040204" pitchFamily="34" charset="-120"/>
              </a:endParaRPr>
            </a:p>
          </p:txBody>
        </p:sp>
      </p:grpSp>
      <p:sp>
        <p:nvSpPr>
          <p:cNvPr id="10" name="矩形"/>
          <p:cNvSpPr/>
          <p:nvPr/>
        </p:nvSpPr>
        <p:spPr>
          <a:xfrm>
            <a:off x="7129531" y="100504"/>
            <a:ext cx="1882804" cy="648076"/>
          </a:xfrm>
          <a:prstGeom prst="rect">
            <a:avLst/>
          </a:prstGeom>
          <a:solidFill>
            <a:srgbClr val="FFFFFF"/>
          </a:solidFill>
          <a:ln w="38100" cap="flat">
            <a:solidFill>
              <a:srgbClr val="F79646"/>
            </a:solidFill>
            <a:prstDash val="solid"/>
            <a:round/>
          </a:ln>
          <a:effectLst/>
        </p:spPr>
        <p:txBody>
          <a:bodyPr wrap="square" lIns="65022" tIns="65022" rIns="65022" bIns="65022" numCol="1" anchor="ctr">
            <a:noAutofit/>
          </a:bodyPr>
          <a:lstStyle/>
          <a:p>
            <a:pPr algn="ctr" defTabSz="909458">
              <a:defRPr sz="5600">
                <a:solidFill>
                  <a:srgbClr val="984807"/>
                </a:solidFill>
                <a:latin typeface="微軟正黑體"/>
                <a:ea typeface="微軟正黑體"/>
                <a:cs typeface="微軟正黑體"/>
                <a:sym typeface="微軟正黑體"/>
              </a:defRPr>
            </a:pPr>
            <a:r>
              <a:rPr lang="en-US" sz="4400" b="1" dirty="0" err="1" smtClean="0">
                <a:solidFill>
                  <a:schemeClr val="accent6">
                    <a:lumMod val="75000"/>
                  </a:schemeClr>
                </a:solidFill>
              </a:rPr>
              <a:t>案情</a:t>
            </a:r>
            <a:endParaRPr lang="en-US" sz="4400" b="1" dirty="0">
              <a:solidFill>
                <a:schemeClr val="accent6">
                  <a:lumMod val="75000"/>
                </a:schemeClr>
              </a:solidFill>
            </a:endParaRPr>
          </a:p>
        </p:txBody>
      </p:sp>
    </p:spTree>
    <p:extLst>
      <p:ext uri="{BB962C8B-B14F-4D97-AF65-F5344CB8AC3E}">
        <p14:creationId xmlns:p14="http://schemas.microsoft.com/office/powerpoint/2010/main" val="960854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株洲市許多官員因迫害法輪功被國際追查，包括…"/>
          <p:cNvSpPr txBox="1"/>
          <p:nvPr/>
        </p:nvSpPr>
        <p:spPr>
          <a:xfrm>
            <a:off x="408284" y="1196752"/>
            <a:ext cx="8405354" cy="446449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noAutofit/>
          </a:bodyPr>
          <a:lstStyle/>
          <a:p>
            <a:r>
              <a:rPr lang="zh-TW" altLang="zh-TW" sz="2400" b="1" dirty="0">
                <a:solidFill>
                  <a:srgbClr val="C00000"/>
                </a:solidFill>
                <a:latin typeface="微軟正黑體" panose="020B0604030504040204" pitchFamily="34" charset="-120"/>
                <a:ea typeface="微軟正黑體" panose="020B0604030504040204" pitchFamily="34" charset="-120"/>
              </a:rPr>
              <a:t>廊坊市</a:t>
            </a:r>
            <a:r>
              <a:rPr lang="zh-TW" altLang="en-US" sz="2400" kern="0" dirty="0" smtClean="0">
                <a:solidFill>
                  <a:srgbClr val="000000"/>
                </a:solidFill>
                <a:latin typeface="微軟正黑體"/>
                <a:ea typeface="微軟正黑體"/>
                <a:cs typeface="微軟正黑體"/>
                <a:sym typeface="微軟正黑體"/>
              </a:rPr>
              <a:t>許多</a:t>
            </a:r>
            <a:r>
              <a:rPr lang="zh-TW" altLang="en-US" sz="2400" kern="0" dirty="0">
                <a:solidFill>
                  <a:srgbClr val="000000"/>
                </a:solidFill>
                <a:latin typeface="微軟正黑體"/>
                <a:ea typeface="微軟正黑體"/>
                <a:cs typeface="微軟正黑體"/>
                <a:sym typeface="微軟正黑體"/>
              </a:rPr>
              <a:t>官員因迫害法輪功被國際追查，</a:t>
            </a:r>
            <a:r>
              <a:rPr lang="zh-TW" altLang="en-US" sz="2400" kern="0" dirty="0" smtClean="0">
                <a:solidFill>
                  <a:srgbClr val="000000"/>
                </a:solidFill>
                <a:latin typeface="微軟正黑體"/>
                <a:ea typeface="微軟正黑體"/>
                <a:cs typeface="微軟正黑體"/>
                <a:sym typeface="微軟正黑體"/>
              </a:rPr>
              <a:t>包括</a:t>
            </a:r>
            <a:r>
              <a:rPr lang="zh-TW" altLang="en-US" sz="2400" kern="0" dirty="0">
                <a:solidFill>
                  <a:srgbClr val="000000"/>
                </a:solidFill>
                <a:latin typeface="微軟正黑體"/>
                <a:ea typeface="微軟正黑體"/>
                <a:cs typeface="微軟正黑體"/>
                <a:sym typeface="微軟正黑體"/>
              </a:rPr>
              <a:t>：</a:t>
            </a:r>
            <a:r>
              <a:rPr lang="zh-TW" altLang="en-US" sz="2400" kern="0" dirty="0" smtClean="0">
                <a:solidFill>
                  <a:srgbClr val="000000"/>
                </a:solidFill>
                <a:latin typeface="微軟正黑體"/>
                <a:ea typeface="微軟正黑體"/>
                <a:cs typeface="微軟正黑體"/>
                <a:sym typeface="微軟正黑體"/>
              </a:rPr>
              <a:t> </a:t>
            </a:r>
            <a:endParaRPr lang="en-US" altLang="zh-TW" sz="2400" b="1" dirty="0" smtClean="0">
              <a:solidFill>
                <a:srgbClr val="C00000"/>
              </a:solidFill>
              <a:latin typeface="微軟正黑體" panose="020B0604030504040204" pitchFamily="34" charset="-120"/>
              <a:ea typeface="微軟正黑體" panose="020B0604030504040204" pitchFamily="34" charset="-120"/>
            </a:endParaRPr>
          </a:p>
          <a:p>
            <a:r>
              <a:rPr lang="zh-TW" altLang="zh-TW" sz="2200" b="1" dirty="0" smtClean="0">
                <a:solidFill>
                  <a:srgbClr val="C00000"/>
                </a:solidFill>
                <a:latin typeface="微軟正黑體" panose="020B0604030504040204" pitchFamily="34" charset="-120"/>
                <a:ea typeface="微軟正黑體" panose="020B0604030504040204" pitchFamily="34" charset="-120"/>
              </a:rPr>
              <a:t>廊坊市</a:t>
            </a:r>
            <a:r>
              <a:rPr lang="zh-TW" altLang="zh-TW" sz="2200" dirty="0" smtClean="0">
                <a:latin typeface="微軟正黑體" panose="020B0604030504040204" pitchFamily="34" charset="-120"/>
                <a:ea typeface="微軟正黑體" panose="020B0604030504040204" pitchFamily="34" charset="-120"/>
              </a:rPr>
              <a:t>政法委書記：</a:t>
            </a:r>
            <a:r>
              <a:rPr lang="zh-TW" altLang="zh-TW" sz="2200" b="1" dirty="0" smtClean="0">
                <a:latin typeface="微軟正黑體" panose="020B0604030504040204" pitchFamily="34" charset="-120"/>
                <a:ea typeface="微軟正黑體" panose="020B0604030504040204" pitchFamily="34" charset="-120"/>
              </a:rPr>
              <a:t>饒貴華 肖雙勝</a:t>
            </a:r>
          </a:p>
          <a:p>
            <a:r>
              <a:rPr lang="zh-TW" altLang="zh-TW" sz="2200" dirty="0" smtClean="0">
                <a:latin typeface="微軟正黑體" panose="020B0604030504040204" pitchFamily="34" charset="-120"/>
                <a:ea typeface="微軟正黑體" panose="020B0604030504040204" pitchFamily="34" charset="-120"/>
              </a:rPr>
              <a:t>廊坊市政法委副書記：</a:t>
            </a:r>
            <a:r>
              <a:rPr lang="zh-TW" altLang="zh-TW" sz="2200" b="1" dirty="0" smtClean="0">
                <a:latin typeface="微軟正黑體" panose="020B0604030504040204" pitchFamily="34" charset="-120"/>
                <a:ea typeface="微軟正黑體" panose="020B0604030504040204" pitchFamily="34" charset="-120"/>
              </a:rPr>
              <a:t>賈旭輝</a:t>
            </a:r>
          </a:p>
          <a:p>
            <a:r>
              <a:rPr lang="zh-TW" altLang="zh-TW" sz="2200" dirty="0" smtClean="0">
                <a:latin typeface="微軟正黑體" panose="020B0604030504040204" pitchFamily="34" charset="-120"/>
                <a:ea typeface="微軟正黑體" panose="020B0604030504040204" pitchFamily="34" charset="-120"/>
              </a:rPr>
              <a:t>廊坊市防範辦主任：</a:t>
            </a:r>
            <a:r>
              <a:rPr lang="zh-TW" altLang="zh-TW" sz="2200" b="1" dirty="0" smtClean="0">
                <a:latin typeface="微軟正黑體" panose="020B0604030504040204" pitchFamily="34" charset="-120"/>
                <a:ea typeface="微軟正黑體" panose="020B0604030504040204" pitchFamily="34" charset="-120"/>
              </a:rPr>
              <a:t>曹樓、薛宏；</a:t>
            </a:r>
          </a:p>
          <a:p>
            <a:r>
              <a:rPr lang="zh-TW" altLang="zh-TW" sz="2200" dirty="0" smtClean="0">
                <a:latin typeface="微軟正黑體" panose="020B0604030504040204" pitchFamily="34" charset="-120"/>
                <a:ea typeface="微軟正黑體" panose="020B0604030504040204" pitchFamily="34" charset="-120"/>
              </a:rPr>
              <a:t>廊坊市防範辦副主任：</a:t>
            </a:r>
            <a:r>
              <a:rPr lang="zh-TW" altLang="zh-TW" sz="2200" b="1" dirty="0" smtClean="0">
                <a:latin typeface="微軟正黑體" panose="020B0604030504040204" pitchFamily="34" charset="-120"/>
                <a:ea typeface="微軟正黑體" panose="020B0604030504040204" pitchFamily="34" charset="-120"/>
              </a:rPr>
              <a:t>符子強；趙麗華</a:t>
            </a:r>
          </a:p>
          <a:p>
            <a:r>
              <a:rPr lang="zh-TW" altLang="zh-TW" sz="2200" dirty="0" smtClean="0">
                <a:latin typeface="微軟正黑體" panose="020B0604030504040204" pitchFamily="34" charset="-120"/>
                <a:ea typeface="微軟正黑體" panose="020B0604030504040204" pitchFamily="34" charset="-120"/>
              </a:rPr>
              <a:t>廊坊市公安局局長：</a:t>
            </a:r>
            <a:r>
              <a:rPr lang="zh-TW" altLang="zh-TW" sz="2200" b="1" dirty="0" smtClean="0">
                <a:latin typeface="微軟正黑體" panose="020B0604030504040204" pitchFamily="34" charset="-120"/>
                <a:ea typeface="微軟正黑體" panose="020B0604030504040204" pitchFamily="34" charset="-120"/>
              </a:rPr>
              <a:t>趙晉進、冉文傑</a:t>
            </a:r>
          </a:p>
          <a:p>
            <a:r>
              <a:rPr lang="zh-TW" altLang="zh-TW" sz="2200" dirty="0" smtClean="0">
                <a:latin typeface="微軟正黑體" panose="020B0604030504040204" pitchFamily="34" charset="-120"/>
                <a:ea typeface="微軟正黑體" panose="020B0604030504040204" pitchFamily="34" charset="-120"/>
              </a:rPr>
              <a:t>廊坊市看守所所長：</a:t>
            </a:r>
            <a:r>
              <a:rPr lang="zh-TW" altLang="zh-TW" sz="2200" b="1" dirty="0" smtClean="0">
                <a:latin typeface="微軟正黑體" panose="020B0604030504040204" pitchFamily="34" charset="-120"/>
                <a:ea typeface="微軟正黑體" panose="020B0604030504040204" pitchFamily="34" charset="-120"/>
              </a:rPr>
              <a:t>楊光武</a:t>
            </a:r>
          </a:p>
          <a:p>
            <a:r>
              <a:rPr lang="zh-TW" altLang="zh-TW" sz="2200" dirty="0" smtClean="0">
                <a:latin typeface="微軟正黑體" panose="020B0604030504040204" pitchFamily="34" charset="-120"/>
                <a:ea typeface="微軟正黑體" panose="020B0604030504040204" pitchFamily="34" charset="-120"/>
              </a:rPr>
              <a:t>廊坊市法院院長：</a:t>
            </a:r>
            <a:r>
              <a:rPr lang="zh-TW" altLang="zh-TW" sz="2200" b="1" dirty="0" smtClean="0">
                <a:latin typeface="微軟正黑體" panose="020B0604030504040204" pitchFamily="34" charset="-120"/>
                <a:ea typeface="微軟正黑體" panose="020B0604030504040204" pitchFamily="34" charset="-120"/>
              </a:rPr>
              <a:t>王越飛</a:t>
            </a:r>
          </a:p>
          <a:p>
            <a:r>
              <a:rPr lang="en-US" altLang="zh-TW" sz="2200" dirty="0" smtClean="0">
                <a:latin typeface="微軟正黑體" panose="020B0604030504040204" pitchFamily="34" charset="-120"/>
                <a:ea typeface="微軟正黑體" panose="020B0604030504040204" pitchFamily="34" charset="-120"/>
              </a:rPr>
              <a:t> </a:t>
            </a:r>
            <a:endParaRPr lang="zh-TW" altLang="zh-TW" sz="2200" dirty="0" smtClean="0">
              <a:latin typeface="微軟正黑體" panose="020B0604030504040204" pitchFamily="34" charset="-120"/>
              <a:ea typeface="微軟正黑體" panose="020B0604030504040204" pitchFamily="34" charset="-120"/>
            </a:endParaRPr>
          </a:p>
          <a:p>
            <a:r>
              <a:rPr lang="zh-TW" altLang="zh-TW" sz="2200" b="1" dirty="0" smtClean="0">
                <a:solidFill>
                  <a:srgbClr val="C00000"/>
                </a:solidFill>
                <a:latin typeface="微軟正黑體" panose="020B0604030504040204" pitchFamily="34" charset="-120"/>
                <a:ea typeface="微軟正黑體" panose="020B0604030504040204" pitchFamily="34" charset="-120"/>
              </a:rPr>
              <a:t>安次區</a:t>
            </a:r>
            <a:r>
              <a:rPr lang="zh-TW" altLang="zh-TW" sz="2200" dirty="0" smtClean="0">
                <a:latin typeface="微軟正黑體" panose="020B0604030504040204" pitchFamily="34" charset="-120"/>
                <a:ea typeface="微軟正黑體" panose="020B0604030504040204" pitchFamily="34" charset="-120"/>
              </a:rPr>
              <a:t>委常委、政法委書記：</a:t>
            </a:r>
            <a:r>
              <a:rPr lang="zh-TW" altLang="zh-TW" sz="2200" b="1" dirty="0" smtClean="0">
                <a:latin typeface="微軟正黑體" panose="020B0604030504040204" pitchFamily="34" charset="-120"/>
                <a:ea typeface="微軟正黑體" panose="020B0604030504040204" pitchFamily="34" charset="-120"/>
              </a:rPr>
              <a:t>曹新田、劉建英</a:t>
            </a:r>
          </a:p>
          <a:p>
            <a:r>
              <a:rPr lang="zh-TW" altLang="zh-TW" sz="2200" dirty="0" smtClean="0">
                <a:latin typeface="微軟正黑體" panose="020B0604030504040204" pitchFamily="34" charset="-120"/>
                <a:ea typeface="微軟正黑體" panose="020B0604030504040204" pitchFamily="34" charset="-120"/>
              </a:rPr>
              <a:t>安次區文化局 局長：</a:t>
            </a:r>
            <a:r>
              <a:rPr lang="zh-TW" altLang="zh-TW" sz="2200" b="1" dirty="0" smtClean="0">
                <a:latin typeface="微軟正黑體" panose="020B0604030504040204" pitchFamily="34" charset="-120"/>
                <a:ea typeface="微軟正黑體" panose="020B0604030504040204" pitchFamily="34" charset="-120"/>
              </a:rPr>
              <a:t>李德忠</a:t>
            </a:r>
          </a:p>
          <a:p>
            <a:r>
              <a:rPr lang="zh-TW" altLang="zh-TW" sz="2200" dirty="0" smtClean="0">
                <a:latin typeface="微軟正黑體" panose="020B0604030504040204" pitchFamily="34" charset="-120"/>
                <a:ea typeface="微軟正黑體" panose="020B0604030504040204" pitchFamily="34" charset="-120"/>
              </a:rPr>
              <a:t>安次區公安分局 </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原</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局長：</a:t>
            </a:r>
            <a:r>
              <a:rPr lang="zh-TW" altLang="zh-TW" sz="2200" b="1" dirty="0" smtClean="0">
                <a:latin typeface="微軟正黑體" panose="020B0604030504040204" pitchFamily="34" charset="-120"/>
                <a:ea typeface="微軟正黑體" panose="020B0604030504040204" pitchFamily="34" charset="-120"/>
              </a:rPr>
              <a:t>邊國強</a:t>
            </a:r>
          </a:p>
          <a:p>
            <a:r>
              <a:rPr lang="zh-TW" altLang="zh-TW" sz="2200" dirty="0" smtClean="0">
                <a:latin typeface="微軟正黑體" panose="020B0604030504040204" pitchFamily="34" charset="-120"/>
                <a:ea typeface="微軟正黑體" panose="020B0604030504040204" pitchFamily="34" charset="-120"/>
              </a:rPr>
              <a:t>安次區公安分局</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國保大隊</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副大隊長：</a:t>
            </a:r>
            <a:r>
              <a:rPr lang="zh-TW" altLang="zh-TW" sz="2200" b="1" dirty="0" smtClean="0">
                <a:latin typeface="微軟正黑體" panose="020B0604030504040204" pitchFamily="34" charset="-120"/>
                <a:ea typeface="微軟正黑體" panose="020B0604030504040204" pitchFamily="34" charset="-120"/>
              </a:rPr>
              <a:t>董輝</a:t>
            </a:r>
          </a:p>
          <a:p>
            <a:r>
              <a:rPr lang="zh-TW" altLang="zh-TW" sz="2200" dirty="0" smtClean="0">
                <a:latin typeface="微軟正黑體" panose="020B0604030504040204" pitchFamily="34" charset="-120"/>
                <a:ea typeface="微軟正黑體" panose="020B0604030504040204" pitchFamily="34" charset="-120"/>
              </a:rPr>
              <a:t>安次區公安分局</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國保大隊</a:t>
            </a:r>
            <a:r>
              <a:rPr lang="en-US" altLang="zh-TW" sz="2200" dirty="0" smtClean="0">
                <a:latin typeface="微軟正黑體" panose="020B0604030504040204" pitchFamily="34" charset="-120"/>
                <a:ea typeface="微軟正黑體" panose="020B0604030504040204" pitchFamily="34" charset="-120"/>
              </a:rPr>
              <a:t>-</a:t>
            </a:r>
            <a:r>
              <a:rPr lang="zh-TW" altLang="zh-TW" sz="2200" dirty="0" smtClean="0">
                <a:latin typeface="微軟正黑體" panose="020B0604030504040204" pitchFamily="34" charset="-120"/>
                <a:ea typeface="微軟正黑體" panose="020B0604030504040204" pitchFamily="34" charset="-120"/>
              </a:rPr>
              <a:t>員警：</a:t>
            </a:r>
            <a:r>
              <a:rPr lang="zh-TW" altLang="zh-TW" sz="2200" b="1" dirty="0" smtClean="0">
                <a:latin typeface="微軟正黑體" panose="020B0604030504040204" pitchFamily="34" charset="-120"/>
                <a:ea typeface="微軟正黑體" panose="020B0604030504040204" pitchFamily="34" charset="-120"/>
              </a:rPr>
              <a:t>王金山、劉雙池</a:t>
            </a:r>
            <a:endParaRPr lang="en-US" altLang="zh-TW" sz="2200" b="1" kern="0" dirty="0" smtClean="0">
              <a:solidFill>
                <a:srgbClr val="000000"/>
              </a:solidFill>
              <a:latin typeface="微軟正黑體" panose="020B0604030504040204" pitchFamily="34" charset="-120"/>
              <a:ea typeface="微軟正黑體" panose="020B0604030504040204" pitchFamily="34" charset="-120"/>
              <a:cs typeface="微軟正黑體"/>
              <a:sym typeface="微軟正黑體"/>
            </a:endParaRPr>
          </a:p>
        </p:txBody>
      </p:sp>
      <p:grpSp>
        <p:nvGrpSpPr>
          <p:cNvPr id="146" name="矩形 5"/>
          <p:cNvGrpSpPr/>
          <p:nvPr/>
        </p:nvGrpSpPr>
        <p:grpSpPr>
          <a:xfrm>
            <a:off x="13399" y="-2"/>
            <a:ext cx="9130603" cy="836718"/>
            <a:chOff x="-1" y="-2"/>
            <a:chExt cx="12985745" cy="1189997"/>
          </a:xfrm>
        </p:grpSpPr>
        <p:sp>
          <p:nvSpPr>
            <p:cNvPr id="144" name="矩形"/>
            <p:cNvSpPr/>
            <p:nvPr/>
          </p:nvSpPr>
          <p:spPr>
            <a:xfrm>
              <a:off x="-1" y="-2"/>
              <a:ext cx="12985745" cy="1189997"/>
            </a:xfrm>
            <a:prstGeom prst="rect">
              <a:avLst/>
            </a:prstGeom>
            <a:solidFill>
              <a:srgbClr val="0070C0"/>
            </a:solidFill>
            <a:ln w="12700" cap="flat">
              <a:noFill/>
              <a:miter lim="400000"/>
            </a:ln>
            <a:effectLst/>
          </p:spPr>
          <p:txBody>
            <a:bodyPr wrap="square" lIns="65022" tIns="65022" rIns="65022" bIns="65022" numCol="1" anchor="ctr">
              <a:noAutofit/>
            </a:bodyPr>
            <a:lstStyle/>
            <a:p>
              <a:pPr defTabSz="909411" hangingPunct="0">
                <a:defRPr b="0">
                  <a:solidFill>
                    <a:srgbClr val="FFFFFF"/>
                  </a:solidFill>
                  <a:latin typeface="Calibri"/>
                  <a:ea typeface="Calibri"/>
                  <a:cs typeface="Calibri"/>
                  <a:sym typeface="Calibri"/>
                </a:defRPr>
              </a:pPr>
              <a:endParaRPr sz="1700" kern="0">
                <a:solidFill>
                  <a:srgbClr val="FFFFFF"/>
                </a:solidFill>
                <a:latin typeface="Calibri"/>
                <a:ea typeface="Calibri"/>
                <a:cs typeface="Calibri"/>
                <a:sym typeface="Calibri"/>
              </a:endParaRPr>
            </a:p>
          </p:txBody>
        </p:sp>
        <p:sp>
          <p:nvSpPr>
            <p:cNvPr id="145" name="9-3. 株洲市被國際追查官員"/>
            <p:cNvSpPr txBox="1"/>
            <p:nvPr/>
          </p:nvSpPr>
          <p:spPr>
            <a:xfrm>
              <a:off x="-1" y="107664"/>
              <a:ext cx="12985745" cy="9746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3600" b="1" kern="0" dirty="0"/>
                <a:t> </a:t>
              </a:r>
              <a:r>
                <a:rPr lang="en-US" sz="3600" b="1" kern="0" dirty="0"/>
                <a:t>6</a:t>
              </a:r>
              <a:r>
                <a:rPr sz="3600" b="1" kern="0" dirty="0" smtClean="0"/>
                <a:t>-</a:t>
              </a:r>
              <a:r>
                <a:rPr lang="en-US" sz="3600" b="1" kern="0" dirty="0" smtClean="0"/>
                <a:t>2</a:t>
              </a:r>
              <a:r>
                <a:rPr sz="3600" b="1" kern="0" dirty="0" smtClean="0"/>
                <a:t>.</a:t>
              </a:r>
              <a:r>
                <a:rPr lang="zh-TW" altLang="zh-TW" sz="3600" dirty="0">
                  <a:latin typeface="微軟正黑體" panose="020B0604030504040204" pitchFamily="34" charset="-120"/>
                  <a:ea typeface="微軟正黑體" panose="020B0604030504040204" pitchFamily="34" charset="-120"/>
                </a:rPr>
                <a:t>廊坊市</a:t>
              </a:r>
              <a:r>
                <a:rPr lang="en-US" altLang="zh-TW" sz="3600" dirty="0">
                  <a:latin typeface="微軟正黑體" panose="020B0604030504040204" pitchFamily="34" charset="-120"/>
                  <a:ea typeface="微軟正黑體" panose="020B0604030504040204" pitchFamily="34" charset="-120"/>
                </a:rPr>
                <a:t>-</a:t>
              </a:r>
              <a:r>
                <a:rPr lang="zh-TW" altLang="zh-TW" sz="3600" dirty="0">
                  <a:latin typeface="微軟正黑體" panose="020B0604030504040204" pitchFamily="34" charset="-120"/>
                  <a:ea typeface="微軟正黑體" panose="020B0604030504040204" pitchFamily="34" charset="-120"/>
                </a:rPr>
                <a:t>安次區</a:t>
              </a:r>
              <a:endParaRPr sz="3600" b="1" kern="0" dirty="0"/>
            </a:p>
          </p:txBody>
        </p:sp>
      </p:grpSp>
      <p:sp>
        <p:nvSpPr>
          <p:cNvPr id="147" name="矩形 6"/>
          <p:cNvSpPr/>
          <p:nvPr/>
        </p:nvSpPr>
        <p:spPr>
          <a:xfrm>
            <a:off x="357914" y="5992650"/>
            <a:ext cx="8506094" cy="707375"/>
          </a:xfrm>
          <a:prstGeom prst="rect">
            <a:avLst/>
          </a:prstGeom>
          <a:ln w="38100">
            <a:solidFill>
              <a:srgbClr val="0070C0"/>
            </a:solidFill>
          </a:ln>
          <a:extLst>
            <a:ext uri="{C572A759-6A51-4108-AA02-DFA0A04FC94B}">
              <ma14:wrappingTextBoxFlag xmlns:ma14="http://schemas.microsoft.com/office/mac/drawingml/2011/main" xmlns="" val="1"/>
            </a:ext>
          </a:extLst>
        </p:spPr>
        <p:txBody>
          <a:bodyPr wrap="square" lIns="45467" tIns="45467" rIns="45467" bIns="45467">
            <a:spAutoFit/>
          </a:bodyPr>
          <a:lstStyle/>
          <a:p>
            <a:pPr defTabSz="909411" hangingPunct="0">
              <a:defRPr sz="3400" b="0">
                <a:latin typeface="微軟正黑體"/>
                <a:ea typeface="微軟正黑體"/>
                <a:cs typeface="微軟正黑體"/>
                <a:sym typeface="微軟正黑體"/>
              </a:defRPr>
            </a:pPr>
            <a:r>
              <a:rPr sz="2000" kern="0" dirty="0">
                <a:solidFill>
                  <a:srgbClr val="000000"/>
                </a:solidFill>
                <a:latin typeface="微軟正黑體"/>
                <a:ea typeface="微軟正黑體"/>
                <a:cs typeface="微軟正黑體"/>
                <a:sym typeface="微軟正黑體"/>
              </a:rPr>
              <a:t>到目前為止，</a:t>
            </a:r>
            <a:r>
              <a:rPr sz="2000" b="1" kern="0" dirty="0">
                <a:solidFill>
                  <a:srgbClr val="C00000"/>
                </a:solidFill>
                <a:latin typeface="微軟正黑體"/>
                <a:ea typeface="微軟正黑體"/>
                <a:cs typeface="微軟正黑體"/>
                <a:sym typeface="微軟正黑體"/>
              </a:rPr>
              <a:t>河北省</a:t>
            </a:r>
            <a:r>
              <a:rPr sz="2000" kern="0" dirty="0">
                <a:solidFill>
                  <a:srgbClr val="000000"/>
                </a:solidFill>
                <a:latin typeface="微軟正黑體"/>
                <a:ea typeface="微軟正黑體"/>
                <a:cs typeface="微軟正黑體"/>
                <a:sym typeface="微軟正黑體"/>
              </a:rPr>
              <a:t>有</a:t>
            </a:r>
            <a:r>
              <a:rPr sz="2000" b="1" kern="0" dirty="0">
                <a:solidFill>
                  <a:srgbClr val="C00000"/>
                </a:solidFill>
                <a:latin typeface="微軟正黑體"/>
                <a:ea typeface="微軟正黑體"/>
                <a:cs typeface="微軟正黑體"/>
                <a:sym typeface="微軟正黑體"/>
              </a:rPr>
              <a:t>5880名</a:t>
            </a:r>
            <a:r>
              <a:rPr sz="2000" kern="0" dirty="0">
                <a:solidFill>
                  <a:srgbClr val="000000"/>
                </a:solidFill>
                <a:latin typeface="微軟正黑體"/>
                <a:ea typeface="微軟正黑體"/>
                <a:cs typeface="微軟正黑體"/>
                <a:sym typeface="微軟正黑體"/>
              </a:rPr>
              <a:t>的公檢法司、教育界、</a:t>
            </a:r>
            <a:r>
              <a:rPr sz="2000" kern="0" dirty="0" smtClean="0">
                <a:solidFill>
                  <a:srgbClr val="000000"/>
                </a:solidFill>
                <a:latin typeface="微軟正黑體"/>
                <a:ea typeface="微軟正黑體"/>
                <a:cs typeface="微軟正黑體"/>
                <a:sym typeface="微軟正黑體"/>
              </a:rPr>
              <a:t>媒體界</a:t>
            </a:r>
            <a:endParaRPr lang="en-US" sz="2000" kern="0" dirty="0" smtClean="0">
              <a:solidFill>
                <a:srgbClr val="000000"/>
              </a:solidFill>
              <a:latin typeface="微軟正黑體"/>
              <a:ea typeface="微軟正黑體"/>
              <a:cs typeface="微軟正黑體"/>
              <a:sym typeface="微軟正黑體"/>
            </a:endParaRPr>
          </a:p>
          <a:p>
            <a:pPr defTabSz="909411" hangingPunct="0">
              <a:defRPr sz="3400" b="0">
                <a:latin typeface="微軟正黑體"/>
                <a:ea typeface="微軟正黑體"/>
                <a:cs typeface="微軟正黑體"/>
                <a:sym typeface="微軟正黑體"/>
              </a:defRPr>
            </a:pPr>
            <a:r>
              <a:rPr sz="2000" kern="0" dirty="0" err="1" smtClean="0">
                <a:solidFill>
                  <a:srgbClr val="000000"/>
                </a:solidFill>
                <a:latin typeface="微軟正黑體"/>
                <a:ea typeface="微軟正黑體"/>
                <a:cs typeface="微軟正黑體"/>
                <a:sym typeface="微軟正黑體"/>
              </a:rPr>
              <a:t>等人員因迫害法輪功學員</a:t>
            </a:r>
            <a:r>
              <a:rPr sz="2000" kern="0" dirty="0" err="1">
                <a:solidFill>
                  <a:srgbClr val="000000"/>
                </a:solidFill>
                <a:latin typeface="微軟正黑體"/>
                <a:ea typeface="微軟正黑體"/>
                <a:cs typeface="微軟正黑體"/>
                <a:sym typeface="微軟正黑體"/>
              </a:rPr>
              <a:t>，被海外組織“追查國際”立案追查</a:t>
            </a:r>
            <a:endParaRPr sz="2000" kern="0" dirty="0">
              <a:solidFill>
                <a:srgbClr val="000000"/>
              </a:solidFill>
              <a:latin typeface="微軟正黑體"/>
              <a:ea typeface="微軟正黑體"/>
              <a:cs typeface="微軟正黑體"/>
              <a:sym typeface="微軟正黑體"/>
            </a:endParaRPr>
          </a:p>
        </p:txBody>
      </p:sp>
      <p:sp>
        <p:nvSpPr>
          <p:cNvPr id="12" name="矩形"/>
          <p:cNvSpPr/>
          <p:nvPr/>
        </p:nvSpPr>
        <p:spPr>
          <a:xfrm>
            <a:off x="7164287" y="100505"/>
            <a:ext cx="1847946" cy="648076"/>
          </a:xfrm>
          <a:prstGeom prst="rect">
            <a:avLst/>
          </a:prstGeom>
          <a:solidFill>
            <a:srgbClr val="FFFFFF"/>
          </a:solidFill>
          <a:ln w="38100" cap="flat">
            <a:solidFill>
              <a:srgbClr val="0070C0"/>
            </a:solidFill>
            <a:prstDash val="solid"/>
            <a:round/>
          </a:ln>
          <a:effectLst/>
        </p:spPr>
        <p:txBody>
          <a:bodyPr wrap="square" lIns="65022" tIns="65022" rIns="65022" bIns="65022" numCol="1" anchor="ctr">
            <a:noAutofit/>
          </a:bodyPr>
          <a:lstStyle/>
          <a:p>
            <a:pPr algn="ctr" defTabSz="909458">
              <a:defRPr sz="5600">
                <a:solidFill>
                  <a:srgbClr val="0070C0"/>
                </a:solidFill>
                <a:latin typeface="微軟正黑體"/>
                <a:ea typeface="微軟正黑體"/>
                <a:cs typeface="微軟正黑體"/>
                <a:sym typeface="微軟正黑體"/>
              </a:defRPr>
            </a:pPr>
            <a:r>
              <a:rPr lang="zh-Hant" altLang="en-US" sz="4400" dirty="0" smtClean="0"/>
              <a:t>追查</a:t>
            </a:r>
            <a:endParaRPr lang="en-US" altLang="zh-Hant" sz="4400" dirty="0"/>
          </a:p>
        </p:txBody>
      </p:sp>
    </p:spTree>
    <p:extLst>
      <p:ext uri="{BB962C8B-B14F-4D97-AF65-F5344CB8AC3E}">
        <p14:creationId xmlns:p14="http://schemas.microsoft.com/office/powerpoint/2010/main" val="1898458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40" y="100356"/>
            <a:ext cx="6237209" cy="768930"/>
          </a:xfrm>
          <a:prstGeom prst="rect">
            <a:avLst/>
          </a:prstGeom>
          <a:ln w="12700">
            <a:miter lim="400000"/>
          </a:ln>
          <a:extLst>
            <a:ext uri="{C572A759-6A51-4108-AA02-DFA0A04FC94B}">
              <ma14:wrappingTextBoxFlag xmlns="" xmlns:ma14="http://schemas.microsoft.com/office/mac/drawingml/2011/main" val="1"/>
            </a:ext>
          </a:extLst>
        </p:spPr>
        <p:txBody>
          <a:bodyPr wrap="none" lIns="45467" tIns="45467" rIns="45467" bIns="45467">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11"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6</a:t>
              </a:r>
              <a:r>
                <a:rPr sz="3600" b="1" kern="0" dirty="0" smtClean="0"/>
                <a:t>-3</a:t>
              </a:r>
              <a:r>
                <a:rPr sz="3600" b="1" kern="0" dirty="0" smtClean="0"/>
                <a:t>.</a:t>
              </a:r>
              <a:r>
                <a:rPr lang="zh-TW" altLang="en-US" sz="3600" b="1" dirty="0">
                  <a:sym typeface="PingFang TC Semibold"/>
                </a:rPr>
                <a:t>廊坊市</a:t>
              </a:r>
              <a:endParaRPr sz="3600" b="1" kern="0" dirty="0"/>
            </a:p>
          </p:txBody>
        </p:sp>
      </p:grpSp>
      <p:sp>
        <p:nvSpPr>
          <p:cNvPr id="160" name="矩形 4"/>
          <p:cNvSpPr/>
          <p:nvPr/>
        </p:nvSpPr>
        <p:spPr>
          <a:xfrm>
            <a:off x="108594" y="866716"/>
            <a:ext cx="9000060" cy="5666082"/>
          </a:xfrm>
          <a:prstGeom prst="rect">
            <a:avLst/>
          </a:prstGeom>
          <a:ln>
            <a:solidFill>
              <a:srgbClr val="984807"/>
            </a:solidFill>
          </a:ln>
          <a:extLst>
            <a:ext uri="{C572A759-6A51-4108-AA02-DFA0A04FC94B}">
              <ma14:wrappingTextBoxFlag xmlns="" xmlns:ma14="http://schemas.microsoft.com/office/mac/drawingml/2011/main" val="1"/>
            </a:ext>
          </a:extLst>
        </p:spPr>
        <p:txBody>
          <a:bodyPr lIns="31962" tIns="31962" rIns="31962" bIns="31962">
            <a:spAutoFit/>
          </a:bodyPr>
          <a:lstStyle/>
          <a:p>
            <a:pPr defTabSz="639423" hangingPunct="0">
              <a:defRPr sz="2000" b="0">
                <a:solidFill>
                  <a:srgbClr val="C00000"/>
                </a:solidFill>
                <a:latin typeface="PingFang TC Semibold"/>
                <a:ea typeface="PingFang TC Semibold"/>
                <a:cs typeface="PingFang TC Semibold"/>
                <a:sym typeface="PingFang TC Semibold"/>
              </a:defRPr>
            </a:pPr>
            <a:r>
              <a:rPr lang="zh-TW" altLang="en-US" sz="2200" b="1" dirty="0" smtClean="0">
                <a:latin typeface="微軟正黑體" panose="020B0604030504040204" pitchFamily="34" charset="-120"/>
                <a:ea typeface="微軟正黑體" panose="020B0604030504040204" pitchFamily="34" charset="-120"/>
                <a:sym typeface="PingFang TC Semibold"/>
              </a:rPr>
              <a:t>廊</a:t>
            </a:r>
            <a:r>
              <a:rPr lang="zh-TW" altLang="en-US" sz="2200" b="1" dirty="0">
                <a:latin typeface="微軟正黑體" panose="020B0604030504040204" pitchFamily="34" charset="-120"/>
                <a:ea typeface="微軟正黑體" panose="020B0604030504040204" pitchFamily="34" charset="-120"/>
                <a:sym typeface="PingFang TC Semibold"/>
              </a:rPr>
              <a:t>坊市永清縣看守所兩任所長遭惡報</a:t>
            </a:r>
            <a:r>
              <a:rPr lang="zh-TW" altLang="en-US" sz="2200" b="1" dirty="0" smtClean="0">
                <a:latin typeface="微軟正黑體" panose="020B0604030504040204" pitchFamily="34" charset="-120"/>
                <a:ea typeface="微軟正黑體" panose="020B0604030504040204" pitchFamily="34" charset="-120"/>
                <a:sym typeface="PingFang TC Semibold"/>
              </a:rPr>
              <a:t>死亡</a:t>
            </a:r>
            <a:r>
              <a:rPr lang="en-US" altLang="zh-TW" dirty="0">
                <a:latin typeface="微軟正黑體" panose="020B0604030504040204" pitchFamily="34" charset="-120"/>
                <a:ea typeface="微軟正黑體" panose="020B0604030504040204" pitchFamily="34" charset="-120"/>
                <a:sym typeface="PingFang TC Semibold"/>
              </a:rPr>
              <a:t>【</a:t>
            </a:r>
            <a:r>
              <a:rPr lang="zh-TW" altLang="en-US" dirty="0">
                <a:latin typeface="微軟正黑體" panose="020B0604030504040204" pitchFamily="34" charset="-120"/>
                <a:ea typeface="微軟正黑體" panose="020B0604030504040204" pitchFamily="34" charset="-120"/>
                <a:sym typeface="PingFang TC Semibold"/>
              </a:rPr>
              <a:t>明慧網</a:t>
            </a:r>
            <a:r>
              <a:rPr lang="en-US" altLang="zh-TW" dirty="0">
                <a:latin typeface="微軟正黑體" panose="020B0604030504040204" pitchFamily="34" charset="-120"/>
                <a:ea typeface="微軟正黑體" panose="020B0604030504040204" pitchFamily="34" charset="-120"/>
                <a:sym typeface="PingFang TC Semibold"/>
              </a:rPr>
              <a:t>2017</a:t>
            </a:r>
            <a:r>
              <a:rPr lang="zh-TW" altLang="en-US" dirty="0">
                <a:latin typeface="微軟正黑體" panose="020B0604030504040204" pitchFamily="34" charset="-120"/>
                <a:ea typeface="微軟正黑體" panose="020B0604030504040204" pitchFamily="34" charset="-120"/>
                <a:sym typeface="PingFang TC Semibold"/>
              </a:rPr>
              <a:t>年</a:t>
            </a:r>
            <a:r>
              <a:rPr lang="en-US" altLang="zh-TW" dirty="0">
                <a:latin typeface="微軟正黑體" panose="020B0604030504040204" pitchFamily="34" charset="-120"/>
                <a:ea typeface="微軟正黑體" panose="020B0604030504040204" pitchFamily="34" charset="-120"/>
                <a:sym typeface="PingFang TC Semibold"/>
              </a:rPr>
              <a:t>6</a:t>
            </a:r>
            <a:r>
              <a:rPr lang="zh-TW" altLang="en-US" dirty="0">
                <a:latin typeface="微軟正黑體" panose="020B0604030504040204" pitchFamily="34" charset="-120"/>
                <a:ea typeface="微軟正黑體" panose="020B0604030504040204" pitchFamily="34" charset="-120"/>
                <a:sym typeface="PingFang TC Semibold"/>
              </a:rPr>
              <a:t>月</a:t>
            </a:r>
            <a:r>
              <a:rPr lang="en-US" altLang="zh-TW" dirty="0">
                <a:latin typeface="微軟正黑體" panose="020B0604030504040204" pitchFamily="34" charset="-120"/>
                <a:ea typeface="微軟正黑體" panose="020B0604030504040204" pitchFamily="34" charset="-120"/>
                <a:sym typeface="PingFang TC Semibold"/>
              </a:rPr>
              <a:t>28</a:t>
            </a:r>
            <a:r>
              <a:rPr lang="zh-TW" altLang="en-US" dirty="0">
                <a:latin typeface="微軟正黑體" panose="020B0604030504040204" pitchFamily="34" charset="-120"/>
                <a:ea typeface="微軟正黑體" panose="020B0604030504040204" pitchFamily="34" charset="-120"/>
                <a:sym typeface="PingFang TC Semibold"/>
              </a:rPr>
              <a:t>日</a:t>
            </a:r>
            <a:r>
              <a:rPr lang="en-US" altLang="zh-TW" dirty="0">
                <a:latin typeface="微軟正黑體" panose="020B0604030504040204" pitchFamily="34" charset="-120"/>
                <a:ea typeface="微軟正黑體" panose="020B0604030504040204" pitchFamily="34" charset="-120"/>
                <a:sym typeface="PingFang TC Semibold"/>
              </a:rPr>
              <a:t>】</a:t>
            </a: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200" b="1" dirty="0">
              <a:solidFill>
                <a:srgbClr val="C00000"/>
              </a:solidFill>
              <a:latin typeface="微軟正黑體" panose="020B0604030504040204" pitchFamily="34" charset="-120"/>
              <a:ea typeface="微軟正黑體" panose="020B0604030504040204" pitchFamily="34" charset="-120"/>
              <a:sym typeface="PingFang TC Semibold"/>
            </a:endParaRPr>
          </a:p>
          <a:p>
            <a:pPr defTabSz="639423" hangingPunct="0">
              <a:defRPr sz="2000" b="0">
                <a:solidFill>
                  <a:srgbClr val="C00000"/>
                </a:solidFill>
                <a:latin typeface="PingFang TC Semibold"/>
                <a:ea typeface="PingFang TC Semibold"/>
                <a:cs typeface="PingFang TC Semibold"/>
                <a:sym typeface="PingFang TC Semibold"/>
              </a:defRPr>
            </a:pPr>
            <a:r>
              <a:rPr lang="en-US" altLang="zh-TW" sz="2000" b="1" dirty="0" smtClean="0">
                <a:solidFill>
                  <a:srgbClr val="002060"/>
                </a:solidFill>
                <a:latin typeface="微軟正黑體" panose="020B0604030504040204" pitchFamily="34" charset="-120"/>
                <a:ea typeface="微軟正黑體" panose="020B0604030504040204" pitchFamily="34" charset="-120"/>
              </a:rPr>
              <a:t>2002</a:t>
            </a:r>
            <a:r>
              <a:rPr lang="zh-TW" altLang="en-US" sz="2000" b="1" dirty="0" smtClean="0">
                <a:solidFill>
                  <a:srgbClr val="002060"/>
                </a:solidFill>
                <a:latin typeface="微軟正黑體" panose="020B0604030504040204" pitchFamily="34" charset="-120"/>
                <a:ea typeface="微軟正黑體" panose="020B0604030504040204" pitchFamily="34" charset="-120"/>
              </a:rPr>
              <a:t>年</a:t>
            </a:r>
            <a:r>
              <a:rPr lang="en-US" altLang="zh-TW" sz="2000" b="1" dirty="0" smtClean="0">
                <a:solidFill>
                  <a:srgbClr val="002060"/>
                </a:solidFill>
                <a:latin typeface="微軟正黑體" panose="020B0604030504040204" pitchFamily="34" charset="-120"/>
                <a:ea typeface="微軟正黑體" panose="020B0604030504040204" pitchFamily="34" charset="-120"/>
              </a:rPr>
              <a:t>5</a:t>
            </a:r>
            <a:r>
              <a:rPr lang="zh-TW" altLang="en-US" sz="2000" b="1" dirty="0" smtClean="0">
                <a:solidFill>
                  <a:srgbClr val="002060"/>
                </a:solidFill>
                <a:latin typeface="微軟正黑體" panose="020B0604030504040204" pitchFamily="34" charset="-120"/>
                <a:ea typeface="微軟正黑體" panose="020B0604030504040204" pitchFamily="34" charset="-120"/>
              </a:rPr>
              <a:t>月</a:t>
            </a:r>
            <a:r>
              <a:rPr lang="en-US" altLang="zh-TW" sz="2000" b="1" dirty="0" smtClean="0">
                <a:solidFill>
                  <a:srgbClr val="002060"/>
                </a:solidFill>
                <a:latin typeface="微軟正黑體" panose="020B0604030504040204" pitchFamily="34" charset="-120"/>
                <a:ea typeface="微軟正黑體" panose="020B0604030504040204" pitchFamily="34" charset="-120"/>
              </a:rPr>
              <a:t>~2004</a:t>
            </a:r>
            <a:r>
              <a:rPr lang="zh-TW" altLang="en-US" sz="2000" b="1" dirty="0" smtClean="0">
                <a:solidFill>
                  <a:srgbClr val="002060"/>
                </a:solidFill>
                <a:latin typeface="微軟正黑體" panose="020B0604030504040204" pitchFamily="34" charset="-120"/>
                <a:ea typeface="微軟正黑體" panose="020B0604030504040204" pitchFamily="34" charset="-120"/>
              </a:rPr>
              <a:t>年</a:t>
            </a:r>
            <a:r>
              <a:rPr lang="en-US" altLang="zh-TW" sz="2000" b="1" dirty="0" smtClean="0">
                <a:solidFill>
                  <a:srgbClr val="002060"/>
                </a:solidFill>
                <a:latin typeface="微軟正黑體" panose="020B0604030504040204" pitchFamily="34" charset="-120"/>
                <a:ea typeface="微軟正黑體" panose="020B0604030504040204" pitchFamily="34" charset="-120"/>
              </a:rPr>
              <a:t>9</a:t>
            </a:r>
            <a:r>
              <a:rPr lang="zh-TW" altLang="en-US" sz="2000" b="1" dirty="0" smtClean="0">
                <a:solidFill>
                  <a:srgbClr val="002060"/>
                </a:solidFill>
                <a:latin typeface="微軟正黑體" panose="020B0604030504040204" pitchFamily="34" charset="-120"/>
                <a:ea typeface="微軟正黑體" panose="020B0604030504040204" pitchFamily="34" charset="-120"/>
              </a:rPr>
              <a:t>月，所長</a:t>
            </a:r>
            <a:r>
              <a:rPr lang="zh-TW" altLang="en-US" sz="2000" b="1" dirty="0" smtClean="0">
                <a:solidFill>
                  <a:srgbClr val="00B050"/>
                </a:solidFill>
                <a:latin typeface="微軟正黑體" panose="020B0604030504040204" pitchFamily="34" charset="-120"/>
                <a:ea typeface="微軟正黑體" panose="020B0604030504040204" pitchFamily="34" charset="-120"/>
              </a:rPr>
              <a:t>梁成山</a:t>
            </a:r>
            <a:r>
              <a:rPr lang="zh-TW" altLang="en-US" sz="2000" b="1" dirty="0" smtClean="0">
                <a:solidFill>
                  <a:srgbClr val="002060"/>
                </a:solidFill>
                <a:latin typeface="微軟正黑體" panose="020B0604030504040204" pitchFamily="34" charset="-120"/>
                <a:ea typeface="微軟正黑體" panose="020B0604030504040204" pitchFamily="34" charset="-120"/>
              </a:rPr>
              <a:t>，</a:t>
            </a:r>
            <a:r>
              <a:rPr lang="en-US" altLang="zh-TW" sz="2000" b="1" dirty="0" smtClean="0">
                <a:solidFill>
                  <a:srgbClr val="002060"/>
                </a:solidFill>
                <a:latin typeface="微軟正黑體" panose="020B0604030504040204" pitchFamily="34" charset="-120"/>
                <a:ea typeface="微軟正黑體" panose="020B0604030504040204" pitchFamily="34" charset="-120"/>
              </a:rPr>
              <a:t>2004</a:t>
            </a:r>
            <a:r>
              <a:rPr lang="zh-TW" altLang="en-US" sz="2000" b="1" dirty="0" smtClean="0">
                <a:solidFill>
                  <a:srgbClr val="002060"/>
                </a:solidFill>
                <a:latin typeface="微軟正黑體" panose="020B0604030504040204" pitchFamily="34" charset="-120"/>
                <a:ea typeface="微軟正黑體" panose="020B0604030504040204" pitchFamily="34" charset="-120"/>
              </a:rPr>
              <a:t>年在舞廳</a:t>
            </a:r>
            <a:r>
              <a:rPr lang="zh-TW" altLang="en-US" sz="2000" b="1" dirty="0" smtClean="0">
                <a:solidFill>
                  <a:srgbClr val="C00000"/>
                </a:solidFill>
                <a:latin typeface="微軟正黑體" panose="020B0604030504040204" pitchFamily="34" charset="-120"/>
                <a:ea typeface="微軟正黑體" panose="020B0604030504040204" pitchFamily="34" charset="-120"/>
              </a:rPr>
              <a:t>被突然墜落</a:t>
            </a:r>
            <a:r>
              <a:rPr lang="zh-TW" altLang="en-US" sz="2000" b="1" dirty="0">
                <a:solidFill>
                  <a:srgbClr val="C00000"/>
                </a:solidFill>
                <a:latin typeface="微軟正黑體" panose="020B0604030504040204" pitchFamily="34" charset="-120"/>
                <a:ea typeface="微軟正黑體" panose="020B0604030504040204" pitchFamily="34" charset="-120"/>
              </a:rPr>
              <a:t>的吊燈砸</a:t>
            </a:r>
            <a:r>
              <a:rPr lang="zh-TW" altLang="en-US" sz="2000" b="1" dirty="0" smtClean="0">
                <a:solidFill>
                  <a:srgbClr val="C00000"/>
                </a:solidFill>
                <a:latin typeface="微軟正黑體" panose="020B0604030504040204" pitchFamily="34" charset="-120"/>
                <a:ea typeface="微軟正黑體" panose="020B0604030504040204" pitchFamily="34" charset="-120"/>
              </a:rPr>
              <a:t>死。</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defTabSz="639423" hangingPunct="0">
              <a:defRPr sz="2000" b="0">
                <a:solidFill>
                  <a:srgbClr val="C00000"/>
                </a:solidFill>
                <a:latin typeface="PingFang TC Semibold"/>
                <a:ea typeface="PingFang TC Semibold"/>
                <a:cs typeface="PingFang TC Semibold"/>
                <a:sym typeface="PingFang TC Semibold"/>
              </a:defRPr>
            </a:pP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2008</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年</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6</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月</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2017</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年</a:t>
            </a:r>
            <a:r>
              <a:rPr lang="en-US" altLang="zh-TW"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6</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月，</a:t>
            </a:r>
            <a:r>
              <a:rPr lang="zh-TW" altLang="en-US" sz="2000" b="1" kern="0" dirty="0" smtClean="0">
                <a:solidFill>
                  <a:srgbClr val="002060"/>
                </a:solidFill>
                <a:latin typeface="微軟正黑體" panose="020B0604030504040204" pitchFamily="34" charset="-120"/>
                <a:ea typeface="微軟正黑體" panose="020B0604030504040204" pitchFamily="34" charset="-120"/>
                <a:cs typeface="Helvetica"/>
                <a:sym typeface="Helvetica"/>
              </a:rPr>
              <a:t>所長</a:t>
            </a:r>
            <a:r>
              <a:rPr lang="zh-TW" altLang="en-US" sz="2000" b="1" dirty="0">
                <a:solidFill>
                  <a:srgbClr val="00B050"/>
                </a:solidFill>
                <a:latin typeface="微軟正黑體" panose="020B0604030504040204" pitchFamily="34" charset="-120"/>
                <a:ea typeface="微軟正黑體" panose="020B0604030504040204" pitchFamily="34" charset="-120"/>
                <a:cs typeface="PingFang TC Semibold"/>
              </a:rPr>
              <a:t>韓</a:t>
            </a:r>
            <a:r>
              <a:rPr lang="zh-TW" altLang="en-US" sz="2000" b="1" dirty="0">
                <a:solidFill>
                  <a:srgbClr val="00B050"/>
                </a:solidFill>
                <a:latin typeface="微軟正黑體" panose="020B0604030504040204" pitchFamily="34" charset="-120"/>
                <a:ea typeface="微軟正黑體" panose="020B0604030504040204" pitchFamily="34" charset="-120"/>
                <a:cs typeface="PingFang TC Semibold"/>
              </a:rPr>
              <a:t>秀</a:t>
            </a:r>
            <a:r>
              <a:rPr lang="zh-TW" altLang="en-US" sz="2000" b="1" dirty="0">
                <a:solidFill>
                  <a:srgbClr val="00B050"/>
                </a:solidFill>
                <a:latin typeface="微軟正黑體" panose="020B0604030504040204" pitchFamily="34" charset="-120"/>
                <a:ea typeface="微軟正黑體" panose="020B0604030504040204" pitchFamily="34" charset="-120"/>
                <a:cs typeface="PingFang TC Semibold"/>
              </a:rPr>
              <a:t>文</a:t>
            </a:r>
            <a:r>
              <a:rPr lang="zh-TW" altLang="en-US" sz="2000" b="1" dirty="0" smtClean="0">
                <a:solidFill>
                  <a:srgbClr val="002060"/>
                </a:solidFill>
                <a:latin typeface="微軟正黑體" panose="020B0604030504040204" pitchFamily="34" charset="-120"/>
                <a:ea typeface="微軟正黑體" panose="020B0604030504040204" pitchFamily="34" charset="-120"/>
              </a:rPr>
              <a:t>，</a:t>
            </a:r>
            <a:r>
              <a:rPr lang="en-US" altLang="zh-TW" sz="2000" b="1" dirty="0" smtClean="0">
                <a:solidFill>
                  <a:srgbClr val="002060"/>
                </a:solidFill>
                <a:latin typeface="微軟正黑體" panose="020B0604030504040204" pitchFamily="34" charset="-120"/>
                <a:ea typeface="微軟正黑體" panose="020B0604030504040204" pitchFamily="34" charset="-120"/>
              </a:rPr>
              <a:t>2017</a:t>
            </a:r>
            <a:r>
              <a:rPr lang="zh-TW" altLang="en-US" sz="2000" b="1" dirty="0" smtClean="0">
                <a:solidFill>
                  <a:srgbClr val="002060"/>
                </a:solidFill>
                <a:latin typeface="微軟正黑體" panose="020B0604030504040204" pitchFamily="34" charset="-120"/>
                <a:ea typeface="微軟正黑體" panose="020B0604030504040204" pitchFamily="34" charset="-120"/>
              </a:rPr>
              <a:t>年急性心梗，</a:t>
            </a:r>
            <a:r>
              <a:rPr lang="zh-TW" altLang="en-US" sz="2000" b="1" dirty="0" smtClean="0">
                <a:solidFill>
                  <a:srgbClr val="C00000"/>
                </a:solidFill>
                <a:latin typeface="微軟正黑體" panose="020B0604030504040204" pitchFamily="34" charset="-120"/>
                <a:ea typeface="微軟正黑體" panose="020B0604030504040204" pitchFamily="34" charset="-120"/>
              </a:rPr>
              <a:t>搶救無效去世</a:t>
            </a:r>
            <a:endParaRPr lang="en-US" altLang="zh-TW" sz="2000" b="1" dirty="0" smtClean="0">
              <a:solidFill>
                <a:srgbClr val="C00000"/>
              </a:solidFill>
              <a:latin typeface="微軟正黑體" panose="020B0604030504040204" pitchFamily="34" charset="-120"/>
              <a:ea typeface="微軟正黑體" panose="020B0604030504040204" pitchFamily="34" charset="-120"/>
            </a:endParaRPr>
          </a:p>
          <a:p>
            <a:pPr defTabSz="639423" hangingPunct="0">
              <a:defRPr sz="2000" b="0">
                <a:solidFill>
                  <a:srgbClr val="C00000"/>
                </a:solidFill>
                <a:latin typeface="PingFang TC Semibold"/>
                <a:ea typeface="PingFang TC Semibold"/>
                <a:cs typeface="PingFang TC Semibold"/>
                <a:sym typeface="PingFang TC Semibold"/>
              </a:defRPr>
            </a:pPr>
            <a:endParaRPr lang="en-US" altLang="zh-TW" sz="2000" dirty="0" smtClean="0">
              <a:solidFill>
                <a:srgbClr val="002060"/>
              </a:solidFill>
              <a:latin typeface="微軟正黑體" panose="020B0604030504040204" pitchFamily="34" charset="-120"/>
              <a:ea typeface="微軟正黑體" panose="020B0604030504040204" pitchFamily="34" charset="-120"/>
            </a:endParaRPr>
          </a:p>
          <a:p>
            <a:pPr fontAlgn="base"/>
            <a:r>
              <a:rPr lang="zh-TW" altLang="en-US" sz="2000" b="1" dirty="0" smtClean="0">
                <a:solidFill>
                  <a:srgbClr val="00B050"/>
                </a:solidFill>
                <a:latin typeface="微軟正黑體" panose="020B0604030504040204" pitchFamily="34" charset="-120"/>
                <a:ea typeface="微軟正黑體" panose="020B0604030504040204" pitchFamily="34" charset="-120"/>
              </a:rPr>
              <a:t>梁成山</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1999</a:t>
            </a:r>
            <a:r>
              <a:rPr lang="zh-TW" altLang="en-US" sz="2000" dirty="0" smtClean="0">
                <a:latin typeface="微軟正黑體" panose="020B0604030504040204" pitchFamily="34" charset="-120"/>
                <a:ea typeface="微軟正黑體" panose="020B0604030504040204" pitchFamily="34" charset="-120"/>
              </a:rPr>
              <a:t>年至</a:t>
            </a:r>
            <a:r>
              <a:rPr lang="en-US" altLang="zh-TW" sz="2000" dirty="0" smtClean="0">
                <a:latin typeface="微軟正黑體" panose="020B0604030504040204" pitchFamily="34" charset="-120"/>
                <a:ea typeface="微軟正黑體" panose="020B0604030504040204" pitchFamily="34" charset="-120"/>
              </a:rPr>
              <a:t>2002</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5</a:t>
            </a:r>
            <a:r>
              <a:rPr lang="zh-TW" altLang="en-US" sz="2000" dirty="0" smtClean="0">
                <a:latin typeface="微軟正黑體" panose="020B0604030504040204" pitchFamily="34" charset="-120"/>
                <a:ea typeface="微軟正黑體" panose="020B0604030504040204" pitchFamily="34" charset="-120"/>
              </a:rPr>
              <a:t>月任永清縣後奕鄉派出所所長。</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他無故綁架、非法關押、毆打法輪功學員並藉機勒索錢財。他對本鄉的法輪功學員無故關押一百多人次，非法罰款拾萬多元（據不完全統計）。</a:t>
            </a:r>
          </a:p>
          <a:p>
            <a:pPr fontAlgn="base"/>
            <a:r>
              <a:rPr lang="en-US" altLang="zh-TW" sz="2000" dirty="0" smtClean="0">
                <a:latin typeface="微軟正黑體" panose="020B0604030504040204" pitchFamily="34" charset="-120"/>
                <a:ea typeface="微軟正黑體" panose="020B0604030504040204" pitchFamily="34" charset="-120"/>
              </a:rPr>
              <a:t>2002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月下旬，</a:t>
            </a:r>
            <a:r>
              <a:rPr lang="zh-TW" altLang="en-US" sz="2000" b="1" dirty="0">
                <a:solidFill>
                  <a:srgbClr val="00B050"/>
                </a:solidFill>
                <a:latin typeface="微軟正黑體" panose="020B0604030504040204" pitchFamily="34" charset="-120"/>
                <a:ea typeface="微軟正黑體" panose="020B0604030504040204" pitchFamily="34" charset="-120"/>
              </a:rPr>
              <a:t>梁成山</a:t>
            </a:r>
            <a:r>
              <a:rPr lang="zh-TW" altLang="en-US" sz="2000" dirty="0">
                <a:latin typeface="微軟正黑體" panose="020B0604030504040204" pitchFamily="34" charset="-120"/>
                <a:ea typeface="微軟正黑體" panose="020B0604030504040204" pitchFamily="34" charset="-120"/>
              </a:rPr>
              <a:t>調到永清縣看守所任所長，</a:t>
            </a:r>
            <a:r>
              <a:rPr lang="zh-TW" altLang="en-US" sz="2000" dirty="0">
                <a:solidFill>
                  <a:srgbClr val="C00000"/>
                </a:solidFill>
                <a:latin typeface="微軟正黑體" panose="020B0604030504040204" pitchFamily="34" charset="-120"/>
                <a:ea typeface="微軟正黑體" panose="020B0604030504040204" pitchFamily="34" charset="-120"/>
              </a:rPr>
              <a:t>對法輪功學員酷刑折磨</a:t>
            </a:r>
            <a:r>
              <a:rPr lang="zh-TW" altLang="en-US" sz="2000" dirty="0" smtClean="0">
                <a:solidFill>
                  <a:srgbClr val="C00000"/>
                </a:solidFill>
                <a:latin typeface="微軟正黑體" panose="020B0604030504040204" pitchFamily="34" charset="-120"/>
                <a:ea typeface="微軟正黑體" panose="020B0604030504040204" pitchFamily="34" charset="-120"/>
              </a:rPr>
              <a:t>、</a:t>
            </a:r>
            <a:endParaRPr lang="en-US" altLang="zh-TW" sz="2000" dirty="0" smtClean="0">
              <a:solidFill>
                <a:srgbClr val="C00000"/>
              </a:solidFill>
              <a:latin typeface="微軟正黑體" panose="020B0604030504040204" pitchFamily="34" charset="-120"/>
              <a:ea typeface="微軟正黑體" panose="020B0604030504040204" pitchFamily="34" charset="-120"/>
            </a:endParaRPr>
          </a:p>
          <a:p>
            <a:pPr fontAlgn="base"/>
            <a:r>
              <a:rPr lang="zh-TW" altLang="en-US" sz="2000" dirty="0" smtClean="0">
                <a:solidFill>
                  <a:srgbClr val="C00000"/>
                </a:solidFill>
                <a:latin typeface="微軟正黑體" panose="020B0604030504040204" pitchFamily="34" charset="-120"/>
                <a:ea typeface="微軟正黑體" panose="020B0604030504040204" pitchFamily="34" charset="-120"/>
              </a:rPr>
              <a:t>野蠻</a:t>
            </a:r>
            <a:r>
              <a:rPr lang="zh-TW" altLang="en-US" sz="2000" dirty="0">
                <a:solidFill>
                  <a:srgbClr val="C00000"/>
                </a:solidFill>
                <a:latin typeface="微軟正黑體" panose="020B0604030504040204" pitchFamily="34" charset="-120"/>
                <a:ea typeface="微軟正黑體" panose="020B0604030504040204" pitchFamily="34" charset="-120"/>
              </a:rPr>
              <a:t>灌食、拳打腳踢</a:t>
            </a:r>
            <a:r>
              <a:rPr lang="zh-TW" altLang="en-US" sz="2000" dirty="0" smtClean="0">
                <a:solidFill>
                  <a:srgbClr val="C00000"/>
                </a:solidFill>
                <a:latin typeface="微軟正黑體" panose="020B0604030504040204" pitchFamily="34" charset="-120"/>
                <a:ea typeface="微軟正黑體" panose="020B0604030504040204" pitchFamily="34" charset="-120"/>
              </a:rPr>
              <a:t>。</a:t>
            </a:r>
            <a:endParaRPr lang="en-US" altLang="zh-TW" sz="2000" dirty="0" smtClean="0">
              <a:solidFill>
                <a:srgbClr val="C00000"/>
              </a:solidFill>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2004</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9</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17</a:t>
            </a:r>
            <a:r>
              <a:rPr lang="zh-TW" altLang="en-US" sz="2000" dirty="0" smtClean="0">
                <a:latin typeface="微軟正黑體" panose="020B0604030504040204" pitchFamily="34" charset="-120"/>
                <a:ea typeface="微軟正黑體" panose="020B0604030504040204" pitchFamily="34" charset="-120"/>
              </a:rPr>
              <a:t>日</a:t>
            </a:r>
            <a:r>
              <a:rPr lang="zh-TW" altLang="en-US" sz="2000" dirty="0">
                <a:latin typeface="微軟正黑體" panose="020B0604030504040204" pitchFamily="34" charset="-120"/>
                <a:ea typeface="微軟正黑體" panose="020B0604030504040204" pitchFamily="34" charset="-120"/>
              </a:rPr>
              <a:t>，梁成山在去舞廳胡鬧時，被突然墜落的吊燈砸死</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b="1" dirty="0" smtClean="0">
                <a:solidFill>
                  <a:srgbClr val="00B050"/>
                </a:solidFill>
                <a:latin typeface="微軟正黑體" panose="020B0604030504040204" pitchFamily="34" charset="-120"/>
                <a:ea typeface="微軟正黑體" panose="020B0604030504040204" pitchFamily="34" charset="-120"/>
              </a:rPr>
              <a:t>韓秀文</a:t>
            </a:r>
            <a:r>
              <a:rPr lang="zh-TW" altLang="en-US" sz="2000" b="1" dirty="0">
                <a:solidFill>
                  <a:srgbClr val="00B050"/>
                </a:solidFill>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自</a:t>
            </a:r>
            <a:r>
              <a:rPr lang="en-US" altLang="zh-TW" sz="2000" dirty="0" smtClean="0">
                <a:latin typeface="微軟正黑體" panose="020B0604030504040204" pitchFamily="34" charset="-120"/>
                <a:ea typeface="微軟正黑體" panose="020B0604030504040204" pitchFamily="34" charset="-120"/>
              </a:rPr>
              <a:t>2008</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zh-TW" altLang="en-US" sz="2000" dirty="0">
                <a:latin typeface="微軟正黑體" panose="020B0604030504040204" pitchFamily="34" charset="-120"/>
                <a:ea typeface="微軟正黑體" panose="020B0604030504040204" pitchFamily="34" charset="-120"/>
              </a:rPr>
              <a:t>任永清縣看守所</a:t>
            </a:r>
            <a:r>
              <a:rPr lang="zh-TW" altLang="en-US" sz="2000" dirty="0" smtClean="0">
                <a:latin typeface="微軟正黑體" panose="020B0604030504040204" pitchFamily="34" charset="-120"/>
                <a:ea typeface="微軟正黑體" panose="020B0604030504040204" pitchFamily="34" charset="-120"/>
              </a:rPr>
              <a:t>所長九年</a:t>
            </a:r>
            <a:r>
              <a:rPr lang="zh-TW" altLang="en-US" sz="2000" dirty="0">
                <a:latin typeface="微軟正黑體" panose="020B0604030504040204" pitchFamily="34" charset="-120"/>
                <a:ea typeface="微軟正黑體" panose="020B0604030504040204" pitchFamily="34" charset="-120"/>
              </a:rPr>
              <a:t>時間，永清縣看守所是非法關押迫害法輪功學員的黑窩，</a:t>
            </a:r>
            <a:r>
              <a:rPr lang="zh-TW" altLang="en-US" sz="2000" b="1" dirty="0">
                <a:solidFill>
                  <a:srgbClr val="00B050"/>
                </a:solidFill>
                <a:latin typeface="微軟正黑體" panose="020B0604030504040204" pitchFamily="34" charset="-120"/>
                <a:ea typeface="微軟正黑體" panose="020B0604030504040204" pitchFamily="34" charset="-120"/>
              </a:rPr>
              <a:t>韓秀文</a:t>
            </a:r>
            <a:r>
              <a:rPr lang="zh-TW" altLang="en-US" sz="2000" dirty="0">
                <a:latin typeface="微軟正黑體" panose="020B0604030504040204" pitchFamily="34" charset="-120"/>
                <a:ea typeface="微軟正黑體" panose="020B0604030504040204" pitchFamily="34" charset="-120"/>
              </a:rPr>
              <a:t>多次被上級機關評為先進個人，受到表彰獎勵</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據</a:t>
            </a:r>
            <a:r>
              <a:rPr lang="zh-TW" altLang="en-US" sz="2000" dirty="0">
                <a:latin typeface="微軟正黑體" panose="020B0604030504040204" pitchFamily="34" charset="-120"/>
                <a:ea typeface="微軟正黑體" panose="020B0604030504040204" pitchFamily="34" charset="-120"/>
              </a:rPr>
              <a:t>河北省廊坊市永清縣公安局官方微博消息</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13</a:t>
            </a:r>
            <a:r>
              <a:rPr lang="zh-TW" altLang="en-US" sz="2000" dirty="0" smtClean="0">
                <a:latin typeface="微軟正黑體" panose="020B0604030504040204" pitchFamily="34" charset="-120"/>
                <a:ea typeface="微軟正黑體" panose="020B0604030504040204" pitchFamily="34" charset="-120"/>
              </a:rPr>
              <a:t>日，</a:t>
            </a:r>
            <a:r>
              <a:rPr lang="zh-TW" altLang="en-US" sz="2000" b="1" dirty="0" smtClean="0">
                <a:solidFill>
                  <a:srgbClr val="00B050"/>
                </a:solidFill>
                <a:latin typeface="微軟正黑體" panose="020B0604030504040204" pitchFamily="34" charset="-120"/>
                <a:ea typeface="微軟正黑體" panose="020B0604030504040204" pitchFamily="34" charset="-120"/>
              </a:rPr>
              <a:t>韓秀文</a:t>
            </a:r>
            <a:r>
              <a:rPr lang="zh-TW" altLang="en-US" sz="2000" dirty="0">
                <a:latin typeface="微軟正黑體" panose="020B0604030504040204" pitchFamily="34" charset="-120"/>
                <a:ea typeface="微軟正黑體" panose="020B0604030504040204" pitchFamily="34" charset="-120"/>
              </a:rPr>
              <a:t>在單位查崗時突感身體</a:t>
            </a:r>
            <a:r>
              <a:rPr lang="zh-TW" altLang="en-US" sz="2000" dirty="0" smtClean="0">
                <a:latin typeface="微軟正黑體" panose="020B0604030504040204" pitchFamily="34" charset="-120"/>
                <a:ea typeface="微軟正黑體" panose="020B0604030504040204" pitchFamily="34" charset="-120"/>
              </a:rPr>
              <a:t>不適</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被</a:t>
            </a:r>
            <a:r>
              <a:rPr lang="zh-TW" altLang="en-US" sz="2000" dirty="0">
                <a:latin typeface="微軟正黑體" panose="020B0604030504040204" pitchFamily="34" charset="-120"/>
                <a:ea typeface="微軟正黑體" panose="020B0604030504040204" pitchFamily="34" charset="-120"/>
              </a:rPr>
              <a:t>緊急送往縣醫院搶救，確診為急性心梗，當天下午轉至廊坊市人民醫院</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14</a:t>
            </a:r>
            <a:r>
              <a:rPr lang="zh-TW" altLang="en-US" sz="2000" dirty="0" smtClean="0">
                <a:latin typeface="微軟正黑體" panose="020B0604030504040204" pitchFamily="34" charset="-120"/>
                <a:ea typeface="微軟正黑體" panose="020B0604030504040204" pitchFamily="34" charset="-120"/>
              </a:rPr>
              <a:t>日</a:t>
            </a:r>
            <a:r>
              <a:rPr lang="en-US" altLang="zh-TW" sz="2000" dirty="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時</a:t>
            </a:r>
            <a:r>
              <a:rPr lang="zh-TW" altLang="en-US" sz="2000" dirty="0">
                <a:latin typeface="微軟正黑體" panose="020B0604030504040204" pitchFamily="34" charset="-120"/>
                <a:ea typeface="微軟正黑體" panose="020B0604030504040204" pitchFamily="34" charset="-120"/>
              </a:rPr>
              <a:t>許，韓秀文經搶救無效去世</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p:txBody>
      </p:sp>
      <p:sp>
        <p:nvSpPr>
          <p:cNvPr id="13"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4400" dirty="0" smtClean="0"/>
              <a:t>惡報</a:t>
            </a:r>
            <a:endParaRPr lang="en-US" altLang="zh-Hant" sz="4400" dirty="0"/>
          </a:p>
        </p:txBody>
      </p:sp>
    </p:spTree>
    <p:extLst>
      <p:ext uri="{BB962C8B-B14F-4D97-AF65-F5344CB8AC3E}">
        <p14:creationId xmlns:p14="http://schemas.microsoft.com/office/powerpoint/2010/main" val="2216971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12644</TotalTime>
  <Words>1317</Words>
  <Application>Microsoft Office PowerPoint</Application>
  <PresentationFormat>如螢幕大小 (4:3)</PresentationFormat>
  <Paragraphs>172</Paragraphs>
  <Slides>13</Slides>
  <Notes>7</Notes>
  <HiddenSlides>0</HiddenSlides>
  <MMClips>0</MMClips>
  <ScaleCrop>false</ScaleCrop>
  <HeadingPairs>
    <vt:vector size="4" baseType="variant">
      <vt:variant>
        <vt:lpstr>佈景主題</vt:lpstr>
      </vt:variant>
      <vt:variant>
        <vt:i4>2</vt:i4>
      </vt:variant>
      <vt:variant>
        <vt:lpstr>投影片標題</vt:lpstr>
      </vt:variant>
      <vt:variant>
        <vt:i4>13</vt:i4>
      </vt:variant>
    </vt:vector>
  </HeadingPairs>
  <TitlesOfParts>
    <vt:vector size="15" baseType="lpstr">
      <vt:lpstr>Office 佈景主題</vt:lpstr>
      <vt:lpstr>2_White</vt:lpstr>
      <vt:lpstr>PowerPoint 簡報</vt:lpstr>
      <vt:lpstr>1.  2017年中國各地法輪功學員被無罪獲釋，共76名</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401</cp:revision>
  <dcterms:created xsi:type="dcterms:W3CDTF">2017-07-01T07:48:25Z</dcterms:created>
  <dcterms:modified xsi:type="dcterms:W3CDTF">2018-01-13T11:19:57Z</dcterms:modified>
</cp:coreProperties>
</file>