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6" r:id="rId2"/>
  </p:sldMasterIdLst>
  <p:notesMasterIdLst>
    <p:notesMasterId r:id="rId16"/>
  </p:notesMasterIdLst>
  <p:sldIdLst>
    <p:sldId id="256" r:id="rId3"/>
    <p:sldId id="421" r:id="rId4"/>
    <p:sldId id="410" r:id="rId5"/>
    <p:sldId id="390" r:id="rId6"/>
    <p:sldId id="414" r:id="rId7"/>
    <p:sldId id="411" r:id="rId8"/>
    <p:sldId id="415" r:id="rId9"/>
    <p:sldId id="416" r:id="rId10"/>
    <p:sldId id="420" r:id="rId11"/>
    <p:sldId id="419" r:id="rId12"/>
    <p:sldId id="412" r:id="rId13"/>
    <p:sldId id="413" r:id="rId14"/>
    <p:sldId id="325" r:id="rId15"/>
  </p:sldIdLst>
  <p:sldSz cx="9144000" cy="6858000" type="screen4x3"/>
  <p:notesSz cx="6858000" cy="9144000"/>
  <p:defaultTextStyle>
    <a:defPPr>
      <a:defRPr lang="zh-TW"/>
    </a:defPPr>
    <a:lvl1pPr marL="0" algn="l" defTabSz="909489" rtl="0" eaLnBrk="1" latinLnBrk="0" hangingPunct="1">
      <a:defRPr sz="1800" kern="1200">
        <a:solidFill>
          <a:schemeClr val="tx1"/>
        </a:solidFill>
        <a:latin typeface="+mn-lt"/>
        <a:ea typeface="+mn-ea"/>
        <a:cs typeface="+mn-cs"/>
      </a:defRPr>
    </a:lvl1pPr>
    <a:lvl2pPr marL="454729" algn="l" defTabSz="909489" rtl="0" eaLnBrk="1" latinLnBrk="0" hangingPunct="1">
      <a:defRPr sz="1800" kern="1200">
        <a:solidFill>
          <a:schemeClr val="tx1"/>
        </a:solidFill>
        <a:latin typeface="+mn-lt"/>
        <a:ea typeface="+mn-ea"/>
        <a:cs typeface="+mn-cs"/>
      </a:defRPr>
    </a:lvl2pPr>
    <a:lvl3pPr marL="909489" algn="l" defTabSz="909489" rtl="0" eaLnBrk="1" latinLnBrk="0" hangingPunct="1">
      <a:defRPr sz="1800" kern="1200">
        <a:solidFill>
          <a:schemeClr val="tx1"/>
        </a:solidFill>
        <a:latin typeface="+mn-lt"/>
        <a:ea typeface="+mn-ea"/>
        <a:cs typeface="+mn-cs"/>
      </a:defRPr>
    </a:lvl3pPr>
    <a:lvl4pPr marL="1364250" algn="l" defTabSz="909489" rtl="0" eaLnBrk="1" latinLnBrk="0" hangingPunct="1">
      <a:defRPr sz="1800" kern="1200">
        <a:solidFill>
          <a:schemeClr val="tx1"/>
        </a:solidFill>
        <a:latin typeface="+mn-lt"/>
        <a:ea typeface="+mn-ea"/>
        <a:cs typeface="+mn-cs"/>
      </a:defRPr>
    </a:lvl4pPr>
    <a:lvl5pPr marL="1819001" algn="l" defTabSz="909489" rtl="0" eaLnBrk="1" latinLnBrk="0" hangingPunct="1">
      <a:defRPr sz="1800" kern="1200">
        <a:solidFill>
          <a:schemeClr val="tx1"/>
        </a:solidFill>
        <a:latin typeface="+mn-lt"/>
        <a:ea typeface="+mn-ea"/>
        <a:cs typeface="+mn-cs"/>
      </a:defRPr>
    </a:lvl5pPr>
    <a:lvl6pPr marL="2273771" algn="l" defTabSz="909489" rtl="0" eaLnBrk="1" latinLnBrk="0" hangingPunct="1">
      <a:defRPr sz="1800" kern="1200">
        <a:solidFill>
          <a:schemeClr val="tx1"/>
        </a:solidFill>
        <a:latin typeface="+mn-lt"/>
        <a:ea typeface="+mn-ea"/>
        <a:cs typeface="+mn-cs"/>
      </a:defRPr>
    </a:lvl6pPr>
    <a:lvl7pPr marL="2728500" algn="l" defTabSz="909489" rtl="0" eaLnBrk="1" latinLnBrk="0" hangingPunct="1">
      <a:defRPr sz="1800" kern="1200">
        <a:solidFill>
          <a:schemeClr val="tx1"/>
        </a:solidFill>
        <a:latin typeface="+mn-lt"/>
        <a:ea typeface="+mn-ea"/>
        <a:cs typeface="+mn-cs"/>
      </a:defRPr>
    </a:lvl7pPr>
    <a:lvl8pPr marL="3183249" algn="l" defTabSz="909489" rtl="0" eaLnBrk="1" latinLnBrk="0" hangingPunct="1">
      <a:defRPr sz="1800" kern="1200">
        <a:solidFill>
          <a:schemeClr val="tx1"/>
        </a:solidFill>
        <a:latin typeface="+mn-lt"/>
        <a:ea typeface="+mn-ea"/>
        <a:cs typeface="+mn-cs"/>
      </a:defRPr>
    </a:lvl8pPr>
    <a:lvl9pPr marL="3637982" algn="l" defTabSz="909489"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33"/>
    <a:srgbClr val="FF9900"/>
    <a:srgbClr val="FF9999"/>
    <a:srgbClr val="E3AF1D"/>
    <a:srgbClr val="0E05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71" autoAdjust="0"/>
    <p:restoredTop sz="87755" autoAdjust="0"/>
  </p:normalViewPr>
  <p:slideViewPr>
    <p:cSldViewPr>
      <p:cViewPr>
        <p:scale>
          <a:sx n="60" d="100"/>
          <a:sy n="60" d="100"/>
        </p:scale>
        <p:origin x="-1460" y="-8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CC7ECE-0D31-4C99-BE49-F510A09AC3A1}" type="datetimeFigureOut">
              <a:rPr lang="zh-TW" altLang="en-US" smtClean="0"/>
              <a:t>2018/1/13</a:t>
            </a:fld>
            <a:endParaRPr lang="zh-TW" altLang="en-US"/>
          </a:p>
        </p:txBody>
      </p:sp>
      <p:sp>
        <p:nvSpPr>
          <p:cNvPr id="4" name="投影片圖像版面配置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C0C5ECB-B6A9-4FC2-BE85-03F5EF7D113F}" type="slidenum">
              <a:rPr lang="zh-TW" altLang="en-US" smtClean="0"/>
              <a:t>‹#›</a:t>
            </a:fld>
            <a:endParaRPr lang="zh-TW" altLang="en-US"/>
          </a:p>
        </p:txBody>
      </p:sp>
    </p:spTree>
    <p:extLst>
      <p:ext uri="{BB962C8B-B14F-4D97-AF65-F5344CB8AC3E}">
        <p14:creationId xmlns:p14="http://schemas.microsoft.com/office/powerpoint/2010/main" val="602974622"/>
      </p:ext>
    </p:extLst>
  </p:cSld>
  <p:clrMap bg1="lt1" tx1="dk1" bg2="lt2" tx2="dk2" accent1="accent1" accent2="accent2" accent3="accent3" accent4="accent4" accent5="accent5" accent6="accent6" hlink="hlink" folHlink="folHlink"/>
  <p:notesStyle>
    <a:lvl1pPr marL="0" algn="l" defTabSz="909489" rtl="0" eaLnBrk="1" latinLnBrk="0" hangingPunct="1">
      <a:defRPr sz="1200" kern="1200">
        <a:solidFill>
          <a:schemeClr val="tx1"/>
        </a:solidFill>
        <a:latin typeface="+mn-lt"/>
        <a:ea typeface="+mn-ea"/>
        <a:cs typeface="+mn-cs"/>
      </a:defRPr>
    </a:lvl1pPr>
    <a:lvl2pPr marL="454729" algn="l" defTabSz="909489" rtl="0" eaLnBrk="1" latinLnBrk="0" hangingPunct="1">
      <a:defRPr sz="1200" kern="1200">
        <a:solidFill>
          <a:schemeClr val="tx1"/>
        </a:solidFill>
        <a:latin typeface="+mn-lt"/>
        <a:ea typeface="+mn-ea"/>
        <a:cs typeface="+mn-cs"/>
      </a:defRPr>
    </a:lvl2pPr>
    <a:lvl3pPr marL="909489" algn="l" defTabSz="909489" rtl="0" eaLnBrk="1" latinLnBrk="0" hangingPunct="1">
      <a:defRPr sz="1200" kern="1200">
        <a:solidFill>
          <a:schemeClr val="tx1"/>
        </a:solidFill>
        <a:latin typeface="+mn-lt"/>
        <a:ea typeface="+mn-ea"/>
        <a:cs typeface="+mn-cs"/>
      </a:defRPr>
    </a:lvl3pPr>
    <a:lvl4pPr marL="1364250" algn="l" defTabSz="909489" rtl="0" eaLnBrk="1" latinLnBrk="0" hangingPunct="1">
      <a:defRPr sz="1200" kern="1200">
        <a:solidFill>
          <a:schemeClr val="tx1"/>
        </a:solidFill>
        <a:latin typeface="+mn-lt"/>
        <a:ea typeface="+mn-ea"/>
        <a:cs typeface="+mn-cs"/>
      </a:defRPr>
    </a:lvl4pPr>
    <a:lvl5pPr marL="1819001" algn="l" defTabSz="909489" rtl="0" eaLnBrk="1" latinLnBrk="0" hangingPunct="1">
      <a:defRPr sz="1200" kern="1200">
        <a:solidFill>
          <a:schemeClr val="tx1"/>
        </a:solidFill>
        <a:latin typeface="+mn-lt"/>
        <a:ea typeface="+mn-ea"/>
        <a:cs typeface="+mn-cs"/>
      </a:defRPr>
    </a:lvl5pPr>
    <a:lvl6pPr marL="2273771" algn="l" defTabSz="909489" rtl="0" eaLnBrk="1" latinLnBrk="0" hangingPunct="1">
      <a:defRPr sz="1200" kern="1200">
        <a:solidFill>
          <a:schemeClr val="tx1"/>
        </a:solidFill>
        <a:latin typeface="+mn-lt"/>
        <a:ea typeface="+mn-ea"/>
        <a:cs typeface="+mn-cs"/>
      </a:defRPr>
    </a:lvl6pPr>
    <a:lvl7pPr marL="2728500" algn="l" defTabSz="909489" rtl="0" eaLnBrk="1" latinLnBrk="0" hangingPunct="1">
      <a:defRPr sz="1200" kern="1200">
        <a:solidFill>
          <a:schemeClr val="tx1"/>
        </a:solidFill>
        <a:latin typeface="+mn-lt"/>
        <a:ea typeface="+mn-ea"/>
        <a:cs typeface="+mn-cs"/>
      </a:defRPr>
    </a:lvl7pPr>
    <a:lvl8pPr marL="3183249" algn="l" defTabSz="909489" rtl="0" eaLnBrk="1" latinLnBrk="0" hangingPunct="1">
      <a:defRPr sz="1200" kern="1200">
        <a:solidFill>
          <a:schemeClr val="tx1"/>
        </a:solidFill>
        <a:latin typeface="+mn-lt"/>
        <a:ea typeface="+mn-ea"/>
        <a:cs typeface="+mn-cs"/>
      </a:defRPr>
    </a:lvl8pPr>
    <a:lvl9pPr marL="3637982" algn="l" defTabSz="909489"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1</a:t>
            </a:fld>
            <a:endParaRPr lang="zh-TW" altLang="en-US"/>
          </a:p>
        </p:txBody>
      </p:sp>
    </p:spTree>
    <p:extLst>
      <p:ext uri="{BB962C8B-B14F-4D97-AF65-F5344CB8AC3E}">
        <p14:creationId xmlns:p14="http://schemas.microsoft.com/office/powerpoint/2010/main" val="4782188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3F342D60-093C-441C-B22B-3C7304FC9F2A}" type="slidenum">
              <a:rPr lang="zh-TW" altLang="en-US" smtClean="0"/>
              <a:t>3</a:t>
            </a:fld>
            <a:endParaRPr lang="zh-TW" altLang="en-US"/>
          </a:p>
        </p:txBody>
      </p:sp>
    </p:spTree>
    <p:extLst>
      <p:ext uri="{BB962C8B-B14F-4D97-AF65-F5344CB8AC3E}">
        <p14:creationId xmlns:p14="http://schemas.microsoft.com/office/powerpoint/2010/main" val="23956673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Shape 129"/>
          <p:cNvSpPr>
            <a:spLocks noGrp="1" noRot="1" noChangeAspect="1"/>
          </p:cNvSpPr>
          <p:nvPr>
            <p:ph type="sldImg"/>
          </p:nvPr>
        </p:nvSpPr>
        <p:spPr>
          <a:prstGeom prst="rect">
            <a:avLst/>
          </a:prstGeom>
        </p:spPr>
        <p:txBody>
          <a:bodyPr/>
          <a:lstStyle/>
          <a:p>
            <a:endParaRPr/>
          </a:p>
        </p:txBody>
      </p:sp>
      <p:sp>
        <p:nvSpPr>
          <p:cNvPr id="130" name="Shape 130"/>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7</a:t>
            </a:fld>
            <a:endParaRPr lang="zh-TW" altLang="en-US"/>
          </a:p>
        </p:txBody>
      </p:sp>
    </p:spTree>
    <p:extLst>
      <p:ext uri="{BB962C8B-B14F-4D97-AF65-F5344CB8AC3E}">
        <p14:creationId xmlns:p14="http://schemas.microsoft.com/office/powerpoint/2010/main" val="38945232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Shape 163"/>
          <p:cNvSpPr>
            <a:spLocks noGrp="1" noRot="1" noChangeAspect="1"/>
          </p:cNvSpPr>
          <p:nvPr>
            <p:ph type="sldImg"/>
          </p:nvPr>
        </p:nvSpPr>
        <p:spPr>
          <a:prstGeom prst="rect">
            <a:avLst/>
          </a:prstGeom>
        </p:spPr>
        <p:txBody>
          <a:bodyPr/>
          <a:lstStyle/>
          <a:p>
            <a:endParaRPr/>
          </a:p>
        </p:txBody>
      </p:sp>
      <p:sp>
        <p:nvSpPr>
          <p:cNvPr id="164" name="Shape 164"/>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Shape 175"/>
          <p:cNvSpPr>
            <a:spLocks noGrp="1" noRot="1" noChangeAspect="1"/>
          </p:cNvSpPr>
          <p:nvPr>
            <p:ph type="sldImg"/>
          </p:nvPr>
        </p:nvSpPr>
        <p:spPr>
          <a:prstGeom prst="rect">
            <a:avLst/>
          </a:prstGeom>
        </p:spPr>
        <p:txBody>
          <a:bodyPr/>
          <a:lstStyle/>
          <a:p>
            <a:endParaRPr/>
          </a:p>
        </p:txBody>
      </p:sp>
      <p:sp>
        <p:nvSpPr>
          <p:cNvPr id="176" name="Shape 176"/>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0C5ECB-B6A9-4FC2-BE85-03F5EF7D113F}" type="slidenum">
              <a:rPr lang="zh-TW" altLang="en-US" smtClean="0"/>
              <a:t>11</a:t>
            </a:fld>
            <a:endParaRPr lang="zh-TW" altLang="en-US"/>
          </a:p>
        </p:txBody>
      </p:sp>
    </p:spTree>
    <p:extLst>
      <p:ext uri="{BB962C8B-B14F-4D97-AF65-F5344CB8AC3E}">
        <p14:creationId xmlns:p14="http://schemas.microsoft.com/office/powerpoint/2010/main" val="42664292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6"/>
            <a:ext cx="7772400" cy="1470025"/>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4729" indent="0" algn="ctr">
              <a:buNone/>
              <a:defRPr>
                <a:solidFill>
                  <a:schemeClr val="tx1">
                    <a:tint val="75000"/>
                  </a:schemeClr>
                </a:solidFill>
              </a:defRPr>
            </a:lvl2pPr>
            <a:lvl3pPr marL="909489" indent="0" algn="ctr">
              <a:buNone/>
              <a:defRPr>
                <a:solidFill>
                  <a:schemeClr val="tx1">
                    <a:tint val="75000"/>
                  </a:schemeClr>
                </a:solidFill>
              </a:defRPr>
            </a:lvl3pPr>
            <a:lvl4pPr marL="1364250" indent="0" algn="ctr">
              <a:buNone/>
              <a:defRPr>
                <a:solidFill>
                  <a:schemeClr val="tx1">
                    <a:tint val="75000"/>
                  </a:schemeClr>
                </a:solidFill>
              </a:defRPr>
            </a:lvl4pPr>
            <a:lvl5pPr marL="1819001" indent="0" algn="ctr">
              <a:buNone/>
              <a:defRPr>
                <a:solidFill>
                  <a:schemeClr val="tx1">
                    <a:tint val="75000"/>
                  </a:schemeClr>
                </a:solidFill>
              </a:defRPr>
            </a:lvl5pPr>
            <a:lvl6pPr marL="2273771" indent="0" algn="ctr">
              <a:buNone/>
              <a:defRPr>
                <a:solidFill>
                  <a:schemeClr val="tx1">
                    <a:tint val="75000"/>
                  </a:schemeClr>
                </a:solidFill>
              </a:defRPr>
            </a:lvl6pPr>
            <a:lvl7pPr marL="2728500" indent="0" algn="ctr">
              <a:buNone/>
              <a:defRPr>
                <a:solidFill>
                  <a:schemeClr val="tx1">
                    <a:tint val="75000"/>
                  </a:schemeClr>
                </a:solidFill>
              </a:defRPr>
            </a:lvl7pPr>
            <a:lvl8pPr marL="3183249" indent="0" algn="ctr">
              <a:buNone/>
              <a:defRPr>
                <a:solidFill>
                  <a:schemeClr val="tx1">
                    <a:tint val="75000"/>
                  </a:schemeClr>
                </a:solidFill>
              </a:defRPr>
            </a:lvl8pPr>
            <a:lvl9pPr marL="3637982" indent="0" algn="ctr">
              <a:buNone/>
              <a:defRPr>
                <a:solidFill>
                  <a:schemeClr val="tx1">
                    <a:tint val="75000"/>
                  </a:schemeClr>
                </a:solidFill>
              </a:defRPr>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2018/1/13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2639388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2018/1/13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3272390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743"/>
            <a:ext cx="2057400" cy="585152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743"/>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2018/1/13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226249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大標題與副標題">
    <p:spTree>
      <p:nvGrpSpPr>
        <p:cNvPr id="1" name=""/>
        <p:cNvGrpSpPr/>
        <p:nvPr/>
      </p:nvGrpSpPr>
      <p:grpSpPr>
        <a:xfrm>
          <a:off x="0" y="0"/>
          <a:ext cx="0" cy="0"/>
          <a:chOff x="0" y="0"/>
          <a:chExt cx="0" cy="0"/>
        </a:xfrm>
      </p:grpSpPr>
      <p:sp>
        <p:nvSpPr>
          <p:cNvPr id="11" name="大標題文字"/>
          <p:cNvSpPr txBox="1">
            <a:spLocks noGrp="1"/>
          </p:cNvSpPr>
          <p:nvPr>
            <p:ph type="title"/>
          </p:nvPr>
        </p:nvSpPr>
        <p:spPr>
          <a:xfrm>
            <a:off x="893073" y="1151930"/>
            <a:ext cx="7358063" cy="2321719"/>
          </a:xfrm>
          <a:prstGeom prst="rect">
            <a:avLst/>
          </a:prstGeom>
        </p:spPr>
        <p:txBody>
          <a:bodyPr anchor="b"/>
          <a:lstStyle/>
          <a:p>
            <a:r>
              <a:t>大標題文字</a:t>
            </a:r>
          </a:p>
        </p:txBody>
      </p:sp>
      <p:sp>
        <p:nvSpPr>
          <p:cNvPr id="12" name="內文層級一…"/>
          <p:cNvSpPr txBox="1">
            <a:spLocks noGrp="1"/>
          </p:cNvSpPr>
          <p:nvPr>
            <p:ph type="body" sz="quarter" idx="1"/>
          </p:nvPr>
        </p:nvSpPr>
        <p:spPr>
          <a:xfrm>
            <a:off x="893073" y="3545086"/>
            <a:ext cx="7358063" cy="794742"/>
          </a:xfrm>
          <a:prstGeom prst="rect">
            <a:avLst/>
          </a:prstGeom>
        </p:spPr>
        <p:txBody>
          <a:bodyPr anchor="t"/>
          <a:lstStyle>
            <a:lvl1pPr marL="0" indent="0" algn="ctr">
              <a:spcBef>
                <a:spcPts val="0"/>
              </a:spcBef>
              <a:buSzTx/>
              <a:buNone/>
              <a:defRPr sz="2600"/>
            </a:lvl1pPr>
            <a:lvl2pPr marL="0" indent="159887" algn="ctr">
              <a:spcBef>
                <a:spcPts val="0"/>
              </a:spcBef>
              <a:buSzTx/>
              <a:buNone/>
              <a:defRPr sz="2600"/>
            </a:lvl2pPr>
            <a:lvl3pPr marL="0" indent="319733" algn="ctr">
              <a:spcBef>
                <a:spcPts val="0"/>
              </a:spcBef>
              <a:buSzTx/>
              <a:buNone/>
              <a:defRPr sz="2600"/>
            </a:lvl3pPr>
            <a:lvl4pPr marL="0" indent="479637" algn="ctr">
              <a:spcBef>
                <a:spcPts val="0"/>
              </a:spcBef>
              <a:buSzTx/>
              <a:buNone/>
              <a:defRPr sz="2600"/>
            </a:lvl4pPr>
            <a:lvl5pPr marL="0" indent="639489" algn="ctr">
              <a:spcBef>
                <a:spcPts val="0"/>
              </a:spcBef>
              <a:buSzTx/>
              <a:buNone/>
              <a:defRPr sz="2600"/>
            </a:lvl5pPr>
          </a:lstStyle>
          <a:p>
            <a:r>
              <a:t>內文層級一</a:t>
            </a:r>
          </a:p>
          <a:p>
            <a:pPr lvl="1"/>
            <a:r>
              <a:t>內文層級二</a:t>
            </a:r>
          </a:p>
          <a:p>
            <a:pPr lvl="2"/>
            <a:r>
              <a:t>內文層級三</a:t>
            </a:r>
          </a:p>
          <a:p>
            <a:pPr lvl="3"/>
            <a:r>
              <a:t>內文層級四</a:t>
            </a:r>
          </a:p>
          <a:p>
            <a:pPr lvl="4"/>
            <a:r>
              <a:t>內文層級五</a:t>
            </a:r>
          </a:p>
        </p:txBody>
      </p:sp>
      <p:sp>
        <p:nvSpPr>
          <p:cNvPr id="13" name="幻燈片編號"/>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rPr/>
              <a:pPr/>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照片 - 水平">
    <p:spTree>
      <p:nvGrpSpPr>
        <p:cNvPr id="1" name=""/>
        <p:cNvGrpSpPr/>
        <p:nvPr/>
      </p:nvGrpSpPr>
      <p:grpSpPr>
        <a:xfrm>
          <a:off x="0" y="0"/>
          <a:ext cx="0" cy="0"/>
          <a:chOff x="0" y="0"/>
          <a:chExt cx="0" cy="0"/>
        </a:xfrm>
      </p:grpSpPr>
      <p:sp>
        <p:nvSpPr>
          <p:cNvPr id="20" name="影像"/>
          <p:cNvSpPr>
            <a:spLocks noGrp="1"/>
          </p:cNvSpPr>
          <p:nvPr>
            <p:ph type="pic" idx="13"/>
          </p:nvPr>
        </p:nvSpPr>
        <p:spPr>
          <a:xfrm>
            <a:off x="1143000" y="473273"/>
            <a:ext cx="6858000" cy="4152305"/>
          </a:xfrm>
          <a:prstGeom prst="rect">
            <a:avLst/>
          </a:prstGeom>
        </p:spPr>
        <p:txBody>
          <a:bodyPr lIns="63955" tIns="31965" rIns="63955" bIns="31965" anchor="t">
            <a:noAutofit/>
          </a:bodyPr>
          <a:lstStyle/>
          <a:p>
            <a:endParaRPr/>
          </a:p>
        </p:txBody>
      </p:sp>
      <p:sp>
        <p:nvSpPr>
          <p:cNvPr id="21" name="大標題文字"/>
          <p:cNvSpPr txBox="1">
            <a:spLocks noGrp="1"/>
          </p:cNvSpPr>
          <p:nvPr>
            <p:ph type="title"/>
          </p:nvPr>
        </p:nvSpPr>
        <p:spPr>
          <a:xfrm>
            <a:off x="893073" y="4723805"/>
            <a:ext cx="7358063" cy="1000125"/>
          </a:xfrm>
          <a:prstGeom prst="rect">
            <a:avLst/>
          </a:prstGeom>
        </p:spPr>
        <p:txBody>
          <a:bodyPr anchor="b"/>
          <a:lstStyle/>
          <a:p>
            <a:r>
              <a:t>大標題文字</a:t>
            </a:r>
          </a:p>
        </p:txBody>
      </p:sp>
      <p:sp>
        <p:nvSpPr>
          <p:cNvPr id="22" name="內文層級一…"/>
          <p:cNvSpPr txBox="1">
            <a:spLocks noGrp="1"/>
          </p:cNvSpPr>
          <p:nvPr>
            <p:ph type="body" sz="quarter" idx="1"/>
          </p:nvPr>
        </p:nvSpPr>
        <p:spPr>
          <a:xfrm>
            <a:off x="893073" y="5732859"/>
            <a:ext cx="7358063" cy="794742"/>
          </a:xfrm>
          <a:prstGeom prst="rect">
            <a:avLst/>
          </a:prstGeom>
        </p:spPr>
        <p:txBody>
          <a:bodyPr anchor="t"/>
          <a:lstStyle>
            <a:lvl1pPr marL="0" indent="0" algn="ctr">
              <a:spcBef>
                <a:spcPts val="0"/>
              </a:spcBef>
              <a:buSzTx/>
              <a:buNone/>
              <a:defRPr sz="2600"/>
            </a:lvl1pPr>
            <a:lvl2pPr marL="0" indent="159887" algn="ctr">
              <a:spcBef>
                <a:spcPts val="0"/>
              </a:spcBef>
              <a:buSzTx/>
              <a:buNone/>
              <a:defRPr sz="2600"/>
            </a:lvl2pPr>
            <a:lvl3pPr marL="0" indent="319733" algn="ctr">
              <a:spcBef>
                <a:spcPts val="0"/>
              </a:spcBef>
              <a:buSzTx/>
              <a:buNone/>
              <a:defRPr sz="2600"/>
            </a:lvl3pPr>
            <a:lvl4pPr marL="0" indent="479637" algn="ctr">
              <a:spcBef>
                <a:spcPts val="0"/>
              </a:spcBef>
              <a:buSzTx/>
              <a:buNone/>
              <a:defRPr sz="2600"/>
            </a:lvl4pPr>
            <a:lvl5pPr marL="0" indent="639489" algn="ctr">
              <a:spcBef>
                <a:spcPts val="0"/>
              </a:spcBef>
              <a:buSzTx/>
              <a:buNone/>
              <a:defRPr sz="2600"/>
            </a:lvl5pPr>
          </a:lstStyle>
          <a:p>
            <a:r>
              <a:t>內文層級一</a:t>
            </a:r>
          </a:p>
          <a:p>
            <a:pPr lvl="1"/>
            <a:r>
              <a:t>內文層級二</a:t>
            </a:r>
          </a:p>
          <a:p>
            <a:pPr lvl="2"/>
            <a:r>
              <a:t>內文層級三</a:t>
            </a:r>
          </a:p>
          <a:p>
            <a:pPr lvl="3"/>
            <a:r>
              <a:t>內文層級四</a:t>
            </a:r>
          </a:p>
          <a:p>
            <a:pPr lvl="4"/>
            <a:r>
              <a:t>內文層級五</a:t>
            </a:r>
          </a:p>
        </p:txBody>
      </p:sp>
      <p:sp>
        <p:nvSpPr>
          <p:cNvPr id="23"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大標題 - 中央">
    <p:spTree>
      <p:nvGrpSpPr>
        <p:cNvPr id="1" name=""/>
        <p:cNvGrpSpPr/>
        <p:nvPr/>
      </p:nvGrpSpPr>
      <p:grpSpPr>
        <a:xfrm>
          <a:off x="0" y="0"/>
          <a:ext cx="0" cy="0"/>
          <a:chOff x="0" y="0"/>
          <a:chExt cx="0" cy="0"/>
        </a:xfrm>
      </p:grpSpPr>
      <p:sp>
        <p:nvSpPr>
          <p:cNvPr id="30" name="大標題文字"/>
          <p:cNvSpPr txBox="1">
            <a:spLocks noGrp="1"/>
          </p:cNvSpPr>
          <p:nvPr>
            <p:ph type="title"/>
          </p:nvPr>
        </p:nvSpPr>
        <p:spPr>
          <a:xfrm>
            <a:off x="893073" y="2268141"/>
            <a:ext cx="7358063" cy="2321719"/>
          </a:xfrm>
          <a:prstGeom prst="rect">
            <a:avLst/>
          </a:prstGeom>
        </p:spPr>
        <p:txBody>
          <a:bodyPr/>
          <a:lstStyle/>
          <a:p>
            <a:r>
              <a:t>大標題文字</a:t>
            </a:r>
          </a:p>
        </p:txBody>
      </p:sp>
      <p:sp>
        <p:nvSpPr>
          <p:cNvPr id="31"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照片 - 直式">
    <p:spTree>
      <p:nvGrpSpPr>
        <p:cNvPr id="1" name=""/>
        <p:cNvGrpSpPr/>
        <p:nvPr/>
      </p:nvGrpSpPr>
      <p:grpSpPr>
        <a:xfrm>
          <a:off x="0" y="0"/>
          <a:ext cx="0" cy="0"/>
          <a:chOff x="0" y="0"/>
          <a:chExt cx="0" cy="0"/>
        </a:xfrm>
      </p:grpSpPr>
      <p:sp>
        <p:nvSpPr>
          <p:cNvPr id="38" name="影像"/>
          <p:cNvSpPr>
            <a:spLocks noGrp="1"/>
          </p:cNvSpPr>
          <p:nvPr>
            <p:ph type="pic" sz="half" idx="13"/>
          </p:nvPr>
        </p:nvSpPr>
        <p:spPr>
          <a:xfrm>
            <a:off x="4723805" y="446484"/>
            <a:ext cx="3750469" cy="5777508"/>
          </a:xfrm>
          <a:prstGeom prst="rect">
            <a:avLst/>
          </a:prstGeom>
        </p:spPr>
        <p:txBody>
          <a:bodyPr lIns="63955" tIns="31965" rIns="63955" bIns="31965" anchor="t">
            <a:noAutofit/>
          </a:bodyPr>
          <a:lstStyle/>
          <a:p>
            <a:endParaRPr/>
          </a:p>
        </p:txBody>
      </p:sp>
      <p:sp>
        <p:nvSpPr>
          <p:cNvPr id="39" name="大標題文字"/>
          <p:cNvSpPr txBox="1">
            <a:spLocks noGrp="1"/>
          </p:cNvSpPr>
          <p:nvPr>
            <p:ph type="title"/>
          </p:nvPr>
        </p:nvSpPr>
        <p:spPr>
          <a:xfrm>
            <a:off x="669726" y="446484"/>
            <a:ext cx="3750469" cy="2803922"/>
          </a:xfrm>
          <a:prstGeom prst="rect">
            <a:avLst/>
          </a:prstGeom>
        </p:spPr>
        <p:txBody>
          <a:bodyPr anchor="b"/>
          <a:lstStyle>
            <a:lvl1pPr>
              <a:defRPr sz="4200"/>
            </a:lvl1pPr>
          </a:lstStyle>
          <a:p>
            <a:r>
              <a:t>大標題文字</a:t>
            </a:r>
          </a:p>
        </p:txBody>
      </p:sp>
      <p:sp>
        <p:nvSpPr>
          <p:cNvPr id="40" name="內文層級一…"/>
          <p:cNvSpPr txBox="1">
            <a:spLocks noGrp="1"/>
          </p:cNvSpPr>
          <p:nvPr>
            <p:ph type="body" sz="quarter" idx="1"/>
          </p:nvPr>
        </p:nvSpPr>
        <p:spPr>
          <a:xfrm>
            <a:off x="669726" y="3321844"/>
            <a:ext cx="3750469" cy="2893219"/>
          </a:xfrm>
          <a:prstGeom prst="rect">
            <a:avLst/>
          </a:prstGeom>
        </p:spPr>
        <p:txBody>
          <a:bodyPr anchor="t"/>
          <a:lstStyle>
            <a:lvl1pPr marL="0" indent="0" algn="ctr">
              <a:spcBef>
                <a:spcPts val="0"/>
              </a:spcBef>
              <a:buSzTx/>
              <a:buNone/>
              <a:defRPr sz="2600"/>
            </a:lvl1pPr>
            <a:lvl2pPr marL="0" indent="159887" algn="ctr">
              <a:spcBef>
                <a:spcPts val="0"/>
              </a:spcBef>
              <a:buSzTx/>
              <a:buNone/>
              <a:defRPr sz="2600"/>
            </a:lvl2pPr>
            <a:lvl3pPr marL="0" indent="319733" algn="ctr">
              <a:spcBef>
                <a:spcPts val="0"/>
              </a:spcBef>
              <a:buSzTx/>
              <a:buNone/>
              <a:defRPr sz="2600"/>
            </a:lvl3pPr>
            <a:lvl4pPr marL="0" indent="479637" algn="ctr">
              <a:spcBef>
                <a:spcPts val="0"/>
              </a:spcBef>
              <a:buSzTx/>
              <a:buNone/>
              <a:defRPr sz="2600"/>
            </a:lvl4pPr>
            <a:lvl5pPr marL="0" indent="639489" algn="ctr">
              <a:spcBef>
                <a:spcPts val="0"/>
              </a:spcBef>
              <a:buSzTx/>
              <a:buNone/>
              <a:defRPr sz="2600"/>
            </a:lvl5pPr>
          </a:lstStyle>
          <a:p>
            <a:r>
              <a:t>內文層級一</a:t>
            </a:r>
          </a:p>
          <a:p>
            <a:pPr lvl="1"/>
            <a:r>
              <a:t>內文層級二</a:t>
            </a:r>
          </a:p>
          <a:p>
            <a:pPr lvl="2"/>
            <a:r>
              <a:t>內文層級三</a:t>
            </a:r>
          </a:p>
          <a:p>
            <a:pPr lvl="3"/>
            <a:r>
              <a:t>內文層級四</a:t>
            </a:r>
          </a:p>
          <a:p>
            <a:pPr lvl="4"/>
            <a:r>
              <a:t>內文層級五</a:t>
            </a:r>
          </a:p>
        </p:txBody>
      </p:sp>
      <p:sp>
        <p:nvSpPr>
          <p:cNvPr id="41"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大標題 - 上方">
    <p:spTree>
      <p:nvGrpSpPr>
        <p:cNvPr id="1" name=""/>
        <p:cNvGrpSpPr/>
        <p:nvPr/>
      </p:nvGrpSpPr>
      <p:grpSpPr>
        <a:xfrm>
          <a:off x="0" y="0"/>
          <a:ext cx="0" cy="0"/>
          <a:chOff x="0" y="0"/>
          <a:chExt cx="0" cy="0"/>
        </a:xfrm>
      </p:grpSpPr>
      <p:sp>
        <p:nvSpPr>
          <p:cNvPr id="48" name="大標題文字"/>
          <p:cNvSpPr txBox="1">
            <a:spLocks noGrp="1"/>
          </p:cNvSpPr>
          <p:nvPr>
            <p:ph type="title"/>
          </p:nvPr>
        </p:nvSpPr>
        <p:spPr>
          <a:prstGeom prst="rect">
            <a:avLst/>
          </a:prstGeom>
        </p:spPr>
        <p:txBody>
          <a:bodyPr/>
          <a:lstStyle/>
          <a:p>
            <a:r>
              <a:t>大標題文字</a:t>
            </a:r>
          </a:p>
        </p:txBody>
      </p:sp>
      <p:sp>
        <p:nvSpPr>
          <p:cNvPr id="49"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大標題與項目符號">
    <p:spTree>
      <p:nvGrpSpPr>
        <p:cNvPr id="1" name=""/>
        <p:cNvGrpSpPr/>
        <p:nvPr/>
      </p:nvGrpSpPr>
      <p:grpSpPr>
        <a:xfrm>
          <a:off x="0" y="0"/>
          <a:ext cx="0" cy="0"/>
          <a:chOff x="0" y="0"/>
          <a:chExt cx="0" cy="0"/>
        </a:xfrm>
      </p:grpSpPr>
      <p:sp>
        <p:nvSpPr>
          <p:cNvPr id="56" name="大標題文字"/>
          <p:cNvSpPr txBox="1">
            <a:spLocks noGrp="1"/>
          </p:cNvSpPr>
          <p:nvPr>
            <p:ph type="title"/>
          </p:nvPr>
        </p:nvSpPr>
        <p:spPr>
          <a:prstGeom prst="rect">
            <a:avLst/>
          </a:prstGeom>
        </p:spPr>
        <p:txBody>
          <a:bodyPr/>
          <a:lstStyle/>
          <a:p>
            <a:r>
              <a:t>大標題文字</a:t>
            </a:r>
          </a:p>
        </p:txBody>
      </p:sp>
      <p:sp>
        <p:nvSpPr>
          <p:cNvPr id="57" name="內文層級一…"/>
          <p:cNvSpPr txBox="1">
            <a:spLocks noGrp="1"/>
          </p:cNvSpPr>
          <p:nvPr>
            <p:ph type="body" idx="1"/>
          </p:nvPr>
        </p:nvSpPr>
        <p:spPr>
          <a:prstGeom prst="rect">
            <a:avLst/>
          </a:prstGeom>
        </p:spPr>
        <p:txBody>
          <a:bodyPr/>
          <a:lstStyle/>
          <a:p>
            <a:r>
              <a:t>內文層級一</a:t>
            </a:r>
          </a:p>
          <a:p>
            <a:pPr lvl="1"/>
            <a:r>
              <a:t>內文層級二</a:t>
            </a:r>
          </a:p>
          <a:p>
            <a:pPr lvl="2"/>
            <a:r>
              <a:t>內文層級三</a:t>
            </a:r>
          </a:p>
          <a:p>
            <a:pPr lvl="3"/>
            <a:r>
              <a:t>內文層級四</a:t>
            </a:r>
          </a:p>
          <a:p>
            <a:pPr lvl="4"/>
            <a:r>
              <a:t>內文層級五</a:t>
            </a:r>
          </a:p>
        </p:txBody>
      </p:sp>
      <p:sp>
        <p:nvSpPr>
          <p:cNvPr id="58"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大標題、項目符號與照片">
    <p:spTree>
      <p:nvGrpSpPr>
        <p:cNvPr id="1" name=""/>
        <p:cNvGrpSpPr/>
        <p:nvPr/>
      </p:nvGrpSpPr>
      <p:grpSpPr>
        <a:xfrm>
          <a:off x="0" y="0"/>
          <a:ext cx="0" cy="0"/>
          <a:chOff x="0" y="0"/>
          <a:chExt cx="0" cy="0"/>
        </a:xfrm>
      </p:grpSpPr>
      <p:sp>
        <p:nvSpPr>
          <p:cNvPr id="65" name="影像"/>
          <p:cNvSpPr>
            <a:spLocks noGrp="1"/>
          </p:cNvSpPr>
          <p:nvPr>
            <p:ph type="pic" sz="half" idx="13"/>
          </p:nvPr>
        </p:nvSpPr>
        <p:spPr>
          <a:xfrm>
            <a:off x="4723805" y="1821656"/>
            <a:ext cx="3750469" cy="4420195"/>
          </a:xfrm>
          <a:prstGeom prst="rect">
            <a:avLst/>
          </a:prstGeom>
        </p:spPr>
        <p:txBody>
          <a:bodyPr lIns="63955" tIns="31965" rIns="63955" bIns="31965" anchor="t">
            <a:noAutofit/>
          </a:bodyPr>
          <a:lstStyle/>
          <a:p>
            <a:endParaRPr/>
          </a:p>
        </p:txBody>
      </p:sp>
      <p:sp>
        <p:nvSpPr>
          <p:cNvPr id="66" name="大標題文字"/>
          <p:cNvSpPr txBox="1">
            <a:spLocks noGrp="1"/>
          </p:cNvSpPr>
          <p:nvPr>
            <p:ph type="title"/>
          </p:nvPr>
        </p:nvSpPr>
        <p:spPr>
          <a:prstGeom prst="rect">
            <a:avLst/>
          </a:prstGeom>
        </p:spPr>
        <p:txBody>
          <a:bodyPr/>
          <a:lstStyle/>
          <a:p>
            <a:r>
              <a:t>大標題文字</a:t>
            </a:r>
          </a:p>
        </p:txBody>
      </p:sp>
      <p:sp>
        <p:nvSpPr>
          <p:cNvPr id="67" name="內文層級一…"/>
          <p:cNvSpPr txBox="1">
            <a:spLocks noGrp="1"/>
          </p:cNvSpPr>
          <p:nvPr>
            <p:ph type="body" sz="half" idx="1"/>
          </p:nvPr>
        </p:nvSpPr>
        <p:spPr>
          <a:xfrm>
            <a:off x="669726" y="1821656"/>
            <a:ext cx="3750469" cy="4420195"/>
          </a:xfrm>
          <a:prstGeom prst="rect">
            <a:avLst/>
          </a:prstGeom>
        </p:spPr>
        <p:txBody>
          <a:bodyPr/>
          <a:lstStyle>
            <a:lvl1pPr marL="239833" indent="-239833">
              <a:spcBef>
                <a:spcPts val="2250"/>
              </a:spcBef>
              <a:defRPr sz="2000"/>
            </a:lvl1pPr>
            <a:lvl2pPr marL="479637" indent="-239833">
              <a:spcBef>
                <a:spcPts val="2250"/>
              </a:spcBef>
              <a:defRPr sz="2000"/>
            </a:lvl2pPr>
            <a:lvl3pPr marL="719431" indent="-239833">
              <a:spcBef>
                <a:spcPts val="2250"/>
              </a:spcBef>
              <a:defRPr sz="2000"/>
            </a:lvl3pPr>
            <a:lvl4pPr marL="959257" indent="-239833">
              <a:spcBef>
                <a:spcPts val="2250"/>
              </a:spcBef>
              <a:defRPr sz="2000"/>
            </a:lvl4pPr>
            <a:lvl5pPr marL="1199060" indent="-239833">
              <a:spcBef>
                <a:spcPts val="2250"/>
              </a:spcBef>
              <a:defRPr sz="2000"/>
            </a:lvl5pPr>
          </a:lstStyle>
          <a:p>
            <a:r>
              <a:t>內文層級一</a:t>
            </a:r>
          </a:p>
          <a:p>
            <a:pPr lvl="1"/>
            <a:r>
              <a:t>內文層級二</a:t>
            </a:r>
          </a:p>
          <a:p>
            <a:pPr lvl="2"/>
            <a:r>
              <a:t>內文層級三</a:t>
            </a:r>
          </a:p>
          <a:p>
            <a:pPr lvl="3"/>
            <a:r>
              <a:t>內文層級四</a:t>
            </a:r>
          </a:p>
          <a:p>
            <a:pPr lvl="4"/>
            <a:r>
              <a:t>內文層級五</a:t>
            </a:r>
          </a:p>
        </p:txBody>
      </p:sp>
      <p:sp>
        <p:nvSpPr>
          <p:cNvPr id="68" name="幻燈片編號"/>
          <p:cNvSpPr txBox="1">
            <a:spLocks noGrp="1"/>
          </p:cNvSpPr>
          <p:nvPr>
            <p:ph type="sldNum" sz="quarter" idx="2"/>
          </p:nvPr>
        </p:nvSpPr>
        <p:spPr>
          <a:xfrm>
            <a:off x="4437431" y="6536635"/>
            <a:ext cx="264585" cy="245255"/>
          </a:xfrm>
          <a:prstGeom prst="rect">
            <a:avLst/>
          </a:prstGeom>
        </p:spPr>
        <p:txBody>
          <a:bodyPr/>
          <a:lstStyle>
            <a:lvl1pPr>
              <a:defRPr>
                <a:latin typeface="Helvetica Light"/>
                <a:ea typeface="Helvetica Light"/>
                <a:cs typeface="Helvetica Light"/>
                <a:sym typeface="Helvetica Light"/>
              </a:defRPr>
            </a:lvl1pPr>
          </a:lstStyle>
          <a:p>
            <a:fld id="{86CB4B4D-7CA3-9044-876B-883B54F8677D}" type="slidenum">
              <a:rPr/>
              <a:pPr/>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項目符號">
    <p:spTree>
      <p:nvGrpSpPr>
        <p:cNvPr id="1" name=""/>
        <p:cNvGrpSpPr/>
        <p:nvPr/>
      </p:nvGrpSpPr>
      <p:grpSpPr>
        <a:xfrm>
          <a:off x="0" y="0"/>
          <a:ext cx="0" cy="0"/>
          <a:chOff x="0" y="0"/>
          <a:chExt cx="0" cy="0"/>
        </a:xfrm>
      </p:grpSpPr>
      <p:sp>
        <p:nvSpPr>
          <p:cNvPr id="75" name="內文層級一…"/>
          <p:cNvSpPr txBox="1">
            <a:spLocks noGrp="1"/>
          </p:cNvSpPr>
          <p:nvPr>
            <p:ph type="body" idx="1"/>
          </p:nvPr>
        </p:nvSpPr>
        <p:spPr>
          <a:xfrm>
            <a:off x="669727" y="893073"/>
            <a:ext cx="7804547" cy="5072063"/>
          </a:xfrm>
          <a:prstGeom prst="rect">
            <a:avLst/>
          </a:prstGeom>
        </p:spPr>
        <p:txBody>
          <a:bodyPr/>
          <a:lstStyle/>
          <a:p>
            <a:r>
              <a:t>內文層級一</a:t>
            </a:r>
          </a:p>
          <a:p>
            <a:pPr lvl="1"/>
            <a:r>
              <a:t>內文層級二</a:t>
            </a:r>
          </a:p>
          <a:p>
            <a:pPr lvl="2"/>
            <a:r>
              <a:t>內文層級三</a:t>
            </a:r>
          </a:p>
          <a:p>
            <a:pPr lvl="3"/>
            <a:r>
              <a:t>內文層級四</a:t>
            </a:r>
          </a:p>
          <a:p>
            <a:pPr lvl="4"/>
            <a:r>
              <a:t>內文層級五</a:t>
            </a:r>
          </a:p>
        </p:txBody>
      </p:sp>
      <p:sp>
        <p:nvSpPr>
          <p:cNvPr id="76"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2018/1/13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37082520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照片 - 一頁三張">
    <p:spTree>
      <p:nvGrpSpPr>
        <p:cNvPr id="1" name=""/>
        <p:cNvGrpSpPr/>
        <p:nvPr/>
      </p:nvGrpSpPr>
      <p:grpSpPr>
        <a:xfrm>
          <a:off x="0" y="0"/>
          <a:ext cx="0" cy="0"/>
          <a:chOff x="0" y="0"/>
          <a:chExt cx="0" cy="0"/>
        </a:xfrm>
      </p:grpSpPr>
      <p:sp>
        <p:nvSpPr>
          <p:cNvPr id="83" name="影像"/>
          <p:cNvSpPr>
            <a:spLocks noGrp="1"/>
          </p:cNvSpPr>
          <p:nvPr>
            <p:ph type="pic" sz="quarter" idx="13"/>
          </p:nvPr>
        </p:nvSpPr>
        <p:spPr>
          <a:xfrm>
            <a:off x="4723805" y="3580805"/>
            <a:ext cx="3750469" cy="2652117"/>
          </a:xfrm>
          <a:prstGeom prst="rect">
            <a:avLst/>
          </a:prstGeom>
        </p:spPr>
        <p:txBody>
          <a:bodyPr lIns="63955" tIns="31965" rIns="63955" bIns="31965" anchor="t">
            <a:noAutofit/>
          </a:bodyPr>
          <a:lstStyle/>
          <a:p>
            <a:endParaRPr/>
          </a:p>
        </p:txBody>
      </p:sp>
      <p:sp>
        <p:nvSpPr>
          <p:cNvPr id="84" name="影像"/>
          <p:cNvSpPr>
            <a:spLocks noGrp="1"/>
          </p:cNvSpPr>
          <p:nvPr>
            <p:ph type="pic" sz="quarter" idx="14"/>
          </p:nvPr>
        </p:nvSpPr>
        <p:spPr>
          <a:xfrm>
            <a:off x="4723805" y="625078"/>
            <a:ext cx="3750469" cy="2652117"/>
          </a:xfrm>
          <a:prstGeom prst="rect">
            <a:avLst/>
          </a:prstGeom>
        </p:spPr>
        <p:txBody>
          <a:bodyPr lIns="63955" tIns="31965" rIns="63955" bIns="31965" anchor="t">
            <a:noAutofit/>
          </a:bodyPr>
          <a:lstStyle/>
          <a:p>
            <a:endParaRPr/>
          </a:p>
        </p:txBody>
      </p:sp>
      <p:sp>
        <p:nvSpPr>
          <p:cNvPr id="85" name="影像"/>
          <p:cNvSpPr>
            <a:spLocks noGrp="1"/>
          </p:cNvSpPr>
          <p:nvPr>
            <p:ph type="pic" sz="half" idx="15"/>
          </p:nvPr>
        </p:nvSpPr>
        <p:spPr>
          <a:xfrm>
            <a:off x="669726" y="625078"/>
            <a:ext cx="3750469" cy="5607844"/>
          </a:xfrm>
          <a:prstGeom prst="rect">
            <a:avLst/>
          </a:prstGeom>
        </p:spPr>
        <p:txBody>
          <a:bodyPr lIns="63955" tIns="31965" rIns="63955" bIns="31965" anchor="t">
            <a:noAutofit/>
          </a:bodyPr>
          <a:lstStyle/>
          <a:p>
            <a:endParaRPr/>
          </a:p>
        </p:txBody>
      </p:sp>
      <p:sp>
        <p:nvSpPr>
          <p:cNvPr id="86"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名言語錄">
    <p:spTree>
      <p:nvGrpSpPr>
        <p:cNvPr id="1" name=""/>
        <p:cNvGrpSpPr/>
        <p:nvPr/>
      </p:nvGrpSpPr>
      <p:grpSpPr>
        <a:xfrm>
          <a:off x="0" y="0"/>
          <a:ext cx="0" cy="0"/>
          <a:chOff x="0" y="0"/>
          <a:chExt cx="0" cy="0"/>
        </a:xfrm>
      </p:grpSpPr>
      <p:sp>
        <p:nvSpPr>
          <p:cNvPr id="93" name="–王大明"/>
          <p:cNvSpPr txBox="1">
            <a:spLocks noGrp="1"/>
          </p:cNvSpPr>
          <p:nvPr>
            <p:ph type="body" sz="quarter" idx="13"/>
          </p:nvPr>
        </p:nvSpPr>
        <p:spPr>
          <a:xfrm>
            <a:off x="893073" y="4473774"/>
            <a:ext cx="7358063" cy="333742"/>
          </a:xfrm>
          <a:prstGeom prst="rect">
            <a:avLst/>
          </a:prstGeom>
        </p:spPr>
        <p:txBody>
          <a:bodyPr anchor="t">
            <a:spAutoFit/>
          </a:bodyPr>
          <a:lstStyle>
            <a:lvl1pPr marL="0" indent="0" algn="ctr">
              <a:spcBef>
                <a:spcPts val="0"/>
              </a:spcBef>
              <a:buSzTx/>
              <a:buNone/>
              <a:defRPr sz="1700" i="1"/>
            </a:lvl1pPr>
          </a:lstStyle>
          <a:p>
            <a:r>
              <a:t>–王大明</a:t>
            </a:r>
          </a:p>
        </p:txBody>
      </p:sp>
      <p:sp>
        <p:nvSpPr>
          <p:cNvPr id="94" name="「在此輸入名言語錄。」"/>
          <p:cNvSpPr txBox="1">
            <a:spLocks noGrp="1"/>
          </p:cNvSpPr>
          <p:nvPr>
            <p:ph type="body" sz="quarter" idx="14"/>
          </p:nvPr>
        </p:nvSpPr>
        <p:spPr>
          <a:xfrm>
            <a:off x="893073" y="2993957"/>
            <a:ext cx="7358063" cy="441463"/>
          </a:xfrm>
          <a:prstGeom prst="rect">
            <a:avLst/>
          </a:prstGeom>
        </p:spPr>
        <p:txBody>
          <a:bodyPr>
            <a:spAutoFit/>
          </a:bodyPr>
          <a:lstStyle>
            <a:lvl1pPr marL="0" indent="0" algn="ctr">
              <a:spcBef>
                <a:spcPts val="0"/>
              </a:spcBef>
              <a:buSzTx/>
              <a:buNone/>
              <a:defRPr sz="2400">
                <a:latin typeface="+mn-lt"/>
                <a:ea typeface="+mn-ea"/>
                <a:cs typeface="+mn-cs"/>
                <a:sym typeface="Helvetica Neue Medium"/>
              </a:defRPr>
            </a:lvl1pPr>
          </a:lstStyle>
          <a:p>
            <a:r>
              <a:t>「在此輸入名言語錄。」</a:t>
            </a:r>
          </a:p>
        </p:txBody>
      </p:sp>
      <p:sp>
        <p:nvSpPr>
          <p:cNvPr id="95"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照片">
    <p:spTree>
      <p:nvGrpSpPr>
        <p:cNvPr id="1" name=""/>
        <p:cNvGrpSpPr/>
        <p:nvPr/>
      </p:nvGrpSpPr>
      <p:grpSpPr>
        <a:xfrm>
          <a:off x="0" y="0"/>
          <a:ext cx="0" cy="0"/>
          <a:chOff x="0" y="0"/>
          <a:chExt cx="0" cy="0"/>
        </a:xfrm>
      </p:grpSpPr>
      <p:sp>
        <p:nvSpPr>
          <p:cNvPr id="102" name="影像"/>
          <p:cNvSpPr>
            <a:spLocks noGrp="1"/>
          </p:cNvSpPr>
          <p:nvPr>
            <p:ph type="pic" idx="13"/>
          </p:nvPr>
        </p:nvSpPr>
        <p:spPr>
          <a:xfrm>
            <a:off x="0" y="0"/>
            <a:ext cx="9144000" cy="6858000"/>
          </a:xfrm>
          <a:prstGeom prst="rect">
            <a:avLst/>
          </a:prstGeom>
        </p:spPr>
        <p:txBody>
          <a:bodyPr lIns="63955" tIns="31965" rIns="63955" bIns="31965" anchor="t">
            <a:noAutofit/>
          </a:bodyPr>
          <a:lstStyle/>
          <a:p>
            <a:endParaRPr/>
          </a:p>
        </p:txBody>
      </p:sp>
      <p:sp>
        <p:nvSpPr>
          <p:cNvPr id="103"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110"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7005"/>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818"/>
            <a:ext cx="7772400" cy="1500187"/>
          </a:xfrm>
        </p:spPr>
        <p:txBody>
          <a:bodyPr anchor="b"/>
          <a:lstStyle>
            <a:lvl1pPr marL="0" indent="0">
              <a:buNone/>
              <a:defRPr sz="2000">
                <a:solidFill>
                  <a:schemeClr val="tx1">
                    <a:tint val="75000"/>
                  </a:schemeClr>
                </a:solidFill>
              </a:defRPr>
            </a:lvl1pPr>
            <a:lvl2pPr marL="454729" indent="0">
              <a:buNone/>
              <a:defRPr sz="1800">
                <a:solidFill>
                  <a:schemeClr val="tx1">
                    <a:tint val="75000"/>
                  </a:schemeClr>
                </a:solidFill>
              </a:defRPr>
            </a:lvl2pPr>
            <a:lvl3pPr marL="909489" indent="0">
              <a:buNone/>
              <a:defRPr sz="1600">
                <a:solidFill>
                  <a:schemeClr val="tx1">
                    <a:tint val="75000"/>
                  </a:schemeClr>
                </a:solidFill>
              </a:defRPr>
            </a:lvl3pPr>
            <a:lvl4pPr marL="1364250" indent="0">
              <a:buNone/>
              <a:defRPr sz="1400">
                <a:solidFill>
                  <a:schemeClr val="tx1">
                    <a:tint val="75000"/>
                  </a:schemeClr>
                </a:solidFill>
              </a:defRPr>
            </a:lvl4pPr>
            <a:lvl5pPr marL="1819001" indent="0">
              <a:buNone/>
              <a:defRPr sz="1400">
                <a:solidFill>
                  <a:schemeClr val="tx1">
                    <a:tint val="75000"/>
                  </a:schemeClr>
                </a:solidFill>
              </a:defRPr>
            </a:lvl5pPr>
            <a:lvl6pPr marL="2273771" indent="0">
              <a:buNone/>
              <a:defRPr sz="1400">
                <a:solidFill>
                  <a:schemeClr val="tx1">
                    <a:tint val="75000"/>
                  </a:schemeClr>
                </a:solidFill>
              </a:defRPr>
            </a:lvl6pPr>
            <a:lvl7pPr marL="2728500" indent="0">
              <a:buNone/>
              <a:defRPr sz="1400">
                <a:solidFill>
                  <a:schemeClr val="tx1">
                    <a:tint val="75000"/>
                  </a:schemeClr>
                </a:solidFill>
              </a:defRPr>
            </a:lvl7pPr>
            <a:lvl8pPr marL="3183249" indent="0">
              <a:buNone/>
              <a:defRPr sz="1400">
                <a:solidFill>
                  <a:schemeClr val="tx1">
                    <a:tint val="75000"/>
                  </a:schemeClr>
                </a:solidFill>
              </a:defRPr>
            </a:lvl8pPr>
            <a:lvl9pPr marL="3637982"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2018/1/13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2305962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30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30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0946E90E-4A05-4D29-B676-ADFE5E9BC2B6}" type="datetimeFigureOut">
              <a:rPr lang="zh-TW" altLang="en-US" smtClean="0"/>
              <a:t>2018/1/13</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861175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4729" indent="0">
              <a:buNone/>
              <a:defRPr sz="2000" b="1"/>
            </a:lvl2pPr>
            <a:lvl3pPr marL="909489" indent="0">
              <a:buNone/>
              <a:defRPr sz="1800" b="1"/>
            </a:lvl3pPr>
            <a:lvl4pPr marL="1364250" indent="0">
              <a:buNone/>
              <a:defRPr sz="1600" b="1"/>
            </a:lvl4pPr>
            <a:lvl5pPr marL="1819001" indent="0">
              <a:buNone/>
              <a:defRPr sz="1600" b="1"/>
            </a:lvl5pPr>
            <a:lvl6pPr marL="2273771" indent="0">
              <a:buNone/>
              <a:defRPr sz="1600" b="1"/>
            </a:lvl6pPr>
            <a:lvl7pPr marL="2728500" indent="0">
              <a:buNone/>
              <a:defRPr sz="1600" b="1"/>
            </a:lvl7pPr>
            <a:lvl8pPr marL="3183249" indent="0">
              <a:buNone/>
              <a:defRPr sz="1600" b="1"/>
            </a:lvl8pPr>
            <a:lvl9pPr marL="3637982"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6" y="1535113"/>
            <a:ext cx="4041775" cy="639762"/>
          </a:xfrm>
        </p:spPr>
        <p:txBody>
          <a:bodyPr anchor="b"/>
          <a:lstStyle>
            <a:lvl1pPr marL="0" indent="0">
              <a:buNone/>
              <a:defRPr sz="2400" b="1"/>
            </a:lvl1pPr>
            <a:lvl2pPr marL="454729" indent="0">
              <a:buNone/>
              <a:defRPr sz="2000" b="1"/>
            </a:lvl2pPr>
            <a:lvl3pPr marL="909489" indent="0">
              <a:buNone/>
              <a:defRPr sz="1800" b="1"/>
            </a:lvl3pPr>
            <a:lvl4pPr marL="1364250" indent="0">
              <a:buNone/>
              <a:defRPr sz="1600" b="1"/>
            </a:lvl4pPr>
            <a:lvl5pPr marL="1819001" indent="0">
              <a:buNone/>
              <a:defRPr sz="1600" b="1"/>
            </a:lvl5pPr>
            <a:lvl6pPr marL="2273771" indent="0">
              <a:buNone/>
              <a:defRPr sz="1600" b="1"/>
            </a:lvl6pPr>
            <a:lvl7pPr marL="2728500" indent="0">
              <a:buNone/>
              <a:defRPr sz="1600" b="1"/>
            </a:lvl7pPr>
            <a:lvl8pPr marL="3183249" indent="0">
              <a:buNone/>
              <a:defRPr sz="1600" b="1"/>
            </a:lvl8pPr>
            <a:lvl9pPr marL="3637982"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0946E90E-4A05-4D29-B676-ADFE5E9BC2B6}" type="datetimeFigureOut">
              <a:rPr lang="zh-TW" altLang="en-US" smtClean="0"/>
              <a:t>2018/1/13</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1840440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0946E90E-4A05-4D29-B676-ADFE5E9BC2B6}" type="datetimeFigureOut">
              <a:rPr lang="zh-TW" altLang="en-US" smtClean="0"/>
              <a:t>2018/1/13</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319471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0946E90E-4A05-4D29-B676-ADFE5E9BC2B6}" type="datetimeFigureOut">
              <a:rPr lang="zh-TW" altLang="en-US" smtClean="0"/>
              <a:t>2018/1/13</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952615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2"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155"/>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2" y="1435101"/>
            <a:ext cx="3008313" cy="4691063"/>
          </a:xfrm>
        </p:spPr>
        <p:txBody>
          <a:bodyPr/>
          <a:lstStyle>
            <a:lvl1pPr marL="0" indent="0">
              <a:buNone/>
              <a:defRPr sz="1400"/>
            </a:lvl1pPr>
            <a:lvl2pPr marL="454729" indent="0">
              <a:buNone/>
              <a:defRPr sz="1200"/>
            </a:lvl2pPr>
            <a:lvl3pPr marL="909489" indent="0">
              <a:buNone/>
              <a:defRPr sz="1000"/>
            </a:lvl3pPr>
            <a:lvl4pPr marL="1364250" indent="0">
              <a:buNone/>
              <a:defRPr sz="900"/>
            </a:lvl4pPr>
            <a:lvl5pPr marL="1819001" indent="0">
              <a:buNone/>
              <a:defRPr sz="900"/>
            </a:lvl5pPr>
            <a:lvl6pPr marL="2273771" indent="0">
              <a:buNone/>
              <a:defRPr sz="900"/>
            </a:lvl6pPr>
            <a:lvl7pPr marL="2728500" indent="0">
              <a:buNone/>
              <a:defRPr sz="900"/>
            </a:lvl7pPr>
            <a:lvl8pPr marL="3183249" indent="0">
              <a:buNone/>
              <a:defRPr sz="900"/>
            </a:lvl8pPr>
            <a:lvl9pPr marL="3637982"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0946E90E-4A05-4D29-B676-ADFE5E9BC2B6}" type="datetimeFigureOut">
              <a:rPr lang="zh-TW" altLang="en-US" smtClean="0"/>
              <a:t>2018/1/13</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38094982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4729" indent="0">
              <a:buNone/>
              <a:defRPr sz="2800"/>
            </a:lvl2pPr>
            <a:lvl3pPr marL="909489" indent="0">
              <a:buNone/>
              <a:defRPr sz="2400"/>
            </a:lvl3pPr>
            <a:lvl4pPr marL="1364250" indent="0">
              <a:buNone/>
              <a:defRPr sz="2000"/>
            </a:lvl4pPr>
            <a:lvl5pPr marL="1819001" indent="0">
              <a:buNone/>
              <a:defRPr sz="2000"/>
            </a:lvl5pPr>
            <a:lvl6pPr marL="2273771" indent="0">
              <a:buNone/>
              <a:defRPr sz="2000"/>
            </a:lvl6pPr>
            <a:lvl7pPr marL="2728500" indent="0">
              <a:buNone/>
              <a:defRPr sz="2000"/>
            </a:lvl7pPr>
            <a:lvl8pPr marL="3183249" indent="0">
              <a:buNone/>
              <a:defRPr sz="2000"/>
            </a:lvl8pPr>
            <a:lvl9pPr marL="3637982"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4729" indent="0">
              <a:buNone/>
              <a:defRPr sz="1200"/>
            </a:lvl2pPr>
            <a:lvl3pPr marL="909489" indent="0">
              <a:buNone/>
              <a:defRPr sz="1000"/>
            </a:lvl3pPr>
            <a:lvl4pPr marL="1364250" indent="0">
              <a:buNone/>
              <a:defRPr sz="900"/>
            </a:lvl4pPr>
            <a:lvl5pPr marL="1819001" indent="0">
              <a:buNone/>
              <a:defRPr sz="900"/>
            </a:lvl5pPr>
            <a:lvl6pPr marL="2273771" indent="0">
              <a:buNone/>
              <a:defRPr sz="900"/>
            </a:lvl6pPr>
            <a:lvl7pPr marL="2728500" indent="0">
              <a:buNone/>
              <a:defRPr sz="900"/>
            </a:lvl7pPr>
            <a:lvl8pPr marL="3183249" indent="0">
              <a:buNone/>
              <a:defRPr sz="900"/>
            </a:lvl8pPr>
            <a:lvl9pPr marL="3637982"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0946E90E-4A05-4D29-B676-ADFE5E9BC2B6}" type="datetimeFigureOut">
              <a:rPr lang="zh-TW" altLang="en-US" smtClean="0"/>
              <a:t>2018/1/13</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776103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0942" tIns="45472" rIns="90942" bIns="45472"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600305"/>
            <a:ext cx="8229600" cy="4525963"/>
          </a:xfrm>
          <a:prstGeom prst="rect">
            <a:avLst/>
          </a:prstGeom>
        </p:spPr>
        <p:txBody>
          <a:bodyPr vert="horz" lIns="90942" tIns="45472" rIns="90942" bIns="45472"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2"/>
          </p:nvPr>
        </p:nvSpPr>
        <p:spPr>
          <a:xfrm>
            <a:off x="457200" y="6356455"/>
            <a:ext cx="2133600" cy="365125"/>
          </a:xfrm>
          <a:prstGeom prst="rect">
            <a:avLst/>
          </a:prstGeom>
        </p:spPr>
        <p:txBody>
          <a:bodyPr vert="horz" lIns="90942" tIns="45472" rIns="90942" bIns="45472" rtlCol="0" anchor="ctr"/>
          <a:lstStyle>
            <a:lvl1pPr algn="l">
              <a:defRPr sz="1200">
                <a:solidFill>
                  <a:schemeClr val="tx1">
                    <a:tint val="75000"/>
                  </a:schemeClr>
                </a:solidFill>
              </a:defRPr>
            </a:lvl1pPr>
          </a:lstStyle>
          <a:p>
            <a:fld id="{0946E90E-4A05-4D29-B676-ADFE5E9BC2B6}" type="datetimeFigureOut">
              <a:rPr lang="zh-TW" altLang="en-US" smtClean="0"/>
              <a:t>2018/1/13</a:t>
            </a:fld>
            <a:endParaRPr lang="zh-TW" altLang="en-US"/>
          </a:p>
        </p:txBody>
      </p:sp>
      <p:sp>
        <p:nvSpPr>
          <p:cNvPr id="5" name="頁尾版面配置區 4"/>
          <p:cNvSpPr>
            <a:spLocks noGrp="1"/>
          </p:cNvSpPr>
          <p:nvPr>
            <p:ph type="ftr" sz="quarter" idx="3"/>
          </p:nvPr>
        </p:nvSpPr>
        <p:spPr>
          <a:xfrm>
            <a:off x="3124201" y="6356455"/>
            <a:ext cx="2895600" cy="365125"/>
          </a:xfrm>
          <a:prstGeom prst="rect">
            <a:avLst/>
          </a:prstGeom>
        </p:spPr>
        <p:txBody>
          <a:bodyPr vert="horz" lIns="90942" tIns="45472" rIns="90942" bIns="45472"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455"/>
            <a:ext cx="2133600" cy="365125"/>
          </a:xfrm>
          <a:prstGeom prst="rect">
            <a:avLst/>
          </a:prstGeom>
        </p:spPr>
        <p:txBody>
          <a:bodyPr vert="horz" lIns="90942" tIns="45472" rIns="90942" bIns="45472" rtlCol="0" anchor="ctr"/>
          <a:lstStyle>
            <a:lvl1pPr algn="r">
              <a:defRPr sz="1200">
                <a:solidFill>
                  <a:schemeClr val="tx1">
                    <a:tint val="75000"/>
                  </a:schemeClr>
                </a:solidFill>
              </a:defRPr>
            </a:lvl1p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9050377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09489" rtl="0" eaLnBrk="1" latinLnBrk="0" hangingPunct="1">
        <a:spcBef>
          <a:spcPct val="0"/>
        </a:spcBef>
        <a:buNone/>
        <a:defRPr sz="4400" kern="1200">
          <a:solidFill>
            <a:schemeClr val="tx1"/>
          </a:solidFill>
          <a:latin typeface="+mj-lt"/>
          <a:ea typeface="+mj-ea"/>
          <a:cs typeface="+mj-cs"/>
        </a:defRPr>
      </a:lvl1pPr>
    </p:titleStyle>
    <p:bodyStyle>
      <a:lvl1pPr marL="341082" indent="-341082" algn="l" defTabSz="909489"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38960" indent="-284253" algn="l" defTabSz="909489"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36882" indent="-227357" algn="l" defTabSz="909489"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1626" indent="-227357" algn="l" defTabSz="909489"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46377" indent="-227357" algn="l" defTabSz="909489"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01139" indent="-227357" algn="l" defTabSz="909489"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55868" indent="-227357" algn="l" defTabSz="909489"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10622" indent="-227357" algn="l" defTabSz="909489"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65350" indent="-227357" algn="l" defTabSz="909489"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TW"/>
      </a:defPPr>
      <a:lvl1pPr marL="0" algn="l" defTabSz="909489" rtl="0" eaLnBrk="1" latinLnBrk="0" hangingPunct="1">
        <a:defRPr sz="1800" kern="1200">
          <a:solidFill>
            <a:schemeClr val="tx1"/>
          </a:solidFill>
          <a:latin typeface="+mn-lt"/>
          <a:ea typeface="+mn-ea"/>
          <a:cs typeface="+mn-cs"/>
        </a:defRPr>
      </a:lvl1pPr>
      <a:lvl2pPr marL="454729" algn="l" defTabSz="909489" rtl="0" eaLnBrk="1" latinLnBrk="0" hangingPunct="1">
        <a:defRPr sz="1800" kern="1200">
          <a:solidFill>
            <a:schemeClr val="tx1"/>
          </a:solidFill>
          <a:latin typeface="+mn-lt"/>
          <a:ea typeface="+mn-ea"/>
          <a:cs typeface="+mn-cs"/>
        </a:defRPr>
      </a:lvl2pPr>
      <a:lvl3pPr marL="909489" algn="l" defTabSz="909489" rtl="0" eaLnBrk="1" latinLnBrk="0" hangingPunct="1">
        <a:defRPr sz="1800" kern="1200">
          <a:solidFill>
            <a:schemeClr val="tx1"/>
          </a:solidFill>
          <a:latin typeface="+mn-lt"/>
          <a:ea typeface="+mn-ea"/>
          <a:cs typeface="+mn-cs"/>
        </a:defRPr>
      </a:lvl3pPr>
      <a:lvl4pPr marL="1364250" algn="l" defTabSz="909489" rtl="0" eaLnBrk="1" latinLnBrk="0" hangingPunct="1">
        <a:defRPr sz="1800" kern="1200">
          <a:solidFill>
            <a:schemeClr val="tx1"/>
          </a:solidFill>
          <a:latin typeface="+mn-lt"/>
          <a:ea typeface="+mn-ea"/>
          <a:cs typeface="+mn-cs"/>
        </a:defRPr>
      </a:lvl4pPr>
      <a:lvl5pPr marL="1819001" algn="l" defTabSz="909489" rtl="0" eaLnBrk="1" latinLnBrk="0" hangingPunct="1">
        <a:defRPr sz="1800" kern="1200">
          <a:solidFill>
            <a:schemeClr val="tx1"/>
          </a:solidFill>
          <a:latin typeface="+mn-lt"/>
          <a:ea typeface="+mn-ea"/>
          <a:cs typeface="+mn-cs"/>
        </a:defRPr>
      </a:lvl5pPr>
      <a:lvl6pPr marL="2273771" algn="l" defTabSz="909489" rtl="0" eaLnBrk="1" latinLnBrk="0" hangingPunct="1">
        <a:defRPr sz="1800" kern="1200">
          <a:solidFill>
            <a:schemeClr val="tx1"/>
          </a:solidFill>
          <a:latin typeface="+mn-lt"/>
          <a:ea typeface="+mn-ea"/>
          <a:cs typeface="+mn-cs"/>
        </a:defRPr>
      </a:lvl6pPr>
      <a:lvl7pPr marL="2728500" algn="l" defTabSz="909489" rtl="0" eaLnBrk="1" latinLnBrk="0" hangingPunct="1">
        <a:defRPr sz="1800" kern="1200">
          <a:solidFill>
            <a:schemeClr val="tx1"/>
          </a:solidFill>
          <a:latin typeface="+mn-lt"/>
          <a:ea typeface="+mn-ea"/>
          <a:cs typeface="+mn-cs"/>
        </a:defRPr>
      </a:lvl7pPr>
      <a:lvl8pPr marL="3183249" algn="l" defTabSz="909489" rtl="0" eaLnBrk="1" latinLnBrk="0" hangingPunct="1">
        <a:defRPr sz="1800" kern="1200">
          <a:solidFill>
            <a:schemeClr val="tx1"/>
          </a:solidFill>
          <a:latin typeface="+mn-lt"/>
          <a:ea typeface="+mn-ea"/>
          <a:cs typeface="+mn-cs"/>
        </a:defRPr>
      </a:lvl8pPr>
      <a:lvl9pPr marL="3637982" algn="l" defTabSz="909489"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大標題文字"/>
          <p:cNvSpPr txBox="1">
            <a:spLocks noGrp="1"/>
          </p:cNvSpPr>
          <p:nvPr>
            <p:ph type="title"/>
          </p:nvPr>
        </p:nvSpPr>
        <p:spPr>
          <a:xfrm>
            <a:off x="669727" y="178594"/>
            <a:ext cx="7804547" cy="1518047"/>
          </a:xfrm>
          <a:prstGeom prst="rect">
            <a:avLst/>
          </a:prstGeom>
          <a:ln w="12700">
            <a:miter lim="400000"/>
          </a:ln>
          <a:extLst>
            <a:ext uri="{C572A759-6A51-4108-AA02-DFA0A04FC94B}">
              <ma14:wrappingTextBoxFlag xmlns:ma14="http://schemas.microsoft.com/office/mac/drawingml/2011/main" xmlns="" val="1"/>
            </a:ext>
          </a:extLst>
        </p:spPr>
        <p:txBody>
          <a:bodyPr lIns="35513" tIns="35513" rIns="35513" bIns="35513" anchor="ctr">
            <a:normAutofit/>
          </a:bodyPr>
          <a:lstStyle/>
          <a:p>
            <a:r>
              <a:t>大標題文字</a:t>
            </a:r>
          </a:p>
        </p:txBody>
      </p:sp>
      <p:sp>
        <p:nvSpPr>
          <p:cNvPr id="3" name="內文層級一…"/>
          <p:cNvSpPr txBox="1">
            <a:spLocks noGrp="1"/>
          </p:cNvSpPr>
          <p:nvPr>
            <p:ph type="body" idx="1"/>
          </p:nvPr>
        </p:nvSpPr>
        <p:spPr>
          <a:xfrm>
            <a:off x="669727" y="1821656"/>
            <a:ext cx="7804547" cy="4420195"/>
          </a:xfrm>
          <a:prstGeom prst="rect">
            <a:avLst/>
          </a:prstGeom>
          <a:ln w="12700">
            <a:miter lim="400000"/>
          </a:ln>
          <a:extLst>
            <a:ext uri="{C572A759-6A51-4108-AA02-DFA0A04FC94B}">
              <ma14:wrappingTextBoxFlag xmlns:ma14="http://schemas.microsoft.com/office/mac/drawingml/2011/main" xmlns="" val="1"/>
            </a:ext>
          </a:extLst>
        </p:spPr>
        <p:txBody>
          <a:bodyPr lIns="35513" tIns="35513" rIns="35513" bIns="35513" anchor="ctr">
            <a:normAutofit/>
          </a:bodyPr>
          <a:lstStyle/>
          <a:p>
            <a:r>
              <a:t>內文層級一</a:t>
            </a:r>
          </a:p>
          <a:p>
            <a:pPr lvl="1"/>
            <a:r>
              <a:t>內文層級二</a:t>
            </a:r>
          </a:p>
          <a:p>
            <a:pPr lvl="2"/>
            <a:r>
              <a:t>內文層級三</a:t>
            </a:r>
          </a:p>
          <a:p>
            <a:pPr lvl="3"/>
            <a:r>
              <a:t>內文層級四</a:t>
            </a:r>
          </a:p>
          <a:p>
            <a:pPr lvl="4"/>
            <a:r>
              <a:t>內文層級五</a:t>
            </a:r>
          </a:p>
        </p:txBody>
      </p:sp>
      <p:sp>
        <p:nvSpPr>
          <p:cNvPr id="4" name="幻燈片編號"/>
          <p:cNvSpPr txBox="1">
            <a:spLocks noGrp="1"/>
          </p:cNvSpPr>
          <p:nvPr>
            <p:ph type="sldNum" sz="quarter" idx="2"/>
          </p:nvPr>
        </p:nvSpPr>
        <p:spPr>
          <a:xfrm>
            <a:off x="4456082" y="6536635"/>
            <a:ext cx="227074" cy="245255"/>
          </a:xfrm>
          <a:prstGeom prst="rect">
            <a:avLst/>
          </a:prstGeom>
          <a:ln w="12700">
            <a:miter lim="400000"/>
          </a:ln>
        </p:spPr>
        <p:txBody>
          <a:bodyPr wrap="none" lIns="35513" tIns="35513" rIns="35513" bIns="35513">
            <a:spAutoFit/>
          </a:bodyPr>
          <a:lstStyle>
            <a:lvl1pPr>
              <a:defRPr sz="1100" b="0">
                <a:latin typeface="Helvetica Neue Light"/>
                <a:ea typeface="Helvetica Neue Light"/>
                <a:cs typeface="Helvetica Neue Light"/>
                <a:sym typeface="Helvetica Neue Light"/>
              </a:defRPr>
            </a:lvl1pPr>
          </a:lstStyle>
          <a:p>
            <a:pPr algn="ctr" defTabSz="408567" hangingPunct="0"/>
            <a:fld id="{86CB4B4D-7CA3-9044-876B-883B54F8677D}" type="slidenum">
              <a:rPr lang="uk-UA" kern="0" smtClean="0">
                <a:solidFill>
                  <a:srgbClr val="000000"/>
                </a:solidFill>
              </a:rPr>
              <a:pPr algn="ctr" defTabSz="408567" hangingPunct="0"/>
              <a:t>‹#›</a:t>
            </a:fld>
            <a:endParaRPr lang="uk-UA" kern="0">
              <a:solidFill>
                <a:srgbClr val="000000"/>
              </a:solidFill>
            </a:endParaRPr>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ransition spd="med"/>
  <p:txStyles>
    <p:titleStyle>
      <a:lvl1pPr marL="0" marR="0" indent="0"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1pPr>
      <a:lvl2pPr marL="0" marR="0" indent="159887"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2pPr>
      <a:lvl3pPr marL="0" marR="0" indent="319733"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3pPr>
      <a:lvl4pPr marL="0" marR="0" indent="479637"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4pPr>
      <a:lvl5pPr marL="0" marR="0" indent="639489"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5pPr>
      <a:lvl6pPr marL="0" marR="0" indent="799379"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6pPr>
      <a:lvl7pPr marL="0" marR="0" indent="959257"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7pPr>
      <a:lvl8pPr marL="0" marR="0" indent="1119147"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8pPr>
      <a:lvl9pPr marL="0" marR="0" indent="1278989"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9pPr>
    </p:titleStyle>
    <p:bodyStyle>
      <a:lvl1pPr marL="310864"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1pPr>
      <a:lvl2pPr marL="621728"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2pPr>
      <a:lvl3pPr marL="932595"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3pPr>
      <a:lvl4pPr marL="1243458"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4pPr>
      <a:lvl5pPr marL="1554338"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5pPr>
      <a:lvl6pPr marL="1865219"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6pPr>
      <a:lvl7pPr marL="2176087"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7pPr>
      <a:lvl8pPr marL="2486929"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8pPr>
      <a:lvl9pPr marL="2797811"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9pPr>
    </p:bodyStyle>
    <p:otherStyle>
      <a:lvl1pPr marL="0" marR="0" indent="0"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1pPr>
      <a:lvl2pPr marL="0" marR="0" indent="159887"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2pPr>
      <a:lvl3pPr marL="0" marR="0" indent="319733"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3pPr>
      <a:lvl4pPr marL="0" marR="0" indent="479637"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4pPr>
      <a:lvl5pPr marL="0" marR="0" indent="639489"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5pPr>
      <a:lvl6pPr marL="0" marR="0" indent="799379"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6pPr>
      <a:lvl7pPr marL="0" marR="0" indent="959257"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7pPr>
      <a:lvl8pPr marL="0" marR="0" indent="1119147"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8pPr>
      <a:lvl9pPr marL="0" marR="0" indent="1278989"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Layout" Target="../slideLayouts/slideLayout7.xml"/><Relationship Id="rId6" Type="http://schemas.microsoft.com/office/2007/relationships/hdphoto" Target="../media/hdphoto2.wdp"/><Relationship Id="rId5" Type="http://schemas.openxmlformats.org/officeDocument/2006/relationships/image" Target="../media/image5.jpe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microsoft.com/office/2007/relationships/hdphoto" Target="../media/hdphoto3.wdp"/></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圖中高亮顯示的是河北省"/>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9733"/>
            <a:ext cx="9144000" cy="6848268"/>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a:off x="0" y="4869160"/>
            <a:ext cx="9138796" cy="1728192"/>
          </a:xfrm>
          <a:prstGeom prst="rect">
            <a:avLst/>
          </a:prstGeom>
          <a:solidFill>
            <a:srgbClr val="4F622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942" tIns="45472" rIns="90942" bIns="45472" rtlCol="0" anchor="ctr"/>
          <a:lstStyle/>
          <a:p>
            <a:pPr algn="ctr"/>
            <a:r>
              <a:rPr lang="zh-TW" altLang="en-US" sz="3200" b="1" dirty="0" smtClean="0">
                <a:latin typeface="微軟正黑體" panose="020B0604030504040204" pitchFamily="34" charset="-120"/>
                <a:ea typeface="微軟正黑體" panose="020B0604030504040204" pitchFamily="34" charset="-120"/>
              </a:rPr>
              <a:t>河北省</a:t>
            </a:r>
            <a:r>
              <a:rPr lang="en-US" altLang="zh-TW" sz="3200" b="1" dirty="0" smtClean="0">
                <a:latin typeface="微軟正黑體" panose="020B0604030504040204" pitchFamily="34" charset="-120"/>
                <a:ea typeface="微軟正黑體" panose="020B0604030504040204" pitchFamily="34" charset="-120"/>
              </a:rPr>
              <a:t>-</a:t>
            </a:r>
            <a:r>
              <a:rPr lang="zh-TW" altLang="en-US" sz="3200" b="1" dirty="0" smtClean="0">
                <a:latin typeface="微軟正黑體" panose="020B0604030504040204" pitchFamily="34" charset="-120"/>
                <a:ea typeface="微軟正黑體" panose="020B0604030504040204" pitchFamily="34" charset="-120"/>
              </a:rPr>
              <a:t>廊坊市</a:t>
            </a:r>
            <a:r>
              <a:rPr lang="en-US" altLang="zh-TW" sz="3200" b="1" dirty="0" smtClean="0">
                <a:latin typeface="微軟正黑體" panose="020B0604030504040204" pitchFamily="34" charset="-120"/>
                <a:ea typeface="微軟正黑體" panose="020B0604030504040204" pitchFamily="34" charset="-120"/>
              </a:rPr>
              <a:t>-</a:t>
            </a:r>
            <a:r>
              <a:rPr lang="en-US" altLang="zh-TW" sz="3200" b="1" dirty="0" smtClean="0">
                <a:latin typeface="微軟正黑體" panose="020B0604030504040204" pitchFamily="34" charset="-120"/>
                <a:ea typeface="微軟正黑體" panose="020B0604030504040204" pitchFamily="34" charset="-120"/>
              </a:rPr>
              <a:t>RTC</a:t>
            </a:r>
            <a:r>
              <a:rPr lang="zh-TW" altLang="en-US" sz="3200" b="1" dirty="0" smtClean="0">
                <a:latin typeface="微軟正黑體" panose="020B0604030504040204" pitchFamily="34" charset="-120"/>
                <a:ea typeface="微軟正黑體" panose="020B0604030504040204" pitchFamily="34" charset="-120"/>
              </a:rPr>
              <a:t>重点案例</a:t>
            </a:r>
            <a:r>
              <a:rPr lang="zh-CN" altLang="zh-TW" sz="3200" b="1" dirty="0" smtClean="0">
                <a:latin typeface="微軟正黑體" panose="020B0604030504040204" pitchFamily="34" charset="-120"/>
                <a:ea typeface="微軟正黑體" panose="020B0604030504040204" pitchFamily="34" charset="-120"/>
              </a:rPr>
              <a:t>参考资料</a:t>
            </a:r>
            <a:endParaRPr lang="en-US" altLang="zh-CN" sz="3200" b="1" dirty="0">
              <a:latin typeface="微軟正黑體" panose="020B0604030504040204" pitchFamily="34" charset="-120"/>
              <a:ea typeface="微軟正黑體" panose="020B0604030504040204" pitchFamily="34" charset="-120"/>
            </a:endParaRPr>
          </a:p>
          <a:p>
            <a:pPr algn="r"/>
            <a:endParaRPr lang="en-US" altLang="zh-TW" sz="2400" dirty="0">
              <a:latin typeface="微軟正黑體" panose="020B0604030504040204" pitchFamily="34" charset="-120"/>
              <a:ea typeface="微軟正黑體" panose="020B0604030504040204" pitchFamily="34" charset="-120"/>
            </a:endParaRPr>
          </a:p>
          <a:p>
            <a:pPr algn="r"/>
            <a:r>
              <a:rPr lang="zh-TW" altLang="en-US" sz="2400" b="1" dirty="0">
                <a:latin typeface="微軟正黑體" panose="020B0604030504040204" pitchFamily="34" charset="-120"/>
                <a:ea typeface="微軟正黑體" panose="020B0604030504040204" pitchFamily="34" charset="-120"/>
              </a:rPr>
              <a:t>播打日期 </a:t>
            </a:r>
            <a:r>
              <a:rPr lang="en-US" altLang="zh-TW" sz="2400" b="1" dirty="0" smtClean="0">
                <a:latin typeface="微軟正黑體" panose="020B0604030504040204" pitchFamily="34" charset="-120"/>
                <a:ea typeface="微軟正黑體" panose="020B0604030504040204" pitchFamily="34" charset="-120"/>
              </a:rPr>
              <a:t>:2018/1/15</a:t>
            </a:r>
            <a:endParaRPr lang="zh-TW" altLang="en-US" sz="24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4163590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矩形 5"/>
          <p:cNvSpPr txBox="1"/>
          <p:nvPr/>
        </p:nvSpPr>
        <p:spPr>
          <a:xfrm>
            <a:off x="318740" y="184312"/>
            <a:ext cx="6237213" cy="768935"/>
          </a:xfrm>
          <a:prstGeom prst="rect">
            <a:avLst/>
          </a:prstGeom>
          <a:ln w="12700">
            <a:miter lim="400000"/>
          </a:ln>
          <a:extLst>
            <a:ext uri="{C572A759-6A51-4108-AA02-DFA0A04FC94B}">
              <ma14:wrappingTextBoxFlag xmlns:ma14="http://schemas.microsoft.com/office/mac/drawingml/2011/main" xmlns="" val="1"/>
            </a:ext>
          </a:extLst>
        </p:spPr>
        <p:txBody>
          <a:bodyPr wrap="none" lIns="45469" tIns="45469" rIns="45469" bIns="45469">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a:t>11-3. XX市官員惡報實例</a:t>
            </a:r>
          </a:p>
        </p:txBody>
      </p:sp>
      <p:grpSp>
        <p:nvGrpSpPr>
          <p:cNvPr id="169" name="矩形 3"/>
          <p:cNvGrpSpPr/>
          <p:nvPr/>
        </p:nvGrpSpPr>
        <p:grpSpPr>
          <a:xfrm>
            <a:off x="13399" y="-2"/>
            <a:ext cx="9130603" cy="836718"/>
            <a:chOff x="-1" y="-2"/>
            <a:chExt cx="12985745" cy="1189997"/>
          </a:xfrm>
        </p:grpSpPr>
        <p:sp>
          <p:nvSpPr>
            <p:cNvPr id="167" name="矩形"/>
            <p:cNvSpPr/>
            <p:nvPr/>
          </p:nvSpPr>
          <p:spPr>
            <a:xfrm>
              <a:off x="-1" y="-2"/>
              <a:ext cx="12985745" cy="1189997"/>
            </a:xfrm>
            <a:prstGeom prst="rect">
              <a:avLst/>
            </a:prstGeom>
            <a:solidFill>
              <a:schemeClr val="accent6">
                <a:hueOff val="-146070"/>
                <a:satOff val="-10048"/>
                <a:lumOff val="-30626"/>
              </a:schemeClr>
            </a:solidFill>
            <a:ln w="12700" cap="flat">
              <a:noFill/>
              <a:miter lim="400000"/>
            </a:ln>
            <a:effectLst/>
          </p:spPr>
          <p:txBody>
            <a:bodyPr wrap="square" lIns="65022" tIns="65022" rIns="65022" bIns="65022" numCol="1" anchor="ctr">
              <a:noAutofit/>
            </a:bodyPr>
            <a:lstStyle/>
            <a:p>
              <a:pPr defTabSz="909458"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168" name="9-3. 株洲市官員惡報實例"/>
            <p:cNvSpPr txBox="1"/>
            <p:nvPr/>
          </p:nvSpPr>
          <p:spPr>
            <a:xfrm>
              <a:off x="-1" y="107665"/>
              <a:ext cx="12985745" cy="9746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lang="en-US" sz="3600" b="1" kern="0" dirty="0" smtClean="0"/>
                <a:t>6</a:t>
              </a:r>
              <a:r>
                <a:rPr sz="3600" b="1" kern="0" dirty="0" smtClean="0"/>
                <a:t>-</a:t>
              </a:r>
              <a:r>
                <a:rPr lang="en-US" sz="3600" b="1" kern="0" dirty="0"/>
                <a:t>4</a:t>
              </a:r>
              <a:r>
                <a:rPr sz="3600" b="1" kern="0" dirty="0" smtClean="0"/>
                <a:t>.</a:t>
              </a:r>
              <a:r>
                <a:rPr lang="zh-TW" altLang="en-US" sz="3600" b="1" dirty="0">
                  <a:sym typeface="PingFang TC Semibold"/>
                </a:rPr>
                <a:t>廊坊</a:t>
              </a:r>
              <a:r>
                <a:rPr lang="zh-TW" altLang="en-US" sz="3600" b="1" dirty="0" smtClean="0">
                  <a:sym typeface="PingFang TC Semibold"/>
                </a:rPr>
                <a:t>市</a:t>
              </a:r>
              <a:endParaRPr lang="zh-TW" altLang="en-US" sz="3600" b="1" kern="0" dirty="0"/>
            </a:p>
          </p:txBody>
        </p:sp>
      </p:grpSp>
      <p:sp>
        <p:nvSpPr>
          <p:cNvPr id="170" name="矩形"/>
          <p:cNvSpPr/>
          <p:nvPr/>
        </p:nvSpPr>
        <p:spPr>
          <a:xfrm>
            <a:off x="7380312" y="100504"/>
            <a:ext cx="1631922" cy="648076"/>
          </a:xfrm>
          <a:prstGeom prst="rect">
            <a:avLst/>
          </a:prstGeom>
          <a:solidFill>
            <a:srgbClr val="FFFFFF"/>
          </a:solidFill>
          <a:ln w="38100" cap="flat">
            <a:solidFill>
              <a:schemeClr val="accent6">
                <a:hueOff val="-146070"/>
                <a:satOff val="-10048"/>
                <a:lumOff val="-30626"/>
              </a:schemeClr>
            </a:solidFill>
            <a:prstDash val="solid"/>
            <a:round/>
          </a:ln>
          <a:effectLst/>
        </p:spPr>
        <p:txBody>
          <a:bodyPr wrap="square" lIns="65022" tIns="65022" rIns="65022" bIns="65022" numCol="1" anchor="ctr">
            <a:noAutofit/>
          </a:bodyPr>
          <a:lstStyle/>
          <a:p>
            <a:pPr algn="ctr" defTabSz="909458" hangingPunct="0">
              <a:defRPr sz="5600">
                <a:latin typeface="微軟正黑體"/>
                <a:ea typeface="微軟正黑體"/>
                <a:cs typeface="微軟正黑體"/>
                <a:sym typeface="微軟正黑體"/>
              </a:defRPr>
            </a:pPr>
            <a:r>
              <a:rPr lang="ja-JP" altLang="en-US" sz="4000" b="1" kern="0" dirty="0" smtClean="0">
                <a:solidFill>
                  <a:srgbClr val="EF5FA7">
                    <a:hueOff val="-146070"/>
                    <a:satOff val="-10048"/>
                    <a:lumOff val="-30626"/>
                  </a:srgbClr>
                </a:solidFill>
              </a:rPr>
              <a:t>善報</a:t>
            </a:r>
            <a:endParaRPr lang="en-US" altLang="ja-JP" sz="4000" b="1" kern="0" dirty="0">
              <a:solidFill>
                <a:srgbClr val="EF5FA7">
                  <a:hueOff val="-146070"/>
                  <a:satOff val="-10048"/>
                  <a:lumOff val="-30626"/>
                </a:srgbClr>
              </a:solidFill>
            </a:endParaRPr>
          </a:p>
        </p:txBody>
      </p:sp>
      <p:sp>
        <p:nvSpPr>
          <p:cNvPr id="173" name="矩形 4"/>
          <p:cNvSpPr/>
          <p:nvPr/>
        </p:nvSpPr>
        <p:spPr>
          <a:xfrm>
            <a:off x="78671" y="922884"/>
            <a:ext cx="9000060" cy="4872022"/>
          </a:xfrm>
          <a:prstGeom prst="rect">
            <a:avLst/>
          </a:prstGeom>
          <a:ln>
            <a:solidFill>
              <a:srgbClr val="984807"/>
            </a:solidFill>
          </a:ln>
          <a:extLst>
            <a:ext uri="{C572A759-6A51-4108-AA02-DFA0A04FC94B}">
              <ma14:wrappingTextBoxFlag xmlns:ma14="http://schemas.microsoft.com/office/mac/drawingml/2011/main" xmlns="" val="1"/>
            </a:ext>
          </a:extLst>
        </p:spPr>
        <p:txBody>
          <a:bodyPr lIns="31964" tIns="31964" rIns="31964" bIns="31964">
            <a:spAutoFit/>
          </a:bodyPr>
          <a:lstStyle/>
          <a:p>
            <a:pPr defTabSz="8929" hangingPunct="0">
              <a:lnSpc>
                <a:spcPct val="110000"/>
              </a:lnSpc>
              <a:tabLst>
                <a:tab pos="248670" algn="l"/>
                <a:tab pos="497334" algn="l"/>
                <a:tab pos="746068" algn="l"/>
                <a:tab pos="994734" algn="l"/>
                <a:tab pos="1243394" algn="l"/>
                <a:tab pos="1492100" algn="l"/>
                <a:tab pos="1740726" algn="l"/>
                <a:tab pos="1989465" algn="l"/>
                <a:tab pos="2238140" algn="l"/>
                <a:tab pos="2486801" algn="l"/>
                <a:tab pos="2735518" algn="l"/>
                <a:tab pos="2984173" algn="l"/>
              </a:tabLst>
              <a:defRPr>
                <a:solidFill>
                  <a:srgbClr val="0433FF"/>
                </a:solidFill>
              </a:defRPr>
            </a:pPr>
            <a:r>
              <a:rPr lang="zh-TW" altLang="en-US" sz="2200" b="1" dirty="0" smtClean="0">
                <a:latin typeface="微軟正黑體" panose="020B0604030504040204" pitchFamily="34" charset="-120"/>
                <a:ea typeface="微軟正黑體" panose="020B0604030504040204" pitchFamily="34" charset="-120"/>
              </a:rPr>
              <a:t>高压电穿身命无碍　只缘支持大法</a:t>
            </a:r>
            <a:r>
              <a:rPr lang="en-US" altLang="zh-TW" sz="2200" dirty="0" smtClean="0">
                <a:latin typeface="微軟正黑體" panose="020B0604030504040204" pitchFamily="34" charset="-120"/>
                <a:ea typeface="微軟正黑體" panose="020B0604030504040204" pitchFamily="34" charset="-120"/>
              </a:rPr>
              <a:t>【</a:t>
            </a:r>
            <a:r>
              <a:rPr lang="zh-TW" altLang="en-US" sz="2200" dirty="0" smtClean="0">
                <a:latin typeface="微軟正黑體" panose="020B0604030504040204" pitchFamily="34" charset="-120"/>
                <a:ea typeface="微軟正黑體" panose="020B0604030504040204" pitchFamily="34" charset="-120"/>
              </a:rPr>
              <a:t>明慧网二零一一年十二月十七日</a:t>
            </a:r>
            <a:r>
              <a:rPr lang="en-US" altLang="zh-TW" sz="2200" dirty="0" smtClean="0">
                <a:latin typeface="微軟正黑體" panose="020B0604030504040204" pitchFamily="34" charset="-120"/>
                <a:ea typeface="微軟正黑體" panose="020B0604030504040204" pitchFamily="34" charset="-120"/>
              </a:rPr>
              <a:t>】</a:t>
            </a:r>
            <a:endParaRPr lang="en-US" altLang="zh-TW" sz="2200" dirty="0" smtClean="0">
              <a:latin typeface="微軟正黑體" panose="020B0604030504040204" pitchFamily="34" charset="-120"/>
              <a:ea typeface="微軟正黑體" panose="020B0604030504040204" pitchFamily="34" charset="-120"/>
            </a:endParaRPr>
          </a:p>
          <a:p>
            <a:pPr defTabSz="8929" hangingPunct="0">
              <a:lnSpc>
                <a:spcPct val="110000"/>
              </a:lnSpc>
              <a:tabLst>
                <a:tab pos="248670" algn="l"/>
                <a:tab pos="497334" algn="l"/>
                <a:tab pos="746068" algn="l"/>
                <a:tab pos="994734" algn="l"/>
                <a:tab pos="1243394" algn="l"/>
                <a:tab pos="1492100" algn="l"/>
                <a:tab pos="1740726" algn="l"/>
                <a:tab pos="1989465" algn="l"/>
                <a:tab pos="2238140" algn="l"/>
                <a:tab pos="2486801" algn="l"/>
                <a:tab pos="2735518" algn="l"/>
                <a:tab pos="2984173" algn="l"/>
              </a:tabLst>
              <a:defRPr>
                <a:solidFill>
                  <a:srgbClr val="0433FF"/>
                </a:solidFill>
              </a:defRPr>
            </a:pPr>
            <a:endParaRPr lang="en-US" sz="2200" kern="0" dirty="0" smtClean="0">
              <a:solidFill>
                <a:srgbClr val="000000"/>
              </a:solidFill>
              <a:latin typeface="微軟正黑體" panose="020B0604030504040204" pitchFamily="34" charset="-120"/>
              <a:ea typeface="微軟正黑體" panose="020B0604030504040204" pitchFamily="34" charset="-120"/>
              <a:cs typeface="Helvetica Neue"/>
              <a:sym typeface="Helvetica Neue"/>
            </a:endParaRPr>
          </a:p>
          <a:p>
            <a:pPr fontAlgn="base"/>
            <a:r>
              <a:rPr lang="zh-TW" altLang="en-US" sz="2200" dirty="0" smtClean="0">
                <a:latin typeface="微軟正黑體" panose="020B0604030504040204" pitchFamily="34" charset="-120"/>
                <a:ea typeface="微軟正黑體" panose="020B0604030504040204" pitchFamily="34" charset="-120"/>
              </a:rPr>
              <a:t>李某，男，河北廊坊市安次区仇庄乡人。在</a:t>
            </a:r>
            <a:r>
              <a:rPr lang="en-US" altLang="zh-TW" sz="2200" dirty="0" smtClean="0">
                <a:latin typeface="微軟正黑體" panose="020B0604030504040204" pitchFamily="34" charset="-120"/>
                <a:ea typeface="微軟正黑體" panose="020B0604030504040204" pitchFamily="34" charset="-120"/>
              </a:rPr>
              <a:t>1999</a:t>
            </a:r>
            <a:r>
              <a:rPr lang="zh-TW" altLang="en-US" sz="2200" dirty="0" smtClean="0">
                <a:latin typeface="微軟正黑體" panose="020B0604030504040204" pitchFamily="34" charset="-120"/>
                <a:ea typeface="微軟正黑體" panose="020B0604030504040204" pitchFamily="34" charset="-120"/>
              </a:rPr>
              <a:t>年</a:t>
            </a:r>
            <a:r>
              <a:rPr lang="zh-TW" altLang="en-US" sz="2200" dirty="0">
                <a:latin typeface="微軟正黑體" panose="020B0604030504040204" pitchFamily="34" charset="-120"/>
                <a:ea typeface="微軟正黑體" panose="020B0604030504040204" pitchFamily="34" charset="-120"/>
              </a:rPr>
              <a:t>「七二零」之前</a:t>
            </a:r>
            <a:r>
              <a:rPr lang="zh-TW" altLang="en-US" sz="2200" dirty="0" smtClean="0">
                <a:latin typeface="微軟正黑體" panose="020B0604030504040204" pitchFamily="34" charset="-120"/>
                <a:ea typeface="微軟正黑體" panose="020B0604030504040204" pitchFamily="34" charset="-120"/>
              </a:rPr>
              <a:t>，</a:t>
            </a:r>
            <a:endParaRPr lang="en-US" altLang="zh-TW" sz="2200" dirty="0" smtClean="0">
              <a:latin typeface="微軟正黑體" panose="020B0604030504040204" pitchFamily="34" charset="-120"/>
              <a:ea typeface="微軟正黑體" panose="020B0604030504040204" pitchFamily="34" charset="-120"/>
            </a:endParaRPr>
          </a:p>
          <a:p>
            <a:pPr fontAlgn="base"/>
            <a:r>
              <a:rPr lang="zh-TW" altLang="en-US" sz="2200" dirty="0" smtClean="0">
                <a:latin typeface="微軟正黑體" panose="020B0604030504040204" pitchFamily="34" charset="-120"/>
                <a:ea typeface="微軟正黑體" panose="020B0604030504040204" pitchFamily="34" charset="-120"/>
              </a:rPr>
              <a:t>李某就看到村里法轮功学员与人为善、处处为别人着想，</a:t>
            </a:r>
            <a:endParaRPr lang="en-US" altLang="zh-TW" sz="2200" dirty="0" smtClean="0">
              <a:latin typeface="微軟正黑體" panose="020B0604030504040204" pitchFamily="34" charset="-120"/>
              <a:ea typeface="微軟正黑體" panose="020B0604030504040204" pitchFamily="34" charset="-120"/>
            </a:endParaRPr>
          </a:p>
          <a:p>
            <a:pPr fontAlgn="base"/>
            <a:r>
              <a:rPr lang="zh-TW" altLang="en-US" sz="2200" dirty="0" smtClean="0">
                <a:latin typeface="微軟正黑體" panose="020B0604030504040204" pitchFamily="34" charset="-120"/>
                <a:ea typeface="微軟正黑體" panose="020B0604030504040204" pitchFamily="34" charset="-120"/>
              </a:rPr>
              <a:t>使他相信法轮功学员都是好人。</a:t>
            </a:r>
            <a:endParaRPr lang="en-US" altLang="zh-TW" sz="2200" dirty="0" smtClean="0">
              <a:latin typeface="微軟正黑體" panose="020B0604030504040204" pitchFamily="34" charset="-120"/>
              <a:ea typeface="微軟正黑體" panose="020B0604030504040204" pitchFamily="34" charset="-120"/>
            </a:endParaRPr>
          </a:p>
          <a:p>
            <a:pPr fontAlgn="base"/>
            <a:r>
              <a:rPr lang="zh-TW" altLang="en-US" sz="2200" dirty="0" smtClean="0">
                <a:latin typeface="微軟正黑體" panose="020B0604030504040204" pitchFamily="34" charset="-120"/>
                <a:ea typeface="微軟正黑體" panose="020B0604030504040204" pitchFamily="34" charset="-120"/>
              </a:rPr>
              <a:t>迫害发生后，无论中共怎么诋毁栽赃法轮大法，</a:t>
            </a:r>
            <a:r>
              <a:rPr lang="zh-TW" altLang="en-US" sz="2200" dirty="0" smtClean="0">
                <a:solidFill>
                  <a:srgbClr val="0070C0"/>
                </a:solidFill>
                <a:latin typeface="微軟正黑體" panose="020B0604030504040204" pitchFamily="34" charset="-120"/>
                <a:ea typeface="微軟正黑體" panose="020B0604030504040204" pitchFamily="34" charset="-120"/>
              </a:rPr>
              <a:t>李</a:t>
            </a:r>
            <a:r>
              <a:rPr lang="zh-TW" altLang="en-US" sz="2200" dirty="0">
                <a:solidFill>
                  <a:srgbClr val="0070C0"/>
                </a:solidFill>
                <a:latin typeface="微軟正黑體" panose="020B0604030504040204" pitchFamily="34" charset="-120"/>
                <a:ea typeface="微軟正黑體" panose="020B0604030504040204" pitchFamily="34" charset="-120"/>
              </a:rPr>
              <a:t>某都不信</a:t>
            </a:r>
            <a:r>
              <a:rPr lang="zh-TW" altLang="en-US" sz="2200" dirty="0" smtClean="0">
                <a:solidFill>
                  <a:srgbClr val="0070C0"/>
                </a:solidFill>
                <a:latin typeface="微軟正黑體" panose="020B0604030504040204" pitchFamily="34" charset="-120"/>
                <a:ea typeface="微軟正黑體" panose="020B0604030504040204" pitchFamily="34" charset="-120"/>
              </a:rPr>
              <a:t>，</a:t>
            </a:r>
            <a:endParaRPr lang="en-US" altLang="zh-TW" sz="2200" dirty="0" smtClean="0">
              <a:solidFill>
                <a:srgbClr val="0070C0"/>
              </a:solidFill>
              <a:latin typeface="微軟正黑體" panose="020B0604030504040204" pitchFamily="34" charset="-120"/>
              <a:ea typeface="微軟正黑體" panose="020B0604030504040204" pitchFamily="34" charset="-120"/>
            </a:endParaRPr>
          </a:p>
          <a:p>
            <a:pPr fontAlgn="base"/>
            <a:r>
              <a:rPr lang="zh-TW" altLang="en-US" sz="2200" dirty="0" smtClean="0">
                <a:solidFill>
                  <a:srgbClr val="0070C0"/>
                </a:solidFill>
                <a:latin typeface="微軟正黑體" panose="020B0604030504040204" pitchFamily="34" charset="-120"/>
                <a:ea typeface="微軟正黑體" panose="020B0604030504040204" pitchFamily="34" charset="-120"/>
              </a:rPr>
              <a:t>并站出来为法轮功学员说话。后来他做生意，买卖越做越好。</a:t>
            </a:r>
            <a:endParaRPr lang="en-US" altLang="zh-TW" sz="2200" dirty="0" smtClean="0">
              <a:solidFill>
                <a:srgbClr val="0070C0"/>
              </a:solidFill>
              <a:latin typeface="微軟正黑體" panose="020B0604030504040204" pitchFamily="34" charset="-120"/>
              <a:ea typeface="微軟正黑體" panose="020B0604030504040204" pitchFamily="34" charset="-120"/>
            </a:endParaRPr>
          </a:p>
          <a:p>
            <a:pPr fontAlgn="base"/>
            <a:endParaRPr lang="zh-TW" altLang="en-US" sz="2200" dirty="0">
              <a:latin typeface="微軟正黑體" panose="020B0604030504040204" pitchFamily="34" charset="-120"/>
              <a:ea typeface="微軟正黑體" panose="020B0604030504040204" pitchFamily="34" charset="-120"/>
            </a:endParaRPr>
          </a:p>
          <a:p>
            <a:pPr fontAlgn="base"/>
            <a:r>
              <a:rPr lang="en-US" altLang="zh-TW" sz="2200" dirty="0" smtClean="0">
                <a:latin typeface="微軟正黑體" panose="020B0604030504040204" pitchFamily="34" charset="-120"/>
                <a:ea typeface="微軟正黑體" panose="020B0604030504040204" pitchFamily="34" charset="-120"/>
              </a:rPr>
              <a:t>2001</a:t>
            </a:r>
            <a:r>
              <a:rPr lang="zh-TW" altLang="en-US" sz="2200" dirty="0" smtClean="0">
                <a:latin typeface="微軟正黑體" panose="020B0604030504040204" pitchFamily="34" charset="-120"/>
                <a:ea typeface="微軟正黑體" panose="020B0604030504040204" pitchFamily="34" charset="-120"/>
              </a:rPr>
              <a:t>年</a:t>
            </a:r>
            <a:r>
              <a:rPr lang="zh-TW" altLang="en-US" sz="2200" dirty="0" smtClean="0">
                <a:latin typeface="微軟正黑體" panose="020B0604030504040204" pitchFamily="34" charset="-120"/>
                <a:ea typeface="微軟正黑體" panose="020B0604030504040204" pitchFamily="34" charset="-120"/>
              </a:rPr>
              <a:t>，</a:t>
            </a:r>
            <a:r>
              <a:rPr lang="zh-TW" altLang="en-US" sz="2200" dirty="0" smtClean="0">
                <a:solidFill>
                  <a:srgbClr val="0070C0"/>
                </a:solidFill>
                <a:latin typeface="微軟正黑體" panose="020B0604030504040204" pitchFamily="34" charset="-120"/>
                <a:ea typeface="微軟正黑體" panose="020B0604030504040204" pitchFamily="34" charset="-120"/>
              </a:rPr>
              <a:t>他施工时触及到高压线，在房顶被击中，然后双膝跪地倒下。</a:t>
            </a:r>
            <a:endParaRPr lang="en-US" altLang="zh-TW" sz="2200" dirty="0" smtClean="0">
              <a:solidFill>
                <a:srgbClr val="0070C0"/>
              </a:solidFill>
              <a:latin typeface="微軟正黑體" panose="020B0604030504040204" pitchFamily="34" charset="-120"/>
              <a:ea typeface="微軟正黑體" panose="020B0604030504040204" pitchFamily="34" charset="-120"/>
            </a:endParaRPr>
          </a:p>
          <a:p>
            <a:pPr fontAlgn="base"/>
            <a:r>
              <a:rPr lang="zh-TW" altLang="en-US" sz="2200" dirty="0" smtClean="0">
                <a:latin typeface="微軟正黑體" panose="020B0604030504040204" pitchFamily="34" charset="-120"/>
                <a:ea typeface="微軟正黑體" panose="020B0604030504040204" pitchFamily="34" charset="-120"/>
              </a:rPr>
              <a:t>当时看到</a:t>
            </a:r>
            <a:r>
              <a:rPr lang="zh-TW" altLang="en-US" sz="2200" dirty="0" smtClean="0">
                <a:solidFill>
                  <a:srgbClr val="0070C0"/>
                </a:solidFill>
                <a:latin typeface="微軟正黑體" panose="020B0604030504040204" pitchFamily="34" charset="-120"/>
                <a:ea typeface="微軟正黑體" panose="020B0604030504040204" pitchFamily="34" charset="-120"/>
              </a:rPr>
              <a:t>高压电是从他双手虎口击破，再从他的膝盖下击穿。</a:t>
            </a:r>
            <a:endParaRPr lang="en-US" altLang="zh-TW" sz="2200" dirty="0" smtClean="0">
              <a:solidFill>
                <a:srgbClr val="0070C0"/>
              </a:solidFill>
              <a:latin typeface="微軟正黑體" panose="020B0604030504040204" pitchFamily="34" charset="-120"/>
              <a:ea typeface="微軟正黑體" panose="020B0604030504040204" pitchFamily="34" charset="-120"/>
            </a:endParaRPr>
          </a:p>
          <a:p>
            <a:pPr fontAlgn="base"/>
            <a:r>
              <a:rPr lang="zh-TW" altLang="en-US" sz="2200" dirty="0" smtClean="0">
                <a:latin typeface="微軟正黑體" panose="020B0604030504040204" pitchFamily="34" charset="-120"/>
                <a:ea typeface="微軟正黑體" panose="020B0604030504040204" pitchFamily="34" charset="-120"/>
              </a:rPr>
              <a:t>在场的人迅速把他送到医院，做了伤口处理，</a:t>
            </a:r>
            <a:endParaRPr lang="en-US" altLang="zh-TW" sz="2200" dirty="0" smtClean="0">
              <a:latin typeface="微軟正黑體" panose="020B0604030504040204" pitchFamily="34" charset="-120"/>
              <a:ea typeface="微軟正黑體" panose="020B0604030504040204" pitchFamily="34" charset="-120"/>
            </a:endParaRPr>
          </a:p>
          <a:p>
            <a:pPr fontAlgn="base"/>
            <a:r>
              <a:rPr lang="zh-TW" altLang="en-US" sz="2200" dirty="0" smtClean="0">
                <a:solidFill>
                  <a:srgbClr val="0070C0"/>
                </a:solidFill>
                <a:latin typeface="微軟正黑體" panose="020B0604030504040204" pitchFamily="34" charset="-120"/>
                <a:ea typeface="微軟正黑體" panose="020B0604030504040204" pitchFamily="34" charset="-120"/>
              </a:rPr>
              <a:t>之后二、三个月他就行动自如了。亲朋好友都说他命真大呀！</a:t>
            </a:r>
          </a:p>
          <a:p>
            <a:pPr fontAlgn="base"/>
            <a:r>
              <a:rPr lang="zh-TW" altLang="en-US" sz="2200" dirty="0" smtClean="0">
                <a:latin typeface="微軟正黑體" panose="020B0604030504040204" pitchFamily="34" charset="-120"/>
                <a:ea typeface="微軟正黑體" panose="020B0604030504040204" pitchFamily="34" charset="-120"/>
              </a:rPr>
              <a:t>现在李某的生意越来越红火，而且还买了高级轿车。</a:t>
            </a:r>
            <a:endParaRPr lang="en-US" altLang="zh-TW" sz="2200" dirty="0" smtClean="0">
              <a:latin typeface="微軟正黑體" panose="020B0604030504040204" pitchFamily="34" charset="-120"/>
              <a:ea typeface="微軟正黑體" panose="020B0604030504040204" pitchFamily="34" charset="-120"/>
            </a:endParaRPr>
          </a:p>
          <a:p>
            <a:pPr fontAlgn="base"/>
            <a:r>
              <a:rPr lang="zh-TW" altLang="en-US" sz="2200" dirty="0" smtClean="0">
                <a:latin typeface="微軟正黑體" panose="020B0604030504040204" pitchFamily="34" charset="-120"/>
                <a:ea typeface="微軟正黑體" panose="020B0604030504040204" pitchFamily="34" charset="-120"/>
              </a:rPr>
              <a:t>这是他维护大法得到的福报。</a:t>
            </a:r>
            <a:endParaRPr lang="zh-TW" altLang="en-US" sz="22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6256628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方塊 1"/>
          <p:cNvSpPr txBox="1"/>
          <p:nvPr/>
        </p:nvSpPr>
        <p:spPr>
          <a:xfrm>
            <a:off x="175418" y="165524"/>
            <a:ext cx="2424062" cy="646331"/>
          </a:xfrm>
          <a:prstGeom prst="rect">
            <a:avLst/>
          </a:prstGeom>
          <a:noFill/>
        </p:spPr>
        <p:txBody>
          <a:bodyPr wrap="none" rtlCol="0">
            <a:spAutoFit/>
          </a:bodyPr>
          <a:lstStyle/>
          <a:p>
            <a:pPr fontAlgn="base"/>
            <a:r>
              <a:rPr lang="en-US" altLang="zh-TW" sz="3600" b="1" dirty="0">
                <a:latin typeface="微軟正黑體" panose="020B0604030504040204" pitchFamily="34" charset="-120"/>
                <a:ea typeface="微軟正黑體" panose="020B0604030504040204" pitchFamily="34" charset="-120"/>
              </a:rPr>
              <a:t>7</a:t>
            </a:r>
            <a:r>
              <a:rPr lang="en-US" altLang="zh-TW" sz="3600" b="1" dirty="0" smtClean="0">
                <a:latin typeface="微軟正黑體" panose="020B0604030504040204" pitchFamily="34" charset="-120"/>
                <a:ea typeface="微軟正黑體" panose="020B0604030504040204" pitchFamily="34" charset="-120"/>
              </a:rPr>
              <a:t>.</a:t>
            </a:r>
            <a:r>
              <a:rPr lang="zh-TW" altLang="en-US" sz="3600" b="1" dirty="0" smtClean="0">
                <a:latin typeface="微軟正黑體" panose="020B0604030504040204" pitchFamily="34" charset="-120"/>
                <a:ea typeface="微軟正黑體" panose="020B0604030504040204" pitchFamily="34" charset="-120"/>
              </a:rPr>
              <a:t>参与办法</a:t>
            </a:r>
            <a:endParaRPr lang="zh-TW" altLang="en-US" sz="3600" b="1" dirty="0">
              <a:latin typeface="微軟正黑體" panose="020B0604030504040204" pitchFamily="34" charset="-120"/>
              <a:ea typeface="微軟正黑體" panose="020B0604030504040204" pitchFamily="34" charset="-120"/>
            </a:endParaRPr>
          </a:p>
        </p:txBody>
      </p:sp>
      <p:sp>
        <p:nvSpPr>
          <p:cNvPr id="3" name="矩形 2"/>
          <p:cNvSpPr/>
          <p:nvPr/>
        </p:nvSpPr>
        <p:spPr>
          <a:xfrm>
            <a:off x="87781" y="980728"/>
            <a:ext cx="9036496" cy="3600986"/>
          </a:xfrm>
          <a:prstGeom prst="rect">
            <a:avLst/>
          </a:prstGeom>
        </p:spPr>
        <p:txBody>
          <a:bodyPr wrap="square">
            <a:spAutoFit/>
          </a:bodyPr>
          <a:lstStyle/>
          <a:p>
            <a:r>
              <a:rPr lang="zh-CN" altLang="en-US" sz="2400" b="1" dirty="0" smtClean="0">
                <a:solidFill>
                  <a:srgbClr val="0070C0"/>
                </a:solidFill>
                <a:latin typeface="微軟正黑體" panose="020B0604030504040204" pitchFamily="34" charset="-120"/>
                <a:ea typeface="微軟正黑體" panose="020B0604030504040204" pitchFamily="34" charset="-120"/>
                <a:cs typeface="Heiti TC Light"/>
              </a:rPr>
              <a:t>案情说明：</a:t>
            </a:r>
          </a:p>
          <a:p>
            <a:r>
              <a:rPr lang="en-US" altLang="zh-CN" sz="2200" b="1" dirty="0" smtClean="0">
                <a:latin typeface="微軟正黑體" panose="020B0604030504040204" pitchFamily="34" charset="-120"/>
                <a:ea typeface="微軟正黑體" panose="020B0604030504040204" pitchFamily="34" charset="-120"/>
                <a:cs typeface="Heiti TC Light"/>
              </a:rPr>
              <a:t>1</a:t>
            </a:r>
            <a:r>
              <a:rPr lang="zh-CN" altLang="en-US" sz="2200" b="1" dirty="0" smtClean="0">
                <a:latin typeface="微軟正黑體" panose="020B0604030504040204" pitchFamily="34" charset="-120"/>
                <a:ea typeface="微軟正黑體" panose="020B0604030504040204" pitchFamily="34" charset="-120"/>
                <a:cs typeface="Heiti TC Light"/>
              </a:rPr>
              <a:t>月</a:t>
            </a:r>
            <a:r>
              <a:rPr lang="en-US" altLang="zh-CN" sz="2200" b="1" dirty="0" smtClean="0">
                <a:latin typeface="微軟正黑體" panose="020B0604030504040204" pitchFamily="34" charset="-120"/>
                <a:ea typeface="微軟正黑體" panose="020B0604030504040204" pitchFamily="34" charset="-120"/>
                <a:cs typeface="Heiti TC Light"/>
              </a:rPr>
              <a:t>15</a:t>
            </a:r>
            <a:r>
              <a:rPr lang="zh-CN" altLang="en-US" sz="2200" b="1" dirty="0" smtClean="0">
                <a:latin typeface="微軟正黑體" panose="020B0604030504040204" pitchFamily="34" charset="-120"/>
                <a:ea typeface="微軟正黑體" panose="020B0604030504040204" pitchFamily="34" charset="-120"/>
                <a:cs typeface="Heiti TC Light"/>
              </a:rPr>
              <a:t>日拨</a:t>
            </a:r>
            <a:r>
              <a:rPr lang="zh-TW" altLang="en-US" sz="2200" b="1" dirty="0" smtClean="0">
                <a:latin typeface="微軟正黑體" panose="020B0604030504040204" pitchFamily="34" charset="-120"/>
                <a:ea typeface="微軟正黑體" panose="020B0604030504040204" pitchFamily="34" charset="-120"/>
                <a:cs typeface="Heiti TC Light"/>
              </a:rPr>
              <a:t>打</a:t>
            </a:r>
            <a:r>
              <a:rPr lang="zh-TW" altLang="en-US" sz="2200" b="1" dirty="0" smtClean="0">
                <a:solidFill>
                  <a:srgbClr val="C00000"/>
                </a:solidFill>
                <a:latin typeface="微軟正黑體" panose="020B0604030504040204" pitchFamily="34" charset="-120"/>
                <a:ea typeface="微軟正黑體" panose="020B0604030504040204" pitchFamily="34" charset="-120"/>
                <a:cs typeface="Heiti TC Light"/>
              </a:rPr>
              <a:t>河北省</a:t>
            </a:r>
            <a:r>
              <a:rPr lang="en-US" altLang="zh-TW" sz="2200" b="1" dirty="0" smtClean="0">
                <a:solidFill>
                  <a:srgbClr val="C00000"/>
                </a:solidFill>
                <a:latin typeface="微軟正黑體" panose="020B0604030504040204" pitchFamily="34" charset="-120"/>
                <a:ea typeface="微軟正黑體" panose="020B0604030504040204" pitchFamily="34" charset="-120"/>
                <a:cs typeface="Heiti TC Light"/>
              </a:rPr>
              <a:t>-</a:t>
            </a:r>
            <a:r>
              <a:rPr lang="zh-TW" altLang="en-US" sz="2200" b="1" dirty="0">
                <a:solidFill>
                  <a:srgbClr val="C00000"/>
                </a:solidFill>
                <a:latin typeface="微軟正黑體" panose="020B0604030504040204" pitchFamily="34" charset="-120"/>
                <a:ea typeface="微軟正黑體" panose="020B0604030504040204" pitchFamily="34" charset="-120"/>
                <a:cs typeface="Heiti TC Light"/>
              </a:rPr>
              <a:t>廊坊</a:t>
            </a:r>
            <a:r>
              <a:rPr lang="zh-TW" altLang="en-US" sz="2200" b="1" dirty="0" smtClean="0">
                <a:solidFill>
                  <a:srgbClr val="C00000"/>
                </a:solidFill>
                <a:latin typeface="微軟正黑體" panose="020B0604030504040204" pitchFamily="34" charset="-120"/>
                <a:ea typeface="微軟正黑體" panose="020B0604030504040204" pitchFamily="34" charset="-120"/>
                <a:cs typeface="Heiti TC Light"/>
              </a:rPr>
              <a:t>市</a:t>
            </a:r>
            <a:r>
              <a:rPr lang="zh-TW" altLang="en-US" sz="2200" b="1" dirty="0" smtClean="0">
                <a:latin typeface="微軟正黑體" panose="020B0604030504040204" pitchFamily="34" charset="-120"/>
                <a:ea typeface="微軟正黑體" panose="020B0604030504040204" pitchFamily="34" charset="-120"/>
                <a:cs typeface="Heiti TC Light"/>
              </a:rPr>
              <a:t>重点案例</a:t>
            </a:r>
            <a:endParaRPr lang="en-US" altLang="zh-TW" sz="2200" b="1" dirty="0" smtClean="0">
              <a:latin typeface="微軟正黑體" panose="020B0604030504040204" pitchFamily="34" charset="-120"/>
              <a:ea typeface="微軟正黑體" panose="020B0604030504040204" pitchFamily="34" charset="-120"/>
              <a:cs typeface="Heiti TC Light"/>
            </a:endParaRPr>
          </a:p>
          <a:p>
            <a:endParaRPr lang="zh-CN" altLang="en-US" sz="2200" b="1" dirty="0">
              <a:latin typeface="微軟正黑體" panose="020B0604030504040204" pitchFamily="34" charset="-120"/>
              <a:ea typeface="微軟正黑體" panose="020B0604030504040204" pitchFamily="34" charset="-120"/>
              <a:cs typeface="Heiti TC Light"/>
            </a:endParaRPr>
          </a:p>
          <a:p>
            <a:r>
              <a:rPr lang="en-US" altLang="zh-TW" sz="2000" dirty="0" smtClean="0">
                <a:latin typeface="微軟正黑體" panose="020B0604030504040204" pitchFamily="34" charset="-120"/>
                <a:ea typeface="微軟正黑體" panose="020B0604030504040204" pitchFamily="34" charset="-120"/>
              </a:rPr>
              <a:t>1</a:t>
            </a:r>
            <a:r>
              <a:rPr lang="en-US" altLang="zh-TW" sz="2000" dirty="0">
                <a:latin typeface="微軟正黑體" panose="020B0604030504040204" pitchFamily="34" charset="-120"/>
                <a:ea typeface="微軟正黑體" panose="020B0604030504040204" pitchFamily="34" charset="-120"/>
              </a:rPr>
              <a:t>. </a:t>
            </a:r>
            <a:r>
              <a:rPr lang="zh-TW" altLang="en-US" sz="2000" dirty="0" smtClean="0">
                <a:latin typeface="微軟正黑體" panose="020B0604030504040204" pitchFamily="34" charset="-120"/>
                <a:ea typeface="微軟正黑體" panose="020B0604030504040204" pitchFamily="34" charset="-120"/>
              </a:rPr>
              <a:t>河北省廊坊市龙河派出所警察骚扰法轮功学员</a:t>
            </a:r>
            <a:endParaRPr lang="en-US" altLang="zh-TW" sz="2400" b="1" dirty="0">
              <a:solidFill>
                <a:srgbClr val="0070C0"/>
              </a:solidFill>
              <a:latin typeface="微軟正黑體" panose="020B0604030504040204" pitchFamily="34" charset="-120"/>
              <a:ea typeface="微軟正黑體" panose="020B0604030504040204" pitchFamily="34" charset="-120"/>
              <a:cs typeface="Heiti TC Light"/>
            </a:endParaRPr>
          </a:p>
          <a:p>
            <a:endParaRPr lang="en-US" altLang="zh-TW" sz="2400" b="1" dirty="0" smtClean="0">
              <a:solidFill>
                <a:srgbClr val="0070C0"/>
              </a:solidFill>
              <a:latin typeface="微軟正黑體" panose="020B0604030504040204" pitchFamily="34" charset="-120"/>
              <a:ea typeface="微軟正黑體" panose="020B0604030504040204" pitchFamily="34" charset="-120"/>
              <a:cs typeface="Heiti TC Light"/>
            </a:endParaRPr>
          </a:p>
          <a:p>
            <a:r>
              <a:rPr lang="zh-TW" altLang="en-US" sz="2400" b="1" dirty="0" smtClean="0">
                <a:solidFill>
                  <a:srgbClr val="0070C0"/>
                </a:solidFill>
                <a:latin typeface="微軟正黑體" panose="020B0604030504040204" pitchFamily="34" charset="-120"/>
                <a:ea typeface="微軟正黑體" panose="020B0604030504040204" pitchFamily="34" charset="-120"/>
                <a:cs typeface="Heiti TC Light"/>
              </a:rPr>
              <a:t>重点案例说明：</a:t>
            </a:r>
            <a:r>
              <a:rPr lang="zh-TW" altLang="en-US" dirty="0" smtClean="0">
                <a:latin typeface="微軟正黑體" panose="020B0604030504040204" pitchFamily="34" charset="-120"/>
                <a:ea typeface="微軟正黑體" panose="020B0604030504040204" pitchFamily="34" charset="-120"/>
                <a:cs typeface="Heiti TC Light"/>
              </a:rPr>
              <a:t/>
            </a:r>
            <a:br>
              <a:rPr lang="zh-TW" altLang="en-US" dirty="0" smtClean="0">
                <a:latin typeface="微軟正黑體" panose="020B0604030504040204" pitchFamily="34" charset="-120"/>
                <a:ea typeface="微軟正黑體" panose="020B0604030504040204" pitchFamily="34" charset="-120"/>
                <a:cs typeface="Heiti TC Light"/>
              </a:rPr>
            </a:br>
            <a:r>
              <a:rPr lang="zh-TW" altLang="en-US" dirty="0" smtClean="0">
                <a:latin typeface="微軟正黑體" panose="020B0604030504040204" pitchFamily="34" charset="-120"/>
                <a:ea typeface="微軟正黑體" panose="020B0604030504040204" pitchFamily="34" charset="-120"/>
                <a:cs typeface="Heiti TC Light"/>
              </a:rPr>
              <a:t>◎周一（</a:t>
            </a:r>
            <a:r>
              <a:rPr lang="en-US" altLang="zh-TW" dirty="0" smtClean="0">
                <a:latin typeface="微軟正黑體" panose="020B0604030504040204" pitchFamily="34" charset="-120"/>
                <a:ea typeface="微軟正黑體" panose="020B0604030504040204" pitchFamily="34" charset="-120"/>
                <a:cs typeface="Heiti TC Light"/>
              </a:rPr>
              <a:t>1</a:t>
            </a:r>
            <a:r>
              <a:rPr lang="zh-TW" altLang="en-US" dirty="0" smtClean="0">
                <a:latin typeface="微軟正黑體" panose="020B0604030504040204" pitchFamily="34" charset="-120"/>
                <a:ea typeface="微軟正黑體" panose="020B0604030504040204" pitchFamily="34" charset="-120"/>
                <a:cs typeface="Heiti TC Light"/>
              </a:rPr>
              <a:t>月</a:t>
            </a:r>
            <a:r>
              <a:rPr lang="en-US" altLang="zh-TW" dirty="0" smtClean="0">
                <a:latin typeface="微軟正黑體" panose="020B0604030504040204" pitchFamily="34" charset="-120"/>
                <a:ea typeface="微軟正黑體" panose="020B0604030504040204" pitchFamily="34" charset="-120"/>
                <a:cs typeface="Heiti TC Light"/>
              </a:rPr>
              <a:t>15</a:t>
            </a:r>
            <a:r>
              <a:rPr lang="zh-TW" altLang="en-US" dirty="0" smtClean="0">
                <a:latin typeface="微軟正黑體" panose="020B0604030504040204" pitchFamily="34" charset="-120"/>
                <a:ea typeface="微軟正黑體" panose="020B0604030504040204" pitchFamily="34" charset="-120"/>
                <a:cs typeface="Heiti TC Light"/>
              </a:rPr>
              <a:t>日）拨打重点号码。</a:t>
            </a:r>
            <a:endParaRPr lang="en-US" altLang="zh-TW" dirty="0" smtClean="0">
              <a:latin typeface="微軟正黑體" panose="020B0604030504040204" pitchFamily="34" charset="-120"/>
              <a:ea typeface="微軟正黑體" panose="020B0604030504040204" pitchFamily="34" charset="-120"/>
              <a:cs typeface="Heiti TC Light"/>
            </a:endParaRPr>
          </a:p>
          <a:p>
            <a:r>
              <a:rPr lang="zh-TW" altLang="en-US" dirty="0" smtClean="0">
                <a:latin typeface="微軟正黑體" panose="020B0604030504040204" pitchFamily="34" charset="-120"/>
                <a:ea typeface="微軟正黑體" panose="020B0604030504040204" pitchFamily="34" charset="-120"/>
                <a:cs typeface="Heiti TC Light"/>
              </a:rPr>
              <a:t/>
            </a:r>
            <a:br>
              <a:rPr lang="zh-TW" altLang="en-US" dirty="0" smtClean="0">
                <a:latin typeface="微軟正黑體" panose="020B0604030504040204" pitchFamily="34" charset="-120"/>
                <a:ea typeface="微軟正黑體" panose="020B0604030504040204" pitchFamily="34" charset="-120"/>
                <a:cs typeface="Heiti TC Light"/>
              </a:rPr>
            </a:br>
            <a:r>
              <a:rPr lang="zh-TW" altLang="en-US" dirty="0" smtClean="0">
                <a:latin typeface="微軟正黑體" panose="020B0604030504040204" pitchFamily="34" charset="-120"/>
                <a:ea typeface="微軟正黑體" panose="020B0604030504040204" pitchFamily="34" charset="-120"/>
                <a:cs typeface="Heiti TC Light"/>
              </a:rPr>
              <a:t>上午时段</a:t>
            </a:r>
            <a:r>
              <a:rPr lang="en-US" altLang="zh-TW" dirty="0" smtClean="0">
                <a:latin typeface="微軟正黑體" panose="020B0604030504040204" pitchFamily="34" charset="-120"/>
                <a:ea typeface="微軟正黑體" panose="020B0604030504040204" pitchFamily="34" charset="-120"/>
                <a:cs typeface="Heiti TC Light"/>
              </a:rPr>
              <a:t>【</a:t>
            </a:r>
            <a:r>
              <a:rPr lang="en-US" altLang="zh-TW" dirty="0" smtClean="0">
                <a:latin typeface="微軟正黑體" panose="020B0604030504040204" pitchFamily="34" charset="-120"/>
                <a:ea typeface="微軟正黑體" panose="020B0604030504040204" pitchFamily="34" charset="-120"/>
                <a:cs typeface="Heiti TC Light"/>
              </a:rPr>
              <a:t>101RTC</a:t>
            </a:r>
            <a:r>
              <a:rPr lang="zh-TW" altLang="en-US" dirty="0" smtClean="0">
                <a:latin typeface="微軟正黑體" panose="020B0604030504040204" pitchFamily="34" charset="-120"/>
                <a:ea typeface="微軟正黑體" panose="020B0604030504040204" pitchFamily="34" charset="-120"/>
                <a:cs typeface="Heiti TC Light"/>
              </a:rPr>
              <a:t>第一直播室</a:t>
            </a:r>
            <a:r>
              <a:rPr lang="en-US" altLang="zh-TW" dirty="0" smtClean="0">
                <a:latin typeface="微軟正黑體" panose="020B0604030504040204" pitchFamily="34" charset="-120"/>
                <a:ea typeface="微軟正黑體" panose="020B0604030504040204" pitchFamily="34" charset="-120"/>
                <a:cs typeface="Heiti TC Light"/>
              </a:rPr>
              <a:t>】</a:t>
            </a:r>
            <a:r>
              <a:rPr lang="zh-TW" altLang="en-US" dirty="0" smtClean="0">
                <a:latin typeface="微軟正黑體" panose="020B0604030504040204" pitchFamily="34" charset="-120"/>
                <a:ea typeface="微軟正黑體" panose="020B0604030504040204" pitchFamily="34" charset="-120"/>
                <a:cs typeface="Heiti TC Light"/>
              </a:rPr>
              <a:t>有现场拨打解析。</a:t>
            </a:r>
            <a:endParaRPr lang="en-US" altLang="zh-TW" dirty="0" smtClean="0">
              <a:latin typeface="微軟正黑體" panose="020B0604030504040204" pitchFamily="34" charset="-120"/>
              <a:ea typeface="微軟正黑體" panose="020B0604030504040204" pitchFamily="34" charset="-120"/>
              <a:cs typeface="Heiti TC Light"/>
            </a:endParaRPr>
          </a:p>
          <a:p>
            <a:endParaRPr lang="en-US" altLang="zh-TW" dirty="0" smtClean="0">
              <a:latin typeface="微軟正黑體" panose="020B0604030504040204" pitchFamily="34" charset="-120"/>
              <a:ea typeface="微軟正黑體" panose="020B0604030504040204" pitchFamily="34" charset="-120"/>
              <a:cs typeface="Heiti TC Light"/>
            </a:endParaRPr>
          </a:p>
          <a:p>
            <a:r>
              <a:rPr lang="zh-TW" altLang="en-US" dirty="0" smtClean="0">
                <a:latin typeface="微軟正黑體" panose="020B0604030504040204" pitchFamily="34" charset="-120"/>
                <a:ea typeface="微軟正黑體" panose="020B0604030504040204" pitchFamily="34" charset="-120"/>
                <a:cs typeface="Heiti TC Light"/>
              </a:rPr>
              <a:t>其它时间</a:t>
            </a:r>
            <a:r>
              <a:rPr lang="en-US" altLang="zh-TW" dirty="0" smtClean="0">
                <a:latin typeface="微軟正黑體" panose="020B0604030504040204" pitchFamily="34" charset="-120"/>
                <a:ea typeface="微軟正黑體" panose="020B0604030504040204" pitchFamily="34" charset="-120"/>
                <a:cs typeface="Heiti TC Light"/>
              </a:rPr>
              <a:t>【104RTC</a:t>
            </a:r>
            <a:r>
              <a:rPr lang="zh-TW" altLang="en-US" dirty="0" smtClean="0">
                <a:latin typeface="微軟正黑體" panose="020B0604030504040204" pitchFamily="34" charset="-120"/>
                <a:ea typeface="微軟正黑體" panose="020B0604030504040204" pitchFamily="34" charset="-120"/>
                <a:cs typeface="Heiti TC Light"/>
              </a:rPr>
              <a:t>重点讲真相直播室</a:t>
            </a:r>
            <a:r>
              <a:rPr lang="en-US" altLang="zh-TW" dirty="0" smtClean="0">
                <a:latin typeface="微軟正黑體" panose="020B0604030504040204" pitchFamily="34" charset="-120"/>
                <a:ea typeface="微軟正黑體" panose="020B0604030504040204" pitchFamily="34" charset="-120"/>
                <a:cs typeface="Heiti TC Light"/>
              </a:rPr>
              <a:t>】</a:t>
            </a:r>
            <a:r>
              <a:rPr lang="zh-TW" altLang="en-US" dirty="0" smtClean="0">
                <a:latin typeface="微軟正黑體" panose="020B0604030504040204" pitchFamily="34" charset="-120"/>
                <a:ea typeface="微軟正黑體" panose="020B0604030504040204" pitchFamily="34" charset="-120"/>
                <a:cs typeface="Heiti TC Light"/>
              </a:rPr>
              <a:t>每天都有同修值班，互相切磋</a:t>
            </a:r>
            <a:r>
              <a:rPr lang="zh-TW" altLang="en-US" dirty="0" smtClean="0">
                <a:latin typeface="微軟正黑體" panose="020B0604030504040204" pitchFamily="34" charset="-120"/>
                <a:ea typeface="微軟正黑體" panose="020B0604030504040204" pitchFamily="34" charset="-120"/>
                <a:cs typeface="Heiti TC Light"/>
              </a:rPr>
              <a:t>共同</a:t>
            </a:r>
            <a:r>
              <a:rPr lang="zh-TW" altLang="en-US" sz="2000" dirty="0" smtClean="0">
                <a:latin typeface="Heiti TC Light"/>
                <a:ea typeface="Heiti TC Light"/>
                <a:cs typeface="Heiti TC Light"/>
              </a:rPr>
              <a:t>拨打。</a:t>
            </a:r>
            <a:endParaRPr lang="en-US" altLang="zh-TW" sz="2000" dirty="0" smtClean="0">
              <a:latin typeface="Heiti TC Light"/>
              <a:ea typeface="Heiti TC Light"/>
              <a:cs typeface="Heiti TC Light"/>
            </a:endParaRPr>
          </a:p>
        </p:txBody>
      </p:sp>
    </p:spTree>
    <p:extLst>
      <p:ext uri="{BB962C8B-B14F-4D97-AF65-F5344CB8AC3E}">
        <p14:creationId xmlns:p14="http://schemas.microsoft.com/office/powerpoint/2010/main" val="3630584399"/>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5141" y="640913"/>
            <a:ext cx="8964488" cy="5847755"/>
          </a:xfrm>
          <a:prstGeom prst="rect">
            <a:avLst/>
          </a:prstGeom>
        </p:spPr>
        <p:txBody>
          <a:bodyPr wrap="square">
            <a:spAutoFit/>
          </a:bodyPr>
          <a:lstStyle/>
          <a:p>
            <a:r>
              <a:rPr lang="zh-TW" altLang="en-US" sz="2200" b="1" dirty="0" smtClean="0">
                <a:solidFill>
                  <a:srgbClr val="0070C0"/>
                </a:solidFill>
                <a:latin typeface="微軟正黑體" panose="020B0604030504040204" pitchFamily="34" charset="-120"/>
                <a:ea typeface="微軟正黑體" panose="020B0604030504040204" pitchFamily="34" charset="-120"/>
              </a:rPr>
              <a:t>您可根据自己的情况选择领取以下号码参与重点案例</a:t>
            </a:r>
            <a:r>
              <a:rPr lang="zh-TW" altLang="en-US" sz="2200" b="1" dirty="0" smtClean="0">
                <a:solidFill>
                  <a:srgbClr val="0070C0"/>
                </a:solidFill>
                <a:latin typeface="微軟正黑體" panose="020B0604030504040204" pitchFamily="34" charset="-120"/>
                <a:ea typeface="微軟正黑體" panose="020B0604030504040204" pitchFamily="34" charset="-120"/>
              </a:rPr>
              <a:t>：</a:t>
            </a:r>
            <a:endParaRPr lang="en-US" altLang="zh-TW" sz="2400" dirty="0">
              <a:solidFill>
                <a:srgbClr val="7030A0"/>
              </a:solidFill>
              <a:latin typeface="微軟正黑體" panose="020B0604030504040204" pitchFamily="34" charset="-120"/>
              <a:ea typeface="微軟正黑體" panose="020B0604030504040204" pitchFamily="34" charset="-120"/>
            </a:endParaRPr>
          </a:p>
          <a:p>
            <a:r>
              <a:rPr lang="en-US" altLang="zh-TW" sz="2000" b="1" dirty="0" smtClean="0">
                <a:solidFill>
                  <a:srgbClr val="7030A0"/>
                </a:solidFill>
                <a:latin typeface="微軟正黑體" panose="020B0604030504040204" pitchFamily="34" charset="-120"/>
                <a:ea typeface="微軟正黑體" panose="020B0604030504040204" pitchFamily="34" charset="-120"/>
              </a:rPr>
              <a:t>◎</a:t>
            </a:r>
            <a:r>
              <a:rPr lang="zh-TW" altLang="en-US" sz="2000" b="1" dirty="0" smtClean="0">
                <a:solidFill>
                  <a:srgbClr val="7030A0"/>
                </a:solidFill>
                <a:latin typeface="微軟正黑體" panose="020B0604030504040204" pitchFamily="34" charset="-120"/>
                <a:ea typeface="微軟正黑體" panose="020B0604030504040204" pitchFamily="34" charset="-120"/>
              </a:rPr>
              <a:t> 当地民众：</a:t>
            </a:r>
            <a:endParaRPr lang="en-US" altLang="zh-TW" sz="2000" b="1" dirty="0" smtClean="0">
              <a:solidFill>
                <a:srgbClr val="7030A0"/>
              </a:solidFill>
              <a:latin typeface="微軟正黑體" panose="020B0604030504040204" pitchFamily="34" charset="-120"/>
              <a:ea typeface="微軟正黑體" panose="020B0604030504040204" pitchFamily="34" charset="-120"/>
            </a:endParaRPr>
          </a:p>
          <a:p>
            <a:r>
              <a:rPr lang="en-US" altLang="zh-TW" dirty="0" smtClean="0">
                <a:latin typeface="微軟正黑體" panose="020B0604030504040204" pitchFamily="34" charset="-120"/>
                <a:ea typeface="微軟正黑體" panose="020B0604030504040204" pitchFamily="34" charset="-120"/>
              </a:rPr>
              <a:t>55</a:t>
            </a:r>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当地的</a:t>
            </a:r>
            <a:r>
              <a:rPr lang="en-US" altLang="zh-TW" dirty="0" smtClean="0">
                <a:latin typeface="微軟正黑體" panose="020B0604030504040204" pitchFamily="34" charset="-120"/>
                <a:ea typeface="微軟正黑體" panose="020B0604030504040204" pitchFamily="34" charset="-120"/>
              </a:rPr>
              <a:t>RTC</a:t>
            </a:r>
            <a:r>
              <a:rPr lang="zh-TW" altLang="en-US" dirty="0" smtClean="0">
                <a:latin typeface="微軟正黑體" panose="020B0604030504040204" pitchFamily="34" charset="-120"/>
                <a:ea typeface="微軟正黑體" panose="020B0604030504040204" pitchFamily="34" charset="-120"/>
              </a:rPr>
              <a:t>号码（向当地民众揭露当地邪恶）回馈到</a:t>
            </a:r>
            <a:r>
              <a:rPr lang="en-US" altLang="zh-TW" dirty="0" smtClean="0">
                <a:latin typeface="微軟正黑體" panose="020B0604030504040204" pitchFamily="34" charset="-120"/>
                <a:ea typeface="微軟正黑體" panose="020B0604030504040204" pitchFamily="34" charset="-120"/>
              </a:rPr>
              <a:t>【1002-rtc</a:t>
            </a:r>
            <a:r>
              <a:rPr lang="zh-TW" altLang="en-US" dirty="0" smtClean="0">
                <a:latin typeface="微軟正黑體" panose="020B0604030504040204" pitchFamily="34" charset="-120"/>
                <a:ea typeface="微軟正黑體" panose="020B0604030504040204" pitchFamily="34" charset="-120"/>
              </a:rPr>
              <a:t>普通号码回馈平台</a:t>
            </a:r>
            <a:r>
              <a:rPr lang="en-US" altLang="zh-TW" dirty="0" smtClean="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
            </a:r>
            <a:br>
              <a:rPr lang="en-US" altLang="zh-TW" dirty="0">
                <a:latin typeface="微軟正黑體" panose="020B0604030504040204" pitchFamily="34" charset="-120"/>
                <a:ea typeface="微軟正黑體" panose="020B0604030504040204" pitchFamily="34" charset="-120"/>
              </a:rPr>
            </a:br>
            <a:endParaRPr lang="en-US" altLang="zh-TW" sz="2000" b="1" dirty="0">
              <a:solidFill>
                <a:srgbClr val="0070C0"/>
              </a:solidFill>
              <a:latin typeface="微軟正黑體" panose="020B0604030504040204" pitchFamily="34" charset="-120"/>
              <a:ea typeface="微軟正黑體" panose="020B0604030504040204" pitchFamily="34" charset="-120"/>
            </a:endParaRPr>
          </a:p>
          <a:p>
            <a:r>
              <a:rPr lang="en-US" altLang="zh-TW" sz="2000" b="1" dirty="0" smtClean="0">
                <a:solidFill>
                  <a:srgbClr val="7030A0"/>
                </a:solidFill>
                <a:latin typeface="微軟正黑體" panose="020B0604030504040204" pitchFamily="34" charset="-120"/>
                <a:ea typeface="微軟正黑體" panose="020B0604030504040204" pitchFamily="34" charset="-120"/>
              </a:rPr>
              <a:t>◎</a:t>
            </a:r>
            <a:r>
              <a:rPr lang="zh-TW" altLang="en-US" sz="2000" b="1" dirty="0" smtClean="0">
                <a:solidFill>
                  <a:srgbClr val="7030A0"/>
                </a:solidFill>
                <a:latin typeface="微軟正黑體" panose="020B0604030504040204" pitchFamily="34" charset="-120"/>
                <a:ea typeface="微軟正黑體" panose="020B0604030504040204" pitchFamily="34" charset="-120"/>
              </a:rPr>
              <a:t> </a:t>
            </a:r>
            <a:r>
              <a:rPr lang="zh-TW" altLang="en-US" sz="2000" b="1" dirty="0" smtClean="0">
                <a:solidFill>
                  <a:srgbClr val="7030A0"/>
                </a:solidFill>
                <a:latin typeface="微軟正黑體" panose="020B0604030504040204" pitchFamily="34" charset="-120"/>
                <a:ea typeface="微軟正黑體" panose="020B0604030504040204" pitchFamily="34" charset="-120"/>
              </a:rPr>
              <a:t>重点号码：</a:t>
            </a:r>
            <a:r>
              <a:rPr lang="zh-TW" altLang="en-US" dirty="0">
                <a:latin typeface="微軟正黑體" panose="020B0604030504040204" pitchFamily="34" charset="-120"/>
                <a:ea typeface="微軟正黑體" panose="020B0604030504040204" pitchFamily="34" charset="-120"/>
              </a:rPr>
              <a:t/>
            </a:r>
            <a:br>
              <a:rPr lang="zh-TW" altLang="en-US" dirty="0">
                <a:latin typeface="微軟正黑體" panose="020B0604030504040204" pitchFamily="34" charset="-120"/>
                <a:ea typeface="微軟正黑體" panose="020B0604030504040204" pitchFamily="34" charset="-120"/>
              </a:rPr>
            </a:br>
            <a:r>
              <a:rPr lang="en-US" altLang="zh-TW" dirty="0">
                <a:latin typeface="微軟正黑體" panose="020B0604030504040204" pitchFamily="34" charset="-120"/>
                <a:ea typeface="微軟正黑體" panose="020B0604030504040204" pitchFamily="34" charset="-120"/>
              </a:rPr>
              <a:t>44-</a:t>
            </a:r>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座机（白天拨打）请回馈到</a:t>
            </a:r>
            <a:r>
              <a:rPr lang="en-US" altLang="zh-TW" dirty="0" smtClean="0">
                <a:latin typeface="微軟正黑體" panose="020B0604030504040204" pitchFamily="34" charset="-120"/>
                <a:ea typeface="微軟正黑體" panose="020B0604030504040204" pitchFamily="34" charset="-120"/>
              </a:rPr>
              <a:t>【1003-rtc</a:t>
            </a:r>
            <a:r>
              <a:rPr lang="zh-TW" altLang="en-US" dirty="0" smtClean="0">
                <a:latin typeface="微軟正黑體" panose="020B0604030504040204" pitchFamily="34" charset="-120"/>
                <a:ea typeface="微軟正黑體" panose="020B0604030504040204" pitchFamily="34" charset="-120"/>
              </a:rPr>
              <a:t>重点号码回馈平台</a:t>
            </a:r>
            <a:r>
              <a:rPr lang="en-US" altLang="zh-TW" dirty="0" smtClean="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
            </a:r>
            <a:br>
              <a:rPr lang="en-US" altLang="zh-TW" dirty="0">
                <a:latin typeface="微軟正黑體" panose="020B0604030504040204" pitchFamily="34" charset="-120"/>
                <a:ea typeface="微軟正黑體" panose="020B0604030504040204" pitchFamily="34" charset="-120"/>
              </a:rPr>
            </a:br>
            <a:r>
              <a:rPr lang="en-US" altLang="zh-TW" dirty="0" smtClean="0">
                <a:latin typeface="微軟正黑體" panose="020B0604030504040204" pitchFamily="34" charset="-120"/>
                <a:ea typeface="微軟正黑體" panose="020B0604030504040204" pitchFamily="34" charset="-120"/>
              </a:rPr>
              <a:t>45-</a:t>
            </a:r>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手机（傍晚或晚间拨打）请回馈到</a:t>
            </a:r>
            <a:r>
              <a:rPr lang="en-US" altLang="zh-TW" dirty="0" smtClean="0">
                <a:latin typeface="微軟正黑體" panose="020B0604030504040204" pitchFamily="34" charset="-120"/>
                <a:ea typeface="微軟正黑體" panose="020B0604030504040204" pitchFamily="34" charset="-120"/>
              </a:rPr>
              <a:t>【1003-rtc</a:t>
            </a:r>
            <a:r>
              <a:rPr lang="zh-TW" altLang="en-US" dirty="0" smtClean="0">
                <a:latin typeface="微軟正黑體" panose="020B0604030504040204" pitchFamily="34" charset="-120"/>
                <a:ea typeface="微軟正黑體" panose="020B0604030504040204" pitchFamily="34" charset="-120"/>
              </a:rPr>
              <a:t>重点号码回馈平台</a:t>
            </a:r>
            <a:r>
              <a:rPr lang="en-US" altLang="zh-TW" dirty="0" smtClean="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
            </a:r>
            <a:br>
              <a:rPr lang="en-US" altLang="zh-TW" dirty="0">
                <a:latin typeface="微軟正黑體" panose="020B0604030504040204" pitchFamily="34" charset="-120"/>
                <a:ea typeface="微軟正黑體" panose="020B0604030504040204" pitchFamily="34" charset="-120"/>
              </a:rPr>
            </a:br>
            <a:r>
              <a:rPr lang="en-US" altLang="zh-TW" dirty="0" smtClean="0">
                <a:latin typeface="微軟正黑體" panose="020B0604030504040204" pitchFamily="34" charset="-120"/>
                <a:ea typeface="微軟正黑體" panose="020B0604030504040204" pitchFamily="34" charset="-120"/>
              </a:rPr>
              <a:t>46</a:t>
            </a:r>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重要座机特别号码（请平时拨打重点的同修尽量先领</a:t>
            </a:r>
            <a:r>
              <a:rPr lang="en-US" altLang="zh-TW" dirty="0" smtClean="0">
                <a:latin typeface="微軟正黑體" panose="020B0604030504040204" pitchFamily="34" charset="-120"/>
                <a:ea typeface="微軟正黑體" panose="020B0604030504040204" pitchFamily="34" charset="-120"/>
              </a:rPr>
              <a:t>46</a:t>
            </a:r>
            <a:r>
              <a:rPr lang="zh-TW" altLang="en-US" dirty="0" smtClean="0">
                <a:latin typeface="微軟正黑體" panose="020B0604030504040204" pitchFamily="34" charset="-120"/>
                <a:ea typeface="微軟正黑體" panose="020B0604030504040204" pitchFamily="34" charset="-120"/>
              </a:rPr>
              <a:t>）请回馈到</a:t>
            </a:r>
            <a:r>
              <a:rPr lang="en-US" altLang="zh-TW" dirty="0" smtClean="0">
                <a:latin typeface="微軟正黑體" panose="020B0604030504040204" pitchFamily="34" charset="-120"/>
                <a:ea typeface="微軟正黑體" panose="020B0604030504040204" pitchFamily="34" charset="-120"/>
              </a:rPr>
              <a:t>【1005-</a:t>
            </a:r>
            <a:r>
              <a:rPr lang="zh-TW" altLang="en-US" dirty="0" smtClean="0">
                <a:latin typeface="微軟正黑體" panose="020B0604030504040204" pitchFamily="34" charset="-120"/>
                <a:ea typeface="微軟正黑體" panose="020B0604030504040204" pitchFamily="34" charset="-120"/>
              </a:rPr>
              <a:t>明慧紧急案例回馈平台</a:t>
            </a:r>
            <a:r>
              <a:rPr lang="en-US" altLang="zh-TW" dirty="0" smtClean="0">
                <a:latin typeface="微軟正黑體" panose="020B0604030504040204" pitchFamily="34" charset="-120"/>
                <a:ea typeface="微軟正黑體" panose="020B0604030504040204" pitchFamily="34" charset="-120"/>
              </a:rPr>
              <a:t>】</a:t>
            </a:r>
            <a:endParaRPr lang="en-US" altLang="zh-TW" dirty="0" smtClean="0">
              <a:latin typeface="微軟正黑體" panose="020B0604030504040204" pitchFamily="34" charset="-120"/>
              <a:ea typeface="微軟正黑體" panose="020B0604030504040204" pitchFamily="34" charset="-120"/>
            </a:endParaRPr>
          </a:p>
          <a:p>
            <a:r>
              <a:rPr lang="en-US" altLang="zh-TW" dirty="0" smtClean="0">
                <a:latin typeface="微軟正黑體" panose="020B0604030504040204" pitchFamily="34" charset="-120"/>
                <a:ea typeface="微軟正黑體" panose="020B0604030504040204" pitchFamily="34" charset="-120"/>
              </a:rPr>
              <a:t>47-</a:t>
            </a:r>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重要手机特别号码（请平时拨打重点的同修尽量先领</a:t>
            </a:r>
            <a:r>
              <a:rPr lang="en-US" altLang="zh-TW" dirty="0" smtClean="0">
                <a:latin typeface="微軟正黑體" panose="020B0604030504040204" pitchFamily="34" charset="-120"/>
                <a:ea typeface="微軟正黑體" panose="020B0604030504040204" pitchFamily="34" charset="-120"/>
              </a:rPr>
              <a:t>47</a:t>
            </a:r>
            <a:r>
              <a:rPr lang="zh-TW" altLang="en-US" dirty="0" smtClean="0">
                <a:latin typeface="微軟正黑體" panose="020B0604030504040204" pitchFamily="34" charset="-120"/>
                <a:ea typeface="微軟正黑體" panose="020B0604030504040204" pitchFamily="34" charset="-120"/>
              </a:rPr>
              <a:t>）请回馈到</a:t>
            </a:r>
            <a:r>
              <a:rPr lang="en-US" altLang="zh-TW" dirty="0" smtClean="0">
                <a:latin typeface="微軟正黑體" panose="020B0604030504040204" pitchFamily="34" charset="-120"/>
                <a:ea typeface="微軟正黑體" panose="020B0604030504040204" pitchFamily="34" charset="-120"/>
              </a:rPr>
              <a:t>【1005-</a:t>
            </a:r>
            <a:r>
              <a:rPr lang="zh-TW" altLang="en-US" dirty="0" smtClean="0">
                <a:latin typeface="微軟正黑體" panose="020B0604030504040204" pitchFamily="34" charset="-120"/>
                <a:ea typeface="微軟正黑體" panose="020B0604030504040204" pitchFamily="34" charset="-120"/>
              </a:rPr>
              <a:t>明慧紧急案例回馈平台</a:t>
            </a:r>
            <a:r>
              <a:rPr lang="en-US" altLang="zh-TW" dirty="0" smtClean="0">
                <a:latin typeface="微軟正黑體" panose="020B0604030504040204" pitchFamily="34" charset="-120"/>
                <a:ea typeface="微軟正黑體" panose="020B0604030504040204" pitchFamily="34" charset="-120"/>
              </a:rPr>
              <a:t>】</a:t>
            </a:r>
            <a:endParaRPr lang="en-US" altLang="zh-TW" dirty="0" smtClean="0">
              <a:latin typeface="微軟正黑體" panose="020B0604030504040204" pitchFamily="34" charset="-120"/>
              <a:ea typeface="微軟正黑體" panose="020B0604030504040204" pitchFamily="34" charset="-120"/>
            </a:endParaRPr>
          </a:p>
          <a:p>
            <a:endParaRPr lang="en-US" altLang="zh-TW" dirty="0">
              <a:latin typeface="微軟正黑體" panose="020B0604030504040204" pitchFamily="34" charset="-120"/>
              <a:ea typeface="微軟正黑體" panose="020B0604030504040204" pitchFamily="34" charset="-120"/>
            </a:endParaRPr>
          </a:p>
          <a:p>
            <a:r>
              <a:rPr lang="en-US" altLang="zh-TW" sz="2000" b="1" dirty="0" smtClean="0">
                <a:solidFill>
                  <a:srgbClr val="7030A0"/>
                </a:solidFill>
                <a:latin typeface="微軟正黑體" panose="020B0604030504040204" pitchFamily="34" charset="-120"/>
                <a:ea typeface="微軟正黑體" panose="020B0604030504040204" pitchFamily="34" charset="-120"/>
              </a:rPr>
              <a:t>◎</a:t>
            </a:r>
            <a:r>
              <a:rPr lang="zh-TW" altLang="en-US" sz="2000" b="1" dirty="0" smtClean="0">
                <a:solidFill>
                  <a:srgbClr val="7030A0"/>
                </a:solidFill>
                <a:latin typeface="微軟正黑體" panose="020B0604030504040204" pitchFamily="34" charset="-120"/>
                <a:ea typeface="微軟正黑體" panose="020B0604030504040204" pitchFamily="34" charset="-120"/>
              </a:rPr>
              <a:t> 重点案例核心号码：</a:t>
            </a:r>
            <a:r>
              <a:rPr lang="zh-TW" altLang="en-US" dirty="0"/>
              <a:t/>
            </a:r>
            <a:br>
              <a:rPr lang="zh-TW" altLang="en-US" dirty="0"/>
            </a:br>
            <a:r>
              <a:rPr lang="zh-TW" altLang="en-US" dirty="0" smtClean="0"/>
              <a:t>重点</a:t>
            </a:r>
            <a:r>
              <a:rPr lang="zh-TW" altLang="en-US" dirty="0" smtClean="0">
                <a:latin typeface="微軟正黑體" panose="020B0604030504040204" pitchFamily="34" charset="-120"/>
                <a:ea typeface="微軟正黑體" panose="020B0604030504040204" pitchFamily="34" charset="-120"/>
              </a:rPr>
              <a:t>案例核心号码的拨打，主要是在安信平台上领号。如有意愿参加核心号码拨打的同修请到</a:t>
            </a:r>
            <a:r>
              <a:rPr lang="en-US" altLang="zh-TW" dirty="0" smtClean="0">
                <a:latin typeface="微軟正黑體" panose="020B0604030504040204" pitchFamily="34" charset="-120"/>
                <a:ea typeface="微軟正黑體" panose="020B0604030504040204" pitchFamily="34" charset="-120"/>
              </a:rPr>
              <a:t>【104RTC</a:t>
            </a:r>
            <a:r>
              <a:rPr lang="zh-TW" altLang="en-US" dirty="0" smtClean="0">
                <a:latin typeface="微軟正黑體" panose="020B0604030504040204" pitchFamily="34" charset="-120"/>
                <a:ea typeface="微軟正黑體" panose="020B0604030504040204" pitchFamily="34" charset="-120"/>
              </a:rPr>
              <a:t>重点讲真相直播室</a:t>
            </a:r>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找当班负责同修，可让负责同修将您加入到领号平台。或请当班同修帮你领号，参与拨打。</a:t>
            </a:r>
          </a:p>
          <a:p>
            <a:endParaRPr lang="en-US" altLang="zh-TW" dirty="0" smtClean="0">
              <a:latin typeface="微軟正黑體" panose="020B0604030504040204" pitchFamily="34" charset="-120"/>
              <a:ea typeface="微軟正黑體" panose="020B0604030504040204" pitchFamily="34" charset="-120"/>
            </a:endParaRPr>
          </a:p>
          <a:p>
            <a:r>
              <a:rPr lang="en-US" altLang="zh-TW" sz="2000" b="1" dirty="0" smtClean="0">
                <a:solidFill>
                  <a:srgbClr val="7030A0"/>
                </a:solidFill>
                <a:latin typeface="微軟正黑體" panose="020B0604030504040204" pitchFamily="34" charset="-120"/>
                <a:ea typeface="微軟正黑體" panose="020B0604030504040204" pitchFamily="34" charset="-120"/>
              </a:rPr>
              <a:t>◎</a:t>
            </a:r>
            <a:r>
              <a:rPr lang="zh-TW" altLang="en-US" sz="2000" b="1" dirty="0" smtClean="0">
                <a:solidFill>
                  <a:srgbClr val="7030A0"/>
                </a:solidFill>
                <a:latin typeface="微軟正黑體" panose="020B0604030504040204" pitchFamily="34" charset="-120"/>
                <a:ea typeface="微軟正黑體" panose="020B0604030504040204" pitchFamily="34" charset="-120"/>
              </a:rPr>
              <a:t>周三联合专案（同一案情）：</a:t>
            </a:r>
            <a:r>
              <a:rPr lang="zh-TW" altLang="en-US" dirty="0" smtClean="0">
                <a:latin typeface="微軟正黑體" panose="020B0604030504040204" pitchFamily="34" charset="-120"/>
                <a:ea typeface="微軟正黑體" panose="020B0604030504040204" pitchFamily="34" charset="-120"/>
              </a:rPr>
              <a:t/>
            </a:r>
            <a:br>
              <a:rPr lang="zh-TW" altLang="en-US" dirty="0" smtClean="0">
                <a:latin typeface="微軟正黑體" panose="020B0604030504040204" pitchFamily="34" charset="-120"/>
                <a:ea typeface="微軟正黑體" panose="020B0604030504040204" pitchFamily="34" charset="-120"/>
              </a:rPr>
            </a:br>
            <a:r>
              <a:rPr lang="zh-TW" altLang="en-US" dirty="0" smtClean="0">
                <a:latin typeface="微軟正黑體" panose="020B0604030504040204" pitchFamily="34" charset="-120"/>
                <a:ea typeface="微軟正黑體" panose="020B0604030504040204" pitchFamily="34" charset="-120"/>
              </a:rPr>
              <a:t>联合专案当天，听了真相的号码会自动上传到</a:t>
            </a:r>
            <a:r>
              <a:rPr lang="en-US" altLang="zh-TW" dirty="0" smtClean="0">
                <a:latin typeface="微軟正黑體" panose="020B0604030504040204" pitchFamily="34" charset="-120"/>
                <a:ea typeface="微軟正黑體" panose="020B0604030504040204" pitchFamily="34" charset="-120"/>
              </a:rPr>
              <a:t>8</a:t>
            </a:r>
            <a:r>
              <a:rPr lang="zh-TW" altLang="en-US" dirty="0" smtClean="0">
                <a:latin typeface="微軟正黑體" panose="020B0604030504040204" pitchFamily="34" charset="-120"/>
                <a:ea typeface="微軟正黑體" panose="020B0604030504040204" pitchFamily="34" charset="-120"/>
              </a:rPr>
              <a:t>号键领号平台。在</a:t>
            </a:r>
            <a:r>
              <a:rPr lang="en-US" altLang="zh-TW" dirty="0" smtClean="0">
                <a:latin typeface="微軟正黑體" panose="020B0604030504040204" pitchFamily="34" charset="-120"/>
                <a:ea typeface="微軟正黑體" panose="020B0604030504040204" pitchFamily="34" charset="-120"/>
              </a:rPr>
              <a:t>8</a:t>
            </a:r>
            <a:r>
              <a:rPr lang="zh-TW" altLang="en-US" dirty="0" smtClean="0">
                <a:latin typeface="微軟正黑體" panose="020B0604030504040204" pitchFamily="34" charset="-120"/>
                <a:ea typeface="微軟正黑體" panose="020B0604030504040204" pitchFamily="34" charset="-120"/>
              </a:rPr>
              <a:t>号键领号平台里的同修可自由领号参与拨打。请大家共同参与！</a:t>
            </a:r>
            <a:endParaRPr lang="zh-TW" altLang="en-US" dirty="0">
              <a:latin typeface="微軟正黑體" panose="020B0604030504040204" pitchFamily="34" charset="-120"/>
              <a:ea typeface="微軟正黑體" panose="020B0604030504040204" pitchFamily="34" charset="-120"/>
            </a:endParaRPr>
          </a:p>
        </p:txBody>
      </p:sp>
      <p:sp>
        <p:nvSpPr>
          <p:cNvPr id="3" name="矩形 2"/>
          <p:cNvSpPr/>
          <p:nvPr/>
        </p:nvSpPr>
        <p:spPr>
          <a:xfrm>
            <a:off x="107504" y="97293"/>
            <a:ext cx="2175596" cy="584775"/>
          </a:xfrm>
          <a:prstGeom prst="rect">
            <a:avLst/>
          </a:prstGeom>
        </p:spPr>
        <p:txBody>
          <a:bodyPr wrap="none">
            <a:spAutoFit/>
          </a:bodyPr>
          <a:lstStyle/>
          <a:p>
            <a:pPr fontAlgn="base"/>
            <a:r>
              <a:rPr lang="en-US" altLang="zh-TW" sz="3200" b="1" dirty="0">
                <a:latin typeface="微軟正黑體" panose="020B0604030504040204" pitchFamily="34" charset="-120"/>
                <a:ea typeface="微軟正黑體" panose="020B0604030504040204" pitchFamily="34" charset="-120"/>
              </a:rPr>
              <a:t>8</a:t>
            </a:r>
            <a:r>
              <a:rPr lang="en-US" altLang="zh-TW" sz="3200" b="1" dirty="0" smtClean="0">
                <a:latin typeface="微軟正黑體" panose="020B0604030504040204" pitchFamily="34" charset="-120"/>
                <a:ea typeface="微軟正黑體" panose="020B0604030504040204" pitchFamily="34" charset="-120"/>
              </a:rPr>
              <a:t>.</a:t>
            </a:r>
            <a:r>
              <a:rPr lang="zh-TW" altLang="en-US" sz="3200" b="1" dirty="0" smtClean="0">
                <a:latin typeface="微軟正黑體" panose="020B0604030504040204" pitchFamily="34" charset="-120"/>
                <a:ea typeface="微軟正黑體" panose="020B0604030504040204" pitchFamily="34" charset="-120"/>
              </a:rPr>
              <a:t>如何参与</a:t>
            </a:r>
            <a:endParaRPr lang="zh-TW" altLang="en-US" sz="32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355546228"/>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群組 2"/>
          <p:cNvGrpSpPr/>
          <p:nvPr/>
        </p:nvGrpSpPr>
        <p:grpSpPr>
          <a:xfrm>
            <a:off x="1170473" y="0"/>
            <a:ext cx="7157753" cy="6706912"/>
            <a:chOff x="968591" y="-1"/>
            <a:chExt cx="7488832" cy="6847769"/>
          </a:xfrm>
        </p:grpSpPr>
        <p:pic>
          <p:nvPicPr>
            <p:cNvPr id="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704" t="11163" r="52907" b="15194"/>
            <a:stretch/>
          </p:blipFill>
          <p:spPr bwMode="auto">
            <a:xfrm>
              <a:off x="968591" y="-1"/>
              <a:ext cx="7488832" cy="68477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4992" t="11163" r="52346" b="15194"/>
            <a:stretch/>
          </p:blipFill>
          <p:spPr bwMode="auto">
            <a:xfrm>
              <a:off x="7230503" y="0"/>
              <a:ext cx="656140" cy="8264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4992" t="11163" r="52346" b="15194"/>
            <a:stretch/>
          </p:blipFill>
          <p:spPr bwMode="auto">
            <a:xfrm>
              <a:off x="971600" y="-1"/>
              <a:ext cx="656140" cy="8264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6968310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Autofit/>
          </a:bodyPr>
          <a:lstStyle/>
          <a:p>
            <a:r>
              <a:rPr lang="en-US" altLang="zh-TW" sz="3600" b="1" dirty="0" smtClean="0">
                <a:solidFill>
                  <a:srgbClr val="0070C0"/>
                </a:solidFill>
                <a:latin typeface="微軟正黑體" panose="020B0604030504040204" pitchFamily="34" charset="-120"/>
                <a:ea typeface="微軟正黑體" panose="020B0604030504040204" pitchFamily="34" charset="-120"/>
              </a:rPr>
              <a:t>1.</a:t>
            </a:r>
            <a:r>
              <a:rPr lang="en-US" altLang="zh-TW" sz="4000" b="1" dirty="0" smtClean="0">
                <a:solidFill>
                  <a:srgbClr val="0070C0"/>
                </a:solidFill>
                <a:latin typeface="微軟正黑體" panose="020B0604030504040204" pitchFamily="34" charset="-120"/>
                <a:ea typeface="微軟正黑體" panose="020B0604030504040204" pitchFamily="34" charset="-120"/>
              </a:rPr>
              <a:t>  </a:t>
            </a:r>
            <a:r>
              <a:rPr lang="en-US" altLang="zh-TW" sz="2400" b="1" u="sng" dirty="0" smtClean="0">
                <a:solidFill>
                  <a:srgbClr val="0070C0"/>
                </a:solidFill>
                <a:latin typeface="微軟正黑體" panose="020B0604030504040204" pitchFamily="34" charset="-120"/>
                <a:ea typeface="微軟正黑體" panose="020B0604030504040204" pitchFamily="34" charset="-120"/>
              </a:rPr>
              <a:t>2017</a:t>
            </a:r>
            <a:r>
              <a:rPr lang="zh-TW" altLang="en-US" sz="2400" b="1" u="sng" dirty="0" smtClean="0">
                <a:solidFill>
                  <a:srgbClr val="0070C0"/>
                </a:solidFill>
                <a:latin typeface="微軟正黑體" panose="020B0604030504040204" pitchFamily="34" charset="-120"/>
                <a:ea typeface="微軟正黑體" panose="020B0604030504040204" pitchFamily="34" charset="-120"/>
              </a:rPr>
              <a:t>年中国各地法轮功学员被无罪获释，共</a:t>
            </a:r>
            <a:r>
              <a:rPr lang="en-US" altLang="zh-TW" sz="2400" b="1" u="sng" dirty="0" smtClean="0">
                <a:solidFill>
                  <a:srgbClr val="0070C0"/>
                </a:solidFill>
                <a:latin typeface="微軟正黑體" panose="020B0604030504040204" pitchFamily="34" charset="-120"/>
                <a:ea typeface="微軟正黑體" panose="020B0604030504040204" pitchFamily="34" charset="-120"/>
              </a:rPr>
              <a:t>76</a:t>
            </a:r>
            <a:r>
              <a:rPr lang="zh-TW" altLang="en-US" sz="2400" b="1" u="sng" dirty="0" smtClean="0">
                <a:solidFill>
                  <a:srgbClr val="0070C0"/>
                </a:solidFill>
                <a:latin typeface="微軟正黑體" panose="020B0604030504040204" pitchFamily="34" charset="-120"/>
                <a:ea typeface="微軟正黑體" panose="020B0604030504040204" pitchFamily="34" charset="-120"/>
              </a:rPr>
              <a:t>名</a:t>
            </a:r>
            <a:endParaRPr lang="zh-TW" altLang="en-US" sz="2400" b="1" u="sng" dirty="0"/>
          </a:p>
        </p:txBody>
      </p:sp>
      <p:sp>
        <p:nvSpPr>
          <p:cNvPr id="3" name="內容版面配置區 2"/>
          <p:cNvSpPr>
            <a:spLocks noGrp="1"/>
          </p:cNvSpPr>
          <p:nvPr>
            <p:ph idx="1"/>
          </p:nvPr>
        </p:nvSpPr>
        <p:spPr/>
        <p:txBody>
          <a:bodyPr>
            <a:normAutofit lnSpcReduction="10000"/>
          </a:bodyPr>
          <a:lstStyle/>
          <a:p>
            <a:pPr marL="0" indent="0">
              <a:buNone/>
            </a:pPr>
            <a:r>
              <a:rPr lang="en-US" altLang="zh-TW" sz="2000" b="1" smtClean="0">
                <a:latin typeface="微軟正黑體" panose="020B0604030504040204" pitchFamily="34" charset="-120"/>
                <a:ea typeface="微軟正黑體" panose="020B0604030504040204" pitchFamily="34" charset="-120"/>
              </a:rPr>
              <a:t>2017</a:t>
            </a:r>
            <a:r>
              <a:rPr lang="zh-TW" altLang="en-US" sz="2000" b="1" smtClean="0">
                <a:latin typeface="微軟正黑體" panose="020B0604030504040204" pitchFamily="34" charset="-120"/>
                <a:ea typeface="微軟正黑體" panose="020B0604030504040204" pitchFamily="34" charset="-120"/>
              </a:rPr>
              <a:t>上半年法轮功学员无罪获释综述</a:t>
            </a:r>
            <a:r>
              <a:rPr lang="en-US" altLang="zh-TW" sz="2000" smtClean="0">
                <a:latin typeface="微軟正黑體" panose="020B0604030504040204" pitchFamily="34" charset="-120"/>
                <a:ea typeface="微軟正黑體" panose="020B0604030504040204" pitchFamily="34" charset="-120"/>
              </a:rPr>
              <a:t>【</a:t>
            </a:r>
            <a:r>
              <a:rPr lang="zh-TW" altLang="en-US" sz="2000" smtClean="0">
                <a:latin typeface="微軟正黑體" panose="020B0604030504040204" pitchFamily="34" charset="-120"/>
                <a:ea typeface="微軟正黑體" panose="020B0604030504040204" pitchFamily="34" charset="-120"/>
              </a:rPr>
              <a:t>明慧网二零一七年七月十五日</a:t>
            </a:r>
            <a:r>
              <a:rPr lang="en-US" altLang="zh-TW" sz="2000" smtClean="0">
                <a:latin typeface="微軟正黑體" panose="020B0604030504040204" pitchFamily="34" charset="-120"/>
                <a:ea typeface="微軟正黑體" panose="020B0604030504040204" pitchFamily="34" charset="-120"/>
              </a:rPr>
              <a:t>】</a:t>
            </a:r>
            <a:endParaRPr lang="zh-TW" altLang="en-US" sz="2000" b="1" dirty="0">
              <a:latin typeface="微軟正黑體" panose="020B0604030504040204" pitchFamily="34" charset="-120"/>
              <a:ea typeface="微軟正黑體" panose="020B0604030504040204" pitchFamily="34" charset="-120"/>
            </a:endParaRPr>
          </a:p>
          <a:p>
            <a:pPr marL="0" indent="0">
              <a:buNone/>
            </a:pPr>
            <a:r>
              <a:rPr lang="zh-TW" altLang="en-US" sz="2000" smtClean="0">
                <a:latin typeface="微軟正黑體" panose="020B0604030504040204" pitchFamily="34" charset="-120"/>
                <a:ea typeface="微軟正黑體" panose="020B0604030504040204" pitchFamily="34" charset="-120"/>
              </a:rPr>
              <a:t>据明慧网二零一七年一月至六月报导所作的统计，发生在中国大陆的二十一个省、直辖市，被非法关押并即将走入或已经走入非法司法程序的法轮功学员无罪获释及退卷情况中看到，在公安局、检察院、法院、中级法院，都有阻止或终止迫害程序的案例，</a:t>
            </a:r>
            <a:r>
              <a:rPr lang="zh-TW" altLang="en-US" sz="2000" b="1" smtClean="0">
                <a:solidFill>
                  <a:srgbClr val="0070C0"/>
                </a:solidFill>
                <a:latin typeface="微軟正黑體" panose="020B0604030504040204" pitchFamily="34" charset="-120"/>
                <a:ea typeface="微軟正黑體" panose="020B0604030504040204" pitchFamily="34" charset="-120"/>
              </a:rPr>
              <a:t>使</a:t>
            </a:r>
            <a:r>
              <a:rPr lang="en-US" altLang="zh-TW" sz="2000" b="1" smtClean="0">
                <a:solidFill>
                  <a:srgbClr val="0070C0"/>
                </a:solidFill>
                <a:latin typeface="微軟正黑體" panose="020B0604030504040204" pitchFamily="34" charset="-120"/>
                <a:ea typeface="微軟正黑體" panose="020B0604030504040204" pitchFamily="34" charset="-120"/>
              </a:rPr>
              <a:t>54</a:t>
            </a:r>
            <a:r>
              <a:rPr lang="zh-TW" altLang="en-US" sz="2000" b="1" smtClean="0">
                <a:solidFill>
                  <a:srgbClr val="0070C0"/>
                </a:solidFill>
                <a:latin typeface="微軟正黑體" panose="020B0604030504040204" pitchFamily="34" charset="-120"/>
                <a:ea typeface="微軟正黑體" panose="020B0604030504040204" pitchFamily="34" charset="-120"/>
              </a:rPr>
              <a:t>名法轮功学员获释</a:t>
            </a:r>
            <a:r>
              <a:rPr lang="zh-TW" altLang="en-US" sz="2000" smtClean="0">
                <a:latin typeface="微軟正黑體" panose="020B0604030504040204" pitchFamily="34" charset="-120"/>
                <a:ea typeface="微軟正黑體" panose="020B0604030504040204" pitchFamily="34" charset="-120"/>
              </a:rPr>
              <a:t>，</a:t>
            </a:r>
            <a:r>
              <a:rPr lang="zh-TW" altLang="en-US" sz="2000" dirty="0">
                <a:latin typeface="微軟正黑體" panose="020B0604030504040204" pitchFamily="34" charset="-120"/>
                <a:ea typeface="微軟正黑體" panose="020B0604030504040204" pitchFamily="34" charset="-120"/>
              </a:rPr>
              <a:t>另有</a:t>
            </a:r>
            <a:r>
              <a:rPr lang="en-US" altLang="zh-TW" sz="2000" dirty="0">
                <a:latin typeface="微軟正黑體" panose="020B0604030504040204" pitchFamily="34" charset="-120"/>
                <a:ea typeface="微軟正黑體" panose="020B0604030504040204" pitchFamily="34" charset="-120"/>
              </a:rPr>
              <a:t>97</a:t>
            </a:r>
            <a:r>
              <a:rPr lang="zh-TW" altLang="en-US" sz="2000" dirty="0">
                <a:latin typeface="微軟正黑體" panose="020B0604030504040204" pitchFamily="34" charset="-120"/>
                <a:ea typeface="微軟正黑體" panose="020B0604030504040204" pitchFamily="34" charset="-120"/>
              </a:rPr>
              <a:t>人被退</a:t>
            </a:r>
            <a:r>
              <a:rPr lang="zh-TW" altLang="en-US" sz="2000">
                <a:latin typeface="微軟正黑體" panose="020B0604030504040204" pitchFamily="34" charset="-120"/>
                <a:ea typeface="微軟正黑體" panose="020B0604030504040204" pitchFamily="34" charset="-120"/>
              </a:rPr>
              <a:t>卷</a:t>
            </a:r>
            <a:r>
              <a:rPr lang="zh-TW" altLang="en-US" sz="2000" smtClean="0">
                <a:latin typeface="微軟正黑體" panose="020B0604030504040204" pitchFamily="34" charset="-120"/>
                <a:ea typeface="微軟正黑體" panose="020B0604030504040204" pitchFamily="34" charset="-120"/>
              </a:rPr>
              <a:t>的记录</a:t>
            </a:r>
            <a:endParaRPr lang="en-US" altLang="zh-TW" sz="2000" dirty="0" smtClean="0">
              <a:latin typeface="微軟正黑體" panose="020B0604030504040204" pitchFamily="34" charset="-120"/>
              <a:ea typeface="微軟正黑體" panose="020B0604030504040204" pitchFamily="34" charset="-120"/>
            </a:endParaRPr>
          </a:p>
          <a:p>
            <a:pPr marL="0" indent="0">
              <a:buNone/>
            </a:pPr>
            <a:endParaRPr lang="en-US" altLang="zh-TW" sz="2000" dirty="0">
              <a:latin typeface="微軟正黑體" panose="020B0604030504040204" pitchFamily="34" charset="-120"/>
              <a:ea typeface="微軟正黑體" panose="020B0604030504040204" pitchFamily="34" charset="-120"/>
            </a:endParaRPr>
          </a:p>
          <a:p>
            <a:pPr marL="0" indent="0">
              <a:buNone/>
            </a:pPr>
            <a:r>
              <a:rPr lang="en-US" altLang="zh-TW" sz="2000" b="1" smtClean="0">
                <a:latin typeface="微軟正黑體" panose="020B0604030504040204" pitchFamily="34" charset="-120"/>
                <a:ea typeface="微軟正黑體" panose="020B0604030504040204" pitchFamily="34" charset="-120"/>
              </a:rPr>
              <a:t>2017</a:t>
            </a:r>
            <a:r>
              <a:rPr lang="zh-TW" altLang="en-US" sz="2000" b="1" smtClean="0">
                <a:latin typeface="微軟正黑體" panose="020B0604030504040204" pitchFamily="34" charset="-120"/>
                <a:ea typeface="微軟正黑體" panose="020B0604030504040204" pitchFamily="34" charset="-120"/>
              </a:rPr>
              <a:t>下半年法轮功学员无罪获释综述</a:t>
            </a:r>
            <a:r>
              <a:rPr lang="en-US" altLang="zh-TW" sz="2000" smtClean="0">
                <a:latin typeface="微軟正黑體" panose="020B0604030504040204" pitchFamily="34" charset="-120"/>
                <a:ea typeface="微軟正黑體" panose="020B0604030504040204" pitchFamily="34" charset="-120"/>
              </a:rPr>
              <a:t>【</a:t>
            </a:r>
            <a:r>
              <a:rPr lang="zh-TW" altLang="en-US" sz="2000" smtClean="0">
                <a:latin typeface="微軟正黑體" panose="020B0604030504040204" pitchFamily="34" charset="-120"/>
                <a:ea typeface="微軟正黑體" panose="020B0604030504040204" pitchFamily="34" charset="-120"/>
              </a:rPr>
              <a:t>明慧网二零一八年一月八日</a:t>
            </a:r>
            <a:r>
              <a:rPr lang="en-US" altLang="zh-TW" sz="2000" smtClean="0">
                <a:latin typeface="微軟正黑體" panose="020B0604030504040204" pitchFamily="34" charset="-120"/>
                <a:ea typeface="微軟正黑體" panose="020B0604030504040204" pitchFamily="34" charset="-120"/>
              </a:rPr>
              <a:t>】</a:t>
            </a:r>
            <a:endParaRPr lang="zh-TW" altLang="en-US" sz="2000" b="1" dirty="0">
              <a:latin typeface="微軟正黑體" panose="020B0604030504040204" pitchFamily="34" charset="-120"/>
              <a:ea typeface="微軟正黑體" panose="020B0604030504040204" pitchFamily="34" charset="-120"/>
            </a:endParaRPr>
          </a:p>
          <a:p>
            <a:pPr marL="0" indent="0">
              <a:buNone/>
            </a:pPr>
            <a:r>
              <a:rPr lang="zh-TW" altLang="en-US" sz="2000" dirty="0">
                <a:latin typeface="微軟正黑體" panose="020B0604030504040204" pitchFamily="34" charset="-120"/>
                <a:ea typeface="微軟正黑體" panose="020B0604030504040204" pitchFamily="34" charset="-120"/>
              </a:rPr>
              <a:t>在二零一七年</a:t>
            </a:r>
            <a:r>
              <a:rPr lang="zh-TW" altLang="en-US" sz="2000">
                <a:latin typeface="微軟正黑體" panose="020B0604030504040204" pitchFamily="34" charset="-120"/>
                <a:ea typeface="微軟正黑體" panose="020B0604030504040204" pitchFamily="34" charset="-120"/>
              </a:rPr>
              <a:t>下半年</a:t>
            </a:r>
            <a:r>
              <a:rPr lang="en-US" altLang="zh-TW" sz="2000" smtClean="0">
                <a:latin typeface="微軟正黑體" panose="020B0604030504040204" pitchFamily="34" charset="-120"/>
                <a:ea typeface="微軟正黑體" panose="020B0604030504040204" pitchFamily="34" charset="-120"/>
              </a:rPr>
              <a:t>66</a:t>
            </a:r>
            <a:r>
              <a:rPr lang="zh-TW" altLang="en-US" sz="2000" smtClean="0">
                <a:latin typeface="微軟正黑體" panose="020B0604030504040204" pitchFamily="34" charset="-120"/>
                <a:ea typeface="微軟正黑體" panose="020B0604030504040204" pitchFamily="34" charset="-120"/>
              </a:rPr>
              <a:t>个被退卷的法轮功学员的案例中</a:t>
            </a:r>
            <a:r>
              <a:rPr lang="zh-TW" altLang="en-US" sz="2000" b="1" smtClean="0">
                <a:solidFill>
                  <a:srgbClr val="0070C0"/>
                </a:solidFill>
                <a:latin typeface="微軟正黑體" panose="020B0604030504040204" pitchFamily="34" charset="-120"/>
                <a:ea typeface="微軟正黑體" panose="020B0604030504040204" pitchFamily="34" charset="-120"/>
              </a:rPr>
              <a:t>有</a:t>
            </a:r>
            <a:r>
              <a:rPr lang="en-US" altLang="zh-TW" sz="2000" b="1" smtClean="0">
                <a:solidFill>
                  <a:srgbClr val="0070C0"/>
                </a:solidFill>
                <a:latin typeface="微軟正黑體" panose="020B0604030504040204" pitchFamily="34" charset="-120"/>
                <a:ea typeface="微軟正黑體" panose="020B0604030504040204" pitchFamily="34" charset="-120"/>
              </a:rPr>
              <a:t>22</a:t>
            </a:r>
            <a:r>
              <a:rPr lang="zh-TW" altLang="en-US" sz="2000" b="1" smtClean="0">
                <a:solidFill>
                  <a:srgbClr val="0070C0"/>
                </a:solidFill>
                <a:latin typeface="微軟正黑體" panose="020B0604030504040204" pitchFamily="34" charset="-120"/>
                <a:ea typeface="微軟正黑體" panose="020B0604030504040204" pitchFamily="34" charset="-120"/>
              </a:rPr>
              <a:t>名法轮功学员无罪获释</a:t>
            </a:r>
            <a:r>
              <a:rPr lang="zh-TW" altLang="en-US" sz="2000" smtClean="0">
                <a:latin typeface="微軟正黑體" panose="020B0604030504040204" pitchFamily="34" charset="-120"/>
                <a:ea typeface="微軟正黑體" panose="020B0604030504040204" pitchFamily="34" charset="-120"/>
              </a:rPr>
              <a:t>，</a:t>
            </a:r>
            <a:r>
              <a:rPr lang="en-US" altLang="zh-TW" sz="2000" smtClean="0">
                <a:latin typeface="微軟正黑體" panose="020B0604030504040204" pitchFamily="34" charset="-120"/>
                <a:ea typeface="微軟正黑體" panose="020B0604030504040204" pitchFamily="34" charset="-120"/>
              </a:rPr>
              <a:t>11</a:t>
            </a:r>
            <a:r>
              <a:rPr lang="zh-TW" altLang="en-US" sz="2000" smtClean="0">
                <a:latin typeface="微軟正黑體" panose="020B0604030504040204" pitchFamily="34" charset="-120"/>
                <a:ea typeface="微軟正黑體" panose="020B0604030504040204" pitchFamily="34" charset="-120"/>
              </a:rPr>
              <a:t>名法轮功学员被再次起诉，</a:t>
            </a:r>
            <a:r>
              <a:rPr lang="en-US" altLang="zh-TW" sz="2000" smtClean="0">
                <a:latin typeface="微軟正黑體" panose="020B0604030504040204" pitchFamily="34" charset="-120"/>
                <a:ea typeface="微軟正黑體" panose="020B0604030504040204" pitchFamily="34" charset="-120"/>
              </a:rPr>
              <a:t>5</a:t>
            </a:r>
            <a:r>
              <a:rPr lang="zh-TW" altLang="en-US" sz="2000" smtClean="0">
                <a:latin typeface="微軟正黑體" panose="020B0604030504040204" pitchFamily="34" charset="-120"/>
                <a:ea typeface="微軟正黑體" panose="020B0604030504040204" pitchFamily="34" charset="-120"/>
              </a:rPr>
              <a:t>名法轮功学员庭审无果，有</a:t>
            </a:r>
            <a:r>
              <a:rPr lang="en-US" altLang="zh-TW" sz="2000" smtClean="0">
                <a:latin typeface="微軟正黑體" panose="020B0604030504040204" pitchFamily="34" charset="-120"/>
                <a:ea typeface="微軟正黑體" panose="020B0604030504040204" pitchFamily="34" charset="-120"/>
              </a:rPr>
              <a:t>18</a:t>
            </a:r>
            <a:r>
              <a:rPr lang="zh-TW" altLang="en-US" sz="2000" smtClean="0">
                <a:latin typeface="微軟正黑體" panose="020B0604030504040204" pitchFamily="34" charset="-120"/>
                <a:ea typeface="微軟正黑體" panose="020B0604030504040204" pitchFamily="34" charset="-120"/>
              </a:rPr>
              <a:t>名退卷后状况不明，</a:t>
            </a:r>
            <a:r>
              <a:rPr lang="en-US" altLang="zh-TW" sz="2000" smtClean="0">
                <a:latin typeface="微軟正黑體" panose="020B0604030504040204" pitchFamily="34" charset="-120"/>
                <a:ea typeface="微軟正黑體" panose="020B0604030504040204" pitchFamily="34" charset="-120"/>
              </a:rPr>
              <a:t>3</a:t>
            </a:r>
            <a:r>
              <a:rPr lang="zh-TW" altLang="en-US" sz="2000" smtClean="0">
                <a:latin typeface="微軟正黑體" panose="020B0604030504040204" pitchFamily="34" charset="-120"/>
                <a:ea typeface="微軟正黑體" panose="020B0604030504040204" pitchFamily="34" charset="-120"/>
              </a:rPr>
              <a:t>名法轮功学员发回重审未果，</a:t>
            </a:r>
            <a:r>
              <a:rPr lang="en-US" altLang="zh-TW" sz="2000" smtClean="0">
                <a:latin typeface="微軟正黑體" panose="020B0604030504040204" pitchFamily="34" charset="-120"/>
                <a:ea typeface="微軟正黑體" panose="020B0604030504040204" pitchFamily="34" charset="-120"/>
              </a:rPr>
              <a:t>7</a:t>
            </a:r>
            <a:r>
              <a:rPr lang="zh-TW" altLang="en-US" sz="2000" smtClean="0">
                <a:latin typeface="微軟正黑體" panose="020B0604030504040204" pitchFamily="34" charset="-120"/>
                <a:ea typeface="微軟正黑體" panose="020B0604030504040204" pitchFamily="34" charset="-120"/>
              </a:rPr>
              <a:t>名法轮功学员遭非法判刑（其中</a:t>
            </a:r>
            <a:r>
              <a:rPr lang="en-US" altLang="zh-TW" sz="2000" smtClean="0">
                <a:latin typeface="微軟正黑體" panose="020B0604030504040204" pitchFamily="34" charset="-120"/>
                <a:ea typeface="微軟正黑體" panose="020B0604030504040204" pitchFamily="34" charset="-120"/>
              </a:rPr>
              <a:t>6</a:t>
            </a:r>
            <a:r>
              <a:rPr lang="zh-TW" altLang="en-US" sz="2000" smtClean="0">
                <a:latin typeface="微軟正黑體" panose="020B0604030504040204" pitchFamily="34" charset="-120"/>
                <a:ea typeface="微軟正黑體" panose="020B0604030504040204" pitchFamily="34" charset="-120"/>
              </a:rPr>
              <a:t>人在上诉中）。</a:t>
            </a:r>
            <a:endParaRPr lang="en-US" altLang="zh-TW" sz="2000" dirty="0" smtClean="0">
              <a:latin typeface="微軟正黑體" panose="020B0604030504040204" pitchFamily="34" charset="-120"/>
              <a:ea typeface="微軟正黑體" panose="020B0604030504040204" pitchFamily="34" charset="-120"/>
            </a:endParaRPr>
          </a:p>
          <a:p>
            <a:pPr marL="0" indent="0">
              <a:buNone/>
            </a:pPr>
            <a:endParaRPr lang="en-US" altLang="zh-TW" sz="2000" dirty="0">
              <a:latin typeface="微軟正黑體" panose="020B0604030504040204" pitchFamily="34" charset="-120"/>
              <a:ea typeface="微軟正黑體" panose="020B0604030504040204" pitchFamily="34" charset="-120"/>
            </a:endParaRPr>
          </a:p>
          <a:p>
            <a:pPr marL="0" indent="0">
              <a:buNone/>
            </a:pPr>
            <a:r>
              <a:rPr lang="en-US" altLang="zh-TW" sz="2000" b="1" u="sng" smtClean="0">
                <a:solidFill>
                  <a:srgbClr val="0070C0"/>
                </a:solidFill>
                <a:latin typeface="微軟正黑體" panose="020B0604030504040204" pitchFamily="34" charset="-120"/>
                <a:ea typeface="微軟正黑體" panose="020B0604030504040204" pitchFamily="34" charset="-120"/>
              </a:rPr>
              <a:t>2017</a:t>
            </a:r>
            <a:r>
              <a:rPr lang="zh-TW" altLang="en-US" sz="2000" b="1" u="sng" smtClean="0">
                <a:solidFill>
                  <a:srgbClr val="0070C0"/>
                </a:solidFill>
                <a:latin typeface="微軟正黑體" panose="020B0604030504040204" pitchFamily="34" charset="-120"/>
                <a:ea typeface="微軟正黑體" panose="020B0604030504040204" pitchFamily="34" charset="-120"/>
              </a:rPr>
              <a:t>年一整年，中国各地法轮功学员被无罪获释，共</a:t>
            </a:r>
            <a:r>
              <a:rPr lang="en-US" altLang="zh-TW" sz="2000" b="1" u="sng" smtClean="0">
                <a:solidFill>
                  <a:srgbClr val="0070C0"/>
                </a:solidFill>
                <a:latin typeface="微軟正黑體" panose="020B0604030504040204" pitchFamily="34" charset="-120"/>
                <a:ea typeface="微軟正黑體" panose="020B0604030504040204" pitchFamily="34" charset="-120"/>
              </a:rPr>
              <a:t>76</a:t>
            </a:r>
            <a:r>
              <a:rPr lang="zh-TW" altLang="en-US" sz="2000" b="1" u="sng" dirty="0" smtClean="0">
                <a:solidFill>
                  <a:srgbClr val="0070C0"/>
                </a:solidFill>
                <a:latin typeface="微軟正黑體" panose="020B0604030504040204" pitchFamily="34" charset="-120"/>
                <a:ea typeface="微軟正黑體" panose="020B0604030504040204" pitchFamily="34" charset="-120"/>
              </a:rPr>
              <a:t>名</a:t>
            </a:r>
            <a:endParaRPr lang="zh-TW" altLang="en-US" sz="2000" b="1" u="sng" dirty="0">
              <a:solidFill>
                <a:srgbClr val="0070C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2580080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圓角化單一角落矩形 8"/>
          <p:cNvSpPr/>
          <p:nvPr/>
        </p:nvSpPr>
        <p:spPr>
          <a:xfrm>
            <a:off x="4067946" y="511807"/>
            <a:ext cx="5076054" cy="6346194"/>
          </a:xfrm>
          <a:prstGeom prst="round1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solidFill>
                <a:schemeClr val="tx1"/>
              </a:solidFill>
            </a:endParaRPr>
          </a:p>
        </p:txBody>
      </p:sp>
      <p:sp>
        <p:nvSpPr>
          <p:cNvPr id="3" name="矩形 2"/>
          <p:cNvSpPr/>
          <p:nvPr/>
        </p:nvSpPr>
        <p:spPr>
          <a:xfrm>
            <a:off x="1" y="0"/>
            <a:ext cx="4067945" cy="6858000"/>
          </a:xfrm>
          <a:prstGeom prst="rect">
            <a:avLst/>
          </a:prstGeom>
          <a:solidFill>
            <a:schemeClr val="tx2">
              <a:lumMod val="50000"/>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942" tIns="45472" rIns="90942" bIns="45472" rtlCol="0" anchor="ctr"/>
          <a:lstStyle/>
          <a:p>
            <a:pPr algn="ctr"/>
            <a:endParaRPr lang="en-US" altLang="zh-TW" sz="3200" b="1" dirty="0">
              <a:latin typeface="微軟正黑體" panose="020B0604030504040204" pitchFamily="34" charset="-120"/>
              <a:ea typeface="微軟正黑體" panose="020B0604030504040204" pitchFamily="34" charset="-120"/>
            </a:endParaRPr>
          </a:p>
        </p:txBody>
      </p:sp>
      <p:sp>
        <p:nvSpPr>
          <p:cNvPr id="2" name="文字方塊 1"/>
          <p:cNvSpPr txBox="1"/>
          <p:nvPr/>
        </p:nvSpPr>
        <p:spPr>
          <a:xfrm>
            <a:off x="101252" y="188641"/>
            <a:ext cx="3808050" cy="645830"/>
          </a:xfrm>
          <a:prstGeom prst="rect">
            <a:avLst/>
          </a:prstGeom>
          <a:noFill/>
        </p:spPr>
        <p:txBody>
          <a:bodyPr wrap="none" lIns="90942" tIns="45472" rIns="90942" bIns="45472" rtlCol="0">
            <a:spAutoFit/>
          </a:bodyPr>
          <a:lstStyle/>
          <a:p>
            <a:r>
              <a:rPr lang="en-US" altLang="zh-TW" sz="3600" b="1" dirty="0">
                <a:solidFill>
                  <a:schemeClr val="bg1"/>
                </a:solidFill>
                <a:latin typeface="微軟正黑體" panose="020B0604030504040204" pitchFamily="34" charset="-120"/>
                <a:ea typeface="微軟正黑體" panose="020B0604030504040204" pitchFamily="34" charset="-120"/>
              </a:rPr>
              <a:t>2</a:t>
            </a:r>
            <a:r>
              <a:rPr lang="en-US" altLang="zh-TW" sz="3600" b="1" dirty="0" smtClean="0">
                <a:solidFill>
                  <a:schemeClr val="bg1"/>
                </a:solidFill>
                <a:latin typeface="微軟正黑體" panose="020B0604030504040204" pitchFamily="34" charset="-120"/>
                <a:ea typeface="微軟正黑體" panose="020B0604030504040204" pitchFamily="34" charset="-120"/>
              </a:rPr>
              <a:t>.</a:t>
            </a:r>
            <a:r>
              <a:rPr lang="zh-TW" altLang="en-US" sz="3600" b="1" dirty="0">
                <a:solidFill>
                  <a:schemeClr val="bg1"/>
                </a:solidFill>
                <a:latin typeface="微軟正黑體" panose="020B0604030504040204" pitchFamily="34" charset="-120"/>
                <a:ea typeface="微軟正黑體" panose="020B0604030504040204" pitchFamily="34" charset="-120"/>
              </a:rPr>
              <a:t>河北省迫害情况</a:t>
            </a:r>
          </a:p>
        </p:txBody>
      </p:sp>
      <p:sp>
        <p:nvSpPr>
          <p:cNvPr id="5" name="矩形 4"/>
          <p:cNvSpPr/>
          <p:nvPr/>
        </p:nvSpPr>
        <p:spPr>
          <a:xfrm>
            <a:off x="107504" y="1124849"/>
            <a:ext cx="3888432" cy="3723596"/>
          </a:xfrm>
          <a:prstGeom prst="rect">
            <a:avLst/>
          </a:prstGeom>
        </p:spPr>
        <p:txBody>
          <a:bodyPr wrap="square" lIns="90942" tIns="45472" rIns="90942" bIns="45472">
            <a:spAutoFit/>
          </a:bodyPr>
          <a:lstStyle/>
          <a:p>
            <a:r>
              <a:rPr lang="zh-CN" altLang="zh-TW" sz="2000" dirty="0">
                <a:solidFill>
                  <a:schemeClr val="bg1"/>
                </a:solidFill>
                <a:latin typeface="微軟正黑體" panose="020B0604030504040204" pitchFamily="34" charset="-120"/>
                <a:ea typeface="微軟正黑體" panose="020B0604030504040204" pitchFamily="34" charset="-120"/>
              </a:rPr>
              <a:t>截至</a:t>
            </a:r>
            <a:r>
              <a:rPr lang="en-US" altLang="zh-TW" sz="2000" dirty="0" smtClean="0">
                <a:solidFill>
                  <a:schemeClr val="bg1"/>
                </a:solidFill>
                <a:latin typeface="微軟正黑體" panose="020B0604030504040204" pitchFamily="34" charset="-120"/>
                <a:ea typeface="微軟正黑體" panose="020B0604030504040204" pitchFamily="34" charset="-120"/>
              </a:rPr>
              <a:t>2018</a:t>
            </a:r>
            <a:r>
              <a:rPr lang="zh-CN" altLang="zh-TW" sz="2000" dirty="0" smtClean="0">
                <a:solidFill>
                  <a:schemeClr val="bg1"/>
                </a:solidFill>
                <a:latin typeface="微軟正黑體" panose="020B0604030504040204" pitchFamily="34" charset="-120"/>
                <a:ea typeface="微軟正黑體" panose="020B0604030504040204" pitchFamily="34" charset="-120"/>
              </a:rPr>
              <a:t>年</a:t>
            </a:r>
            <a:r>
              <a:rPr lang="en-US" altLang="zh-CN" sz="2000" dirty="0" smtClean="0">
                <a:solidFill>
                  <a:schemeClr val="bg1"/>
                </a:solidFill>
                <a:latin typeface="微軟正黑體" panose="020B0604030504040204" pitchFamily="34" charset="-120"/>
                <a:ea typeface="微軟正黑體" panose="020B0604030504040204" pitchFamily="34" charset="-120"/>
              </a:rPr>
              <a:t>1</a:t>
            </a:r>
            <a:r>
              <a:rPr lang="zh-CN" altLang="zh-TW" sz="2000" dirty="0" smtClean="0">
                <a:solidFill>
                  <a:schemeClr val="bg1"/>
                </a:solidFill>
                <a:latin typeface="微軟正黑體" panose="020B0604030504040204" pitchFamily="34" charset="-120"/>
                <a:ea typeface="微軟正黑體" panose="020B0604030504040204" pitchFamily="34" charset="-120"/>
              </a:rPr>
              <a:t>月</a:t>
            </a:r>
            <a:r>
              <a:rPr lang="en-US" altLang="zh-CN" sz="2000" dirty="0" smtClean="0">
                <a:solidFill>
                  <a:schemeClr val="bg1"/>
                </a:solidFill>
                <a:latin typeface="微軟正黑體" panose="020B0604030504040204" pitchFamily="34" charset="-120"/>
                <a:ea typeface="微軟正黑體" panose="020B0604030504040204" pitchFamily="34" charset="-120"/>
              </a:rPr>
              <a:t>13</a:t>
            </a:r>
            <a:r>
              <a:rPr lang="zh-CN" altLang="zh-TW" sz="2000" dirty="0" smtClean="0">
                <a:solidFill>
                  <a:schemeClr val="bg1"/>
                </a:solidFill>
                <a:latin typeface="微軟正黑體" panose="020B0604030504040204" pitchFamily="34" charset="-120"/>
                <a:ea typeface="微軟正黑體" panose="020B0604030504040204" pitchFamily="34" charset="-120"/>
              </a:rPr>
              <a:t>日</a:t>
            </a:r>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CN" altLang="zh-TW" sz="2000" dirty="0" smtClean="0">
                <a:solidFill>
                  <a:schemeClr val="bg1"/>
                </a:solidFill>
                <a:latin typeface="微軟正黑體" panose="020B0604030504040204" pitchFamily="34" charset="-120"/>
                <a:ea typeface="微軟正黑體" panose="020B0604030504040204" pitchFamily="34" charset="-120"/>
              </a:rPr>
              <a:t>明慧数据馆数据统计显示，</a:t>
            </a:r>
            <a:endParaRPr lang="zh-TW" altLang="zh-TW" sz="2000" dirty="0">
              <a:solidFill>
                <a:schemeClr val="bg1"/>
              </a:solidFill>
              <a:latin typeface="微軟正黑體" panose="020B0604030504040204" pitchFamily="34" charset="-120"/>
              <a:ea typeface="微軟正黑體" panose="020B0604030504040204" pitchFamily="34" charset="-120"/>
            </a:endParaRPr>
          </a:p>
          <a:p>
            <a:endParaRPr lang="en-US" altLang="zh-CN" sz="2400" dirty="0">
              <a:solidFill>
                <a:schemeClr val="bg1"/>
              </a:solidFill>
              <a:latin typeface="微軟正黑體" panose="020B0604030504040204" pitchFamily="34" charset="-120"/>
              <a:ea typeface="微軟正黑體" panose="020B0604030504040204" pitchFamily="34" charset="-120"/>
            </a:endParaRPr>
          </a:p>
          <a:p>
            <a:r>
              <a:rPr lang="zh-CN" altLang="zh-TW" sz="2000" dirty="0" smtClean="0">
                <a:solidFill>
                  <a:schemeClr val="bg1"/>
                </a:solidFill>
                <a:latin typeface="微軟正黑體" panose="020B0604030504040204" pitchFamily="34" charset="-120"/>
                <a:ea typeface="微軟正黑體" panose="020B0604030504040204" pitchFamily="34" charset="-120"/>
              </a:rPr>
              <a:t>迫害法轮功案例共计</a:t>
            </a:r>
            <a:r>
              <a:rPr lang="en-US" altLang="zh-TW" sz="2400" b="1" dirty="0" smtClean="0">
                <a:solidFill>
                  <a:srgbClr val="FFFF00"/>
                </a:solidFill>
                <a:latin typeface="微軟正黑體" panose="020B0604030504040204" pitchFamily="34" charset="-120"/>
                <a:ea typeface="微軟正黑體" panose="020B0604030504040204" pitchFamily="34" charset="-120"/>
              </a:rPr>
              <a:t>13283</a:t>
            </a:r>
            <a:r>
              <a:rPr lang="zh-CN" altLang="zh-TW" sz="2000" dirty="0" smtClean="0">
                <a:solidFill>
                  <a:schemeClr val="bg1"/>
                </a:solidFill>
                <a:latin typeface="微軟正黑體" panose="020B0604030504040204" pitchFamily="34" charset="-120"/>
                <a:ea typeface="微軟正黑體" panose="020B0604030504040204" pitchFamily="34" charset="-120"/>
              </a:rPr>
              <a:t>例。</a:t>
            </a:r>
            <a:endParaRPr lang="en-US" altLang="zh-CN" sz="2000" dirty="0" smtClean="0">
              <a:solidFill>
                <a:schemeClr val="bg1"/>
              </a:solidFill>
              <a:latin typeface="微軟正黑體" panose="020B0604030504040204" pitchFamily="34" charset="-120"/>
              <a:ea typeface="微軟正黑體" panose="020B0604030504040204" pitchFamily="34" charset="-120"/>
            </a:endParaRPr>
          </a:p>
          <a:p>
            <a:r>
              <a:rPr lang="en-US" altLang="zh-TW" sz="2000" dirty="0" smtClean="0">
                <a:solidFill>
                  <a:schemeClr val="bg1"/>
                </a:solidFill>
                <a:latin typeface="微軟正黑體" panose="020B0604030504040204" pitchFamily="34" charset="-120"/>
                <a:ea typeface="微軟正黑體" panose="020B0604030504040204" pitchFamily="34" charset="-120"/>
              </a:rPr>
              <a:t>(</a:t>
            </a:r>
            <a:r>
              <a:rPr lang="zh-TW" altLang="en-US" sz="2000" dirty="0" smtClean="0">
                <a:solidFill>
                  <a:schemeClr val="bg1"/>
                </a:solidFill>
                <a:latin typeface="微軟正黑體" panose="020B0604030504040204" pitchFamily="34" charset="-120"/>
                <a:ea typeface="微軟正黑體" panose="020B0604030504040204" pitchFamily="34" charset="-120"/>
              </a:rPr>
              <a:t>全国第二大，仅次山东</a:t>
            </a:r>
            <a:r>
              <a:rPr lang="en-US" altLang="zh-TW" sz="2000" dirty="0" smtClean="0">
                <a:solidFill>
                  <a:schemeClr val="bg1"/>
                </a:solidFill>
                <a:latin typeface="微軟正黑體" panose="020B0604030504040204" pitchFamily="34" charset="-120"/>
                <a:ea typeface="微軟正黑體" panose="020B0604030504040204" pitchFamily="34" charset="-120"/>
              </a:rPr>
              <a:t>)</a:t>
            </a:r>
            <a:endParaRPr lang="zh-TW" altLang="zh-TW" sz="2000" dirty="0">
              <a:solidFill>
                <a:schemeClr val="bg1"/>
              </a:solidFill>
              <a:latin typeface="微軟正黑體" panose="020B0604030504040204" pitchFamily="34" charset="-120"/>
              <a:ea typeface="微軟正黑體" panose="020B0604030504040204" pitchFamily="34" charset="-120"/>
            </a:endParaRPr>
          </a:p>
          <a:p>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TW" altLang="en-US" sz="2000" dirty="0" smtClean="0">
                <a:solidFill>
                  <a:schemeClr val="bg1"/>
                </a:solidFill>
                <a:latin typeface="微軟正黑體" panose="020B0604030504040204" pitchFamily="34" charset="-120"/>
                <a:ea typeface="微軟正黑體" panose="020B0604030504040204" pitchFamily="34" charset="-120"/>
              </a:rPr>
              <a:t>直接</a:t>
            </a:r>
            <a:r>
              <a:rPr lang="zh-CN" altLang="zh-TW" sz="2000" dirty="0" smtClean="0">
                <a:solidFill>
                  <a:schemeClr val="bg1"/>
                </a:solidFill>
                <a:latin typeface="微軟正黑體" panose="020B0604030504040204" pitchFamily="34" charset="-120"/>
                <a:ea typeface="微軟正黑體" panose="020B0604030504040204" pitchFamily="34" charset="-120"/>
              </a:rPr>
              <a:t>受迫害人数</a:t>
            </a:r>
            <a:r>
              <a:rPr lang="en-US" altLang="zh-CN" sz="2400" b="1" dirty="0" smtClean="0">
                <a:solidFill>
                  <a:srgbClr val="FFFF00"/>
                </a:solidFill>
                <a:latin typeface="微軟正黑體" panose="020B0604030504040204" pitchFamily="34" charset="-120"/>
                <a:ea typeface="微軟正黑體" panose="020B0604030504040204" pitchFamily="34" charset="-120"/>
              </a:rPr>
              <a:t>14422</a:t>
            </a:r>
            <a:r>
              <a:rPr lang="zh-CN" altLang="zh-TW" sz="2000" dirty="0" smtClean="0">
                <a:solidFill>
                  <a:schemeClr val="bg1"/>
                </a:solidFill>
                <a:latin typeface="微軟正黑體" panose="020B0604030504040204" pitchFamily="34" charset="-120"/>
                <a:ea typeface="微軟正黑體" panose="020B0604030504040204" pitchFamily="34" charset="-120"/>
              </a:rPr>
              <a:t>人。</a:t>
            </a:r>
            <a:endParaRPr lang="en-US" altLang="zh-CN" sz="2000" dirty="0" smtClean="0">
              <a:solidFill>
                <a:schemeClr val="bg1"/>
              </a:solidFill>
              <a:latin typeface="微軟正黑體" panose="020B0604030504040204" pitchFamily="34" charset="-120"/>
              <a:ea typeface="微軟正黑體" panose="020B0604030504040204" pitchFamily="34" charset="-120"/>
            </a:endParaRPr>
          </a:p>
          <a:p>
            <a:r>
              <a:rPr lang="en-US" altLang="zh-TW" sz="2000" dirty="0" smtClean="0">
                <a:solidFill>
                  <a:schemeClr val="bg1"/>
                </a:solidFill>
                <a:latin typeface="微軟正黑體" panose="020B0604030504040204" pitchFamily="34" charset="-120"/>
                <a:ea typeface="微軟正黑體" panose="020B0604030504040204" pitchFamily="34" charset="-120"/>
              </a:rPr>
              <a:t>(</a:t>
            </a:r>
            <a:r>
              <a:rPr lang="zh-TW" altLang="en-US" sz="2000" dirty="0" smtClean="0">
                <a:solidFill>
                  <a:schemeClr val="bg1"/>
                </a:solidFill>
                <a:latin typeface="微軟正黑體" panose="020B0604030504040204" pitchFamily="34" charset="-120"/>
                <a:ea typeface="微軟正黑體" panose="020B0604030504040204" pitchFamily="34" charset="-120"/>
              </a:rPr>
              <a:t>全国第二大，仅次山东</a:t>
            </a:r>
            <a:r>
              <a:rPr lang="en-US" altLang="zh-TW" sz="2000" dirty="0" smtClean="0">
                <a:solidFill>
                  <a:schemeClr val="bg1"/>
                </a:solidFill>
                <a:latin typeface="微軟正黑體" panose="020B0604030504040204" pitchFamily="34" charset="-120"/>
                <a:ea typeface="微軟正黑體" panose="020B0604030504040204" pitchFamily="34" charset="-120"/>
              </a:rPr>
              <a:t>)</a:t>
            </a:r>
            <a:endParaRPr lang="zh-TW" altLang="zh-TW" sz="2000" dirty="0">
              <a:solidFill>
                <a:schemeClr val="bg1"/>
              </a:solidFill>
              <a:latin typeface="微軟正黑體" panose="020B0604030504040204" pitchFamily="34" charset="-120"/>
              <a:ea typeface="微軟正黑體" panose="020B0604030504040204" pitchFamily="34" charset="-120"/>
            </a:endParaRPr>
          </a:p>
          <a:p>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CN" altLang="zh-TW" sz="2000" dirty="0" smtClean="0">
                <a:solidFill>
                  <a:schemeClr val="bg1"/>
                </a:solidFill>
                <a:latin typeface="微軟正黑體" panose="020B0604030504040204" pitchFamily="34" charset="-120"/>
                <a:ea typeface="微軟正黑體" panose="020B0604030504040204" pitchFamily="34" charset="-120"/>
              </a:rPr>
              <a:t>受迫害致死人数</a:t>
            </a:r>
            <a:r>
              <a:rPr lang="en-US" altLang="zh-CN" sz="2400" b="1" dirty="0" smtClean="0">
                <a:solidFill>
                  <a:srgbClr val="FFFF00"/>
                </a:solidFill>
                <a:latin typeface="微軟正黑體" panose="020B0604030504040204" pitchFamily="34" charset="-120"/>
                <a:ea typeface="微軟正黑體" panose="020B0604030504040204" pitchFamily="34" charset="-120"/>
              </a:rPr>
              <a:t>481</a:t>
            </a:r>
            <a:r>
              <a:rPr lang="zh-CN" altLang="zh-TW" sz="2000" dirty="0" smtClean="0">
                <a:solidFill>
                  <a:schemeClr val="bg1"/>
                </a:solidFill>
                <a:latin typeface="微軟正黑體" panose="020B0604030504040204" pitchFamily="34" charset="-120"/>
                <a:ea typeface="微軟正黑體" panose="020B0604030504040204" pitchFamily="34" charset="-120"/>
              </a:rPr>
              <a:t>人。</a:t>
            </a:r>
            <a:endParaRPr lang="en-US" altLang="zh-CN" sz="2000" dirty="0" smtClean="0">
              <a:solidFill>
                <a:schemeClr val="bg1"/>
              </a:solidFill>
              <a:latin typeface="微軟正黑體" panose="020B0604030504040204" pitchFamily="34" charset="-120"/>
              <a:ea typeface="微軟正黑體" panose="020B0604030504040204" pitchFamily="34" charset="-120"/>
            </a:endParaRPr>
          </a:p>
          <a:p>
            <a:r>
              <a:rPr lang="en-US" altLang="zh-TW" sz="2000" dirty="0" smtClean="0">
                <a:solidFill>
                  <a:schemeClr val="bg1"/>
                </a:solidFill>
                <a:latin typeface="微軟正黑體" panose="020B0604030504040204" pitchFamily="34" charset="-120"/>
                <a:ea typeface="微軟正黑體" panose="020B0604030504040204" pitchFamily="34" charset="-120"/>
              </a:rPr>
              <a:t>(</a:t>
            </a:r>
            <a:r>
              <a:rPr lang="zh-TW" altLang="en-US" sz="2000" dirty="0" smtClean="0">
                <a:solidFill>
                  <a:schemeClr val="bg1"/>
                </a:solidFill>
                <a:latin typeface="微軟正黑體" panose="020B0604030504040204" pitchFamily="34" charset="-120"/>
                <a:ea typeface="微軟正黑體" panose="020B0604030504040204" pitchFamily="34" charset="-120"/>
              </a:rPr>
              <a:t>全国第三大，仅次黑龙江、辽宁</a:t>
            </a:r>
            <a:r>
              <a:rPr lang="en-US" altLang="zh-TW" sz="2000" dirty="0" smtClean="0">
                <a:solidFill>
                  <a:schemeClr val="bg1"/>
                </a:solidFill>
                <a:latin typeface="微軟正黑體" panose="020B0604030504040204" pitchFamily="34" charset="-120"/>
                <a:ea typeface="微軟正黑體" panose="020B0604030504040204" pitchFamily="34" charset="-120"/>
              </a:rPr>
              <a:t>)</a:t>
            </a:r>
            <a:endParaRPr lang="zh-TW" altLang="zh-TW" sz="2000" dirty="0">
              <a:solidFill>
                <a:schemeClr val="bg1"/>
              </a:solidFill>
              <a:latin typeface="微軟正黑體" panose="020B0604030504040204" pitchFamily="34" charset="-120"/>
              <a:ea typeface="微軟正黑體" panose="020B0604030504040204" pitchFamily="34" charset="-120"/>
            </a:endParaRPr>
          </a:p>
        </p:txBody>
      </p:sp>
      <p:sp>
        <p:nvSpPr>
          <p:cNvPr id="6" name="矩形 5"/>
          <p:cNvSpPr/>
          <p:nvPr/>
        </p:nvSpPr>
        <p:spPr>
          <a:xfrm>
            <a:off x="4193705" y="1432875"/>
            <a:ext cx="4824536" cy="2184713"/>
          </a:xfrm>
          <a:prstGeom prst="rect">
            <a:avLst/>
          </a:prstGeom>
          <a:ln>
            <a:noFill/>
          </a:ln>
        </p:spPr>
        <p:txBody>
          <a:bodyPr wrap="square" lIns="90942" tIns="45472" rIns="90942" bIns="45472">
            <a:spAutoFit/>
          </a:bodyPr>
          <a:lstStyle/>
          <a:p>
            <a:r>
              <a:rPr lang="zh-TW" altLang="en-US" sz="2200" dirty="0" smtClean="0">
                <a:solidFill>
                  <a:schemeClr val="bg1"/>
                </a:solidFill>
                <a:latin typeface="微軟正黑體" panose="020B0604030504040204" pitchFamily="34" charset="-120"/>
                <a:ea typeface="微軟正黑體" panose="020B0604030504040204" pitchFamily="34" charset="-120"/>
              </a:rPr>
              <a:t>截至</a:t>
            </a:r>
            <a:r>
              <a:rPr lang="en-US" altLang="zh-TW" sz="2200" dirty="0">
                <a:solidFill>
                  <a:schemeClr val="bg1"/>
                </a:solidFill>
                <a:latin typeface="微軟正黑體" panose="020B0604030504040204" pitchFamily="34" charset="-120"/>
                <a:ea typeface="微軟正黑體" panose="020B0604030504040204" pitchFamily="34" charset="-120"/>
              </a:rPr>
              <a:t>2014</a:t>
            </a:r>
            <a:r>
              <a:rPr lang="zh-TW" altLang="en-US" sz="2200" dirty="0">
                <a:solidFill>
                  <a:schemeClr val="bg1"/>
                </a:solidFill>
                <a:latin typeface="微軟正黑體" panose="020B0604030504040204" pitchFamily="34" charset="-120"/>
                <a:ea typeface="微軟正黑體" panose="020B0604030504040204" pitchFamily="34" charset="-120"/>
              </a:rPr>
              <a:t>年底</a:t>
            </a:r>
            <a:r>
              <a:rPr lang="zh-TW" altLang="en-US" sz="2200" dirty="0" smtClean="0">
                <a:solidFill>
                  <a:schemeClr val="bg1"/>
                </a:solidFill>
                <a:latin typeface="微軟正黑體" panose="020B0604030504040204" pitchFamily="34" charset="-120"/>
                <a:ea typeface="微軟正黑體" panose="020B0604030504040204" pitchFamily="34" charset="-120"/>
              </a:rPr>
              <a:t>，</a:t>
            </a:r>
            <a:endParaRPr lang="en-US" altLang="zh-TW" sz="2200" dirty="0" smtClean="0">
              <a:solidFill>
                <a:schemeClr val="bg1"/>
              </a:solidFill>
              <a:latin typeface="微軟正黑體" panose="020B0604030504040204" pitchFamily="34" charset="-120"/>
              <a:ea typeface="微軟正黑體" panose="020B0604030504040204" pitchFamily="34" charset="-120"/>
            </a:endParaRPr>
          </a:p>
          <a:p>
            <a:r>
              <a:rPr lang="zh-TW" altLang="en-US" sz="2200" dirty="0" smtClean="0">
                <a:solidFill>
                  <a:schemeClr val="bg1"/>
                </a:solidFill>
                <a:latin typeface="微軟正黑體" panose="020B0604030504040204" pitchFamily="34" charset="-120"/>
                <a:ea typeface="微軟正黑體" panose="020B0604030504040204" pitchFamily="34" charset="-120"/>
              </a:rPr>
              <a:t>追查国际公布了</a:t>
            </a:r>
            <a:r>
              <a:rPr lang="zh-TW" altLang="en-US" sz="2200" b="1" dirty="0" smtClean="0">
                <a:solidFill>
                  <a:schemeClr val="bg1"/>
                </a:solidFill>
                <a:latin typeface="微軟正黑體" panose="020B0604030504040204" pitchFamily="34" charset="-120"/>
                <a:ea typeface="微軟正黑體" panose="020B0604030504040204" pitchFamily="34" charset="-120"/>
              </a:rPr>
              <a:t>河北</a:t>
            </a:r>
            <a:r>
              <a:rPr lang="zh-CN" altLang="en-US" sz="2200" b="1" dirty="0" smtClean="0">
                <a:solidFill>
                  <a:schemeClr val="bg1"/>
                </a:solidFill>
                <a:latin typeface="微軟正黑體" panose="020B0604030504040204" pitchFamily="34" charset="-120"/>
                <a:ea typeface="微軟正黑體" panose="020B0604030504040204" pitchFamily="34" charset="-120"/>
              </a:rPr>
              <a:t>省</a:t>
            </a:r>
            <a:endParaRPr lang="en-US" altLang="zh-CN" sz="2200" b="1" dirty="0" smtClean="0">
              <a:solidFill>
                <a:schemeClr val="bg1"/>
              </a:solidFill>
              <a:latin typeface="微軟正黑體" panose="020B0604030504040204" pitchFamily="34" charset="-120"/>
              <a:ea typeface="微軟正黑體" panose="020B0604030504040204" pitchFamily="34" charset="-120"/>
            </a:endParaRPr>
          </a:p>
          <a:p>
            <a:r>
              <a:rPr lang="zh-TW" altLang="en-US" sz="2200" dirty="0" smtClean="0">
                <a:solidFill>
                  <a:schemeClr val="bg1"/>
                </a:solidFill>
                <a:latin typeface="微軟正黑體" panose="020B0604030504040204" pitchFamily="34" charset="-120"/>
                <a:ea typeface="微軟正黑體" panose="020B0604030504040204" pitchFamily="34" charset="-120"/>
              </a:rPr>
              <a:t>涉嫌参与活摘法轮功学员器官的</a:t>
            </a:r>
            <a:endParaRPr lang="en-US" altLang="zh-TW" sz="2200" dirty="0" smtClean="0">
              <a:solidFill>
                <a:schemeClr val="bg1"/>
              </a:solidFill>
              <a:latin typeface="微軟正黑體" panose="020B0604030504040204" pitchFamily="34" charset="-120"/>
              <a:ea typeface="微軟正黑體" panose="020B0604030504040204" pitchFamily="34" charset="-120"/>
            </a:endParaRPr>
          </a:p>
          <a:p>
            <a:r>
              <a:rPr lang="en-US" altLang="zh-TW" sz="2400" b="1" dirty="0" smtClean="0">
                <a:solidFill>
                  <a:srgbClr val="FF0000"/>
                </a:solidFill>
                <a:latin typeface="微軟正黑體" panose="020B0604030504040204" pitchFamily="34" charset="-120"/>
                <a:ea typeface="微軟正黑體" panose="020B0604030504040204" pitchFamily="34" charset="-120"/>
              </a:rPr>
              <a:t>34</a:t>
            </a:r>
            <a:r>
              <a:rPr lang="zh-TW" altLang="en-US" sz="2400" b="1" dirty="0" smtClean="0">
                <a:solidFill>
                  <a:srgbClr val="FF0000"/>
                </a:solidFill>
                <a:latin typeface="微軟正黑體" panose="020B0604030504040204" pitchFamily="34" charset="-120"/>
                <a:ea typeface="微軟正黑體" panose="020B0604030504040204" pitchFamily="34" charset="-120"/>
              </a:rPr>
              <a:t>家</a:t>
            </a:r>
            <a:r>
              <a:rPr lang="zh-TW" altLang="en-US" sz="2200" b="1" dirty="0" smtClean="0">
                <a:solidFill>
                  <a:schemeClr val="bg1"/>
                </a:solidFill>
                <a:latin typeface="微軟正黑體" panose="020B0604030504040204" pitchFamily="34" charset="-120"/>
                <a:ea typeface="微軟正黑體" panose="020B0604030504040204" pitchFamily="34" charset="-120"/>
              </a:rPr>
              <a:t>医院</a:t>
            </a:r>
            <a:r>
              <a:rPr lang="en-US" altLang="zh-TW" sz="2200" b="1" dirty="0" smtClean="0">
                <a:solidFill>
                  <a:schemeClr val="bg1"/>
                </a:solidFill>
                <a:latin typeface="微軟正黑體" panose="020B0604030504040204" pitchFamily="34" charset="-120"/>
                <a:ea typeface="微軟正黑體" panose="020B0604030504040204" pitchFamily="34" charset="-120"/>
              </a:rPr>
              <a:t>(</a:t>
            </a:r>
            <a:r>
              <a:rPr lang="zh-TW" altLang="en-US" sz="2200" b="1" dirty="0" smtClean="0">
                <a:solidFill>
                  <a:schemeClr val="bg1"/>
                </a:solidFill>
                <a:latin typeface="微軟正黑體" panose="020B0604030504040204" pitchFamily="34" charset="-120"/>
                <a:ea typeface="微軟正黑體" panose="020B0604030504040204" pitchFamily="34" charset="-120"/>
              </a:rPr>
              <a:t>占全国</a:t>
            </a:r>
            <a:r>
              <a:rPr lang="en-US" altLang="zh-TW" sz="2200" b="1" dirty="0" smtClean="0">
                <a:solidFill>
                  <a:schemeClr val="bg1"/>
                </a:solidFill>
                <a:latin typeface="微軟正黑體" panose="020B0604030504040204" pitchFamily="34" charset="-120"/>
                <a:ea typeface="微軟正黑體" panose="020B0604030504040204" pitchFamily="34" charset="-120"/>
              </a:rPr>
              <a:t>3.9</a:t>
            </a:r>
            <a:r>
              <a:rPr lang="en-US" altLang="zh-TW" sz="2200" b="1" dirty="0">
                <a:solidFill>
                  <a:schemeClr val="bg1"/>
                </a:solidFill>
                <a:latin typeface="微軟正黑體" panose="020B0604030504040204" pitchFamily="34" charset="-120"/>
                <a:ea typeface="微軟正黑體" panose="020B0604030504040204" pitchFamily="34" charset="-120"/>
              </a:rPr>
              <a:t>%)</a:t>
            </a:r>
            <a:r>
              <a:rPr lang="zh-TW" altLang="en-US" sz="2200" b="1" dirty="0" smtClean="0">
                <a:solidFill>
                  <a:schemeClr val="bg1"/>
                </a:solidFill>
                <a:latin typeface="微軟正黑體" panose="020B0604030504040204" pitchFamily="34" charset="-120"/>
                <a:ea typeface="微軟正黑體" panose="020B0604030504040204" pitchFamily="34" charset="-120"/>
              </a:rPr>
              <a:t>、</a:t>
            </a:r>
            <a:endParaRPr lang="en-US" altLang="zh-TW" sz="2200" b="1" dirty="0" smtClean="0">
              <a:solidFill>
                <a:schemeClr val="bg1"/>
              </a:solidFill>
              <a:latin typeface="微軟正黑體" panose="020B0604030504040204" pitchFamily="34" charset="-120"/>
              <a:ea typeface="微軟正黑體" panose="020B0604030504040204" pitchFamily="34" charset="-120"/>
            </a:endParaRPr>
          </a:p>
          <a:p>
            <a:r>
              <a:rPr lang="en-US" altLang="zh-CN" sz="2400" b="1" dirty="0" smtClean="0">
                <a:solidFill>
                  <a:srgbClr val="FF0000"/>
                </a:solidFill>
                <a:latin typeface="微軟正黑體" panose="020B0604030504040204" pitchFamily="34" charset="-120"/>
                <a:ea typeface="微軟正黑體" panose="020B0604030504040204" pitchFamily="34" charset="-120"/>
              </a:rPr>
              <a:t>172</a:t>
            </a:r>
            <a:r>
              <a:rPr lang="zh-TW" altLang="en-US" sz="2400" b="1" dirty="0" smtClean="0">
                <a:solidFill>
                  <a:srgbClr val="FF0000"/>
                </a:solidFill>
                <a:latin typeface="微軟正黑體" panose="020B0604030504040204" pitchFamily="34" charset="-120"/>
                <a:ea typeface="微軟正黑體" panose="020B0604030504040204" pitchFamily="34" charset="-120"/>
              </a:rPr>
              <a:t>名</a:t>
            </a:r>
            <a:r>
              <a:rPr lang="zh-TW" altLang="en-US" sz="2200" b="1" dirty="0" smtClean="0">
                <a:solidFill>
                  <a:schemeClr val="bg1"/>
                </a:solidFill>
                <a:latin typeface="微軟正黑體" panose="020B0604030504040204" pitchFamily="34" charset="-120"/>
                <a:ea typeface="微軟正黑體" panose="020B0604030504040204" pitchFamily="34" charset="-120"/>
              </a:rPr>
              <a:t>医务人员</a:t>
            </a:r>
            <a:r>
              <a:rPr lang="zh-TW" altLang="en-US" sz="2200" dirty="0" smtClean="0">
                <a:solidFill>
                  <a:schemeClr val="bg1"/>
                </a:solidFill>
                <a:latin typeface="微軟正黑體" panose="020B0604030504040204" pitchFamily="34" charset="-120"/>
                <a:ea typeface="微軟正黑體" panose="020B0604030504040204" pitchFamily="34" charset="-120"/>
              </a:rPr>
              <a:t>名单，</a:t>
            </a:r>
            <a:endParaRPr lang="en-US" altLang="zh-TW" sz="2200" dirty="0" smtClean="0">
              <a:solidFill>
                <a:schemeClr val="bg1"/>
              </a:solidFill>
              <a:latin typeface="微軟正黑體" panose="020B0604030504040204" pitchFamily="34" charset="-120"/>
              <a:ea typeface="微軟正黑體" panose="020B0604030504040204" pitchFamily="34" charset="-120"/>
            </a:endParaRPr>
          </a:p>
          <a:p>
            <a:r>
              <a:rPr lang="zh-TW" altLang="en-US" sz="2200" dirty="0" smtClean="0">
                <a:solidFill>
                  <a:schemeClr val="bg1"/>
                </a:solidFill>
                <a:latin typeface="微軟正黑體" panose="020B0604030504040204" pitchFamily="34" charset="-120"/>
                <a:ea typeface="微軟正黑體" panose="020B0604030504040204" pitchFamily="34" charset="-120"/>
              </a:rPr>
              <a:t>并将他们立案追查。</a:t>
            </a:r>
            <a:endParaRPr lang="en-US" altLang="zh-TW" sz="2200" dirty="0">
              <a:solidFill>
                <a:schemeClr val="bg1"/>
              </a:solidFill>
              <a:latin typeface="微軟正黑體" panose="020B0604030504040204" pitchFamily="34" charset="-120"/>
              <a:ea typeface="微軟正黑體" panose="020B0604030504040204" pitchFamily="34" charset="-120"/>
            </a:endParaRPr>
          </a:p>
        </p:txBody>
      </p:sp>
      <p:grpSp>
        <p:nvGrpSpPr>
          <p:cNvPr id="10" name="群組 9"/>
          <p:cNvGrpSpPr/>
          <p:nvPr/>
        </p:nvGrpSpPr>
        <p:grpSpPr>
          <a:xfrm>
            <a:off x="4067946" y="0"/>
            <a:ext cx="5076054" cy="1340769"/>
            <a:chOff x="5266184" y="-1"/>
            <a:chExt cx="3877816" cy="1052737"/>
          </a:xfrm>
        </p:grpSpPr>
        <p:pic>
          <p:nvPicPr>
            <p:cNvPr id="11" name="Picture 4" descr="「活摘器官」的圖片搜尋結果"/>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7015" r="42154"/>
            <a:stretch/>
          </p:blipFill>
          <p:spPr bwMode="auto">
            <a:xfrm>
              <a:off x="8014570" y="0"/>
              <a:ext cx="1129430" cy="1052736"/>
            </a:xfrm>
            <a:prstGeom prst="rect">
              <a:avLst/>
            </a:prstGeom>
            <a:noFill/>
            <a:extLst>
              <a:ext uri="{909E8E84-426E-40DD-AFC4-6F175D3DCCD1}">
                <a14:hiddenFill xmlns:a14="http://schemas.microsoft.com/office/drawing/2010/main">
                  <a:solidFill>
                    <a:srgbClr val="FFFFFF"/>
                  </a:solidFill>
                </a14:hiddenFill>
              </a:ext>
            </a:extLst>
          </p:spPr>
        </p:pic>
        <p:sp>
          <p:nvSpPr>
            <p:cNvPr id="12" name="矩形 11"/>
            <p:cNvSpPr/>
            <p:nvPr/>
          </p:nvSpPr>
          <p:spPr>
            <a:xfrm>
              <a:off x="5266184" y="-1"/>
              <a:ext cx="2748386" cy="105273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7198982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22217" y="1052736"/>
            <a:ext cx="8712968" cy="461665"/>
          </a:xfrm>
          <a:prstGeom prst="rect">
            <a:avLst/>
          </a:prstGeom>
        </p:spPr>
        <p:txBody>
          <a:bodyPr wrap="square">
            <a:spAutoFit/>
          </a:bodyPr>
          <a:lstStyle/>
          <a:p>
            <a:r>
              <a:rPr lang="zh-CN" altLang="en-US" dirty="0" smtClean="0">
                <a:latin typeface="微軟正黑體" panose="020B0604030504040204" pitchFamily="34" charset="-120"/>
                <a:ea typeface="微軟正黑體" panose="020B0604030504040204" pitchFamily="34" charset="-120"/>
              </a:rPr>
              <a:t>十八大到迄今为止，</a:t>
            </a:r>
            <a:r>
              <a:rPr lang="zh-CN" altLang="en-US" sz="2400" dirty="0" smtClean="0">
                <a:solidFill>
                  <a:srgbClr val="FF0000"/>
                </a:solidFill>
                <a:latin typeface="微軟正黑體" panose="020B0604030504040204" pitchFamily="34" charset="-120"/>
                <a:ea typeface="微軟正黑體" panose="020B0604030504040204" pitchFamily="34" charset="-120"/>
              </a:rPr>
              <a:t>河北省就有四名常委落马</a:t>
            </a:r>
            <a:r>
              <a:rPr lang="zh-CN" altLang="en-US" dirty="0" smtClean="0">
                <a:latin typeface="微軟正黑體" panose="020B0604030504040204" pitchFamily="34" charset="-120"/>
                <a:ea typeface="微軟正黑體" panose="020B0604030504040204" pitchFamily="34" charset="-120"/>
              </a:rPr>
              <a:t>，分别是</a:t>
            </a:r>
            <a:endParaRPr lang="en-US" altLang="zh-CN" dirty="0" smtClean="0">
              <a:latin typeface="微軟正黑體" panose="020B0604030504040204" pitchFamily="34" charset="-120"/>
              <a:ea typeface="微軟正黑體" panose="020B0604030504040204" pitchFamily="34" charset="-120"/>
            </a:endParaRPr>
          </a:p>
        </p:txBody>
      </p:sp>
      <p:grpSp>
        <p:nvGrpSpPr>
          <p:cNvPr id="4" name="矩形 5"/>
          <p:cNvGrpSpPr/>
          <p:nvPr/>
        </p:nvGrpSpPr>
        <p:grpSpPr>
          <a:xfrm>
            <a:off x="0" y="-3"/>
            <a:ext cx="9144005" cy="836722"/>
            <a:chOff x="-1" y="-1"/>
            <a:chExt cx="9130605" cy="836720"/>
          </a:xfrm>
          <a:solidFill>
            <a:schemeClr val="tx1"/>
          </a:solidFill>
        </p:grpSpPr>
        <p:sp>
          <p:nvSpPr>
            <p:cNvPr id="5" name="矩形"/>
            <p:cNvSpPr/>
            <p:nvPr/>
          </p:nvSpPr>
          <p:spPr>
            <a:xfrm>
              <a:off x="-1" y="-1"/>
              <a:ext cx="9130605" cy="836720"/>
            </a:xfrm>
            <a:prstGeom prst="rect">
              <a:avLst/>
            </a:prstGeom>
            <a:grpFill/>
            <a:ln w="12700" cap="flat">
              <a:noFill/>
              <a:miter lim="400000"/>
            </a:ln>
            <a:effectLst/>
          </p:spPr>
          <p:txBody>
            <a:bodyPr wrap="square" lIns="45718" tIns="45718" rIns="45718" bIns="45718" numCol="1" anchor="ctr">
              <a:noAutofit/>
            </a:bodyPr>
            <a:lstStyle/>
            <a:p>
              <a:pPr>
                <a:defRPr>
                  <a:solidFill>
                    <a:srgbClr val="FFFFFF"/>
                  </a:solidFill>
                </a:defRPr>
              </a:pPr>
              <a:endParaRPr/>
            </a:p>
          </p:txBody>
        </p:sp>
        <p:sp>
          <p:nvSpPr>
            <p:cNvPr id="6" name="9-3. 株洲市被國際追查官員"/>
            <p:cNvSpPr txBox="1"/>
            <p:nvPr/>
          </p:nvSpPr>
          <p:spPr>
            <a:xfrm>
              <a:off x="107346" y="125949"/>
              <a:ext cx="8915907" cy="584769"/>
            </a:xfrm>
            <a:prstGeom prst="rect">
              <a:avLst/>
            </a:prstGeom>
            <a:grp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ctr">
              <a:spAutoFit/>
            </a:bodyPr>
            <a:lstStyle>
              <a:lvl1pPr>
                <a:defRPr sz="3200" b="1">
                  <a:solidFill>
                    <a:srgbClr val="FFFFFF"/>
                  </a:solidFill>
                  <a:latin typeface="微軟正黑體"/>
                  <a:ea typeface="微軟正黑體"/>
                  <a:cs typeface="微軟正黑體"/>
                  <a:sym typeface="微軟正黑體"/>
                </a:defRPr>
              </a:lvl1pPr>
            </a:lstStyle>
            <a:p>
              <a:r>
                <a:rPr lang="en-US" dirty="0"/>
                <a:t>3</a:t>
              </a:r>
              <a:r>
                <a:rPr dirty="0" smtClean="0"/>
                <a:t>.</a:t>
              </a:r>
              <a:r>
                <a:rPr lang="zh-TW" altLang="en-US" dirty="0" smtClean="0"/>
                <a:t> </a:t>
              </a:r>
              <a:r>
                <a:rPr lang="zh-CN" altLang="en-US" dirty="0" smtClean="0"/>
                <a:t>江派地方势力</a:t>
              </a:r>
              <a:r>
                <a:rPr lang="en-US" altLang="zh-CN" dirty="0" smtClean="0"/>
                <a:t>-</a:t>
              </a:r>
              <a:r>
                <a:rPr lang="zh-TW" altLang="en-US" dirty="0" smtClean="0"/>
                <a:t>「河北帮」</a:t>
              </a:r>
              <a:r>
                <a:rPr lang="zh-CN" altLang="en-US" dirty="0" smtClean="0"/>
                <a:t>大溃散</a:t>
              </a:r>
              <a:endParaRPr lang="zh-CN" altLang="en-US" dirty="0"/>
            </a:p>
          </p:txBody>
        </p:sp>
      </p:grpSp>
      <p:graphicFrame>
        <p:nvGraphicFramePr>
          <p:cNvPr id="8" name="表格 7"/>
          <p:cNvGraphicFramePr>
            <a:graphicFrameLocks noGrp="1"/>
          </p:cNvGraphicFramePr>
          <p:nvPr>
            <p:extLst>
              <p:ext uri="{D42A27DB-BD31-4B8C-83A1-F6EECF244321}">
                <p14:modId xmlns:p14="http://schemas.microsoft.com/office/powerpoint/2010/main" val="1206783820"/>
              </p:ext>
            </p:extLst>
          </p:nvPr>
        </p:nvGraphicFramePr>
        <p:xfrm>
          <a:off x="132592" y="1700808"/>
          <a:ext cx="8856987" cy="4812392"/>
        </p:xfrm>
        <a:graphic>
          <a:graphicData uri="http://schemas.openxmlformats.org/drawingml/2006/table">
            <a:tbl>
              <a:tblPr firstRow="1" bandRow="1">
                <a:tableStyleId>{5C22544A-7EE6-4342-B048-85BDC9FD1C3A}</a:tableStyleId>
              </a:tblPr>
              <a:tblGrid>
                <a:gridCol w="1944217"/>
                <a:gridCol w="2088232"/>
                <a:gridCol w="2376264"/>
                <a:gridCol w="2448274"/>
              </a:tblGrid>
              <a:tr h="432048">
                <a:tc>
                  <a:txBody>
                    <a:bodyPr/>
                    <a:lstStyle/>
                    <a:p>
                      <a:pPr marL="0" marR="0" indent="0" algn="ctr" defTabSz="909489" rtl="0" eaLnBrk="1" fontAlgn="auto" latinLnBrk="0" hangingPunct="1">
                        <a:lnSpc>
                          <a:spcPct val="100000"/>
                        </a:lnSpc>
                        <a:spcBef>
                          <a:spcPts val="0"/>
                        </a:spcBef>
                        <a:spcAft>
                          <a:spcPts val="0"/>
                        </a:spcAft>
                        <a:buClrTx/>
                        <a:buSzTx/>
                        <a:buFontTx/>
                        <a:buNone/>
                        <a:tabLst/>
                        <a:defRPr/>
                      </a:pPr>
                      <a:r>
                        <a:rPr lang="zh-TW" altLang="en-US" sz="2000" smtClean="0">
                          <a:solidFill>
                            <a:schemeClr val="tx1"/>
                          </a:solidFill>
                          <a:latin typeface="微軟正黑體" panose="020B0604030504040204" pitchFamily="34" charset="-120"/>
                          <a:ea typeface="微軟正黑體" panose="020B0604030504040204" pitchFamily="34" charset="-120"/>
                        </a:rPr>
                        <a:t>河北</a:t>
                      </a:r>
                      <a:r>
                        <a:rPr lang="zh-CN" altLang="en-US" sz="2000" smtClean="0">
                          <a:solidFill>
                            <a:schemeClr val="tx1"/>
                          </a:solidFill>
                          <a:latin typeface="微軟正黑體" panose="020B0604030504040204" pitchFamily="34" charset="-120"/>
                          <a:ea typeface="微軟正黑體" panose="020B0604030504040204" pitchFamily="34" charset="-120"/>
                        </a:rPr>
                        <a:t>省委书记</a:t>
                      </a:r>
                      <a:endParaRPr lang="zh-TW" altLang="en-US" sz="2000" dirty="0" smtClean="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09489" rtl="0" eaLnBrk="1" fontAlgn="auto" latinLnBrk="0" hangingPunct="1">
                        <a:lnSpc>
                          <a:spcPct val="100000"/>
                        </a:lnSpc>
                        <a:spcBef>
                          <a:spcPts val="0"/>
                        </a:spcBef>
                        <a:spcAft>
                          <a:spcPts val="0"/>
                        </a:spcAft>
                        <a:buClrTx/>
                        <a:buSzTx/>
                        <a:buFontTx/>
                        <a:buNone/>
                        <a:tabLst/>
                        <a:defRPr/>
                      </a:pPr>
                      <a:r>
                        <a:rPr lang="zh-CN" altLang="en-US" sz="2000" smtClean="0">
                          <a:solidFill>
                            <a:schemeClr val="tx1"/>
                          </a:solidFill>
                          <a:latin typeface="微軟正黑體" panose="020B0604030504040204" pitchFamily="34" charset="-120"/>
                          <a:ea typeface="微軟正黑體" panose="020B0604030504040204" pitchFamily="34" charset="-120"/>
                        </a:rPr>
                        <a:t>省委秘书长</a:t>
                      </a:r>
                      <a:endParaRPr lang="zh-TW" altLang="en-US" sz="2000" dirty="0" smtClean="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09489" rtl="0" eaLnBrk="1" fontAlgn="auto" latinLnBrk="0" hangingPunct="1">
                        <a:lnSpc>
                          <a:spcPct val="100000"/>
                        </a:lnSpc>
                        <a:spcBef>
                          <a:spcPts val="0"/>
                        </a:spcBef>
                        <a:spcAft>
                          <a:spcPts val="0"/>
                        </a:spcAft>
                        <a:buClrTx/>
                        <a:buSzTx/>
                        <a:buFontTx/>
                        <a:buNone/>
                        <a:tabLst/>
                        <a:defRPr/>
                      </a:pPr>
                      <a:r>
                        <a:rPr lang="zh-TW" altLang="en-US" sz="2000" smtClean="0">
                          <a:solidFill>
                            <a:schemeClr val="tx1"/>
                          </a:solidFill>
                          <a:latin typeface="微軟正黑體" panose="020B0604030504040204" pitchFamily="34" charset="-120"/>
                          <a:ea typeface="微軟正黑體" panose="020B0604030504040204" pitchFamily="34" charset="-120"/>
                        </a:rPr>
                        <a:t>省</a:t>
                      </a:r>
                      <a:r>
                        <a:rPr lang="zh-CN" altLang="en-US" sz="2000" smtClean="0">
                          <a:solidFill>
                            <a:schemeClr val="tx1"/>
                          </a:solidFill>
                          <a:latin typeface="微軟正黑體" panose="020B0604030504040204" pitchFamily="34" charset="-120"/>
                          <a:ea typeface="微軟正黑體" panose="020B0604030504040204" pitchFamily="34" charset="-120"/>
                        </a:rPr>
                        <a:t>组织</a:t>
                      </a:r>
                      <a:r>
                        <a:rPr lang="zh-TW" altLang="en-US" sz="2000" smtClean="0">
                          <a:solidFill>
                            <a:schemeClr val="tx1"/>
                          </a:solidFill>
                          <a:latin typeface="微軟正黑體" panose="020B0604030504040204" pitchFamily="34" charset="-120"/>
                          <a:ea typeface="微軟正黑體" panose="020B0604030504040204" pitchFamily="34" charset="-120"/>
                        </a:rPr>
                        <a:t>部</a:t>
                      </a:r>
                      <a:r>
                        <a:rPr lang="zh-CN" altLang="en-US" sz="2000" smtClean="0">
                          <a:solidFill>
                            <a:schemeClr val="tx1"/>
                          </a:solidFill>
                          <a:latin typeface="微軟正黑體" panose="020B0604030504040204" pitchFamily="34" charset="-120"/>
                          <a:ea typeface="微軟正黑體" panose="020B0604030504040204" pitchFamily="34" charset="-120"/>
                        </a:rPr>
                        <a:t>部长</a:t>
                      </a:r>
                      <a:endParaRPr lang="zh-TW" altLang="en-US" sz="2000" dirty="0" smtClean="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09489" rtl="0" eaLnBrk="1" fontAlgn="auto" latinLnBrk="0" hangingPunct="1">
                        <a:lnSpc>
                          <a:spcPct val="100000"/>
                        </a:lnSpc>
                        <a:spcBef>
                          <a:spcPts val="0"/>
                        </a:spcBef>
                        <a:spcAft>
                          <a:spcPts val="0"/>
                        </a:spcAft>
                        <a:buClrTx/>
                        <a:buSzTx/>
                        <a:buFontTx/>
                        <a:buNone/>
                        <a:tabLst/>
                        <a:defRPr/>
                      </a:pPr>
                      <a:r>
                        <a:rPr lang="zh-CN" altLang="en-US" sz="2000" smtClean="0">
                          <a:solidFill>
                            <a:schemeClr val="tx1"/>
                          </a:solidFill>
                          <a:latin typeface="微軟正黑體" panose="020B0604030504040204" pitchFamily="34" charset="-120"/>
                          <a:ea typeface="微軟正黑體" panose="020B0604030504040204" pitchFamily="34" charset="-120"/>
                        </a:rPr>
                        <a:t>省</a:t>
                      </a:r>
                      <a:r>
                        <a:rPr lang="zh-TW" altLang="en-US" sz="2000" smtClean="0">
                          <a:solidFill>
                            <a:schemeClr val="tx1"/>
                          </a:solidFill>
                          <a:latin typeface="微軟正黑體" panose="020B0604030504040204" pitchFamily="34" charset="-120"/>
                          <a:ea typeface="微軟正黑體" panose="020B0604030504040204" pitchFamily="34" charset="-120"/>
                        </a:rPr>
                        <a:t>委</a:t>
                      </a:r>
                      <a:r>
                        <a:rPr lang="zh-CN" altLang="en-US" sz="2000" smtClean="0">
                          <a:solidFill>
                            <a:schemeClr val="tx1"/>
                          </a:solidFill>
                          <a:latin typeface="微軟正黑體" panose="020B0604030504040204" pitchFamily="34" charset="-120"/>
                          <a:ea typeface="微軟正黑體" panose="020B0604030504040204" pitchFamily="34" charset="-120"/>
                        </a:rPr>
                        <a:t>政法委书记</a:t>
                      </a:r>
                      <a:endParaRPr lang="zh-TW" altLang="en-US" sz="2000" dirty="0" smtClean="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78904">
                <a:tc>
                  <a:txBody>
                    <a:bodyPr/>
                    <a:lstStyle/>
                    <a:p>
                      <a:pPr marL="0" marR="0" indent="0" algn="ctr" defTabSz="909489" rtl="0" eaLnBrk="1" fontAlgn="auto" latinLnBrk="0" hangingPunct="1">
                        <a:lnSpc>
                          <a:spcPct val="100000"/>
                        </a:lnSpc>
                        <a:spcBef>
                          <a:spcPts val="0"/>
                        </a:spcBef>
                        <a:spcAft>
                          <a:spcPts val="0"/>
                        </a:spcAft>
                        <a:buClrTx/>
                        <a:buSzTx/>
                        <a:buFontTx/>
                        <a:buNone/>
                        <a:tabLst/>
                        <a:defRPr/>
                      </a:pPr>
                      <a:r>
                        <a:rPr lang="zh-TW" altLang="en-US" sz="2400" b="1" smtClean="0">
                          <a:solidFill>
                            <a:schemeClr val="tx1"/>
                          </a:solidFill>
                          <a:latin typeface="微軟正黑體" panose="020B0604030504040204" pitchFamily="34" charset="-120"/>
                          <a:ea typeface="微軟正黑體" panose="020B0604030504040204" pitchFamily="34" charset="-120"/>
                        </a:rPr>
                        <a:t>周本顺</a:t>
                      </a:r>
                      <a:endParaRPr lang="zh-TW" altLang="en-US" sz="2400" b="1" dirty="0" smtClean="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09489" rtl="0" eaLnBrk="1" fontAlgn="auto" latinLnBrk="0" hangingPunct="1">
                        <a:lnSpc>
                          <a:spcPct val="100000"/>
                        </a:lnSpc>
                        <a:spcBef>
                          <a:spcPts val="0"/>
                        </a:spcBef>
                        <a:spcAft>
                          <a:spcPts val="0"/>
                        </a:spcAft>
                        <a:buClrTx/>
                        <a:buSzTx/>
                        <a:buFontTx/>
                        <a:buNone/>
                        <a:tabLst/>
                        <a:defRPr/>
                      </a:pPr>
                      <a:r>
                        <a:rPr lang="zh-TW" altLang="en-US" sz="2400" b="1" smtClean="0">
                          <a:solidFill>
                            <a:schemeClr val="tx1"/>
                          </a:solidFill>
                          <a:latin typeface="微軟正黑體" panose="020B0604030504040204" pitchFamily="34" charset="-120"/>
                          <a:ea typeface="微軟正黑體" panose="020B0604030504040204" pitchFamily="34" charset="-120"/>
                        </a:rPr>
                        <a:t>景春华</a:t>
                      </a:r>
                      <a:endParaRPr lang="zh-TW" altLang="en-US" sz="2400" b="1" dirty="0" smtClean="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09489" rtl="0" eaLnBrk="1" fontAlgn="auto" latinLnBrk="0" hangingPunct="1">
                        <a:lnSpc>
                          <a:spcPct val="100000"/>
                        </a:lnSpc>
                        <a:spcBef>
                          <a:spcPts val="0"/>
                        </a:spcBef>
                        <a:spcAft>
                          <a:spcPts val="0"/>
                        </a:spcAft>
                        <a:buClrTx/>
                        <a:buSzTx/>
                        <a:buFontTx/>
                        <a:buNone/>
                        <a:tabLst/>
                        <a:defRPr/>
                      </a:pPr>
                      <a:r>
                        <a:rPr lang="zh-TW" altLang="en-US" sz="2400" b="1" kern="1200" smtClean="0">
                          <a:solidFill>
                            <a:schemeClr val="tx1"/>
                          </a:solidFill>
                          <a:latin typeface="微軟正黑體" panose="020B0604030504040204" pitchFamily="34" charset="-120"/>
                          <a:ea typeface="微軟正黑體" panose="020B0604030504040204" pitchFamily="34" charset="-120"/>
                          <a:cs typeface="+mn-cs"/>
                        </a:rPr>
                        <a:t>梁滨</a:t>
                      </a:r>
                      <a:endParaRPr lang="zh-TW" altLang="en-US" sz="2400" b="1" kern="1200" dirty="0" smtClean="0">
                        <a:solidFill>
                          <a:schemeClr val="tx1"/>
                        </a:solidFill>
                        <a:latin typeface="微軟正黑體" panose="020B0604030504040204" pitchFamily="34" charset="-120"/>
                        <a:ea typeface="微軟正黑體" panose="020B0604030504040204" pitchFamily="34" charset="-12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09489" rtl="0" eaLnBrk="1" fontAlgn="auto" latinLnBrk="0" hangingPunct="1">
                        <a:lnSpc>
                          <a:spcPct val="100000"/>
                        </a:lnSpc>
                        <a:spcBef>
                          <a:spcPts val="0"/>
                        </a:spcBef>
                        <a:spcAft>
                          <a:spcPts val="0"/>
                        </a:spcAft>
                        <a:buClrTx/>
                        <a:buSzTx/>
                        <a:buFontTx/>
                        <a:buNone/>
                        <a:tabLst/>
                        <a:defRPr/>
                      </a:pPr>
                      <a:r>
                        <a:rPr lang="zh-TW" altLang="en-US" sz="2400" b="1" kern="1200" smtClean="0">
                          <a:solidFill>
                            <a:schemeClr val="tx1"/>
                          </a:solidFill>
                          <a:latin typeface="微軟正黑體" panose="020B0604030504040204" pitchFamily="34" charset="-120"/>
                          <a:ea typeface="微軟正黑體" panose="020B0604030504040204" pitchFamily="34" charset="-120"/>
                          <a:cs typeface="+mn-cs"/>
                        </a:rPr>
                        <a:t>张越</a:t>
                      </a:r>
                      <a:endParaRPr lang="zh-TW" altLang="en-US" sz="2400" b="1" kern="1200" dirty="0">
                        <a:solidFill>
                          <a:schemeClr val="tx1"/>
                        </a:solidFill>
                        <a:latin typeface="微軟正黑體" panose="020B0604030504040204" pitchFamily="34" charset="-120"/>
                        <a:ea typeface="微軟正黑體" panose="020B0604030504040204" pitchFamily="34" charset="-12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53752">
                <a:tc>
                  <a:txBody>
                    <a:bodyPr/>
                    <a:lstStyle/>
                    <a:p>
                      <a:endParaRPr lang="en-US" altLang="zh-TW" sz="2400" dirty="0" smtClean="0">
                        <a:latin typeface="微軟正黑體" panose="020B0604030504040204" pitchFamily="34" charset="-120"/>
                        <a:ea typeface="微軟正黑體" panose="020B0604030504040204" pitchFamily="34" charset="-120"/>
                      </a:endParaRPr>
                    </a:p>
                    <a:p>
                      <a:endParaRPr lang="en-US" altLang="zh-TW" sz="2400" dirty="0" smtClean="0">
                        <a:latin typeface="微軟正黑體" panose="020B0604030504040204" pitchFamily="34" charset="-120"/>
                        <a:ea typeface="微軟正黑體" panose="020B0604030504040204" pitchFamily="34" charset="-120"/>
                      </a:endParaRPr>
                    </a:p>
                    <a:p>
                      <a:endParaRPr lang="zh-TW" altLang="en-US" sz="2400"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zh-TW" altLang="en-US" sz="2400"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zh-TW" altLang="en-US" sz="2400"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09489" rtl="0" eaLnBrk="1" fontAlgn="auto" latinLnBrk="0" hangingPunct="1">
                        <a:lnSpc>
                          <a:spcPct val="100000"/>
                        </a:lnSpc>
                        <a:spcBef>
                          <a:spcPts val="0"/>
                        </a:spcBef>
                        <a:spcAft>
                          <a:spcPts val="0"/>
                        </a:spcAft>
                        <a:buClrTx/>
                        <a:buSzTx/>
                        <a:buFontTx/>
                        <a:buNone/>
                        <a:tabLst/>
                        <a:defRPr/>
                      </a:pPr>
                      <a:endParaRPr lang="en-US" altLang="zh-TW" sz="2400" dirty="0" smtClean="0">
                        <a:latin typeface="微軟正黑體" panose="020B0604030504040204" pitchFamily="34" charset="-120"/>
                        <a:ea typeface="微軟正黑體" panose="020B0604030504040204" pitchFamily="34" charset="-120"/>
                      </a:endParaRPr>
                    </a:p>
                    <a:p>
                      <a:pPr marL="0" marR="0" indent="0" algn="l" defTabSz="909489" rtl="0" eaLnBrk="1" fontAlgn="auto" latinLnBrk="0" hangingPunct="1">
                        <a:lnSpc>
                          <a:spcPct val="100000"/>
                        </a:lnSpc>
                        <a:spcBef>
                          <a:spcPts val="0"/>
                        </a:spcBef>
                        <a:spcAft>
                          <a:spcPts val="0"/>
                        </a:spcAft>
                        <a:buClrTx/>
                        <a:buSzTx/>
                        <a:buFontTx/>
                        <a:buNone/>
                        <a:tabLst/>
                        <a:defRPr/>
                      </a:pPr>
                      <a:endParaRPr lang="en-US" altLang="zh-TW" sz="2400" dirty="0" smtClean="0">
                        <a:latin typeface="微軟正黑體" panose="020B0604030504040204" pitchFamily="34" charset="-120"/>
                        <a:ea typeface="微軟正黑體" panose="020B0604030504040204" pitchFamily="34" charset="-120"/>
                      </a:endParaRPr>
                    </a:p>
                    <a:p>
                      <a:pPr marL="0" marR="0" indent="0" algn="l" defTabSz="909489" rtl="0" eaLnBrk="1" fontAlgn="auto" latinLnBrk="0" hangingPunct="1">
                        <a:lnSpc>
                          <a:spcPct val="100000"/>
                        </a:lnSpc>
                        <a:spcBef>
                          <a:spcPts val="0"/>
                        </a:spcBef>
                        <a:spcAft>
                          <a:spcPts val="0"/>
                        </a:spcAft>
                        <a:buClrTx/>
                        <a:buSzTx/>
                        <a:buFontTx/>
                        <a:buNone/>
                        <a:tabLst/>
                        <a:defRPr/>
                      </a:pPr>
                      <a:endParaRPr lang="en-US" altLang="zh-TW" sz="2400" dirty="0" smtClean="0">
                        <a:latin typeface="微軟正黑體" panose="020B0604030504040204" pitchFamily="34" charset="-120"/>
                        <a:ea typeface="微軟正黑體" panose="020B0604030504040204" pitchFamily="34" charset="-120"/>
                      </a:endParaRPr>
                    </a:p>
                    <a:p>
                      <a:pPr marL="0" marR="0" indent="0" algn="l" defTabSz="909489" rtl="0" eaLnBrk="1" fontAlgn="auto" latinLnBrk="0" hangingPunct="1">
                        <a:lnSpc>
                          <a:spcPct val="100000"/>
                        </a:lnSpc>
                        <a:spcBef>
                          <a:spcPts val="0"/>
                        </a:spcBef>
                        <a:spcAft>
                          <a:spcPts val="0"/>
                        </a:spcAft>
                        <a:buClrTx/>
                        <a:buSzTx/>
                        <a:buFontTx/>
                        <a:buNone/>
                        <a:tabLst/>
                        <a:defRPr/>
                      </a:pPr>
                      <a:endParaRPr lang="zh-TW" altLang="en-US" sz="2400" dirty="0" smtClean="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endParaRPr lang="en-US" altLang="zh-CN" sz="2000" b="1" dirty="0" smtClean="0">
                        <a:solidFill>
                          <a:srgbClr val="FF0000"/>
                        </a:solidFill>
                        <a:latin typeface="微軟正黑體" panose="020B0604030504040204" pitchFamily="34" charset="-120"/>
                        <a:ea typeface="微軟正黑體" panose="020B0604030504040204" pitchFamily="34" charset="-120"/>
                      </a:endParaRPr>
                    </a:p>
                    <a:p>
                      <a:r>
                        <a:rPr lang="zh-CN" altLang="en-US" sz="2000" b="1" dirty="0" smtClean="0">
                          <a:solidFill>
                            <a:srgbClr val="FF0000"/>
                          </a:solidFill>
                          <a:latin typeface="微軟正黑體" panose="020B0604030504040204" pitchFamily="34" charset="-120"/>
                          <a:ea typeface="微軟正黑體" panose="020B0604030504040204" pitchFamily="34" charset="-120"/>
                        </a:rPr>
                        <a:t>有期徒刑</a:t>
                      </a:r>
                      <a:r>
                        <a:rPr lang="en-US" altLang="zh-CN" sz="2000" b="1" dirty="0" smtClean="0">
                          <a:solidFill>
                            <a:srgbClr val="FF0000"/>
                          </a:solidFill>
                          <a:latin typeface="微軟正黑體" panose="020B0604030504040204" pitchFamily="34" charset="-120"/>
                          <a:ea typeface="微軟正黑體" panose="020B0604030504040204" pitchFamily="34" charset="-120"/>
                        </a:rPr>
                        <a:t>15</a:t>
                      </a:r>
                      <a:r>
                        <a:rPr lang="zh-CN" altLang="en-US" sz="2000" b="1" dirty="0" smtClean="0">
                          <a:solidFill>
                            <a:srgbClr val="FF0000"/>
                          </a:solidFill>
                          <a:latin typeface="微軟正黑體" panose="020B0604030504040204" pitchFamily="34" charset="-120"/>
                          <a:ea typeface="微軟正黑體" panose="020B0604030504040204" pitchFamily="34" charset="-120"/>
                        </a:rPr>
                        <a:t>年</a:t>
                      </a:r>
                      <a:endParaRPr lang="zh-TW" altLang="en-US" sz="2000" dirty="0">
                        <a:solidFill>
                          <a:srgbClr val="FF0000"/>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altLang="zh-TW" sz="2000" b="1" dirty="0" smtClean="0">
                        <a:solidFill>
                          <a:srgbClr val="FF0000"/>
                        </a:solidFill>
                        <a:latin typeface="微軟正黑體" panose="020B0604030504040204" pitchFamily="34" charset="-120"/>
                        <a:ea typeface="微軟正黑體" panose="020B0604030504040204" pitchFamily="34" charset="-120"/>
                      </a:endParaRPr>
                    </a:p>
                    <a:p>
                      <a:pPr algn="ctr"/>
                      <a:r>
                        <a:rPr lang="zh-TW" altLang="en-US" sz="2000" b="1" dirty="0" smtClean="0">
                          <a:solidFill>
                            <a:srgbClr val="FF0000"/>
                          </a:solidFill>
                          <a:latin typeface="微軟正黑體" panose="020B0604030504040204" pitchFamily="34" charset="-120"/>
                          <a:ea typeface="微軟正黑體" panose="020B0604030504040204" pitchFamily="34" charset="-120"/>
                        </a:rPr>
                        <a:t>有期徒刑</a:t>
                      </a:r>
                      <a:r>
                        <a:rPr lang="en-US" altLang="zh-TW" sz="2000" b="1" dirty="0" smtClean="0">
                          <a:solidFill>
                            <a:srgbClr val="FF0000"/>
                          </a:solidFill>
                          <a:latin typeface="微軟正黑體" panose="020B0604030504040204" pitchFamily="34" charset="-120"/>
                          <a:ea typeface="微軟正黑體" panose="020B0604030504040204" pitchFamily="34" charset="-120"/>
                        </a:rPr>
                        <a:t>18</a:t>
                      </a:r>
                      <a:r>
                        <a:rPr lang="zh-TW" altLang="en-US" sz="2000" b="1" dirty="0" smtClean="0">
                          <a:solidFill>
                            <a:srgbClr val="FF0000"/>
                          </a:solidFill>
                          <a:latin typeface="微軟正黑體" panose="020B0604030504040204" pitchFamily="34" charset="-120"/>
                          <a:ea typeface="微軟正黑體" panose="020B0604030504040204" pitchFamily="34" charset="-120"/>
                        </a:rPr>
                        <a:t>年</a:t>
                      </a:r>
                      <a:endParaRPr lang="zh-TW" altLang="en-US" sz="2000" b="1" dirty="0">
                        <a:solidFill>
                          <a:srgbClr val="FF0000"/>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09489" rtl="0" eaLnBrk="1" fontAlgn="auto" latinLnBrk="0" hangingPunct="1">
                        <a:lnSpc>
                          <a:spcPct val="100000"/>
                        </a:lnSpc>
                        <a:spcBef>
                          <a:spcPts val="0"/>
                        </a:spcBef>
                        <a:spcAft>
                          <a:spcPts val="0"/>
                        </a:spcAft>
                        <a:buClrTx/>
                        <a:buSzTx/>
                        <a:buFontTx/>
                        <a:buNone/>
                        <a:tabLst/>
                        <a:defRPr/>
                      </a:pPr>
                      <a:endParaRPr lang="en-US" altLang="zh-CN" sz="2000" b="1" dirty="0" smtClean="0">
                        <a:solidFill>
                          <a:srgbClr val="FF0000"/>
                        </a:solidFill>
                        <a:latin typeface="微軟正黑體" panose="020B0604030504040204" pitchFamily="34" charset="-120"/>
                        <a:ea typeface="微軟正黑體" panose="020B0604030504040204" pitchFamily="34" charset="-120"/>
                      </a:endParaRPr>
                    </a:p>
                    <a:p>
                      <a:pPr marL="0" marR="0" indent="0" algn="ctr" defTabSz="909489" rtl="0" eaLnBrk="1" fontAlgn="auto" latinLnBrk="0" hangingPunct="1">
                        <a:lnSpc>
                          <a:spcPct val="100000"/>
                        </a:lnSpc>
                        <a:spcBef>
                          <a:spcPts val="0"/>
                        </a:spcBef>
                        <a:spcAft>
                          <a:spcPts val="0"/>
                        </a:spcAft>
                        <a:buClrTx/>
                        <a:buSzTx/>
                        <a:buFontTx/>
                        <a:buNone/>
                        <a:tabLst/>
                        <a:defRPr/>
                      </a:pPr>
                      <a:r>
                        <a:rPr lang="zh-CN" altLang="en-US" sz="2000" b="1" dirty="0" smtClean="0">
                          <a:solidFill>
                            <a:srgbClr val="FF0000"/>
                          </a:solidFill>
                          <a:latin typeface="微軟正黑體" panose="020B0604030504040204" pitchFamily="34" charset="-120"/>
                          <a:ea typeface="微軟正黑體" panose="020B0604030504040204" pitchFamily="34" charset="-120"/>
                        </a:rPr>
                        <a:t>有期徒刑</a:t>
                      </a:r>
                      <a:r>
                        <a:rPr lang="en-US" altLang="zh-CN" sz="2000" b="1" dirty="0" smtClean="0">
                          <a:solidFill>
                            <a:srgbClr val="FF0000"/>
                          </a:solidFill>
                          <a:latin typeface="微軟正黑體" panose="020B0604030504040204" pitchFamily="34" charset="-120"/>
                          <a:ea typeface="微軟正黑體" panose="020B0604030504040204" pitchFamily="34" charset="-120"/>
                        </a:rPr>
                        <a:t>8</a:t>
                      </a:r>
                      <a:r>
                        <a:rPr lang="zh-CN" altLang="en-US" sz="2000" b="1" dirty="0" smtClean="0">
                          <a:solidFill>
                            <a:srgbClr val="FF0000"/>
                          </a:solidFill>
                          <a:latin typeface="微軟正黑體" panose="020B0604030504040204" pitchFamily="34" charset="-120"/>
                          <a:ea typeface="微軟正黑體" panose="020B0604030504040204" pitchFamily="34" charset="-120"/>
                        </a:rPr>
                        <a:t>年</a:t>
                      </a:r>
                      <a:endParaRPr lang="en-US" altLang="zh-CN" sz="2000" b="1" dirty="0" smtClean="0">
                        <a:solidFill>
                          <a:srgbClr val="FF0000"/>
                        </a:solidFill>
                        <a:latin typeface="微軟正黑體" panose="020B0604030504040204" pitchFamily="34" charset="-120"/>
                        <a:ea typeface="微軟正黑體" panose="020B0604030504040204" pitchFamily="34" charset="-120"/>
                      </a:endParaRPr>
                    </a:p>
                    <a:p>
                      <a:pPr marL="0" marR="0" indent="0" algn="ctr" defTabSz="909489" rtl="0" eaLnBrk="1" fontAlgn="auto" latinLnBrk="0" hangingPunct="1">
                        <a:lnSpc>
                          <a:spcPct val="100000"/>
                        </a:lnSpc>
                        <a:spcBef>
                          <a:spcPts val="0"/>
                        </a:spcBef>
                        <a:spcAft>
                          <a:spcPts val="0"/>
                        </a:spcAft>
                        <a:buClrTx/>
                        <a:buSzTx/>
                        <a:buFontTx/>
                        <a:buNone/>
                        <a:tabLst/>
                        <a:defRPr/>
                      </a:pPr>
                      <a:r>
                        <a:rPr lang="en-US" altLang="zh-TW" sz="1800" b="0" smtClean="0">
                          <a:solidFill>
                            <a:schemeClr val="tx1"/>
                          </a:solidFill>
                          <a:latin typeface="微軟正黑體" panose="020B0604030504040204" pitchFamily="34" charset="-120"/>
                          <a:ea typeface="微軟正黑體" panose="020B0604030504040204" pitchFamily="34" charset="-120"/>
                        </a:rPr>
                        <a:t>(</a:t>
                      </a:r>
                      <a:r>
                        <a:rPr lang="zh-TW" altLang="en-US" sz="1800" b="0" smtClean="0">
                          <a:solidFill>
                            <a:schemeClr val="tx1"/>
                          </a:solidFill>
                          <a:latin typeface="微軟正黑體" panose="020B0604030504040204" pitchFamily="34" charset="-120"/>
                          <a:ea typeface="微軟正黑體" panose="020B0604030504040204" pitchFamily="34" charset="-120"/>
                        </a:rPr>
                        <a:t>举报他人，减轻判刑</a:t>
                      </a:r>
                      <a:r>
                        <a:rPr lang="en-US" altLang="zh-TW" sz="1800" b="0" smtClean="0">
                          <a:solidFill>
                            <a:schemeClr val="tx1"/>
                          </a:solidFill>
                          <a:latin typeface="微軟正黑體" panose="020B0604030504040204" pitchFamily="34" charset="-120"/>
                          <a:ea typeface="微軟正黑體" panose="020B0604030504040204" pitchFamily="34" charset="-120"/>
                        </a:rPr>
                        <a:t>)</a:t>
                      </a:r>
                      <a:endParaRPr lang="en-US" altLang="zh-TW" sz="1800" b="0" dirty="0" smtClean="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09489" rtl="0" eaLnBrk="1" fontAlgn="auto" latinLnBrk="0" hangingPunct="1">
                        <a:lnSpc>
                          <a:spcPct val="100000"/>
                        </a:lnSpc>
                        <a:spcBef>
                          <a:spcPts val="0"/>
                        </a:spcBef>
                        <a:spcAft>
                          <a:spcPts val="0"/>
                        </a:spcAft>
                        <a:buClrTx/>
                        <a:buSzTx/>
                        <a:buFontTx/>
                        <a:buNone/>
                        <a:tabLst/>
                        <a:defRPr/>
                      </a:pPr>
                      <a:endParaRPr lang="en-US" altLang="zh-TW" sz="2000" b="1" dirty="0" smtClean="0">
                        <a:solidFill>
                          <a:srgbClr val="FF0000"/>
                        </a:solidFill>
                        <a:latin typeface="微軟正黑體" panose="020B0604030504040204" pitchFamily="34" charset="-120"/>
                        <a:ea typeface="微軟正黑體" panose="020B0604030504040204" pitchFamily="34" charset="-120"/>
                      </a:endParaRPr>
                    </a:p>
                    <a:p>
                      <a:pPr marL="0" marR="0" indent="0" algn="ctr" defTabSz="909489" rtl="0" eaLnBrk="1" fontAlgn="auto" latinLnBrk="0" hangingPunct="1">
                        <a:lnSpc>
                          <a:spcPct val="100000"/>
                        </a:lnSpc>
                        <a:spcBef>
                          <a:spcPts val="0"/>
                        </a:spcBef>
                        <a:spcAft>
                          <a:spcPts val="0"/>
                        </a:spcAft>
                        <a:buClrTx/>
                        <a:buSzTx/>
                        <a:buFontTx/>
                        <a:buNone/>
                        <a:tabLst/>
                        <a:defRPr/>
                      </a:pPr>
                      <a:r>
                        <a:rPr lang="zh-TW" altLang="en-US" sz="2000" b="1" smtClean="0">
                          <a:solidFill>
                            <a:srgbClr val="FF0000"/>
                          </a:solidFill>
                          <a:latin typeface="微軟正黑體" panose="020B0604030504040204" pitchFamily="34" charset="-120"/>
                          <a:ea typeface="微軟正黑體" panose="020B0604030504040204" pitchFamily="34" charset="-120"/>
                        </a:rPr>
                        <a:t>当庭认罪，待判</a:t>
                      </a:r>
                      <a:endParaRPr lang="en-US" altLang="zh-TW" sz="2000" dirty="0" smtClean="0">
                        <a:latin typeface="微軟正黑體" panose="020B0604030504040204" pitchFamily="34" charset="-120"/>
                        <a:ea typeface="微軟正黑體" panose="020B0604030504040204" pitchFamily="34" charset="-120"/>
                      </a:endParaRPr>
                    </a:p>
                    <a:p>
                      <a:pPr algn="ctr"/>
                      <a:r>
                        <a:rPr lang="zh-TW" altLang="en-US" sz="2000" smtClean="0">
                          <a:latin typeface="微軟正黑體" panose="020B0604030504040204" pitchFamily="34" charset="-120"/>
                          <a:ea typeface="微軟正黑體" panose="020B0604030504040204" pitchFamily="34" charset="-120"/>
                        </a:rPr>
                        <a:t>被控受贿</a:t>
                      </a:r>
                      <a:r>
                        <a:rPr lang="en-US" altLang="zh-TW" sz="2000" smtClean="0">
                          <a:latin typeface="微軟正黑體" panose="020B0604030504040204" pitchFamily="34" charset="-120"/>
                          <a:ea typeface="微軟正黑體" panose="020B0604030504040204" pitchFamily="34" charset="-120"/>
                        </a:rPr>
                        <a:t>1.5</a:t>
                      </a:r>
                      <a:r>
                        <a:rPr lang="zh-TW" altLang="en-US" sz="2000" smtClean="0">
                          <a:latin typeface="微軟正黑體" panose="020B0604030504040204" pitchFamily="34" charset="-120"/>
                          <a:ea typeface="微軟正黑體" panose="020B0604030504040204" pitchFamily="34" charset="-120"/>
                        </a:rPr>
                        <a:t>亿</a:t>
                      </a:r>
                      <a:endParaRPr lang="en-US" altLang="zh-TW" sz="2000" dirty="0" smtClean="0">
                        <a:latin typeface="微軟正黑體" panose="020B0604030504040204" pitchFamily="34" charset="-120"/>
                        <a:ea typeface="微軟正黑體" panose="020B0604030504040204" pitchFamily="34" charset="-120"/>
                      </a:endParaRPr>
                    </a:p>
                    <a:p>
                      <a:pPr algn="ctr"/>
                      <a:endParaRPr lang="en-US" altLang="zh-TW" sz="2000" dirty="0" smtClean="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zh-TW" altLang="en-US" sz="2000" b="1" dirty="0" smtClean="0">
                          <a:latin typeface="微軟正黑體" panose="020B0604030504040204" pitchFamily="34" charset="-120"/>
                          <a:ea typeface="微軟正黑體" panose="020B0604030504040204" pitchFamily="34" charset="-120"/>
                        </a:rPr>
                        <a:t>周永康</a:t>
                      </a:r>
                      <a:r>
                        <a:rPr lang="zh-TW" altLang="en-US" sz="2000" b="1" dirty="0" smtClean="0">
                          <a:solidFill>
                            <a:srgbClr val="FF0000"/>
                          </a:solidFill>
                          <a:latin typeface="微軟正黑體" panose="020B0604030504040204" pitchFamily="34" charset="-120"/>
                          <a:ea typeface="微軟正黑體" panose="020B0604030504040204" pitchFamily="34" charset="-120"/>
                        </a:rPr>
                        <a:t>心腹</a:t>
                      </a:r>
                      <a:endParaRPr lang="zh-TW" altLang="en-US" sz="2000" b="1" dirty="0">
                        <a:solidFill>
                          <a:srgbClr val="FF0000"/>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3">
                  <a:txBody>
                    <a:bodyPr/>
                    <a:lstStyle/>
                    <a:p>
                      <a:pPr algn="ctr"/>
                      <a:r>
                        <a:rPr lang="zh-TW" altLang="en-US" sz="2000" b="1" smtClean="0">
                          <a:latin typeface="微軟正黑體" panose="020B0604030504040204" pitchFamily="34" charset="-120"/>
                          <a:ea typeface="微軟正黑體" panose="020B0604030504040204" pitchFamily="34" charset="-120"/>
                        </a:rPr>
                        <a:t>周永康派系里的</a:t>
                      </a:r>
                      <a:r>
                        <a:rPr lang="zh-TW" altLang="en-US" sz="2000" b="1" smtClean="0">
                          <a:solidFill>
                            <a:srgbClr val="FF0000"/>
                          </a:solidFill>
                          <a:latin typeface="微軟正黑體" panose="020B0604030504040204" pitchFamily="34" charset="-120"/>
                          <a:ea typeface="微軟正黑體" panose="020B0604030504040204" pitchFamily="34" charset="-120"/>
                        </a:rPr>
                        <a:t>“三剑客</a:t>
                      </a:r>
                      <a:r>
                        <a:rPr lang="en-US" altLang="zh-TW" sz="2000" b="1" smtClean="0">
                          <a:solidFill>
                            <a:srgbClr val="FF0000"/>
                          </a:solidFill>
                          <a:latin typeface="微軟正黑體" panose="020B0604030504040204" pitchFamily="34" charset="-120"/>
                          <a:ea typeface="微軟正黑體" panose="020B0604030504040204" pitchFamily="34" charset="-120"/>
                        </a:rPr>
                        <a:t>”</a:t>
                      </a:r>
                      <a:endParaRPr lang="zh-TW" altLang="en-US" sz="2000" b="1" dirty="0">
                        <a:solidFill>
                          <a:srgbClr val="FF0000"/>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TW" altLang="en-US"/>
                    </a:p>
                  </a:txBody>
                  <a:tcPr/>
                </a:tc>
                <a:tc hMerge="1">
                  <a:txBody>
                    <a:bodyPr/>
                    <a:lstStyle/>
                    <a:p>
                      <a:endParaRPr lang="zh-TW" altLang="en-US"/>
                    </a:p>
                  </a:txBody>
                  <a:tcPr/>
                </a:tc>
              </a:tr>
              <a:tr h="370840">
                <a:tc gridSpan="4">
                  <a:txBody>
                    <a:bodyPr/>
                    <a:lstStyle/>
                    <a:p>
                      <a:pPr algn="ctr"/>
                      <a:r>
                        <a:rPr lang="zh-TW" altLang="en-US" sz="1800" b="1" i="0" kern="1200" dirty="0" smtClean="0">
                          <a:solidFill>
                            <a:schemeClr val="dk1"/>
                          </a:solidFill>
                          <a:effectLst/>
                          <a:latin typeface="微軟正黑體" panose="020B0604030504040204" pitchFamily="34" charset="-120"/>
                          <a:ea typeface="微軟正黑體" panose="020B0604030504040204" pitchFamily="34" charset="-120"/>
                          <a:cs typeface="+mn-cs"/>
                        </a:rPr>
                        <a:t>他们为捞取政治资本，</a:t>
                      </a:r>
                      <a:r>
                        <a:rPr lang="zh-CN" altLang="en-US" sz="1800" b="1" i="0" kern="1200" dirty="0" smtClean="0">
                          <a:solidFill>
                            <a:schemeClr val="dk1"/>
                          </a:solidFill>
                          <a:effectLst/>
                          <a:latin typeface="微軟正黑體" panose="020B0604030504040204" pitchFamily="34" charset="-120"/>
                          <a:ea typeface="微軟正黑體" panose="020B0604030504040204" pitchFamily="34" charset="-120"/>
                          <a:cs typeface="+mn-cs"/>
                        </a:rPr>
                        <a:t>积极追随江泽民、周永康卖力迫害法轮功学员，</a:t>
                      </a:r>
                      <a:endParaRPr lang="en-US" altLang="zh-CN" sz="1800" b="1" i="0" kern="1200" dirty="0" smtClean="0">
                        <a:solidFill>
                          <a:schemeClr val="dk1"/>
                        </a:solidFill>
                        <a:effectLst/>
                        <a:latin typeface="微軟正黑體" panose="020B0604030504040204" pitchFamily="34" charset="-120"/>
                        <a:ea typeface="微軟正黑體" panose="020B0604030504040204" pitchFamily="34" charset="-120"/>
                        <a:cs typeface="+mn-cs"/>
                      </a:endParaRPr>
                    </a:p>
                    <a:p>
                      <a:pPr algn="ctr"/>
                      <a:r>
                        <a:rPr lang="zh-CN" altLang="en-US" sz="1800" b="1" i="0" kern="1200" dirty="0" smtClean="0">
                          <a:solidFill>
                            <a:schemeClr val="dk1"/>
                          </a:solidFill>
                          <a:effectLst/>
                          <a:latin typeface="微軟正黑體" panose="020B0604030504040204" pitchFamily="34" charset="-120"/>
                          <a:ea typeface="微軟正黑體" panose="020B0604030504040204" pitchFamily="34" charset="-120"/>
                          <a:cs typeface="+mn-cs"/>
                        </a:rPr>
                        <a:t>双手沾满</a:t>
                      </a:r>
                      <a:r>
                        <a:rPr lang="zh-TW" altLang="en-US" sz="1800" b="1" i="0" kern="1200" dirty="0" smtClean="0">
                          <a:solidFill>
                            <a:schemeClr val="dk1"/>
                          </a:solidFill>
                          <a:effectLst/>
                          <a:latin typeface="微軟正黑體" panose="020B0604030504040204" pitchFamily="34" charset="-120"/>
                          <a:ea typeface="微軟正黑體" panose="020B0604030504040204" pitchFamily="34" charset="-120"/>
                          <a:cs typeface="+mn-cs"/>
                        </a:rPr>
                        <a:t>人民</a:t>
                      </a:r>
                      <a:r>
                        <a:rPr lang="zh-CN" altLang="en-US" sz="1800" b="1" i="0" kern="1200" dirty="0" smtClean="0">
                          <a:solidFill>
                            <a:schemeClr val="dk1"/>
                          </a:solidFill>
                          <a:effectLst/>
                          <a:latin typeface="微軟正黑體" panose="020B0604030504040204" pitchFamily="34" charset="-120"/>
                          <a:ea typeface="微軟正黑體" panose="020B0604030504040204" pitchFamily="34" charset="-120"/>
                          <a:cs typeface="+mn-cs"/>
                        </a:rPr>
                        <a:t>的鲜血</a:t>
                      </a:r>
                      <a:r>
                        <a:rPr lang="zh-TW" altLang="en-US" sz="1800" b="1" i="0" kern="1200" dirty="0" smtClean="0">
                          <a:solidFill>
                            <a:schemeClr val="dk1"/>
                          </a:solidFill>
                          <a:effectLst/>
                          <a:latin typeface="微軟正黑體" panose="020B0604030504040204" pitchFamily="34" charset="-120"/>
                          <a:ea typeface="微軟正黑體" panose="020B0604030504040204" pitchFamily="34" charset="-120"/>
                          <a:cs typeface="+mn-cs"/>
                        </a:rPr>
                        <a:t>。</a:t>
                      </a:r>
                      <a:endParaRPr lang="zh-TW" altLang="en-US" sz="2400" b="1"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TW" altLang="en-US" sz="2400"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TW"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TW"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pic>
        <p:nvPicPr>
          <p:cNvPr id="9" name="Picture 14"/>
          <p:cNvPicPr>
            <a:picLocks noChangeAspect="1"/>
          </p:cNvPicPr>
          <p:nvPr/>
        </p:nvPicPr>
        <p:blipFill rotWithShape="1">
          <a:blip r:embed="rId2">
            <a:extLst>
              <a:ext uri="{BEBA8EAE-BF5A-486C-A8C5-ECC9F3942E4B}">
                <a14:imgProps xmlns:a14="http://schemas.microsoft.com/office/drawing/2010/main">
                  <a14:imgLayer r:embed="rId3">
                    <a14:imgEffect>
                      <a14:saturation sat="0"/>
                    </a14:imgEffect>
                  </a14:imgLayer>
                </a14:imgProps>
              </a:ext>
            </a:extLst>
          </a:blip>
          <a:srcRect l="19909" t="17839" r="49809" b="27964"/>
          <a:stretch/>
        </p:blipFill>
        <p:spPr>
          <a:xfrm>
            <a:off x="395536" y="2657632"/>
            <a:ext cx="1368152" cy="1449226"/>
          </a:xfrm>
          <a:prstGeom prst="rect">
            <a:avLst/>
          </a:prstGeom>
        </p:spPr>
      </p:pic>
      <p:pic>
        <p:nvPicPr>
          <p:cNvPr id="10" name="Picture 11"/>
          <p:cNvPicPr>
            <a:picLocks noChangeAspect="1"/>
          </p:cNvPicPr>
          <p:nvPr/>
        </p:nvPicPr>
        <p:blipFill rotWithShape="1">
          <a:blip r:embed="rId4"/>
          <a:srcRect l="32966" t="9754" r="30016" b="18957"/>
          <a:stretch/>
        </p:blipFill>
        <p:spPr>
          <a:xfrm>
            <a:off x="4860032" y="2646070"/>
            <a:ext cx="1080120" cy="1469946"/>
          </a:xfrm>
          <a:prstGeom prst="rect">
            <a:avLst/>
          </a:prstGeom>
        </p:spPr>
      </p:pic>
      <p:pic>
        <p:nvPicPr>
          <p:cNvPr id="11" name="Picture 13"/>
          <p:cNvPicPr>
            <a:picLocks noChangeAspect="1"/>
          </p:cNvPicPr>
          <p:nvPr/>
        </p:nvPicPr>
        <p:blipFill rotWithShape="1">
          <a:blip r:embed="rId5">
            <a:extLst>
              <a:ext uri="{BEBA8EAE-BF5A-486C-A8C5-ECC9F3942E4B}">
                <a14:imgProps xmlns:a14="http://schemas.microsoft.com/office/drawing/2010/main">
                  <a14:imgLayer r:embed="rId6">
                    <a14:imgEffect>
                      <a14:saturation sat="0"/>
                    </a14:imgEffect>
                  </a14:imgLayer>
                </a14:imgProps>
              </a:ext>
            </a:extLst>
          </a:blip>
          <a:srcRect l="31425" t="6054" r="26279" b="27108"/>
          <a:stretch/>
        </p:blipFill>
        <p:spPr>
          <a:xfrm>
            <a:off x="2322888" y="2655229"/>
            <a:ext cx="1656184" cy="1472191"/>
          </a:xfrm>
          <a:prstGeom prst="rect">
            <a:avLst/>
          </a:prstGeom>
        </p:spPr>
      </p:pic>
      <p:pic>
        <p:nvPicPr>
          <p:cNvPr id="12" name="Picture 2" descr="4月20日，中共河北省委前常委、政法委前书记张越案开庭审理，其当庭认罪悔罪。（网络图片）"/>
          <p:cNvPicPr>
            <a:picLocks noChangeAspect="1" noChangeArrowheads="1"/>
          </p:cNvPicPr>
          <p:nvPr/>
        </p:nvPicPr>
        <p:blipFill rotWithShape="1">
          <a:blip r:embed="rId7">
            <a:extLst>
              <a:ext uri="{28A0092B-C50C-407E-A947-70E740481C1C}">
                <a14:useLocalDpi xmlns:a14="http://schemas.microsoft.com/office/drawing/2010/main" val="0"/>
              </a:ext>
            </a:extLst>
          </a:blip>
          <a:srcRect l="41263" t="16136" r="32507" b="34153"/>
          <a:stretch/>
        </p:blipFill>
        <p:spPr bwMode="auto">
          <a:xfrm>
            <a:off x="7308304" y="2655229"/>
            <a:ext cx="1141850" cy="1451629"/>
          </a:xfrm>
          <a:prstGeom prst="rect">
            <a:avLst/>
          </a:prstGeom>
          <a:noFill/>
          <a:extLst>
            <a:ext uri="{909E8E84-426E-40DD-AFC4-6F175D3DCCD1}">
              <a14:hiddenFill xmlns:a14="http://schemas.microsoft.com/office/drawing/2010/main">
                <a:solidFill>
                  <a:srgbClr val="FFFFFF"/>
                </a:solidFill>
              </a14:hiddenFill>
            </a:ext>
          </a:extLst>
        </p:spPr>
      </p:pic>
      <p:sp>
        <p:nvSpPr>
          <p:cNvPr id="13" name="矩形"/>
          <p:cNvSpPr/>
          <p:nvPr/>
        </p:nvSpPr>
        <p:spPr>
          <a:xfrm>
            <a:off x="7491868" y="100429"/>
            <a:ext cx="1486351" cy="648078"/>
          </a:xfrm>
          <a:prstGeom prst="rect">
            <a:avLst/>
          </a:prstGeom>
          <a:ln/>
        </p:spPr>
        <p:style>
          <a:lnRef idx="2">
            <a:schemeClr val="dk1"/>
          </a:lnRef>
          <a:fillRef idx="1">
            <a:schemeClr val="lt1"/>
          </a:fillRef>
          <a:effectRef idx="0">
            <a:schemeClr val="dk1"/>
          </a:effectRef>
          <a:fontRef idx="minor">
            <a:schemeClr val="dk1"/>
          </a:fontRef>
        </p:style>
        <p:txBody>
          <a:bodyPr wrap="square" lIns="45718" tIns="45718" rIns="45718" bIns="45718" numCol="1" anchor="ctr">
            <a:noAutofit/>
          </a:bodyPr>
          <a:lstStyle/>
          <a:p>
            <a:pPr algn="ctr">
              <a:defRPr sz="4000" b="1">
                <a:solidFill>
                  <a:srgbClr val="0070C0"/>
                </a:solidFill>
                <a:latin typeface="微軟正黑體"/>
                <a:ea typeface="微軟正黑體"/>
                <a:cs typeface="微軟正黑體"/>
                <a:sym typeface="微軟正黑體"/>
              </a:defRPr>
            </a:pPr>
            <a:r>
              <a:rPr lang="zh-TW" altLang="en-US" sz="3200" dirty="0">
                <a:solidFill>
                  <a:schemeClr val="tx1"/>
                </a:solidFill>
              </a:rPr>
              <a:t>惡報</a:t>
            </a:r>
            <a:endParaRPr sz="3200" dirty="0">
              <a:solidFill>
                <a:schemeClr val="tx1"/>
              </a:solidFill>
            </a:endParaRPr>
          </a:p>
        </p:txBody>
      </p:sp>
    </p:spTree>
    <p:extLst>
      <p:ext uri="{BB962C8B-B14F-4D97-AF65-F5344CB8AC3E}">
        <p14:creationId xmlns:p14="http://schemas.microsoft.com/office/powerpoint/2010/main" val="17414406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5" name="矩形 5"/>
          <p:cNvGrpSpPr/>
          <p:nvPr/>
        </p:nvGrpSpPr>
        <p:grpSpPr>
          <a:xfrm>
            <a:off x="-54481" y="37760"/>
            <a:ext cx="9130607" cy="836722"/>
            <a:chOff x="-67880" y="37762"/>
            <a:chExt cx="9130605" cy="836720"/>
          </a:xfrm>
        </p:grpSpPr>
        <p:sp>
          <p:nvSpPr>
            <p:cNvPr id="133" name="矩形"/>
            <p:cNvSpPr/>
            <p:nvPr/>
          </p:nvSpPr>
          <p:spPr>
            <a:xfrm>
              <a:off x="-67880" y="37762"/>
              <a:ext cx="9130605" cy="836720"/>
            </a:xfrm>
            <a:prstGeom prst="rect">
              <a:avLst/>
            </a:prstGeom>
            <a:solidFill>
              <a:srgbClr val="0070C0"/>
            </a:solidFill>
            <a:ln w="12700" cap="flat">
              <a:noFill/>
              <a:miter lim="400000"/>
            </a:ln>
            <a:effectLst/>
          </p:spPr>
          <p:txBody>
            <a:bodyPr wrap="square" lIns="45718" tIns="45718" rIns="45718" bIns="45718" numCol="1" anchor="ctr">
              <a:noAutofit/>
            </a:bodyPr>
            <a:lstStyle/>
            <a:p>
              <a:pPr>
                <a:defRPr>
                  <a:solidFill>
                    <a:srgbClr val="FFFFFF"/>
                  </a:solidFill>
                </a:defRPr>
              </a:pPr>
              <a:endParaRPr/>
            </a:p>
          </p:txBody>
        </p:sp>
        <p:sp>
          <p:nvSpPr>
            <p:cNvPr id="134" name="9-3. 株洲市被國際追查官員"/>
            <p:cNvSpPr txBox="1"/>
            <p:nvPr/>
          </p:nvSpPr>
          <p:spPr>
            <a:xfrm>
              <a:off x="166692" y="163738"/>
              <a:ext cx="5256004" cy="58477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ctr">
              <a:spAutoFit/>
            </a:bodyPr>
            <a:lstStyle>
              <a:lvl1pPr>
                <a:defRPr sz="3200" b="1">
                  <a:solidFill>
                    <a:srgbClr val="FFFFFF"/>
                  </a:solidFill>
                  <a:latin typeface="微軟正黑體"/>
                  <a:ea typeface="微軟正黑體"/>
                  <a:cs typeface="微軟正黑體"/>
                  <a:sym typeface="微軟正黑體"/>
                </a:defRPr>
              </a:lvl1pPr>
            </a:lstStyle>
            <a:p>
              <a:r>
                <a:rPr lang="en-US" dirty="0"/>
                <a:t>4</a:t>
              </a:r>
              <a:r>
                <a:rPr dirty="0" smtClean="0"/>
                <a:t>. </a:t>
              </a:r>
              <a:r>
                <a:rPr lang="zh-TW" altLang="en-US" dirty="0" smtClean="0"/>
                <a:t>省部级高官</a:t>
              </a:r>
              <a:endParaRPr dirty="0"/>
            </a:p>
          </p:txBody>
        </p:sp>
      </p:grpSp>
      <p:sp>
        <p:nvSpPr>
          <p:cNvPr id="136" name="矩形 6"/>
          <p:cNvSpPr/>
          <p:nvPr/>
        </p:nvSpPr>
        <p:spPr>
          <a:xfrm>
            <a:off x="268293" y="5454248"/>
            <a:ext cx="8485061" cy="830993"/>
          </a:xfrm>
          <a:prstGeom prst="rect">
            <a:avLst/>
          </a:prstGeom>
          <a:ln w="28575">
            <a:solidFill>
              <a:srgbClr val="0070C0"/>
            </a:solidFill>
          </a:ln>
          <a:extLst>
            <a:ext uri="{C572A759-6A51-4108-AA02-DFA0A04FC94B}">
              <ma14:wrappingTextBoxFlag xmlns:ma14="http://schemas.microsoft.com/office/mac/drawingml/2011/main" xmlns="" val="1"/>
            </a:ext>
          </a:extLst>
        </p:spPr>
        <p:txBody>
          <a:bodyPr wrap="square" lIns="45718" tIns="45718" rIns="45718" bIns="45718">
            <a:spAutoFit/>
          </a:bodyPr>
          <a:lstStyle/>
          <a:p>
            <a:pPr>
              <a:defRPr sz="2400">
                <a:latin typeface="微軟正黑體"/>
                <a:ea typeface="微軟正黑體"/>
                <a:cs typeface="微軟正黑體"/>
                <a:sym typeface="微軟正黑體"/>
              </a:defRPr>
            </a:pPr>
            <a:r>
              <a:rPr smtClean="0"/>
              <a:t>到目前为止，</a:t>
            </a:r>
            <a:r>
              <a:rPr lang="zh-TW" altLang="en-US" sz="2400" b="1" smtClean="0">
                <a:solidFill>
                  <a:srgbClr val="C00000"/>
                </a:solidFill>
              </a:rPr>
              <a:t>河北省</a:t>
            </a:r>
            <a:r>
              <a:rPr lang="zh-TW" altLang="en-US" sz="2400" dirty="0"/>
              <a:t>有</a:t>
            </a:r>
            <a:r>
              <a:rPr lang="en-US" altLang="zh-TW" sz="2400" b="1">
                <a:solidFill>
                  <a:srgbClr val="C00000"/>
                </a:solidFill>
              </a:rPr>
              <a:t>5880</a:t>
            </a:r>
            <a:r>
              <a:rPr lang="zh-TW" altLang="en-US" sz="2400" b="1" smtClean="0">
                <a:solidFill>
                  <a:srgbClr val="C00000"/>
                </a:solidFill>
              </a:rPr>
              <a:t>名</a:t>
            </a:r>
            <a:r>
              <a:rPr lang="zh-TW" altLang="en-US" sz="2400" smtClean="0"/>
              <a:t>的公检法司</a:t>
            </a:r>
            <a:r>
              <a:rPr smtClean="0"/>
              <a:t>、教育界、媒体界</a:t>
            </a:r>
            <a:endParaRPr lang="en-US" dirty="0" smtClean="0"/>
          </a:p>
          <a:p>
            <a:pPr>
              <a:defRPr sz="2400">
                <a:latin typeface="微軟正黑體"/>
                <a:ea typeface="微軟正黑體"/>
                <a:cs typeface="微軟正黑體"/>
                <a:sym typeface="微軟正黑體"/>
              </a:defRPr>
            </a:pPr>
            <a:r>
              <a:rPr smtClean="0"/>
              <a:t>等人员因迫害法轮功学员，被海外组织“追查国际”立案追查</a:t>
            </a:r>
            <a:endParaRPr dirty="0"/>
          </a:p>
        </p:txBody>
      </p:sp>
      <p:sp>
        <p:nvSpPr>
          <p:cNvPr id="137" name="矩形"/>
          <p:cNvSpPr/>
          <p:nvPr/>
        </p:nvSpPr>
        <p:spPr>
          <a:xfrm>
            <a:off x="7525885" y="100429"/>
            <a:ext cx="1486351" cy="648078"/>
          </a:xfrm>
          <a:prstGeom prst="rect">
            <a:avLst/>
          </a:prstGeom>
          <a:solidFill>
            <a:srgbClr val="FFFFFF"/>
          </a:solidFill>
          <a:ln w="28575" cap="flat">
            <a:solidFill>
              <a:srgbClr val="0070C0"/>
            </a:solidFill>
            <a:prstDash val="solid"/>
            <a:round/>
          </a:ln>
          <a:effectLst/>
        </p:spPr>
        <p:txBody>
          <a:bodyPr wrap="square" lIns="45718" tIns="45718" rIns="45718" bIns="45718" numCol="1" anchor="ctr">
            <a:noAutofit/>
          </a:bodyPr>
          <a:lstStyle/>
          <a:p>
            <a:pPr algn="ctr">
              <a:defRPr sz="4000" b="1">
                <a:solidFill>
                  <a:srgbClr val="0070C0"/>
                </a:solidFill>
                <a:latin typeface="微軟正黑體"/>
                <a:ea typeface="微軟正黑體"/>
                <a:cs typeface="微軟正黑體"/>
                <a:sym typeface="微軟正黑體"/>
              </a:defRPr>
            </a:pPr>
            <a:r>
              <a:rPr lang="zh-TW" altLang="en-US" sz="3200" dirty="0" smtClean="0"/>
              <a:t>高官</a:t>
            </a:r>
            <a:endParaRPr sz="3200" dirty="0"/>
          </a:p>
        </p:txBody>
      </p:sp>
      <p:sp>
        <p:nvSpPr>
          <p:cNvPr id="3" name="文字方塊 2"/>
          <p:cNvSpPr txBox="1"/>
          <p:nvPr/>
        </p:nvSpPr>
        <p:spPr>
          <a:xfrm>
            <a:off x="238452" y="1201554"/>
            <a:ext cx="8773784" cy="3416320"/>
          </a:xfrm>
          <a:prstGeom prst="rect">
            <a:avLst/>
          </a:prstGeom>
          <a:noFill/>
          <a:ln w="38100">
            <a:noFill/>
          </a:ln>
        </p:spPr>
        <p:txBody>
          <a:bodyPr wrap="square" rtlCol="0">
            <a:spAutoFit/>
          </a:bodyPr>
          <a:lstStyle/>
          <a:p>
            <a:r>
              <a:rPr lang="zh-TW" altLang="en-US" sz="2400" b="1" dirty="0" smtClean="0">
                <a:solidFill>
                  <a:srgbClr val="C00000"/>
                </a:solidFill>
                <a:latin typeface="微軟正黑體" panose="020B0604030504040204" pitchFamily="34" charset="-120"/>
                <a:ea typeface="微軟正黑體" panose="020B0604030504040204" pitchFamily="34" charset="-120"/>
              </a:rPr>
              <a:t>河北</a:t>
            </a:r>
            <a:r>
              <a:rPr lang="zh-TW" altLang="zh-TW" sz="2400" b="1" dirty="0" smtClean="0">
                <a:solidFill>
                  <a:srgbClr val="C00000"/>
                </a:solidFill>
                <a:latin typeface="微軟正黑體" panose="020B0604030504040204" pitchFamily="34" charset="-120"/>
                <a:ea typeface="微軟正黑體" panose="020B0604030504040204" pitchFamily="34" charset="-120"/>
              </a:rPr>
              <a:t>省</a:t>
            </a:r>
            <a:r>
              <a:rPr lang="zh-CN" altLang="zh-TW" sz="2400" dirty="0" smtClean="0">
                <a:latin typeface="微軟正黑體" panose="020B0604030504040204" pitchFamily="34" charset="-120"/>
                <a:ea typeface="微軟正黑體" panose="020B0604030504040204" pitchFamily="34" charset="-120"/>
              </a:rPr>
              <a:t>许多官员因迫害法轮功被国际追查，包括</a:t>
            </a:r>
            <a:endParaRPr lang="en-US" altLang="zh-CN" sz="2400" dirty="0" smtClean="0">
              <a:latin typeface="微軟正黑體" panose="020B0604030504040204" pitchFamily="34" charset="-120"/>
              <a:ea typeface="微軟正黑體" panose="020B0604030504040204" pitchFamily="34" charset="-120"/>
            </a:endParaRPr>
          </a:p>
          <a:p>
            <a:endParaRPr lang="en-US" altLang="zh-CN" sz="2400" dirty="0" smtClean="0">
              <a:latin typeface="微軟正黑體" panose="020B0604030504040204" pitchFamily="34" charset="-120"/>
              <a:ea typeface="微軟正黑體" panose="020B0604030504040204" pitchFamily="34" charset="-120"/>
            </a:endParaRPr>
          </a:p>
          <a:p>
            <a:r>
              <a:rPr lang="zh-CN" altLang="zh-TW" sz="2400" dirty="0" smtClean="0">
                <a:latin typeface="微軟正黑體" panose="020B0604030504040204" pitchFamily="34" charset="-120"/>
                <a:ea typeface="微軟正黑體" panose="020B0604030504040204" pitchFamily="34" charset="-120"/>
              </a:rPr>
              <a:t>现任及历任省委政法委书记</a:t>
            </a:r>
            <a:r>
              <a:rPr lang="zh-TW" altLang="en-US" sz="2400" dirty="0" smtClean="0">
                <a:latin typeface="微軟正黑體" panose="020B0604030504040204" pitchFamily="34" charset="-120"/>
                <a:ea typeface="微軟正黑體" panose="020B0604030504040204" pitchFamily="34" charset="-120"/>
              </a:rPr>
              <a:t>：</a:t>
            </a:r>
            <a:r>
              <a:rPr lang="zh-CN" altLang="zh-TW" sz="2400" b="1" dirty="0" smtClean="0">
                <a:solidFill>
                  <a:srgbClr val="0070C0"/>
                </a:solidFill>
                <a:latin typeface="微軟正黑體" panose="020B0604030504040204" pitchFamily="34" charset="-120"/>
                <a:ea typeface="微軟正黑體" panose="020B0604030504040204" pitchFamily="34" charset="-120"/>
              </a:rPr>
              <a:t>赵正永、</a:t>
            </a:r>
            <a:r>
              <a:rPr lang="zh-CN" altLang="zh-TW" sz="2400" b="1" dirty="0">
                <a:solidFill>
                  <a:srgbClr val="0070C0"/>
                </a:solidFill>
                <a:latin typeface="微軟正黑體" panose="020B0604030504040204" pitchFamily="34" charset="-120"/>
                <a:ea typeface="微軟正黑體" panose="020B0604030504040204" pitchFamily="34" charset="-120"/>
              </a:rPr>
              <a:t>宋洪武</a:t>
            </a:r>
            <a:r>
              <a:rPr lang="zh-CN" altLang="zh-TW" sz="2400" b="1" dirty="0" smtClean="0">
                <a:latin typeface="微軟正黑體" panose="020B0604030504040204" pitchFamily="34" charset="-120"/>
                <a:ea typeface="微軟正黑體" panose="020B0604030504040204" pitchFamily="34" charset="-120"/>
              </a:rPr>
              <a:t>；</a:t>
            </a:r>
            <a:endParaRPr lang="en-US" altLang="zh-CN" sz="2400" b="1" dirty="0" smtClean="0">
              <a:latin typeface="微軟正黑體" panose="020B0604030504040204" pitchFamily="34" charset="-120"/>
              <a:ea typeface="微軟正黑體" panose="020B0604030504040204" pitchFamily="34" charset="-120"/>
            </a:endParaRPr>
          </a:p>
          <a:p>
            <a:endParaRPr lang="en-US" altLang="zh-CN" sz="2400" dirty="0" smtClean="0">
              <a:latin typeface="微軟正黑體" panose="020B0604030504040204" pitchFamily="34" charset="-120"/>
              <a:ea typeface="微軟正黑體" panose="020B0604030504040204" pitchFamily="34" charset="-120"/>
            </a:endParaRPr>
          </a:p>
          <a:p>
            <a:r>
              <a:rPr lang="zh-CN" altLang="zh-TW" sz="2400" dirty="0" smtClean="0">
                <a:latin typeface="微軟正黑體" panose="020B0604030504040204" pitchFamily="34" charset="-120"/>
                <a:ea typeface="微軟正黑體" panose="020B0604030504040204" pitchFamily="34" charset="-120"/>
              </a:rPr>
              <a:t>省委防范办主任</a:t>
            </a:r>
            <a:r>
              <a:rPr lang="en-US" altLang="zh-TW" sz="2400" dirty="0" smtClean="0">
                <a:latin typeface="微軟正黑體" panose="020B0604030504040204" pitchFamily="34" charset="-120"/>
                <a:ea typeface="微軟正黑體" panose="020B0604030504040204" pitchFamily="34" charset="-120"/>
              </a:rPr>
              <a:t>(610</a:t>
            </a:r>
            <a:r>
              <a:rPr lang="zh-TW" altLang="en-US" sz="2400" dirty="0" smtClean="0">
                <a:latin typeface="微軟正黑體" panose="020B0604030504040204" pitchFamily="34" charset="-120"/>
                <a:ea typeface="微軟正黑體" panose="020B0604030504040204" pitchFamily="34" charset="-120"/>
              </a:rPr>
              <a:t>办</a:t>
            </a:r>
            <a:r>
              <a:rPr lang="en-US" altLang="zh-TW" sz="2400" dirty="0" smtClean="0">
                <a:latin typeface="微軟正黑體" panose="020B0604030504040204" pitchFamily="34" charset="-120"/>
                <a:ea typeface="微軟正黑體" panose="020B0604030504040204" pitchFamily="34" charset="-120"/>
              </a:rPr>
              <a:t>)</a:t>
            </a:r>
            <a:r>
              <a:rPr lang="zh-TW" altLang="en-US" sz="2400" dirty="0" smtClean="0">
                <a:latin typeface="微軟正黑體" panose="020B0604030504040204" pitchFamily="34" charset="-120"/>
                <a:ea typeface="微軟正黑體" panose="020B0604030504040204" pitchFamily="34" charset="-120"/>
              </a:rPr>
              <a:t>：</a:t>
            </a:r>
            <a:r>
              <a:rPr lang="zh-CN" altLang="zh-TW" sz="2400" b="1" dirty="0" smtClean="0">
                <a:solidFill>
                  <a:srgbClr val="0070C0"/>
                </a:solidFill>
                <a:latin typeface="微軟正黑體" panose="020B0604030504040204" pitchFamily="34" charset="-120"/>
                <a:ea typeface="微軟正黑體" panose="020B0604030504040204" pitchFamily="34" charset="-120"/>
              </a:rPr>
              <a:t>何少林、刘新文、张迈曾</a:t>
            </a:r>
            <a:r>
              <a:rPr lang="zh-CN" altLang="zh-TW" sz="2400" dirty="0" smtClean="0">
                <a:latin typeface="微軟正黑體" panose="020B0604030504040204" pitchFamily="34" charset="-120"/>
                <a:ea typeface="微軟正黑體" panose="020B0604030504040204" pitchFamily="34" charset="-120"/>
              </a:rPr>
              <a:t>；</a:t>
            </a:r>
            <a:endParaRPr lang="en-US" altLang="zh-CN" sz="2400" dirty="0" smtClean="0">
              <a:latin typeface="微軟正黑體" panose="020B0604030504040204" pitchFamily="34" charset="-120"/>
              <a:ea typeface="微軟正黑體" panose="020B0604030504040204" pitchFamily="34" charset="-120"/>
            </a:endParaRPr>
          </a:p>
          <a:p>
            <a:endParaRPr lang="en-US" altLang="zh-CN" sz="2400" dirty="0" smtClean="0">
              <a:latin typeface="微軟正黑體" panose="020B0604030504040204" pitchFamily="34" charset="-120"/>
              <a:ea typeface="微軟正黑體" panose="020B0604030504040204" pitchFamily="34" charset="-120"/>
            </a:endParaRPr>
          </a:p>
          <a:p>
            <a:pPr>
              <a:defRPr sz="2800">
                <a:latin typeface="微軟正黑體"/>
                <a:ea typeface="微軟正黑體"/>
                <a:cs typeface="微軟正黑體"/>
                <a:sym typeface="微軟正黑體"/>
              </a:defRPr>
            </a:pPr>
            <a:r>
              <a:rPr lang="zh-TW" altLang="en-US" sz="2400" dirty="0" smtClean="0">
                <a:latin typeface="微軟正黑體" panose="020B0604030504040204" pitchFamily="34" charset="-120"/>
                <a:ea typeface="微軟正黑體" panose="020B0604030504040204" pitchFamily="34" charset="-120"/>
              </a:rPr>
              <a:t>省反</a:t>
            </a:r>
            <a:r>
              <a:rPr lang="en-US" altLang="zh-TW" sz="2400" dirty="0" smtClean="0">
                <a:latin typeface="微軟正黑體" panose="020B0604030504040204" pitchFamily="34" charset="-120"/>
                <a:ea typeface="微軟正黑體" panose="020B0604030504040204" pitchFamily="34" charset="-120"/>
              </a:rPr>
              <a:t>X</a:t>
            </a:r>
            <a:r>
              <a:rPr lang="zh-TW" altLang="en-US" sz="2400" dirty="0" smtClean="0">
                <a:latin typeface="微軟正黑體" panose="020B0604030504040204" pitchFamily="34" charset="-120"/>
                <a:ea typeface="微軟正黑體" panose="020B0604030504040204" pitchFamily="34" charset="-120"/>
              </a:rPr>
              <a:t>教协会</a:t>
            </a:r>
            <a:r>
              <a:rPr lang="zh-TW" altLang="en-US" sz="2400" dirty="0" smtClean="0"/>
              <a:t>理事长：</a:t>
            </a:r>
            <a:r>
              <a:rPr lang="zh-TW" altLang="en-US" sz="2400" b="1" dirty="0" smtClean="0">
                <a:solidFill>
                  <a:srgbClr val="0070C0"/>
                </a:solidFill>
              </a:rPr>
              <a:t>张宗祜</a:t>
            </a:r>
            <a:r>
              <a:rPr lang="en-US" altLang="zh-TW" sz="2400" u="sng" dirty="0" smtClean="0"/>
              <a:t>(</a:t>
            </a:r>
            <a:r>
              <a:rPr lang="zh-TW" altLang="en-US" sz="2400" u="sng" dirty="0" smtClean="0">
                <a:uFill>
                  <a:solidFill>
                    <a:srgbClr val="0000FF"/>
                  </a:solidFill>
                </a:uFill>
              </a:rPr>
              <a:t>已亡</a:t>
            </a:r>
            <a:r>
              <a:rPr lang="en-US" altLang="zh-TW" sz="2400" u="sng" dirty="0"/>
              <a:t>)</a:t>
            </a:r>
            <a:r>
              <a:rPr lang="zh-TW" altLang="en-US" sz="2400" dirty="0" smtClean="0"/>
              <a:t>、</a:t>
            </a:r>
            <a:r>
              <a:rPr lang="zh-TW" altLang="en-US" sz="2400" b="1" dirty="0" smtClean="0">
                <a:solidFill>
                  <a:srgbClr val="0070C0"/>
                </a:solidFill>
              </a:rPr>
              <a:t>李春岩</a:t>
            </a:r>
            <a:endParaRPr lang="en-US" altLang="zh-TW" sz="2400" b="1" dirty="0" smtClean="0">
              <a:solidFill>
                <a:srgbClr val="0070C0"/>
              </a:solidFill>
            </a:endParaRPr>
          </a:p>
          <a:p>
            <a:pPr>
              <a:defRPr sz="2800">
                <a:latin typeface="微軟正黑體"/>
                <a:ea typeface="微軟正黑體"/>
                <a:cs typeface="微軟正黑體"/>
                <a:sym typeface="微軟正黑體"/>
              </a:defRPr>
            </a:pPr>
            <a:endParaRPr lang="en-US" altLang="zh-TW" sz="2400" b="1" dirty="0" smtClean="0">
              <a:solidFill>
                <a:srgbClr val="0070C0"/>
              </a:solidFill>
            </a:endParaRPr>
          </a:p>
          <a:p>
            <a:pPr>
              <a:defRPr sz="2800">
                <a:latin typeface="微軟正黑體"/>
                <a:ea typeface="微軟正黑體"/>
                <a:cs typeface="微軟正黑體"/>
                <a:sym typeface="微軟正黑體"/>
              </a:defRPr>
            </a:pPr>
            <a:r>
              <a:rPr lang="en-US" altLang="zh-TW" sz="2400" b="1" dirty="0" smtClean="0"/>
              <a:t>(</a:t>
            </a:r>
            <a:r>
              <a:rPr lang="zh-TW" altLang="en-US" sz="2400" b="1" dirty="0" smtClean="0"/>
              <a:t>祜，读音同护，四声；注音</a:t>
            </a:r>
            <a:r>
              <a:rPr lang="zh-CN" altLang="en-US" sz="2400" dirty="0" smtClean="0">
                <a:sym typeface="微軟正黑體"/>
              </a:rPr>
              <a:t>ㄏ</a:t>
            </a:r>
            <a:r>
              <a:rPr lang="zh-CN" altLang="en-US" sz="2400" dirty="0">
                <a:sym typeface="微軟正黑體"/>
              </a:rPr>
              <a:t>ㄨ</a:t>
            </a:r>
            <a:r>
              <a:rPr lang="zh-CN" altLang="en-US" sz="2400" dirty="0" smtClean="0">
                <a:sym typeface="微軟正黑體"/>
              </a:rPr>
              <a:t>ˋ</a:t>
            </a:r>
            <a:r>
              <a:rPr lang="zh-TW" altLang="en-US" sz="2400" dirty="0" smtClean="0">
                <a:sym typeface="微軟正黑體"/>
              </a:rPr>
              <a:t>；拼音</a:t>
            </a:r>
            <a:r>
              <a:rPr lang="en-US" altLang="zh-TW" sz="2400" dirty="0" err="1" smtClean="0">
                <a:sym typeface="微軟正黑體"/>
              </a:rPr>
              <a:t>hù</a:t>
            </a:r>
            <a:r>
              <a:rPr lang="en-US" altLang="zh-TW" sz="2400" dirty="0">
                <a:sym typeface="微軟正黑體"/>
              </a:rPr>
              <a:t> </a:t>
            </a:r>
            <a:r>
              <a:rPr lang="en-US" altLang="zh-TW" sz="2400" b="1" dirty="0" smtClean="0"/>
              <a:t>)</a:t>
            </a:r>
            <a:endParaRPr lang="zh-TW" altLang="en-US" sz="2400" b="1" dirty="0"/>
          </a:p>
        </p:txBody>
      </p:sp>
    </p:spTree>
    <p:extLst>
      <p:ext uri="{BB962C8B-B14F-4D97-AF65-F5344CB8AC3E}">
        <p14:creationId xmlns:p14="http://schemas.microsoft.com/office/powerpoint/2010/main" val="23489452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BEBA8EAE-BF5A-486C-A8C5-ECC9F3942E4B}">
                <a14:imgProps xmlns:a14="http://schemas.microsoft.com/office/drawing/2010/main">
                  <a14:imgLayer r:embed="rId4">
                    <a14:imgEffect>
                      <a14:saturation sat="0"/>
                    </a14:imgEffect>
                  </a14:imgLayer>
                </a14:imgProps>
              </a:ext>
            </a:extLst>
          </a:blip>
          <a:srcRect l="15596" t="2299" r="7569" b="2785"/>
          <a:stretch/>
        </p:blipFill>
        <p:spPr>
          <a:xfrm>
            <a:off x="2621786" y="969697"/>
            <a:ext cx="4027593" cy="5323746"/>
          </a:xfrm>
          <a:prstGeom prst="rect">
            <a:avLst/>
          </a:prstGeom>
        </p:spPr>
      </p:pic>
      <p:sp>
        <p:nvSpPr>
          <p:cNvPr id="119" name="矩形 2"/>
          <p:cNvSpPr txBox="1"/>
          <p:nvPr/>
        </p:nvSpPr>
        <p:spPr>
          <a:xfrm>
            <a:off x="179556" y="104635"/>
            <a:ext cx="4274061" cy="645824"/>
          </a:xfrm>
          <a:prstGeom prst="rect">
            <a:avLst/>
          </a:prstGeom>
          <a:ln w="12700">
            <a:miter lim="400000"/>
          </a:ln>
          <a:extLst>
            <a:ext uri="{C572A759-6A51-4108-AA02-DFA0A04FC94B}">
              <ma14:wrappingTextBoxFlag xmlns:ma14="http://schemas.microsoft.com/office/mac/drawingml/2011/main" xmlns="" val="1"/>
            </a:ext>
          </a:extLst>
        </p:spPr>
        <p:txBody>
          <a:bodyPr wrap="none" lIns="45469" tIns="45469" rIns="45469" bIns="45469">
            <a:spAutoFit/>
          </a:bodyPr>
          <a:lstStyle/>
          <a:p>
            <a:pPr defTabSz="909458">
              <a:defRPr sz="4400" b="0">
                <a:latin typeface="微軟正黑體"/>
                <a:ea typeface="微軟正黑體"/>
                <a:cs typeface="微軟正黑體"/>
                <a:sym typeface="微軟正黑體"/>
              </a:defRPr>
            </a:pPr>
            <a:r>
              <a:rPr lang="en-US" sz="3600" dirty="0"/>
              <a:t>5</a:t>
            </a:r>
            <a:r>
              <a:rPr sz="3600" dirty="0" smtClean="0"/>
              <a:t>. </a:t>
            </a:r>
            <a:r>
              <a:rPr sz="3600" b="1" dirty="0" err="1" smtClean="0"/>
              <a:t>本次河北案例</a:t>
            </a:r>
            <a:r>
              <a:rPr lang="zh-TW" altLang="en-US" sz="3600" b="1" dirty="0" smtClean="0"/>
              <a:t>一</a:t>
            </a:r>
            <a:r>
              <a:rPr sz="3600" b="1" dirty="0" smtClean="0"/>
              <a:t>览</a:t>
            </a:r>
            <a:endParaRPr sz="3600" b="1" dirty="0"/>
          </a:p>
        </p:txBody>
      </p:sp>
      <p:sp>
        <p:nvSpPr>
          <p:cNvPr id="120" name="橢圓 4"/>
          <p:cNvSpPr/>
          <p:nvPr/>
        </p:nvSpPr>
        <p:spPr>
          <a:xfrm>
            <a:off x="4165002" y="3429000"/>
            <a:ext cx="849465" cy="792088"/>
          </a:xfrm>
          <a:prstGeom prst="ellipse">
            <a:avLst/>
          </a:prstGeom>
          <a:solidFill>
            <a:srgbClr val="C0504D">
              <a:alpha val="35000"/>
            </a:srgbClr>
          </a:solidFill>
          <a:ln w="12700">
            <a:miter lim="400000"/>
          </a:ln>
        </p:spPr>
        <p:txBody>
          <a:bodyPr lIns="45469" tIns="45469" rIns="45469" bIns="45469" anchor="ctr"/>
          <a:lstStyle/>
          <a:p>
            <a:pPr defTabSz="909458">
              <a:defRPr b="0">
                <a:solidFill>
                  <a:srgbClr val="FFFFFF"/>
                </a:solidFill>
                <a:latin typeface="Calibri"/>
                <a:ea typeface="Calibri"/>
                <a:cs typeface="Calibri"/>
                <a:sym typeface="Calibri"/>
              </a:defRPr>
            </a:pPr>
            <a:endParaRPr/>
          </a:p>
        </p:txBody>
      </p:sp>
      <p:sp>
        <p:nvSpPr>
          <p:cNvPr id="26" name="文字方塊 8"/>
          <p:cNvSpPr txBox="1"/>
          <p:nvPr/>
        </p:nvSpPr>
        <p:spPr>
          <a:xfrm>
            <a:off x="5292080" y="5790545"/>
            <a:ext cx="2448272" cy="400110"/>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endParaRPr lang="en-US" altLang="zh-TW" sz="2000" b="1" dirty="0" smtClean="0">
              <a:solidFill>
                <a:srgbClr val="000000"/>
              </a:solidFill>
              <a:latin typeface="微軟正黑體" panose="020B0604030504040204" pitchFamily="34" charset="-120"/>
              <a:ea typeface="微軟正黑體" panose="020B0604030504040204" pitchFamily="34" charset="-120"/>
            </a:endParaRPr>
          </a:p>
        </p:txBody>
      </p:sp>
      <p:cxnSp>
        <p:nvCxnSpPr>
          <p:cNvPr id="8" name="直線接點 16"/>
          <p:cNvCxnSpPr>
            <a:endCxn id="9" idx="1"/>
          </p:cNvCxnSpPr>
          <p:nvPr/>
        </p:nvCxnSpPr>
        <p:spPr>
          <a:xfrm>
            <a:off x="5034339" y="3844479"/>
            <a:ext cx="727942" cy="397103"/>
          </a:xfrm>
          <a:prstGeom prst="line">
            <a:avLst/>
          </a:prstGeom>
          <a:ln/>
        </p:spPr>
        <p:style>
          <a:lnRef idx="2">
            <a:schemeClr val="accent5"/>
          </a:lnRef>
          <a:fillRef idx="0">
            <a:schemeClr val="accent5"/>
          </a:fillRef>
          <a:effectRef idx="1">
            <a:schemeClr val="accent5"/>
          </a:effectRef>
          <a:fontRef idx="minor">
            <a:schemeClr val="tx1"/>
          </a:fontRef>
        </p:style>
      </p:cxnSp>
      <p:sp>
        <p:nvSpPr>
          <p:cNvPr id="9" name="文字方塊 8"/>
          <p:cNvSpPr txBox="1"/>
          <p:nvPr/>
        </p:nvSpPr>
        <p:spPr>
          <a:xfrm>
            <a:off x="5762281" y="3887639"/>
            <a:ext cx="3119651" cy="70788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zh-TW" altLang="en-US" sz="2000" b="1" dirty="0" smtClean="0">
                <a:solidFill>
                  <a:srgbClr val="C00000"/>
                </a:solidFill>
                <a:latin typeface="微軟正黑體" panose="020B0604030504040204" pitchFamily="34" charset="-120"/>
                <a:ea typeface="微軟正黑體" panose="020B0604030504040204" pitchFamily="34" charset="-120"/>
              </a:rPr>
              <a:t>案情：</a:t>
            </a:r>
            <a:r>
              <a:rPr lang="zh-TW" altLang="zh-TW" sz="2000" b="1" dirty="0">
                <a:solidFill>
                  <a:schemeClr val="accent6">
                    <a:lumMod val="75000"/>
                  </a:schemeClr>
                </a:solidFill>
                <a:latin typeface="微軟正黑體" panose="020B0604030504040204" pitchFamily="34" charset="-120"/>
                <a:ea typeface="微軟正黑體" panose="020B0604030504040204" pitchFamily="34" charset="-120"/>
              </a:rPr>
              <a:t>廊坊</a:t>
            </a:r>
            <a:r>
              <a:rPr lang="zh-TW" altLang="zh-TW" sz="2000" b="1" dirty="0" smtClean="0">
                <a:solidFill>
                  <a:schemeClr val="accent6">
                    <a:lumMod val="75000"/>
                  </a:schemeClr>
                </a:solidFill>
                <a:latin typeface="微軟正黑體" panose="020B0604030504040204" pitchFamily="34" charset="-120"/>
                <a:ea typeface="微軟正黑體" panose="020B0604030504040204" pitchFamily="34" charset="-120"/>
              </a:rPr>
              <a:t>市</a:t>
            </a:r>
            <a:r>
              <a:rPr lang="en-US" altLang="zh-TW" sz="2000" b="1" dirty="0" smtClean="0">
                <a:solidFill>
                  <a:schemeClr val="accent6">
                    <a:lumMod val="75000"/>
                  </a:schemeClr>
                </a:solidFill>
                <a:latin typeface="微軟正黑體" panose="020B0604030504040204" pitchFamily="34" charset="-120"/>
                <a:ea typeface="微軟正黑體" panose="020B0604030504040204" pitchFamily="34" charset="-120"/>
              </a:rPr>
              <a:t>-</a:t>
            </a:r>
            <a:r>
              <a:rPr lang="zh-TW" altLang="zh-TW" sz="2000" b="1" dirty="0" smtClean="0">
                <a:solidFill>
                  <a:schemeClr val="accent6">
                    <a:lumMod val="75000"/>
                  </a:schemeClr>
                </a:solidFill>
                <a:latin typeface="微軟正黑體" panose="020B0604030504040204" pitchFamily="34" charset="-120"/>
                <a:ea typeface="微軟正黑體" panose="020B0604030504040204" pitchFamily="34" charset="-120"/>
              </a:rPr>
              <a:t>安</a:t>
            </a:r>
            <a:r>
              <a:rPr lang="zh-TW" altLang="zh-TW" sz="2000" b="1" dirty="0" smtClean="0">
                <a:solidFill>
                  <a:schemeClr val="accent6">
                    <a:lumMod val="75000"/>
                  </a:schemeClr>
                </a:solidFill>
                <a:latin typeface="微軟正黑體" panose="020B0604030504040204" pitchFamily="34" charset="-120"/>
                <a:ea typeface="微軟正黑體" panose="020B0604030504040204" pitchFamily="34" charset="-120"/>
              </a:rPr>
              <a:t>次区</a:t>
            </a:r>
            <a:endParaRPr lang="en-US" altLang="zh-TW" sz="2000" b="1" dirty="0" smtClean="0">
              <a:solidFill>
                <a:schemeClr val="accent6">
                  <a:lumMod val="75000"/>
                </a:schemeClr>
              </a:solidFill>
              <a:latin typeface="微軟正黑體" panose="020B0604030504040204" pitchFamily="34" charset="-120"/>
              <a:ea typeface="微軟正黑體" panose="020B0604030504040204" pitchFamily="34" charset="-120"/>
            </a:endParaRPr>
          </a:p>
          <a:p>
            <a:r>
              <a:rPr lang="zh-TW" altLang="zh-TW" sz="2000" dirty="0" smtClean="0">
                <a:latin typeface="微軟正黑體" panose="020B0604030504040204" pitchFamily="34" charset="-120"/>
                <a:ea typeface="微軟正黑體" panose="020B0604030504040204" pitchFamily="34" charset="-120"/>
              </a:rPr>
              <a:t>警察</a:t>
            </a:r>
            <a:r>
              <a:rPr lang="zh-TW" altLang="zh-TW" sz="2000" b="1" dirty="0" smtClean="0">
                <a:solidFill>
                  <a:srgbClr val="C00000"/>
                </a:solidFill>
                <a:latin typeface="微軟正黑體" panose="020B0604030504040204" pitchFamily="34" charset="-120"/>
                <a:ea typeface="微軟正黑體" panose="020B0604030504040204" pitchFamily="34" charset="-120"/>
              </a:rPr>
              <a:t>骚扰</a:t>
            </a:r>
            <a:r>
              <a:rPr lang="zh-TW" altLang="zh-TW" sz="2000" dirty="0" smtClean="0">
                <a:latin typeface="微軟正黑體" panose="020B0604030504040204" pitchFamily="34" charset="-120"/>
                <a:ea typeface="微軟正黑體" panose="020B0604030504040204" pitchFamily="34" charset="-120"/>
              </a:rPr>
              <a:t>法轮功学员</a:t>
            </a:r>
            <a:endParaRPr lang="zh-TW" altLang="zh-TW" sz="20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7589746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矩形 7"/>
          <p:cNvSpPr/>
          <p:nvPr/>
        </p:nvSpPr>
        <p:spPr>
          <a:xfrm>
            <a:off x="225792" y="848936"/>
            <a:ext cx="8786543" cy="5119533"/>
          </a:xfrm>
          <a:prstGeom prst="rect">
            <a:avLst/>
          </a:prstGeom>
          <a:solidFill>
            <a:srgbClr val="FFFFFF"/>
          </a:solidFill>
          <a:ln w="12700">
            <a:miter lim="400000"/>
          </a:ln>
        </p:spPr>
        <p:txBody>
          <a:bodyPr lIns="45469" tIns="45469" rIns="45469" bIns="45469" anchor="ctr"/>
          <a:lstStyle/>
          <a:p>
            <a:pPr defTabSz="909458">
              <a:defRPr b="0">
                <a:latin typeface="Calibri"/>
                <a:ea typeface="Calibri"/>
                <a:cs typeface="Calibri"/>
                <a:sym typeface="Calibri"/>
              </a:defRPr>
            </a:pPr>
            <a:endParaRPr dirty="0"/>
          </a:p>
        </p:txBody>
      </p:sp>
      <p:sp>
        <p:nvSpPr>
          <p:cNvPr id="133" name="矩形 10"/>
          <p:cNvSpPr txBox="1"/>
          <p:nvPr/>
        </p:nvSpPr>
        <p:spPr>
          <a:xfrm>
            <a:off x="365570" y="1011915"/>
            <a:ext cx="8412857" cy="5508694"/>
          </a:xfrm>
          <a:prstGeom prst="rect">
            <a:avLst/>
          </a:prstGeom>
          <a:ln w="12700">
            <a:miter lim="400000"/>
          </a:ln>
          <a:extLst>
            <a:ext uri="{C572A759-6A51-4108-AA02-DFA0A04FC94B}">
              <ma14:wrappingTextBoxFlag xmlns="" xmlns:ma14="http://schemas.microsoft.com/office/mac/drawingml/2011/main" val="1"/>
            </a:ext>
          </a:extLst>
        </p:spPr>
        <p:txBody>
          <a:bodyPr wrap="square" lIns="45469" tIns="45469" rIns="45469" bIns="45469">
            <a:spAutoFit/>
          </a:bodyPr>
          <a:lstStyle/>
          <a:p>
            <a:pPr defTabSz="909458">
              <a:defRPr sz="3000">
                <a:latin typeface="微軟正黑體"/>
                <a:ea typeface="微軟正黑體"/>
                <a:cs typeface="微軟正黑體"/>
                <a:sym typeface="微軟正黑體"/>
              </a:defRPr>
            </a:pPr>
            <a:r>
              <a:rPr lang="zh-TW" altLang="en-US" sz="2200" b="1" dirty="0" smtClean="0"/>
              <a:t>单位：</a:t>
            </a:r>
            <a:r>
              <a:rPr lang="zh-TW" altLang="zh-TW" sz="2200" b="1" dirty="0" smtClean="0">
                <a:latin typeface="微軟正黑體" panose="020B0604030504040204" pitchFamily="34" charset="-120"/>
                <a:ea typeface="微軟正黑體" panose="020B0604030504040204" pitchFamily="34" charset="-120"/>
              </a:rPr>
              <a:t>廊</a:t>
            </a:r>
            <a:r>
              <a:rPr lang="zh-TW" altLang="zh-TW" sz="2200" b="1" dirty="0">
                <a:latin typeface="微軟正黑體" panose="020B0604030504040204" pitchFamily="34" charset="-120"/>
                <a:ea typeface="微軟正黑體" panose="020B0604030504040204" pitchFamily="34" charset="-120"/>
              </a:rPr>
              <a:t>坊市</a:t>
            </a:r>
            <a:r>
              <a:rPr lang="en-US" altLang="zh-TW" sz="2200" b="1" dirty="0">
                <a:latin typeface="微軟正黑體" panose="020B0604030504040204" pitchFamily="34" charset="-120"/>
                <a:ea typeface="微軟正黑體" panose="020B0604030504040204" pitchFamily="34" charset="-120"/>
              </a:rPr>
              <a:t>-</a:t>
            </a:r>
            <a:r>
              <a:rPr lang="zh-TW" altLang="zh-TW" sz="2200" b="1" dirty="0">
                <a:latin typeface="微軟正黑體" panose="020B0604030504040204" pitchFamily="34" charset="-120"/>
                <a:ea typeface="微軟正黑體" panose="020B0604030504040204" pitchFamily="34" charset="-120"/>
              </a:rPr>
              <a:t>安</a:t>
            </a:r>
            <a:r>
              <a:rPr lang="zh-TW" altLang="zh-TW" sz="2200" b="1" dirty="0" smtClean="0">
                <a:latin typeface="微軟正黑體" panose="020B0604030504040204" pitchFamily="34" charset="-120"/>
                <a:ea typeface="微軟正黑體" panose="020B0604030504040204" pitchFamily="34" charset="-120"/>
              </a:rPr>
              <a:t>次区</a:t>
            </a:r>
            <a:r>
              <a:rPr lang="en-US" altLang="zh-TW" sz="2200" b="1" dirty="0" smtClean="0">
                <a:latin typeface="微軟正黑體" panose="020B0604030504040204" pitchFamily="34" charset="-120"/>
                <a:ea typeface="微軟正黑體" panose="020B0604030504040204" pitchFamily="34" charset="-120"/>
              </a:rPr>
              <a:t>-</a:t>
            </a:r>
            <a:r>
              <a:rPr lang="zh-TW" altLang="zh-TW" sz="2200" b="1" dirty="0" smtClean="0">
                <a:latin typeface="微軟正黑體" panose="020B0604030504040204" pitchFamily="34" charset="-120"/>
                <a:ea typeface="微軟正黑體" panose="020B0604030504040204" pitchFamily="34" charset="-120"/>
              </a:rPr>
              <a:t>龙河</a:t>
            </a:r>
            <a:r>
              <a:rPr lang="zh-TW" altLang="zh-TW" sz="2200" b="1" dirty="0">
                <a:latin typeface="微軟正黑體" panose="020B0604030504040204" pitchFamily="34" charset="-120"/>
                <a:ea typeface="微軟正黑體" panose="020B0604030504040204" pitchFamily="34" charset="-120"/>
              </a:rPr>
              <a:t>派出所警察</a:t>
            </a:r>
            <a:endParaRPr lang="en-US" sz="2200" b="1" dirty="0" smtClean="0"/>
          </a:p>
          <a:p>
            <a:pPr defTabSz="909458">
              <a:defRPr sz="3000">
                <a:latin typeface="微軟正黑體"/>
                <a:ea typeface="微軟正黑體"/>
                <a:cs typeface="微軟正黑體"/>
                <a:sym typeface="微軟正黑體"/>
              </a:defRPr>
            </a:pPr>
            <a:endParaRPr lang="en-US" sz="2200" b="1" dirty="0"/>
          </a:p>
          <a:p>
            <a:pPr defTabSz="909458">
              <a:defRPr sz="3000">
                <a:latin typeface="微軟正黑體"/>
                <a:ea typeface="微軟正黑體"/>
                <a:cs typeface="微軟正黑體"/>
                <a:sym typeface="微軟正黑體"/>
              </a:defRPr>
            </a:pPr>
            <a:r>
              <a:rPr sz="2200" b="1" dirty="0" err="1" smtClean="0"/>
              <a:t>性质</a:t>
            </a:r>
            <a:r>
              <a:rPr sz="2200" b="1" dirty="0" smtClean="0"/>
              <a:t>：</a:t>
            </a:r>
            <a:r>
              <a:rPr lang="zh-TW" altLang="en-US" sz="2200" b="1" dirty="0" smtClean="0">
                <a:solidFill>
                  <a:srgbClr val="C00000"/>
                </a:solidFill>
              </a:rPr>
              <a:t>骚扰</a:t>
            </a:r>
            <a:endParaRPr lang="en-US" altLang="zh-TW" sz="2200" b="1" dirty="0" smtClean="0">
              <a:solidFill>
                <a:srgbClr val="C00000"/>
              </a:solidFill>
            </a:endParaRPr>
          </a:p>
          <a:p>
            <a:pPr defTabSz="909458">
              <a:defRPr sz="3000">
                <a:latin typeface="微軟正黑體"/>
                <a:ea typeface="微軟正黑體"/>
                <a:cs typeface="微軟正黑體"/>
                <a:sym typeface="微軟正黑體"/>
              </a:defRPr>
            </a:pPr>
            <a:endParaRPr lang="en-US" sz="2200" b="1" dirty="0">
              <a:solidFill>
                <a:srgbClr val="C00000"/>
              </a:solidFill>
            </a:endParaRPr>
          </a:p>
          <a:p>
            <a:pPr defTabSz="909458">
              <a:defRPr sz="3000">
                <a:latin typeface="微軟正黑體"/>
                <a:ea typeface="微軟正黑體"/>
                <a:cs typeface="微軟正黑體"/>
                <a:sym typeface="微軟正黑體"/>
              </a:defRPr>
            </a:pPr>
            <a:r>
              <a:rPr lang="zh-TW" altLang="en-US" sz="2200" b="1" dirty="0" smtClean="0">
                <a:solidFill>
                  <a:srgbClr val="0070C0"/>
                </a:solidFill>
              </a:rPr>
              <a:t>**该消息在</a:t>
            </a:r>
            <a:r>
              <a:rPr lang="en-US" altLang="zh-TW" sz="2200" b="1" dirty="0" smtClean="0">
                <a:solidFill>
                  <a:srgbClr val="0070C0"/>
                </a:solidFill>
              </a:rPr>
              <a:t>2017</a:t>
            </a:r>
            <a:r>
              <a:rPr lang="zh-TW" altLang="en-US" sz="2200" b="1" dirty="0" smtClean="0">
                <a:solidFill>
                  <a:srgbClr val="0070C0"/>
                </a:solidFill>
              </a:rPr>
              <a:t>年</a:t>
            </a:r>
            <a:r>
              <a:rPr lang="en-US" altLang="zh-TW" sz="2200" b="1" dirty="0" smtClean="0">
                <a:solidFill>
                  <a:srgbClr val="0070C0"/>
                </a:solidFill>
              </a:rPr>
              <a:t>9</a:t>
            </a:r>
            <a:r>
              <a:rPr lang="zh-TW" altLang="en-US" sz="2200" b="1" dirty="0" smtClean="0">
                <a:solidFill>
                  <a:srgbClr val="0070C0"/>
                </a:solidFill>
              </a:rPr>
              <a:t>月</a:t>
            </a:r>
            <a:r>
              <a:rPr lang="en-US" altLang="zh-TW" sz="2200" b="1" dirty="0" smtClean="0">
                <a:solidFill>
                  <a:srgbClr val="0070C0"/>
                </a:solidFill>
              </a:rPr>
              <a:t>11</a:t>
            </a:r>
            <a:r>
              <a:rPr lang="zh-TW" altLang="en-US" sz="2200" b="1" dirty="0" smtClean="0">
                <a:solidFill>
                  <a:srgbClr val="0070C0"/>
                </a:solidFill>
              </a:rPr>
              <a:t>日，已经被曝光在明慧网</a:t>
            </a:r>
            <a:endParaRPr sz="2200" dirty="0">
              <a:solidFill>
                <a:srgbClr val="0070C0"/>
              </a:solidFill>
            </a:endParaRPr>
          </a:p>
          <a:p>
            <a:pPr defTabSz="909458">
              <a:defRPr sz="3000">
                <a:latin typeface="微軟正黑體"/>
                <a:ea typeface="微軟正黑體"/>
                <a:cs typeface="微軟正黑體"/>
                <a:sym typeface="微軟正黑體"/>
              </a:defRPr>
            </a:pPr>
            <a:endParaRPr lang="en-US" sz="2200" b="1" dirty="0" smtClean="0"/>
          </a:p>
          <a:p>
            <a:pPr defTabSz="909458">
              <a:defRPr sz="3000">
                <a:latin typeface="微軟正黑體"/>
                <a:ea typeface="微軟正黑體"/>
                <a:cs typeface="微軟正黑體"/>
                <a:sym typeface="微軟正黑體"/>
              </a:defRPr>
            </a:pPr>
            <a:r>
              <a:rPr sz="2200" b="1" dirty="0" smtClean="0"/>
              <a:t>情况：</a:t>
            </a:r>
            <a:r>
              <a:rPr lang="en-US" altLang="zh-TW" sz="2200" dirty="0" smtClean="0">
                <a:latin typeface="微軟正黑體" panose="020B0604030504040204" pitchFamily="34" charset="-120"/>
                <a:ea typeface="微軟正黑體" panose="020B0604030504040204" pitchFamily="34" charset="-120"/>
              </a:rPr>
              <a:t>2017</a:t>
            </a:r>
            <a:r>
              <a:rPr lang="zh-TW" altLang="zh-TW" sz="2200" dirty="0">
                <a:latin typeface="微軟正黑體" panose="020B0604030504040204" pitchFamily="34" charset="-120"/>
                <a:ea typeface="微軟正黑體" panose="020B0604030504040204" pitchFamily="34" charset="-120"/>
              </a:rPr>
              <a:t>年</a:t>
            </a:r>
            <a:r>
              <a:rPr lang="en-US" altLang="zh-TW" sz="2200" dirty="0">
                <a:latin typeface="微軟正黑體" panose="020B0604030504040204" pitchFamily="34" charset="-120"/>
                <a:ea typeface="微軟正黑體" panose="020B0604030504040204" pitchFamily="34" charset="-120"/>
              </a:rPr>
              <a:t>9</a:t>
            </a:r>
            <a:r>
              <a:rPr lang="zh-TW" altLang="zh-TW" sz="2200" dirty="0">
                <a:latin typeface="微軟正黑體" panose="020B0604030504040204" pitchFamily="34" charset="-120"/>
                <a:ea typeface="微軟正黑體" panose="020B0604030504040204" pitchFamily="34" charset="-120"/>
              </a:rPr>
              <a:t>月</a:t>
            </a:r>
            <a:r>
              <a:rPr lang="en-US" altLang="zh-TW" sz="2200" dirty="0">
                <a:latin typeface="微軟正黑體" panose="020B0604030504040204" pitchFamily="34" charset="-120"/>
                <a:ea typeface="微軟正黑體" panose="020B0604030504040204" pitchFamily="34" charset="-120"/>
              </a:rPr>
              <a:t>4</a:t>
            </a:r>
            <a:r>
              <a:rPr lang="zh-TW" altLang="zh-TW" sz="2200" dirty="0">
                <a:latin typeface="微軟正黑體" panose="020B0604030504040204" pitchFamily="34" charset="-120"/>
                <a:ea typeface="微軟正黑體" panose="020B0604030504040204" pitchFamily="34" charset="-120"/>
              </a:rPr>
              <a:t>日</a:t>
            </a:r>
            <a:r>
              <a:rPr lang="zh-TW" altLang="zh-TW" sz="2200" dirty="0" smtClean="0">
                <a:latin typeface="微軟正黑體" panose="020B0604030504040204" pitchFamily="34" charset="-120"/>
                <a:ea typeface="微軟正黑體" panose="020B0604030504040204" pitchFamily="34" charset="-120"/>
              </a:rPr>
              <a:t>，</a:t>
            </a:r>
            <a:r>
              <a:rPr lang="zh-TW" altLang="zh-TW" sz="2200" dirty="0" smtClean="0">
                <a:latin typeface="微軟正黑體" panose="020B0604030504040204" pitchFamily="34" charset="-120"/>
                <a:ea typeface="微軟正黑體" panose="020B0604030504040204" pitchFamily="34" charset="-120"/>
              </a:rPr>
              <a:t>廊坊市安次区龙河派出所警察</a:t>
            </a:r>
            <a:endParaRPr lang="en-US" altLang="zh-TW" sz="2200" dirty="0" smtClean="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lang="zh-TW" altLang="zh-TW" sz="2200" b="1" dirty="0" smtClean="0">
                <a:solidFill>
                  <a:srgbClr val="00B050"/>
                </a:solidFill>
                <a:latin typeface="微軟正黑體" panose="020B0604030504040204" pitchFamily="34" charset="-120"/>
                <a:ea typeface="微軟正黑體" panose="020B0604030504040204" pitchFamily="34" charset="-120"/>
              </a:rPr>
              <a:t>续建路、张立新、李小水</a:t>
            </a:r>
            <a:r>
              <a:rPr lang="zh-TW" altLang="zh-TW" sz="2200" dirty="0" smtClean="0">
                <a:latin typeface="微軟正黑體" panose="020B0604030504040204" pitchFamily="34" charset="-120"/>
                <a:ea typeface="微軟正黑體" panose="020B0604030504040204" pitchFamily="34" charset="-120"/>
              </a:rPr>
              <a:t>等闯到</a:t>
            </a:r>
            <a:r>
              <a:rPr lang="zh-TW" altLang="zh-TW" sz="2200" b="1" dirty="0" smtClean="0">
                <a:solidFill>
                  <a:schemeClr val="accent6">
                    <a:lumMod val="50000"/>
                  </a:schemeClr>
                </a:solidFill>
                <a:latin typeface="微軟正黑體" panose="020B0604030504040204" pitchFamily="34" charset="-120"/>
                <a:ea typeface="微軟正黑體" panose="020B0604030504040204" pitchFamily="34" charset="-120"/>
              </a:rPr>
              <a:t>高孟村</a:t>
            </a:r>
            <a:r>
              <a:rPr lang="zh-TW" altLang="zh-TW" sz="2200" dirty="0" smtClean="0">
                <a:latin typeface="微軟正黑體" panose="020B0604030504040204" pitchFamily="34" charset="-120"/>
                <a:ea typeface="微軟正黑體" panose="020B0604030504040204" pitchFamily="34" charset="-120"/>
              </a:rPr>
              <a:t>法轮功学员家骚扰、抄家。</a:t>
            </a:r>
            <a:endParaRPr lang="en-US" altLang="zh-TW" sz="2200" dirty="0" smtClean="0">
              <a:latin typeface="微軟正黑體" panose="020B0604030504040204" pitchFamily="34" charset="-120"/>
              <a:ea typeface="微軟正黑體" panose="020B0604030504040204" pitchFamily="34" charset="-120"/>
            </a:endParaRPr>
          </a:p>
          <a:p>
            <a:endParaRPr lang="en-US" altLang="zh-TW" sz="2200" dirty="0">
              <a:latin typeface="微軟正黑體" panose="020B0604030504040204" pitchFamily="34" charset="-120"/>
              <a:ea typeface="微軟正黑體" panose="020B0604030504040204" pitchFamily="34" charset="-120"/>
            </a:endParaRPr>
          </a:p>
          <a:p>
            <a:r>
              <a:rPr lang="zh-TW" altLang="zh-TW" sz="2200" b="1" dirty="0" smtClean="0">
                <a:solidFill>
                  <a:srgbClr val="00B050"/>
                </a:solidFill>
                <a:latin typeface="微軟正黑體" panose="020B0604030504040204" pitchFamily="34" charset="-120"/>
                <a:ea typeface="微軟正黑體" panose="020B0604030504040204" pitchFamily="34" charset="-120"/>
              </a:rPr>
              <a:t>续建路</a:t>
            </a:r>
            <a:r>
              <a:rPr lang="zh-TW" altLang="zh-TW" sz="2200" dirty="0" smtClean="0">
                <a:latin typeface="微軟正黑體" panose="020B0604030504040204" pitchFamily="34" charset="-120"/>
                <a:ea typeface="微軟正黑體" panose="020B0604030504040204" pitchFamily="34" charset="-120"/>
              </a:rPr>
              <a:t>带着执法记录仪到每个法轮功学员家全程非法录像，</a:t>
            </a:r>
            <a:endParaRPr lang="en-US" altLang="zh-TW" sz="2200" dirty="0" smtClean="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用手机照像。被骚扰的法轮功学员有</a:t>
            </a:r>
            <a:endParaRPr lang="en-US" altLang="zh-TW" sz="2200" dirty="0" smtClean="0">
              <a:latin typeface="微軟正黑體" panose="020B0604030504040204" pitchFamily="34" charset="-120"/>
              <a:ea typeface="微軟正黑體" panose="020B0604030504040204" pitchFamily="34" charset="-120"/>
            </a:endParaRPr>
          </a:p>
          <a:p>
            <a:r>
              <a:rPr lang="zh-TW" altLang="zh-TW" sz="2200" dirty="0" smtClean="0">
                <a:solidFill>
                  <a:srgbClr val="0070C0"/>
                </a:solidFill>
                <a:latin typeface="微軟正黑體" panose="020B0604030504040204" pitchFamily="34" charset="-120"/>
                <a:ea typeface="微軟正黑體" panose="020B0604030504040204" pitchFamily="34" charset="-120"/>
              </a:rPr>
              <a:t>孙文萍、郭树新、王桂芝、刘乃芬、李玉静、张秀存</a:t>
            </a:r>
            <a:r>
              <a:rPr lang="zh-TW" altLang="zh-TW" sz="2200" dirty="0" smtClean="0">
                <a:latin typeface="微軟正黑體" panose="020B0604030504040204" pitchFamily="34" charset="-120"/>
                <a:ea typeface="微軟正黑體" panose="020B0604030504040204" pitchFamily="34" charset="-120"/>
              </a:rPr>
              <a:t>。</a:t>
            </a:r>
            <a:endParaRPr lang="en-US" altLang="zh-TW" sz="2200" dirty="0" smtClean="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警察从</a:t>
            </a:r>
            <a:r>
              <a:rPr lang="zh-TW" altLang="zh-TW" sz="2200" dirty="0" smtClean="0">
                <a:solidFill>
                  <a:srgbClr val="0070C0"/>
                </a:solidFill>
                <a:latin typeface="微軟正黑體" panose="020B0604030504040204" pitchFamily="34" charset="-120"/>
                <a:ea typeface="微軟正黑體" panose="020B0604030504040204" pitchFamily="34" charset="-120"/>
              </a:rPr>
              <a:t>李玉静</a:t>
            </a:r>
            <a:r>
              <a:rPr lang="zh-TW" altLang="zh-TW" sz="2200" dirty="0" smtClean="0">
                <a:latin typeface="微軟正黑體" panose="020B0604030504040204" pitchFamily="34" charset="-120"/>
                <a:ea typeface="微軟正黑體" panose="020B0604030504040204" pitchFamily="34" charset="-120"/>
              </a:rPr>
              <a:t>家抢走一本《转法轮》、一本《明慧周刊》</a:t>
            </a:r>
            <a:endParaRPr lang="en-US" altLang="zh-TW" sz="2200" dirty="0" smtClean="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和一个小录音机；从</a:t>
            </a:r>
            <a:r>
              <a:rPr lang="zh-TW" altLang="zh-TW" sz="2200" dirty="0" smtClean="0">
                <a:solidFill>
                  <a:srgbClr val="0070C0"/>
                </a:solidFill>
                <a:latin typeface="微軟正黑體" panose="020B0604030504040204" pitchFamily="34" charset="-120"/>
                <a:ea typeface="微軟正黑體" panose="020B0604030504040204" pitchFamily="34" charset="-120"/>
              </a:rPr>
              <a:t>张秀存</a:t>
            </a:r>
            <a:r>
              <a:rPr lang="zh-TW" altLang="zh-TW" sz="2200" dirty="0" smtClean="0">
                <a:latin typeface="微軟正黑體" panose="020B0604030504040204" pitchFamily="34" charset="-120"/>
                <a:ea typeface="微軟正黑體" panose="020B0604030504040204" pitchFamily="34" charset="-120"/>
              </a:rPr>
              <a:t>家抢走一个打印机。</a:t>
            </a:r>
            <a:endParaRPr lang="en-US" altLang="zh-TW" sz="2200" dirty="0" smtClean="0">
              <a:latin typeface="微軟正黑體" panose="020B0604030504040204" pitchFamily="34" charset="-120"/>
              <a:ea typeface="微軟正黑體" panose="020B0604030504040204" pitchFamily="34" charset="-120"/>
            </a:endParaRPr>
          </a:p>
          <a:p>
            <a:endParaRPr lang="en-US" altLang="zh-TW" sz="2200" dirty="0">
              <a:latin typeface="微軟正黑體" panose="020B0604030504040204" pitchFamily="34" charset="-120"/>
              <a:ea typeface="微軟正黑體" panose="020B0604030504040204" pitchFamily="34" charset="-120"/>
            </a:endParaRPr>
          </a:p>
          <a:p>
            <a:r>
              <a:rPr lang="en-US" altLang="zh-TW" sz="2200" dirty="0" smtClean="0">
                <a:latin typeface="微軟正黑體" panose="020B0604030504040204" pitchFamily="34" charset="-120"/>
                <a:ea typeface="微軟正黑體" panose="020B0604030504040204" pitchFamily="34" charset="-120"/>
              </a:rPr>
              <a:t>9</a:t>
            </a:r>
            <a:r>
              <a:rPr lang="zh-TW" altLang="zh-TW" sz="2200" dirty="0">
                <a:latin typeface="微軟正黑體" panose="020B0604030504040204" pitchFamily="34" charset="-120"/>
                <a:ea typeface="微軟正黑體" panose="020B0604030504040204" pitchFamily="34" charset="-120"/>
              </a:rPr>
              <a:t>月</a:t>
            </a:r>
            <a:r>
              <a:rPr lang="en-US" altLang="zh-TW" sz="2200" dirty="0" smtClean="0">
                <a:latin typeface="微軟正黑體" panose="020B0604030504040204" pitchFamily="34" charset="-120"/>
                <a:ea typeface="微軟正黑體" panose="020B0604030504040204" pitchFamily="34" charset="-120"/>
              </a:rPr>
              <a:t>5</a:t>
            </a:r>
            <a:r>
              <a:rPr lang="zh-TW" altLang="zh-TW" sz="2200" dirty="0" smtClean="0">
                <a:latin typeface="微軟正黑體" panose="020B0604030504040204" pitchFamily="34" charset="-120"/>
                <a:ea typeface="微軟正黑體" panose="020B0604030504040204" pitchFamily="34" charset="-120"/>
              </a:rPr>
              <a:t>日上午，龙河派出所警察再次闯到</a:t>
            </a:r>
            <a:r>
              <a:rPr lang="zh-TW" altLang="zh-TW" sz="2200" dirty="0" smtClean="0">
                <a:solidFill>
                  <a:srgbClr val="0070C0"/>
                </a:solidFill>
                <a:latin typeface="微軟正黑體" panose="020B0604030504040204" pitchFamily="34" charset="-120"/>
                <a:ea typeface="微軟正黑體" panose="020B0604030504040204" pitchFamily="34" charset="-120"/>
              </a:rPr>
              <a:t>张秀存</a:t>
            </a:r>
            <a:r>
              <a:rPr lang="zh-TW" altLang="zh-TW" sz="2200" dirty="0" smtClean="0">
                <a:latin typeface="微軟正黑體" panose="020B0604030504040204" pitchFamily="34" charset="-120"/>
                <a:ea typeface="微軟正黑體" panose="020B0604030504040204" pitchFamily="34" charset="-120"/>
              </a:rPr>
              <a:t>家，抢走法轮功书籍。</a:t>
            </a:r>
            <a:endParaRPr lang="en-US" sz="2200" dirty="0" smtClean="0">
              <a:latin typeface="微軟正黑體" panose="020B0604030504040204" pitchFamily="34" charset="-120"/>
              <a:ea typeface="微軟正黑體" panose="020B0604030504040204" pitchFamily="34" charset="-120"/>
            </a:endParaRPr>
          </a:p>
        </p:txBody>
      </p:sp>
      <p:grpSp>
        <p:nvGrpSpPr>
          <p:cNvPr id="136" name="矩形 5"/>
          <p:cNvGrpSpPr/>
          <p:nvPr/>
        </p:nvGrpSpPr>
        <p:grpSpPr>
          <a:xfrm>
            <a:off x="-1" y="-5"/>
            <a:ext cx="9144001" cy="848943"/>
            <a:chOff x="0" y="-3"/>
            <a:chExt cx="13004800" cy="1207383"/>
          </a:xfrm>
        </p:grpSpPr>
        <p:sp>
          <p:nvSpPr>
            <p:cNvPr id="134" name="矩形"/>
            <p:cNvSpPr/>
            <p:nvPr/>
          </p:nvSpPr>
          <p:spPr>
            <a:xfrm>
              <a:off x="0" y="-3"/>
              <a:ext cx="13004800" cy="1207383"/>
            </a:xfrm>
            <a:prstGeom prst="rect">
              <a:avLst/>
            </a:prstGeom>
            <a:solidFill>
              <a:srgbClr val="E46C0A"/>
            </a:solidFill>
            <a:ln w="12700" cap="flat">
              <a:noFill/>
              <a:miter lim="400000"/>
            </a:ln>
            <a:effectLst/>
          </p:spPr>
          <p:txBody>
            <a:bodyPr wrap="square" lIns="65022" tIns="65022" rIns="65022" bIns="65022" numCol="1" anchor="ctr">
              <a:noAutofit/>
            </a:bodyPr>
            <a:lstStyle/>
            <a:p>
              <a:pPr defTabSz="909458">
                <a:defRPr b="0">
                  <a:solidFill>
                    <a:srgbClr val="FFFFFF"/>
                  </a:solidFill>
                  <a:latin typeface="Calibri"/>
                  <a:ea typeface="Calibri"/>
                  <a:cs typeface="Calibri"/>
                  <a:sym typeface="Calibri"/>
                </a:defRPr>
              </a:pPr>
              <a:endParaRPr/>
            </a:p>
          </p:txBody>
        </p:sp>
        <p:sp>
          <p:nvSpPr>
            <p:cNvPr id="135" name="9-1. 湖南專案一(株洲市)"/>
            <p:cNvSpPr txBox="1"/>
            <p:nvPr/>
          </p:nvSpPr>
          <p:spPr>
            <a:xfrm>
              <a:off x="0" y="116354"/>
              <a:ext cx="13004800" cy="9746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r>
                <a:rPr lang="en-US" sz="3600" dirty="0" smtClean="0">
                  <a:latin typeface="微軟正黑體" panose="020B0604030504040204" pitchFamily="34" charset="-120"/>
                  <a:ea typeface="微軟正黑體" panose="020B0604030504040204" pitchFamily="34" charset="-120"/>
                </a:rPr>
                <a:t>6</a:t>
              </a:r>
              <a:r>
                <a:rPr sz="3600" dirty="0" smtClean="0">
                  <a:latin typeface="微軟正黑體" panose="020B0604030504040204" pitchFamily="34" charset="-120"/>
                  <a:ea typeface="微軟正黑體" panose="020B0604030504040204" pitchFamily="34" charset="-120"/>
                </a:rPr>
                <a:t>-1.</a:t>
              </a:r>
              <a:r>
                <a:rPr lang="zh-TW" altLang="zh-TW" sz="3600" b="1" dirty="0">
                  <a:latin typeface="微軟正黑體" panose="020B0604030504040204" pitchFamily="34" charset="-120"/>
                  <a:ea typeface="微軟正黑體" panose="020B0604030504040204" pitchFamily="34" charset="-120"/>
                </a:rPr>
                <a:t>廊坊</a:t>
              </a:r>
              <a:r>
                <a:rPr lang="zh-TW" altLang="zh-TW" sz="3600" b="1" dirty="0" smtClean="0">
                  <a:latin typeface="微軟正黑體" panose="020B0604030504040204" pitchFamily="34" charset="-120"/>
                  <a:ea typeface="微軟正黑體" panose="020B0604030504040204" pitchFamily="34" charset="-120"/>
                </a:rPr>
                <a:t>市</a:t>
              </a:r>
              <a:r>
                <a:rPr lang="en-US" altLang="zh-TW" sz="3600" b="1" dirty="0" smtClean="0">
                  <a:latin typeface="微軟正黑體" panose="020B0604030504040204" pitchFamily="34" charset="-120"/>
                  <a:ea typeface="微軟正黑體" panose="020B0604030504040204" pitchFamily="34" charset="-120"/>
                </a:rPr>
                <a:t>-</a:t>
              </a:r>
              <a:r>
                <a:rPr lang="zh-TW" altLang="zh-TW" sz="3600" b="1" dirty="0" smtClean="0">
                  <a:latin typeface="微軟正黑體" panose="020B0604030504040204" pitchFamily="34" charset="-120"/>
                  <a:ea typeface="微軟正黑體" panose="020B0604030504040204" pitchFamily="34" charset="-120"/>
                </a:rPr>
                <a:t>安次区</a:t>
              </a:r>
              <a:endParaRPr lang="en-US" altLang="zh-TW" sz="3600" b="1" dirty="0">
                <a:solidFill>
                  <a:schemeClr val="bg1"/>
                </a:solidFill>
                <a:latin typeface="微軟正黑體" panose="020B0604030504040204" pitchFamily="34" charset="-120"/>
                <a:ea typeface="微軟正黑體" panose="020B0604030504040204" pitchFamily="34" charset="-120"/>
              </a:endParaRPr>
            </a:p>
          </p:txBody>
        </p:sp>
      </p:grpSp>
      <p:sp>
        <p:nvSpPr>
          <p:cNvPr id="10" name="矩形"/>
          <p:cNvSpPr/>
          <p:nvPr/>
        </p:nvSpPr>
        <p:spPr>
          <a:xfrm>
            <a:off x="7149693" y="100504"/>
            <a:ext cx="1882804" cy="648076"/>
          </a:xfrm>
          <a:prstGeom prst="rect">
            <a:avLst/>
          </a:prstGeom>
          <a:solidFill>
            <a:srgbClr val="FFFFFF"/>
          </a:solidFill>
          <a:ln w="38100" cap="flat">
            <a:solidFill>
              <a:srgbClr val="F79646"/>
            </a:solidFill>
            <a:prstDash val="solid"/>
            <a:round/>
          </a:ln>
          <a:effectLst/>
        </p:spPr>
        <p:txBody>
          <a:bodyPr wrap="square" lIns="65022" tIns="65022" rIns="65022" bIns="65022" numCol="1" anchor="ctr">
            <a:noAutofit/>
          </a:bodyPr>
          <a:lstStyle/>
          <a:p>
            <a:pPr algn="ctr" defTabSz="909458">
              <a:defRPr sz="5600">
                <a:solidFill>
                  <a:srgbClr val="984807"/>
                </a:solidFill>
                <a:latin typeface="微軟正黑體"/>
                <a:ea typeface="微軟正黑體"/>
                <a:cs typeface="微軟正黑體"/>
                <a:sym typeface="微軟正黑體"/>
              </a:defRPr>
            </a:pPr>
            <a:r>
              <a:rPr lang="en-US" sz="4400" b="1" dirty="0" err="1" smtClean="0">
                <a:solidFill>
                  <a:schemeClr val="accent6">
                    <a:lumMod val="75000"/>
                  </a:schemeClr>
                </a:solidFill>
              </a:rPr>
              <a:t>案情</a:t>
            </a:r>
            <a:endParaRPr lang="en-US" sz="4400" b="1" dirty="0">
              <a:solidFill>
                <a:schemeClr val="accent6">
                  <a:lumMod val="75000"/>
                </a:schemeClr>
              </a:solidFill>
            </a:endParaRPr>
          </a:p>
        </p:txBody>
      </p:sp>
    </p:spTree>
    <p:extLst>
      <p:ext uri="{BB962C8B-B14F-4D97-AF65-F5344CB8AC3E}">
        <p14:creationId xmlns:p14="http://schemas.microsoft.com/office/powerpoint/2010/main" val="9608546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株洲市許多官員因迫害法輪功被國際追查，包括…"/>
          <p:cNvSpPr txBox="1"/>
          <p:nvPr/>
        </p:nvSpPr>
        <p:spPr>
          <a:xfrm>
            <a:off x="408284" y="1196752"/>
            <a:ext cx="8405354" cy="446449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noAutofit/>
          </a:bodyPr>
          <a:lstStyle/>
          <a:p>
            <a:r>
              <a:rPr lang="zh-TW" altLang="zh-TW" sz="2400" b="1" dirty="0">
                <a:solidFill>
                  <a:srgbClr val="C00000"/>
                </a:solidFill>
                <a:latin typeface="微軟正黑體" panose="020B0604030504040204" pitchFamily="34" charset="-120"/>
                <a:ea typeface="微軟正黑體" panose="020B0604030504040204" pitchFamily="34" charset="-120"/>
              </a:rPr>
              <a:t>廊坊</a:t>
            </a:r>
            <a:r>
              <a:rPr lang="zh-TW" altLang="zh-TW" sz="2400" b="1" dirty="0" smtClean="0">
                <a:solidFill>
                  <a:srgbClr val="C00000"/>
                </a:solidFill>
                <a:latin typeface="微軟正黑體" panose="020B0604030504040204" pitchFamily="34" charset="-120"/>
                <a:ea typeface="微軟正黑體" panose="020B0604030504040204" pitchFamily="34" charset="-120"/>
              </a:rPr>
              <a:t>市</a:t>
            </a:r>
            <a:r>
              <a:rPr lang="zh-TW" altLang="en-US" sz="2400" kern="0" dirty="0" smtClean="0">
                <a:solidFill>
                  <a:srgbClr val="000000"/>
                </a:solidFill>
                <a:latin typeface="微軟正黑體"/>
                <a:ea typeface="微軟正黑體"/>
                <a:cs typeface="微軟正黑體"/>
                <a:sym typeface="微軟正黑體"/>
              </a:rPr>
              <a:t>许多官员因迫害法轮功被国际追查，包括</a:t>
            </a:r>
            <a:r>
              <a:rPr lang="zh-TW" altLang="en-US" sz="2400" kern="0" dirty="0">
                <a:solidFill>
                  <a:srgbClr val="000000"/>
                </a:solidFill>
                <a:latin typeface="微軟正黑體"/>
                <a:ea typeface="微軟正黑體"/>
                <a:cs typeface="微軟正黑體"/>
                <a:sym typeface="微軟正黑體"/>
              </a:rPr>
              <a:t>：</a:t>
            </a:r>
            <a:r>
              <a:rPr lang="zh-TW" altLang="en-US" sz="2400" kern="0" dirty="0" smtClean="0">
                <a:solidFill>
                  <a:srgbClr val="000000"/>
                </a:solidFill>
                <a:latin typeface="微軟正黑體"/>
                <a:ea typeface="微軟正黑體"/>
                <a:cs typeface="微軟正黑體"/>
                <a:sym typeface="微軟正黑體"/>
              </a:rPr>
              <a:t> </a:t>
            </a:r>
            <a:endParaRPr lang="en-US" altLang="zh-TW" sz="2400" b="1" dirty="0" smtClean="0">
              <a:solidFill>
                <a:srgbClr val="C00000"/>
              </a:solidFill>
              <a:latin typeface="微軟正黑體" panose="020B0604030504040204" pitchFamily="34" charset="-120"/>
              <a:ea typeface="微軟正黑體" panose="020B0604030504040204" pitchFamily="34" charset="-120"/>
            </a:endParaRPr>
          </a:p>
          <a:p>
            <a:r>
              <a:rPr lang="zh-TW" altLang="zh-TW" sz="2200" b="1" dirty="0" smtClean="0">
                <a:solidFill>
                  <a:srgbClr val="C00000"/>
                </a:solidFill>
                <a:latin typeface="微軟正黑體" panose="020B0604030504040204" pitchFamily="34" charset="-120"/>
                <a:ea typeface="微軟正黑體" panose="020B0604030504040204" pitchFamily="34" charset="-120"/>
              </a:rPr>
              <a:t>廊坊</a:t>
            </a:r>
            <a:r>
              <a:rPr lang="zh-TW" altLang="zh-TW" sz="2200" b="1" dirty="0" smtClean="0">
                <a:solidFill>
                  <a:srgbClr val="C00000"/>
                </a:solidFill>
                <a:latin typeface="微軟正黑體" panose="020B0604030504040204" pitchFamily="34" charset="-120"/>
                <a:ea typeface="微軟正黑體" panose="020B0604030504040204" pitchFamily="34" charset="-120"/>
              </a:rPr>
              <a:t>市</a:t>
            </a:r>
            <a:r>
              <a:rPr lang="zh-TW" altLang="zh-TW" sz="2200" dirty="0" smtClean="0">
                <a:latin typeface="微軟正黑體" panose="020B0604030504040204" pitchFamily="34" charset="-120"/>
                <a:ea typeface="微軟正黑體" panose="020B0604030504040204" pitchFamily="34" charset="-120"/>
              </a:rPr>
              <a:t>政法委书记：</a:t>
            </a:r>
            <a:r>
              <a:rPr lang="zh-TW" altLang="zh-TW" sz="2200" b="1" dirty="0" smtClean="0">
                <a:latin typeface="微軟正黑體" panose="020B0604030504040204" pitchFamily="34" charset="-120"/>
                <a:ea typeface="微軟正黑體" panose="020B0604030504040204" pitchFamily="34" charset="-120"/>
              </a:rPr>
              <a:t>饶贵华 肖双胜</a:t>
            </a:r>
          </a:p>
          <a:p>
            <a:r>
              <a:rPr lang="zh-TW" altLang="zh-TW" sz="2200" dirty="0" smtClean="0">
                <a:latin typeface="微軟正黑體" panose="020B0604030504040204" pitchFamily="34" charset="-120"/>
                <a:ea typeface="微軟正黑體" panose="020B0604030504040204" pitchFamily="34" charset="-120"/>
              </a:rPr>
              <a:t>廊坊市政法委副书记：</a:t>
            </a:r>
            <a:r>
              <a:rPr lang="zh-TW" altLang="zh-TW" sz="2200" b="1" dirty="0" smtClean="0">
                <a:latin typeface="微軟正黑體" panose="020B0604030504040204" pitchFamily="34" charset="-120"/>
                <a:ea typeface="微軟正黑體" panose="020B0604030504040204" pitchFamily="34" charset="-120"/>
              </a:rPr>
              <a:t>贾旭辉</a:t>
            </a:r>
            <a:endParaRPr lang="zh-TW" altLang="zh-TW" sz="2200" b="1" dirty="0" smtClean="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廊坊市防范办主任：</a:t>
            </a:r>
            <a:r>
              <a:rPr lang="zh-TW" altLang="zh-TW" sz="2200" b="1" dirty="0" smtClean="0">
                <a:latin typeface="微軟正黑體" panose="020B0604030504040204" pitchFamily="34" charset="-120"/>
                <a:ea typeface="微軟正黑體" panose="020B0604030504040204" pitchFamily="34" charset="-120"/>
              </a:rPr>
              <a:t>曹楼、薛宏；</a:t>
            </a:r>
          </a:p>
          <a:p>
            <a:r>
              <a:rPr lang="zh-TW" altLang="zh-TW" sz="2200" dirty="0" smtClean="0">
                <a:latin typeface="微軟正黑體" panose="020B0604030504040204" pitchFamily="34" charset="-120"/>
                <a:ea typeface="微軟正黑體" panose="020B0604030504040204" pitchFamily="34" charset="-120"/>
              </a:rPr>
              <a:t>廊坊市防范办副主任：</a:t>
            </a:r>
            <a:r>
              <a:rPr lang="zh-TW" altLang="zh-TW" sz="2200" b="1" dirty="0" smtClean="0">
                <a:latin typeface="微軟正黑體" panose="020B0604030504040204" pitchFamily="34" charset="-120"/>
                <a:ea typeface="微軟正黑體" panose="020B0604030504040204" pitchFamily="34" charset="-120"/>
              </a:rPr>
              <a:t>符子强；赵丽华</a:t>
            </a:r>
          </a:p>
          <a:p>
            <a:r>
              <a:rPr lang="zh-TW" altLang="zh-TW" sz="2200" dirty="0" smtClean="0">
                <a:latin typeface="微軟正黑體" panose="020B0604030504040204" pitchFamily="34" charset="-120"/>
                <a:ea typeface="微軟正黑體" panose="020B0604030504040204" pitchFamily="34" charset="-120"/>
              </a:rPr>
              <a:t>廊坊市公安局局长：</a:t>
            </a:r>
            <a:r>
              <a:rPr lang="zh-TW" altLang="zh-TW" sz="2200" b="1" dirty="0" smtClean="0">
                <a:latin typeface="微軟正黑體" panose="020B0604030504040204" pitchFamily="34" charset="-120"/>
                <a:ea typeface="微軟正黑體" panose="020B0604030504040204" pitchFamily="34" charset="-120"/>
              </a:rPr>
              <a:t>赵晋进、冉文杰</a:t>
            </a:r>
          </a:p>
          <a:p>
            <a:r>
              <a:rPr lang="zh-TW" altLang="zh-TW" sz="2200" dirty="0" smtClean="0">
                <a:latin typeface="微軟正黑體" panose="020B0604030504040204" pitchFamily="34" charset="-120"/>
                <a:ea typeface="微軟正黑體" panose="020B0604030504040204" pitchFamily="34" charset="-120"/>
              </a:rPr>
              <a:t>廊坊市看守所所长：</a:t>
            </a:r>
            <a:r>
              <a:rPr lang="zh-TW" altLang="zh-TW" sz="2200" b="1" dirty="0" smtClean="0">
                <a:latin typeface="微軟正黑體" panose="020B0604030504040204" pitchFamily="34" charset="-120"/>
                <a:ea typeface="微軟正黑體" panose="020B0604030504040204" pitchFamily="34" charset="-120"/>
              </a:rPr>
              <a:t>杨光武</a:t>
            </a:r>
            <a:endParaRPr lang="zh-TW" altLang="zh-TW" sz="2200" b="1" dirty="0" smtClean="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廊坊市法院院长：</a:t>
            </a:r>
            <a:r>
              <a:rPr lang="zh-TW" altLang="zh-TW" sz="2200" b="1" dirty="0" smtClean="0">
                <a:latin typeface="微軟正黑體" panose="020B0604030504040204" pitchFamily="34" charset="-120"/>
                <a:ea typeface="微軟正黑體" panose="020B0604030504040204" pitchFamily="34" charset="-120"/>
              </a:rPr>
              <a:t>王越飞</a:t>
            </a:r>
          </a:p>
          <a:p>
            <a:r>
              <a:rPr lang="en-US" altLang="zh-TW" sz="2200" dirty="0" smtClean="0">
                <a:latin typeface="微軟正黑體" panose="020B0604030504040204" pitchFamily="34" charset="-120"/>
                <a:ea typeface="微軟正黑體" panose="020B0604030504040204" pitchFamily="34" charset="-120"/>
              </a:rPr>
              <a:t> </a:t>
            </a:r>
            <a:endParaRPr lang="zh-TW" altLang="zh-TW" sz="2200" dirty="0" smtClean="0">
              <a:latin typeface="微軟正黑體" panose="020B0604030504040204" pitchFamily="34" charset="-120"/>
              <a:ea typeface="微軟正黑體" panose="020B0604030504040204" pitchFamily="34" charset="-120"/>
            </a:endParaRPr>
          </a:p>
          <a:p>
            <a:r>
              <a:rPr lang="zh-TW" altLang="zh-TW" sz="2200" b="1" dirty="0" smtClean="0">
                <a:solidFill>
                  <a:srgbClr val="C00000"/>
                </a:solidFill>
                <a:latin typeface="微軟正黑體" panose="020B0604030504040204" pitchFamily="34" charset="-120"/>
                <a:ea typeface="微軟正黑體" panose="020B0604030504040204" pitchFamily="34" charset="-120"/>
              </a:rPr>
              <a:t>安次区</a:t>
            </a:r>
            <a:r>
              <a:rPr lang="zh-TW" altLang="zh-TW" sz="2200" dirty="0" smtClean="0">
                <a:latin typeface="微軟正黑體" panose="020B0604030504040204" pitchFamily="34" charset="-120"/>
                <a:ea typeface="微軟正黑體" panose="020B0604030504040204" pitchFamily="34" charset="-120"/>
              </a:rPr>
              <a:t>委常委、政法委书记：</a:t>
            </a:r>
            <a:r>
              <a:rPr lang="zh-TW" altLang="zh-TW" sz="2200" b="1" dirty="0" smtClean="0">
                <a:latin typeface="微軟正黑體" panose="020B0604030504040204" pitchFamily="34" charset="-120"/>
                <a:ea typeface="微軟正黑體" panose="020B0604030504040204" pitchFamily="34" charset="-120"/>
              </a:rPr>
              <a:t>曹新田、刘建英</a:t>
            </a:r>
          </a:p>
          <a:p>
            <a:r>
              <a:rPr lang="zh-TW" altLang="zh-TW" sz="2200" dirty="0" smtClean="0">
                <a:latin typeface="微軟正黑體" panose="020B0604030504040204" pitchFamily="34" charset="-120"/>
                <a:ea typeface="微軟正黑體" panose="020B0604030504040204" pitchFamily="34" charset="-120"/>
              </a:rPr>
              <a:t>安次区文化局 局长：</a:t>
            </a:r>
            <a:r>
              <a:rPr lang="zh-TW" altLang="zh-TW" sz="2200" b="1" dirty="0" smtClean="0">
                <a:latin typeface="微軟正黑體" panose="020B0604030504040204" pitchFamily="34" charset="-120"/>
                <a:ea typeface="微軟正黑體" panose="020B0604030504040204" pitchFamily="34" charset="-120"/>
              </a:rPr>
              <a:t>李德忠</a:t>
            </a:r>
            <a:endParaRPr lang="zh-TW" altLang="zh-TW" sz="2200" b="1" dirty="0" smtClean="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安次区公安分局 </a:t>
            </a:r>
            <a:r>
              <a:rPr lang="en-US" altLang="zh-TW" sz="2200" dirty="0" smtClean="0">
                <a:latin typeface="微軟正黑體" panose="020B0604030504040204" pitchFamily="34" charset="-120"/>
                <a:ea typeface="微軟正黑體" panose="020B0604030504040204" pitchFamily="34" charset="-120"/>
              </a:rPr>
              <a:t>(</a:t>
            </a:r>
            <a:r>
              <a:rPr lang="zh-TW" altLang="zh-TW" sz="2200" dirty="0" smtClean="0">
                <a:latin typeface="微軟正黑體" panose="020B0604030504040204" pitchFamily="34" charset="-120"/>
                <a:ea typeface="微軟正黑體" panose="020B0604030504040204" pitchFamily="34" charset="-120"/>
              </a:rPr>
              <a:t>原</a:t>
            </a:r>
            <a:r>
              <a:rPr lang="en-US" altLang="zh-TW" sz="2200" dirty="0" smtClean="0">
                <a:latin typeface="微軟正黑體" panose="020B0604030504040204" pitchFamily="34" charset="-120"/>
                <a:ea typeface="微軟正黑體" panose="020B0604030504040204" pitchFamily="34" charset="-120"/>
              </a:rPr>
              <a:t>)</a:t>
            </a:r>
            <a:r>
              <a:rPr lang="zh-TW" altLang="zh-TW" sz="2200" dirty="0" smtClean="0">
                <a:latin typeface="微軟正黑體" panose="020B0604030504040204" pitchFamily="34" charset="-120"/>
                <a:ea typeface="微軟正黑體" panose="020B0604030504040204" pitchFamily="34" charset="-120"/>
              </a:rPr>
              <a:t>局长：</a:t>
            </a:r>
            <a:r>
              <a:rPr lang="zh-TW" altLang="zh-TW" sz="2200" b="1" dirty="0" smtClean="0">
                <a:latin typeface="微軟正黑體" panose="020B0604030504040204" pitchFamily="34" charset="-120"/>
                <a:ea typeface="微軟正黑體" panose="020B0604030504040204" pitchFamily="34" charset="-120"/>
              </a:rPr>
              <a:t>边国强</a:t>
            </a:r>
            <a:endParaRPr lang="zh-TW" altLang="zh-TW" sz="2200" b="1" dirty="0" smtClean="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安次区公安分局</a:t>
            </a:r>
            <a:r>
              <a:rPr lang="en-US" altLang="zh-TW" sz="2200" dirty="0" smtClean="0">
                <a:latin typeface="微軟正黑體" panose="020B0604030504040204" pitchFamily="34" charset="-120"/>
                <a:ea typeface="微軟正黑體" panose="020B0604030504040204" pitchFamily="34" charset="-120"/>
              </a:rPr>
              <a:t>-</a:t>
            </a:r>
            <a:r>
              <a:rPr lang="zh-TW" altLang="zh-TW" sz="2200" dirty="0" smtClean="0">
                <a:latin typeface="微軟正黑體" panose="020B0604030504040204" pitchFamily="34" charset="-120"/>
                <a:ea typeface="微軟正黑體" panose="020B0604030504040204" pitchFamily="34" charset="-120"/>
              </a:rPr>
              <a:t>国保大队</a:t>
            </a:r>
            <a:r>
              <a:rPr lang="en-US" altLang="zh-TW" sz="2200" dirty="0" smtClean="0">
                <a:latin typeface="微軟正黑體" panose="020B0604030504040204" pitchFamily="34" charset="-120"/>
                <a:ea typeface="微軟正黑體" panose="020B0604030504040204" pitchFamily="34" charset="-120"/>
              </a:rPr>
              <a:t>-</a:t>
            </a:r>
            <a:r>
              <a:rPr lang="zh-TW" altLang="zh-TW" sz="2200" dirty="0" smtClean="0">
                <a:latin typeface="微軟正黑體" panose="020B0604030504040204" pitchFamily="34" charset="-120"/>
                <a:ea typeface="微軟正黑體" panose="020B0604030504040204" pitchFamily="34" charset="-120"/>
              </a:rPr>
              <a:t>副大队长：</a:t>
            </a:r>
            <a:r>
              <a:rPr lang="zh-TW" altLang="zh-TW" sz="2200" b="1" dirty="0" smtClean="0">
                <a:latin typeface="微軟正黑體" panose="020B0604030504040204" pitchFamily="34" charset="-120"/>
                <a:ea typeface="微軟正黑體" panose="020B0604030504040204" pitchFamily="34" charset="-120"/>
              </a:rPr>
              <a:t>董辉</a:t>
            </a:r>
          </a:p>
          <a:p>
            <a:r>
              <a:rPr lang="zh-TW" altLang="zh-TW" sz="2200" dirty="0" smtClean="0">
                <a:latin typeface="微軟正黑體" panose="020B0604030504040204" pitchFamily="34" charset="-120"/>
                <a:ea typeface="微軟正黑體" panose="020B0604030504040204" pitchFamily="34" charset="-120"/>
              </a:rPr>
              <a:t>安次区公安分局</a:t>
            </a:r>
            <a:r>
              <a:rPr lang="en-US" altLang="zh-TW" sz="2200" dirty="0" smtClean="0">
                <a:latin typeface="微軟正黑體" panose="020B0604030504040204" pitchFamily="34" charset="-120"/>
                <a:ea typeface="微軟正黑體" panose="020B0604030504040204" pitchFamily="34" charset="-120"/>
              </a:rPr>
              <a:t>-</a:t>
            </a:r>
            <a:r>
              <a:rPr lang="zh-TW" altLang="zh-TW" sz="2200" dirty="0" smtClean="0">
                <a:latin typeface="微軟正黑體" panose="020B0604030504040204" pitchFamily="34" charset="-120"/>
                <a:ea typeface="微軟正黑體" panose="020B0604030504040204" pitchFamily="34" charset="-120"/>
              </a:rPr>
              <a:t>国保大队</a:t>
            </a:r>
            <a:r>
              <a:rPr lang="en-US" altLang="zh-TW" sz="2200" dirty="0" smtClean="0">
                <a:latin typeface="微軟正黑體" panose="020B0604030504040204" pitchFamily="34" charset="-120"/>
                <a:ea typeface="微軟正黑體" panose="020B0604030504040204" pitchFamily="34" charset="-120"/>
              </a:rPr>
              <a:t>-</a:t>
            </a:r>
            <a:r>
              <a:rPr lang="zh-TW" altLang="zh-TW" sz="2200" dirty="0" smtClean="0">
                <a:latin typeface="微軟正黑體" panose="020B0604030504040204" pitchFamily="34" charset="-120"/>
                <a:ea typeface="微軟正黑體" panose="020B0604030504040204" pitchFamily="34" charset="-120"/>
              </a:rPr>
              <a:t>警察：</a:t>
            </a:r>
            <a:r>
              <a:rPr lang="zh-TW" altLang="zh-TW" sz="2200" b="1" dirty="0" smtClean="0">
                <a:latin typeface="微軟正黑體" panose="020B0604030504040204" pitchFamily="34" charset="-120"/>
                <a:ea typeface="微軟正黑體" panose="020B0604030504040204" pitchFamily="34" charset="-120"/>
              </a:rPr>
              <a:t>王金山、刘双池</a:t>
            </a:r>
            <a:endParaRPr lang="en-US" altLang="zh-TW" sz="2200" b="1" kern="0" dirty="0" smtClean="0">
              <a:solidFill>
                <a:srgbClr val="000000"/>
              </a:solidFill>
              <a:latin typeface="微軟正黑體" panose="020B0604030504040204" pitchFamily="34" charset="-120"/>
              <a:ea typeface="微軟正黑體" panose="020B0604030504040204" pitchFamily="34" charset="-120"/>
              <a:cs typeface="微軟正黑體"/>
              <a:sym typeface="微軟正黑體"/>
            </a:endParaRPr>
          </a:p>
        </p:txBody>
      </p:sp>
      <p:grpSp>
        <p:nvGrpSpPr>
          <p:cNvPr id="146" name="矩形 5"/>
          <p:cNvGrpSpPr/>
          <p:nvPr/>
        </p:nvGrpSpPr>
        <p:grpSpPr>
          <a:xfrm>
            <a:off x="13399" y="-2"/>
            <a:ext cx="9130603" cy="836718"/>
            <a:chOff x="-1" y="-2"/>
            <a:chExt cx="12985745" cy="1189997"/>
          </a:xfrm>
        </p:grpSpPr>
        <p:sp>
          <p:nvSpPr>
            <p:cNvPr id="144" name="矩形"/>
            <p:cNvSpPr/>
            <p:nvPr/>
          </p:nvSpPr>
          <p:spPr>
            <a:xfrm>
              <a:off x="-1" y="-2"/>
              <a:ext cx="12985745" cy="1189997"/>
            </a:xfrm>
            <a:prstGeom prst="rect">
              <a:avLst/>
            </a:prstGeom>
            <a:solidFill>
              <a:srgbClr val="0070C0"/>
            </a:solidFill>
            <a:ln w="12700" cap="flat">
              <a:noFill/>
              <a:miter lim="400000"/>
            </a:ln>
            <a:effectLst/>
          </p:spPr>
          <p:txBody>
            <a:bodyPr wrap="square" lIns="65022" tIns="65022" rIns="65022" bIns="65022" numCol="1" anchor="ctr">
              <a:noAutofit/>
            </a:bodyPr>
            <a:lstStyle/>
            <a:p>
              <a:pPr defTabSz="909411" hangingPunct="0">
                <a:defRPr b="0">
                  <a:solidFill>
                    <a:srgbClr val="FFFFFF"/>
                  </a:solidFill>
                  <a:latin typeface="Calibri"/>
                  <a:ea typeface="Calibri"/>
                  <a:cs typeface="Calibri"/>
                  <a:sym typeface="Calibri"/>
                </a:defRPr>
              </a:pPr>
              <a:endParaRPr sz="1700" kern="0">
                <a:solidFill>
                  <a:srgbClr val="FFFFFF"/>
                </a:solidFill>
                <a:latin typeface="Calibri"/>
                <a:ea typeface="Calibri"/>
                <a:cs typeface="Calibri"/>
                <a:sym typeface="Calibri"/>
              </a:endParaRPr>
            </a:p>
          </p:txBody>
        </p:sp>
        <p:sp>
          <p:nvSpPr>
            <p:cNvPr id="145" name="9-3. 株洲市被國際追查官員"/>
            <p:cNvSpPr txBox="1"/>
            <p:nvPr/>
          </p:nvSpPr>
          <p:spPr>
            <a:xfrm>
              <a:off x="-1" y="107664"/>
              <a:ext cx="12985745" cy="9746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sz="3600" b="1" kern="0" dirty="0"/>
                <a:t> </a:t>
              </a:r>
              <a:r>
                <a:rPr lang="en-US" sz="3600" b="1" kern="0" dirty="0"/>
                <a:t>6</a:t>
              </a:r>
              <a:r>
                <a:rPr sz="3600" b="1" kern="0" dirty="0" smtClean="0"/>
                <a:t>-</a:t>
              </a:r>
              <a:r>
                <a:rPr lang="en-US" sz="3600" b="1" kern="0" dirty="0" smtClean="0"/>
                <a:t>2</a:t>
              </a:r>
              <a:r>
                <a:rPr sz="3600" b="1" kern="0" dirty="0" smtClean="0"/>
                <a:t>.</a:t>
              </a:r>
              <a:r>
                <a:rPr lang="zh-TW" altLang="zh-TW" sz="3600" dirty="0">
                  <a:latin typeface="微軟正黑體" panose="020B0604030504040204" pitchFamily="34" charset="-120"/>
                  <a:ea typeface="微軟正黑體" panose="020B0604030504040204" pitchFamily="34" charset="-120"/>
                </a:rPr>
                <a:t>廊坊市</a:t>
              </a:r>
              <a:r>
                <a:rPr lang="en-US" altLang="zh-TW" sz="3600" dirty="0" smtClean="0">
                  <a:latin typeface="微軟正黑體" panose="020B0604030504040204" pitchFamily="34" charset="-120"/>
                  <a:ea typeface="微軟正黑體" panose="020B0604030504040204" pitchFamily="34" charset="-120"/>
                </a:rPr>
                <a:t>-</a:t>
              </a:r>
              <a:r>
                <a:rPr lang="zh-TW" altLang="zh-TW" sz="3600" dirty="0" smtClean="0">
                  <a:latin typeface="微軟正黑體" panose="020B0604030504040204" pitchFamily="34" charset="-120"/>
                  <a:ea typeface="微軟正黑體" panose="020B0604030504040204" pitchFamily="34" charset="-120"/>
                </a:rPr>
                <a:t>安次区</a:t>
              </a:r>
              <a:endParaRPr sz="3600" b="1" kern="0" dirty="0"/>
            </a:p>
          </p:txBody>
        </p:sp>
      </p:grpSp>
      <p:sp>
        <p:nvSpPr>
          <p:cNvPr id="147" name="矩形 6"/>
          <p:cNvSpPr/>
          <p:nvPr/>
        </p:nvSpPr>
        <p:spPr>
          <a:xfrm>
            <a:off x="357914" y="5992650"/>
            <a:ext cx="8506094" cy="707375"/>
          </a:xfrm>
          <a:prstGeom prst="rect">
            <a:avLst/>
          </a:prstGeom>
          <a:ln w="38100">
            <a:solidFill>
              <a:srgbClr val="0070C0"/>
            </a:solidFill>
          </a:ln>
          <a:extLst>
            <a:ext uri="{C572A759-6A51-4108-AA02-DFA0A04FC94B}">
              <ma14:wrappingTextBoxFlag xmlns="" xmlns:ma14="http://schemas.microsoft.com/office/mac/drawingml/2011/main" val="1"/>
            </a:ext>
          </a:extLst>
        </p:spPr>
        <p:txBody>
          <a:bodyPr wrap="square" lIns="45467" tIns="45467" rIns="45467" bIns="45467">
            <a:spAutoFit/>
          </a:bodyPr>
          <a:lstStyle/>
          <a:p>
            <a:pPr defTabSz="909411" hangingPunct="0">
              <a:defRPr sz="3400" b="0">
                <a:latin typeface="微軟正黑體"/>
                <a:ea typeface="微軟正黑體"/>
                <a:cs typeface="微軟正黑體"/>
                <a:sym typeface="微軟正黑體"/>
              </a:defRPr>
            </a:pPr>
            <a:r>
              <a:rPr sz="2000" kern="0" dirty="0">
                <a:solidFill>
                  <a:srgbClr val="000000"/>
                </a:solidFill>
                <a:latin typeface="微軟正黑體"/>
                <a:ea typeface="微軟正黑體"/>
                <a:cs typeface="微軟正黑體"/>
                <a:sym typeface="微軟正黑體"/>
              </a:rPr>
              <a:t>到目前為止，</a:t>
            </a:r>
            <a:r>
              <a:rPr sz="2000" b="1" kern="0" dirty="0">
                <a:solidFill>
                  <a:srgbClr val="C00000"/>
                </a:solidFill>
                <a:latin typeface="微軟正黑體"/>
                <a:ea typeface="微軟正黑體"/>
                <a:cs typeface="微軟正黑體"/>
                <a:sym typeface="微軟正黑體"/>
              </a:rPr>
              <a:t>河北省</a:t>
            </a:r>
            <a:r>
              <a:rPr sz="2000" kern="0" dirty="0">
                <a:solidFill>
                  <a:srgbClr val="000000"/>
                </a:solidFill>
                <a:latin typeface="微軟正黑體"/>
                <a:ea typeface="微軟正黑體"/>
                <a:cs typeface="微軟正黑體"/>
                <a:sym typeface="微軟正黑體"/>
              </a:rPr>
              <a:t>有</a:t>
            </a:r>
            <a:r>
              <a:rPr sz="2000" b="1" kern="0" dirty="0">
                <a:solidFill>
                  <a:srgbClr val="C00000"/>
                </a:solidFill>
                <a:latin typeface="微軟正黑體"/>
                <a:ea typeface="微軟正黑體"/>
                <a:cs typeface="微軟正黑體"/>
                <a:sym typeface="微軟正黑體"/>
              </a:rPr>
              <a:t>5880名</a:t>
            </a:r>
            <a:r>
              <a:rPr sz="2000" kern="0" dirty="0">
                <a:solidFill>
                  <a:srgbClr val="000000"/>
                </a:solidFill>
                <a:latin typeface="微軟正黑體"/>
                <a:ea typeface="微軟正黑體"/>
                <a:cs typeface="微軟正黑體"/>
                <a:sym typeface="微軟正黑體"/>
              </a:rPr>
              <a:t>的公檢法司、教育界、</a:t>
            </a:r>
            <a:r>
              <a:rPr sz="2000" kern="0" dirty="0" smtClean="0">
                <a:solidFill>
                  <a:srgbClr val="000000"/>
                </a:solidFill>
                <a:latin typeface="微軟正黑體"/>
                <a:ea typeface="微軟正黑體"/>
                <a:cs typeface="微軟正黑體"/>
                <a:sym typeface="微軟正黑體"/>
              </a:rPr>
              <a:t>媒體界</a:t>
            </a:r>
            <a:endParaRPr lang="en-US" sz="2000" kern="0" dirty="0" smtClean="0">
              <a:solidFill>
                <a:srgbClr val="000000"/>
              </a:solidFill>
              <a:latin typeface="微軟正黑體"/>
              <a:ea typeface="微軟正黑體"/>
              <a:cs typeface="微軟正黑體"/>
              <a:sym typeface="微軟正黑體"/>
            </a:endParaRPr>
          </a:p>
          <a:p>
            <a:pPr defTabSz="909411" hangingPunct="0">
              <a:defRPr sz="3400" b="0">
                <a:latin typeface="微軟正黑體"/>
                <a:ea typeface="微軟正黑體"/>
                <a:cs typeface="微軟正黑體"/>
                <a:sym typeface="微軟正黑體"/>
              </a:defRPr>
            </a:pPr>
            <a:r>
              <a:rPr sz="2000" kern="0" dirty="0" err="1" smtClean="0">
                <a:solidFill>
                  <a:srgbClr val="000000"/>
                </a:solidFill>
                <a:latin typeface="微軟正黑體"/>
                <a:ea typeface="微軟正黑體"/>
                <a:cs typeface="微軟正黑體"/>
                <a:sym typeface="微軟正黑體"/>
              </a:rPr>
              <a:t>等人員因迫害法輪功學員</a:t>
            </a:r>
            <a:r>
              <a:rPr sz="2000" kern="0" dirty="0" err="1">
                <a:solidFill>
                  <a:srgbClr val="000000"/>
                </a:solidFill>
                <a:latin typeface="微軟正黑體"/>
                <a:ea typeface="微軟正黑體"/>
                <a:cs typeface="微軟正黑體"/>
                <a:sym typeface="微軟正黑體"/>
              </a:rPr>
              <a:t>，被海外組織“追查國際”立案追查</a:t>
            </a:r>
            <a:endParaRPr sz="2000" kern="0" dirty="0">
              <a:solidFill>
                <a:srgbClr val="000000"/>
              </a:solidFill>
              <a:latin typeface="微軟正黑體"/>
              <a:ea typeface="微軟正黑體"/>
              <a:cs typeface="微軟正黑體"/>
              <a:sym typeface="微軟正黑體"/>
            </a:endParaRPr>
          </a:p>
        </p:txBody>
      </p:sp>
      <p:sp>
        <p:nvSpPr>
          <p:cNvPr id="12" name="矩形"/>
          <p:cNvSpPr/>
          <p:nvPr/>
        </p:nvSpPr>
        <p:spPr>
          <a:xfrm>
            <a:off x="7164287" y="100505"/>
            <a:ext cx="1847946" cy="648076"/>
          </a:xfrm>
          <a:prstGeom prst="rect">
            <a:avLst/>
          </a:prstGeom>
          <a:solidFill>
            <a:srgbClr val="FFFFFF"/>
          </a:solidFill>
          <a:ln w="38100" cap="flat">
            <a:solidFill>
              <a:srgbClr val="0070C0"/>
            </a:solidFill>
            <a:prstDash val="solid"/>
            <a:round/>
          </a:ln>
          <a:effectLst/>
        </p:spPr>
        <p:txBody>
          <a:bodyPr wrap="square" lIns="65022" tIns="65022" rIns="65022" bIns="65022" numCol="1" anchor="ctr">
            <a:noAutofit/>
          </a:bodyPr>
          <a:lstStyle/>
          <a:p>
            <a:pPr algn="ctr" defTabSz="909458">
              <a:defRPr sz="5600">
                <a:solidFill>
                  <a:srgbClr val="0070C0"/>
                </a:solidFill>
                <a:latin typeface="微軟正黑體"/>
                <a:ea typeface="微軟正黑體"/>
                <a:cs typeface="微軟正黑體"/>
                <a:sym typeface="微軟正黑體"/>
              </a:defRPr>
            </a:pPr>
            <a:r>
              <a:rPr lang="zh-Hant" altLang="en-US" sz="4400" dirty="0" smtClean="0"/>
              <a:t>追查</a:t>
            </a:r>
            <a:endParaRPr lang="en-US" altLang="zh-Hant" sz="4400" dirty="0"/>
          </a:p>
        </p:txBody>
      </p:sp>
    </p:spTree>
    <p:extLst>
      <p:ext uri="{BB962C8B-B14F-4D97-AF65-F5344CB8AC3E}">
        <p14:creationId xmlns:p14="http://schemas.microsoft.com/office/powerpoint/2010/main" val="18984588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矩形 5"/>
          <p:cNvSpPr txBox="1"/>
          <p:nvPr/>
        </p:nvSpPr>
        <p:spPr>
          <a:xfrm>
            <a:off x="318740" y="100356"/>
            <a:ext cx="6237209" cy="768930"/>
          </a:xfrm>
          <a:prstGeom prst="rect">
            <a:avLst/>
          </a:prstGeom>
          <a:ln w="12700">
            <a:miter lim="400000"/>
          </a:ln>
          <a:extLst>
            <a:ext uri="{C572A759-6A51-4108-AA02-DFA0A04FC94B}">
              <ma14:wrappingTextBoxFlag xmlns:ma14="http://schemas.microsoft.com/office/mac/drawingml/2011/main" xmlns="" val="1"/>
            </a:ext>
          </a:extLst>
        </p:spPr>
        <p:txBody>
          <a:bodyPr wrap="none" lIns="45467" tIns="45467" rIns="45467" bIns="45467">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a:t>11-3. XX市官員惡報實例</a:t>
            </a:r>
          </a:p>
        </p:txBody>
      </p:sp>
      <p:grpSp>
        <p:nvGrpSpPr>
          <p:cNvPr id="155" name="矩形 3"/>
          <p:cNvGrpSpPr/>
          <p:nvPr/>
        </p:nvGrpSpPr>
        <p:grpSpPr>
          <a:xfrm>
            <a:off x="13399" y="-2"/>
            <a:ext cx="9130603" cy="836718"/>
            <a:chOff x="-1" y="-2"/>
            <a:chExt cx="12985745" cy="1189997"/>
          </a:xfrm>
        </p:grpSpPr>
        <p:sp>
          <p:nvSpPr>
            <p:cNvPr id="153" name="矩形"/>
            <p:cNvSpPr/>
            <p:nvPr/>
          </p:nvSpPr>
          <p:spPr>
            <a:xfrm>
              <a:off x="-1" y="-2"/>
              <a:ext cx="12985745" cy="1189997"/>
            </a:xfrm>
            <a:prstGeom prst="rect">
              <a:avLst/>
            </a:prstGeom>
            <a:solidFill>
              <a:srgbClr val="000000"/>
            </a:solidFill>
            <a:ln w="12700" cap="flat">
              <a:noFill/>
              <a:miter lim="400000"/>
            </a:ln>
            <a:effectLst/>
          </p:spPr>
          <p:txBody>
            <a:bodyPr wrap="square" lIns="65022" tIns="65022" rIns="65022" bIns="65022" numCol="1" anchor="ctr">
              <a:noAutofit/>
            </a:bodyPr>
            <a:lstStyle/>
            <a:p>
              <a:pPr defTabSz="909411"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154" name="9-3. 株洲市官員惡報實例"/>
            <p:cNvSpPr txBox="1"/>
            <p:nvPr/>
          </p:nvSpPr>
          <p:spPr>
            <a:xfrm>
              <a:off x="-1" y="20121"/>
              <a:ext cx="12985745" cy="114975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dirty="0"/>
                <a:t> </a:t>
              </a:r>
              <a:r>
                <a:rPr lang="en-US" sz="3600" b="1" kern="0" dirty="0"/>
                <a:t>6</a:t>
              </a:r>
              <a:r>
                <a:rPr sz="3600" b="1" kern="0" dirty="0" smtClean="0"/>
                <a:t>-3.</a:t>
              </a:r>
              <a:r>
                <a:rPr lang="zh-TW" altLang="en-US" sz="3600" b="1" dirty="0">
                  <a:sym typeface="PingFang TC Semibold"/>
                </a:rPr>
                <a:t>廊坊市</a:t>
              </a:r>
              <a:endParaRPr sz="3600" b="1" kern="0" dirty="0"/>
            </a:p>
          </p:txBody>
        </p:sp>
      </p:grpSp>
      <p:sp>
        <p:nvSpPr>
          <p:cNvPr id="160" name="矩形 4"/>
          <p:cNvSpPr/>
          <p:nvPr/>
        </p:nvSpPr>
        <p:spPr>
          <a:xfrm>
            <a:off x="108594" y="866716"/>
            <a:ext cx="9000060" cy="5327527"/>
          </a:xfrm>
          <a:prstGeom prst="rect">
            <a:avLst/>
          </a:prstGeom>
          <a:ln>
            <a:solidFill>
              <a:srgbClr val="984807"/>
            </a:solidFill>
          </a:ln>
          <a:extLst>
            <a:ext uri="{C572A759-6A51-4108-AA02-DFA0A04FC94B}">
              <ma14:wrappingTextBoxFlag xmlns:ma14="http://schemas.microsoft.com/office/mac/drawingml/2011/main" xmlns="" val="1"/>
            </a:ext>
          </a:extLst>
        </p:spPr>
        <p:txBody>
          <a:bodyPr lIns="31962" tIns="31962" rIns="31962" bIns="31962">
            <a:spAutoFit/>
          </a:bodyPr>
          <a:lstStyle/>
          <a:p>
            <a:pPr defTabSz="639423" hangingPunct="0">
              <a:defRPr sz="2000" b="0">
                <a:solidFill>
                  <a:srgbClr val="C00000"/>
                </a:solidFill>
                <a:latin typeface="PingFang TC Semibold"/>
                <a:ea typeface="PingFang TC Semibold"/>
                <a:cs typeface="PingFang TC Semibold"/>
                <a:sym typeface="PingFang TC Semibold"/>
              </a:defRPr>
            </a:pPr>
            <a:r>
              <a:rPr lang="zh-TW" altLang="en-US" sz="2200" b="1" dirty="0" smtClean="0">
                <a:latin typeface="微軟正黑體" panose="020B0604030504040204" pitchFamily="34" charset="-120"/>
                <a:ea typeface="微軟正黑體" panose="020B0604030504040204" pitchFamily="34" charset="-120"/>
                <a:sym typeface="PingFang TC Semibold"/>
              </a:rPr>
              <a:t>廊坊市永清县看守所两任所长遭恶报死亡</a:t>
            </a:r>
            <a:r>
              <a:rPr lang="en-US" altLang="zh-TW" dirty="0" smtClean="0">
                <a:latin typeface="微軟正黑體" panose="020B0604030504040204" pitchFamily="34" charset="-120"/>
                <a:ea typeface="微軟正黑體" panose="020B0604030504040204" pitchFamily="34" charset="-120"/>
                <a:sym typeface="PingFang TC Semibold"/>
              </a:rPr>
              <a:t>【</a:t>
            </a:r>
            <a:r>
              <a:rPr lang="zh-TW" altLang="en-US" dirty="0" smtClean="0">
                <a:latin typeface="微軟正黑體" panose="020B0604030504040204" pitchFamily="34" charset="-120"/>
                <a:ea typeface="微軟正黑體" panose="020B0604030504040204" pitchFamily="34" charset="-120"/>
                <a:sym typeface="PingFang TC Semibold"/>
              </a:rPr>
              <a:t>明慧网</a:t>
            </a:r>
            <a:r>
              <a:rPr lang="en-US" altLang="zh-TW" dirty="0" smtClean="0">
                <a:latin typeface="微軟正黑體" panose="020B0604030504040204" pitchFamily="34" charset="-120"/>
                <a:ea typeface="微軟正黑體" panose="020B0604030504040204" pitchFamily="34" charset="-120"/>
                <a:sym typeface="PingFang TC Semibold"/>
              </a:rPr>
              <a:t>2017</a:t>
            </a:r>
            <a:r>
              <a:rPr lang="zh-TW" altLang="en-US" dirty="0">
                <a:latin typeface="微軟正黑體" panose="020B0604030504040204" pitchFamily="34" charset="-120"/>
                <a:ea typeface="微軟正黑體" panose="020B0604030504040204" pitchFamily="34" charset="-120"/>
                <a:sym typeface="PingFang TC Semibold"/>
              </a:rPr>
              <a:t>年</a:t>
            </a:r>
            <a:r>
              <a:rPr lang="en-US" altLang="zh-TW" dirty="0">
                <a:latin typeface="微軟正黑體" panose="020B0604030504040204" pitchFamily="34" charset="-120"/>
                <a:ea typeface="微軟正黑體" panose="020B0604030504040204" pitchFamily="34" charset="-120"/>
                <a:sym typeface="PingFang TC Semibold"/>
              </a:rPr>
              <a:t>6</a:t>
            </a:r>
            <a:r>
              <a:rPr lang="zh-TW" altLang="en-US" dirty="0">
                <a:latin typeface="微軟正黑體" panose="020B0604030504040204" pitchFamily="34" charset="-120"/>
                <a:ea typeface="微軟正黑體" panose="020B0604030504040204" pitchFamily="34" charset="-120"/>
                <a:sym typeface="PingFang TC Semibold"/>
              </a:rPr>
              <a:t>月</a:t>
            </a:r>
            <a:r>
              <a:rPr lang="en-US" altLang="zh-TW" dirty="0">
                <a:latin typeface="微軟正黑體" panose="020B0604030504040204" pitchFamily="34" charset="-120"/>
                <a:ea typeface="微軟正黑體" panose="020B0604030504040204" pitchFamily="34" charset="-120"/>
                <a:sym typeface="PingFang TC Semibold"/>
              </a:rPr>
              <a:t>28</a:t>
            </a:r>
            <a:r>
              <a:rPr lang="zh-TW" altLang="en-US" dirty="0">
                <a:latin typeface="微軟正黑體" panose="020B0604030504040204" pitchFamily="34" charset="-120"/>
                <a:ea typeface="微軟正黑體" panose="020B0604030504040204" pitchFamily="34" charset="-120"/>
                <a:sym typeface="PingFang TC Semibold"/>
              </a:rPr>
              <a:t>日</a:t>
            </a:r>
            <a:r>
              <a:rPr lang="en-US" altLang="zh-TW" dirty="0">
                <a:latin typeface="微軟正黑體" panose="020B0604030504040204" pitchFamily="34" charset="-120"/>
                <a:ea typeface="微軟正黑體" panose="020B0604030504040204" pitchFamily="34" charset="-120"/>
                <a:sym typeface="PingFang TC Semibold"/>
              </a:rPr>
              <a:t>】</a:t>
            </a:r>
          </a:p>
          <a:p>
            <a:pPr defTabSz="639423" hangingPunct="0">
              <a:defRPr sz="2000" b="0">
                <a:solidFill>
                  <a:srgbClr val="C00000"/>
                </a:solidFill>
                <a:latin typeface="PingFang TC Semibold"/>
                <a:ea typeface="PingFang TC Semibold"/>
                <a:cs typeface="PingFang TC Semibold"/>
                <a:sym typeface="PingFang TC Semibold"/>
              </a:defRPr>
            </a:pPr>
            <a:r>
              <a:rPr lang="en-US" altLang="zh-TW" sz="2000" b="1" dirty="0" smtClean="0">
                <a:solidFill>
                  <a:srgbClr val="002060"/>
                </a:solidFill>
                <a:latin typeface="微軟正黑體" panose="020B0604030504040204" pitchFamily="34" charset="-120"/>
                <a:ea typeface="微軟正黑體" panose="020B0604030504040204" pitchFamily="34" charset="-120"/>
              </a:rPr>
              <a:t>-2002</a:t>
            </a:r>
            <a:r>
              <a:rPr lang="zh-TW" altLang="en-US" sz="2000" b="1" dirty="0" smtClean="0">
                <a:solidFill>
                  <a:srgbClr val="002060"/>
                </a:solidFill>
                <a:latin typeface="微軟正黑體" panose="020B0604030504040204" pitchFamily="34" charset="-120"/>
                <a:ea typeface="微軟正黑體" panose="020B0604030504040204" pitchFamily="34" charset="-120"/>
              </a:rPr>
              <a:t>年</a:t>
            </a:r>
            <a:r>
              <a:rPr lang="en-US" altLang="zh-TW" sz="2000" b="1" dirty="0" smtClean="0">
                <a:solidFill>
                  <a:srgbClr val="002060"/>
                </a:solidFill>
                <a:latin typeface="微軟正黑體" panose="020B0604030504040204" pitchFamily="34" charset="-120"/>
                <a:ea typeface="微軟正黑體" panose="020B0604030504040204" pitchFamily="34" charset="-120"/>
              </a:rPr>
              <a:t>5</a:t>
            </a:r>
            <a:r>
              <a:rPr lang="zh-TW" altLang="en-US" sz="2000" b="1" dirty="0" smtClean="0">
                <a:solidFill>
                  <a:srgbClr val="002060"/>
                </a:solidFill>
                <a:latin typeface="微軟正黑體" panose="020B0604030504040204" pitchFamily="34" charset="-120"/>
                <a:ea typeface="微軟正黑體" panose="020B0604030504040204" pitchFamily="34" charset="-120"/>
              </a:rPr>
              <a:t>月</a:t>
            </a:r>
            <a:r>
              <a:rPr lang="en-US" altLang="zh-TW" sz="2000" b="1" dirty="0" smtClean="0">
                <a:solidFill>
                  <a:srgbClr val="002060"/>
                </a:solidFill>
                <a:latin typeface="微軟正黑體" panose="020B0604030504040204" pitchFamily="34" charset="-120"/>
                <a:ea typeface="微軟正黑體" panose="020B0604030504040204" pitchFamily="34" charset="-120"/>
              </a:rPr>
              <a:t>~2004</a:t>
            </a:r>
            <a:r>
              <a:rPr lang="zh-TW" altLang="en-US" sz="2000" b="1" dirty="0" smtClean="0">
                <a:solidFill>
                  <a:srgbClr val="002060"/>
                </a:solidFill>
                <a:latin typeface="微軟正黑體" panose="020B0604030504040204" pitchFamily="34" charset="-120"/>
                <a:ea typeface="微軟正黑體" panose="020B0604030504040204" pitchFamily="34" charset="-120"/>
              </a:rPr>
              <a:t>年</a:t>
            </a:r>
            <a:r>
              <a:rPr lang="en-US" altLang="zh-TW" sz="2000" b="1" dirty="0" smtClean="0">
                <a:solidFill>
                  <a:srgbClr val="002060"/>
                </a:solidFill>
                <a:latin typeface="微軟正黑體" panose="020B0604030504040204" pitchFamily="34" charset="-120"/>
                <a:ea typeface="微軟正黑體" panose="020B0604030504040204" pitchFamily="34" charset="-120"/>
              </a:rPr>
              <a:t>9</a:t>
            </a:r>
            <a:r>
              <a:rPr lang="zh-TW" altLang="en-US" sz="2000" b="1" dirty="0" smtClean="0">
                <a:solidFill>
                  <a:srgbClr val="002060"/>
                </a:solidFill>
                <a:latin typeface="微軟正黑體" panose="020B0604030504040204" pitchFamily="34" charset="-120"/>
                <a:ea typeface="微軟正黑體" panose="020B0604030504040204" pitchFamily="34" charset="-120"/>
              </a:rPr>
              <a:t>月，所长</a:t>
            </a:r>
            <a:r>
              <a:rPr lang="zh-TW" altLang="en-US" sz="2000" b="1" dirty="0" smtClean="0">
                <a:solidFill>
                  <a:srgbClr val="00B050"/>
                </a:solidFill>
                <a:latin typeface="微軟正黑體" panose="020B0604030504040204" pitchFamily="34" charset="-120"/>
                <a:ea typeface="微軟正黑體" panose="020B0604030504040204" pitchFamily="34" charset="-120"/>
              </a:rPr>
              <a:t>梁成山</a:t>
            </a:r>
            <a:r>
              <a:rPr lang="zh-TW" altLang="en-US" sz="2000" b="1" dirty="0" smtClean="0">
                <a:solidFill>
                  <a:srgbClr val="002060"/>
                </a:solidFill>
                <a:latin typeface="微軟正黑體" panose="020B0604030504040204" pitchFamily="34" charset="-120"/>
                <a:ea typeface="微軟正黑體" panose="020B0604030504040204" pitchFamily="34" charset="-120"/>
              </a:rPr>
              <a:t>，</a:t>
            </a:r>
            <a:r>
              <a:rPr lang="en-US" altLang="zh-TW" sz="2000" b="1" dirty="0" smtClean="0">
                <a:solidFill>
                  <a:srgbClr val="002060"/>
                </a:solidFill>
                <a:latin typeface="微軟正黑體" panose="020B0604030504040204" pitchFamily="34" charset="-120"/>
                <a:ea typeface="微軟正黑體" panose="020B0604030504040204" pitchFamily="34" charset="-120"/>
              </a:rPr>
              <a:t>2004</a:t>
            </a:r>
            <a:r>
              <a:rPr lang="zh-TW" altLang="en-US" sz="2000" b="1" dirty="0" smtClean="0">
                <a:solidFill>
                  <a:srgbClr val="002060"/>
                </a:solidFill>
                <a:latin typeface="微軟正黑體" panose="020B0604030504040204" pitchFamily="34" charset="-120"/>
                <a:ea typeface="微軟正黑體" panose="020B0604030504040204" pitchFamily="34" charset="-120"/>
              </a:rPr>
              <a:t>年在舞厅</a:t>
            </a:r>
            <a:r>
              <a:rPr lang="zh-TW" altLang="en-US" sz="2000" b="1" dirty="0" smtClean="0">
                <a:solidFill>
                  <a:srgbClr val="C00000"/>
                </a:solidFill>
                <a:latin typeface="微軟正黑體" panose="020B0604030504040204" pitchFamily="34" charset="-120"/>
                <a:ea typeface="微軟正黑體" panose="020B0604030504040204" pitchFamily="34" charset="-120"/>
              </a:rPr>
              <a:t>被突然坠落的吊灯砸死</a:t>
            </a:r>
            <a:endParaRPr lang="en-US" altLang="zh-TW" sz="2000" b="1" dirty="0" smtClean="0">
              <a:solidFill>
                <a:srgbClr val="C00000"/>
              </a:solidFill>
              <a:latin typeface="微軟正黑體" panose="020B0604030504040204" pitchFamily="34" charset="-120"/>
              <a:ea typeface="微軟正黑體" panose="020B0604030504040204" pitchFamily="34" charset="-120"/>
            </a:endParaRPr>
          </a:p>
          <a:p>
            <a:pPr defTabSz="639423" hangingPunct="0">
              <a:defRPr sz="2000" b="0">
                <a:solidFill>
                  <a:srgbClr val="C00000"/>
                </a:solidFill>
                <a:latin typeface="PingFang TC Semibold"/>
                <a:ea typeface="PingFang TC Semibold"/>
                <a:cs typeface="PingFang TC Semibold"/>
                <a:sym typeface="PingFang TC Semibold"/>
              </a:defRPr>
            </a:pPr>
            <a:r>
              <a:rPr lang="en-US" altLang="zh-TW" sz="2000" b="1" kern="0" dirty="0" smtClean="0">
                <a:solidFill>
                  <a:srgbClr val="002060"/>
                </a:solidFill>
                <a:latin typeface="微軟正黑體" panose="020B0604030504040204" pitchFamily="34" charset="-120"/>
                <a:ea typeface="微軟正黑體" panose="020B0604030504040204" pitchFamily="34" charset="-120"/>
                <a:cs typeface="Helvetica"/>
                <a:sym typeface="Helvetica"/>
              </a:rPr>
              <a:t>-2008</a:t>
            </a:r>
            <a:r>
              <a:rPr lang="zh-TW" altLang="en-US" sz="2000" b="1" kern="0" dirty="0" smtClean="0">
                <a:solidFill>
                  <a:srgbClr val="002060"/>
                </a:solidFill>
                <a:latin typeface="微軟正黑體" panose="020B0604030504040204" pitchFamily="34" charset="-120"/>
                <a:ea typeface="微軟正黑體" panose="020B0604030504040204" pitchFamily="34" charset="-120"/>
                <a:cs typeface="Helvetica"/>
                <a:sym typeface="Helvetica"/>
              </a:rPr>
              <a:t>年</a:t>
            </a:r>
            <a:r>
              <a:rPr lang="en-US" altLang="zh-TW" sz="2000" b="1" kern="0" dirty="0" smtClean="0">
                <a:solidFill>
                  <a:srgbClr val="002060"/>
                </a:solidFill>
                <a:latin typeface="微軟正黑體" panose="020B0604030504040204" pitchFamily="34" charset="-120"/>
                <a:ea typeface="微軟正黑體" panose="020B0604030504040204" pitchFamily="34" charset="-120"/>
                <a:cs typeface="Helvetica"/>
                <a:sym typeface="Helvetica"/>
              </a:rPr>
              <a:t>6</a:t>
            </a:r>
            <a:r>
              <a:rPr lang="zh-TW" altLang="en-US" sz="2000" b="1" kern="0" dirty="0" smtClean="0">
                <a:solidFill>
                  <a:srgbClr val="002060"/>
                </a:solidFill>
                <a:latin typeface="微軟正黑體" panose="020B0604030504040204" pitchFamily="34" charset="-120"/>
                <a:ea typeface="微軟正黑體" panose="020B0604030504040204" pitchFamily="34" charset="-120"/>
                <a:cs typeface="Helvetica"/>
                <a:sym typeface="Helvetica"/>
              </a:rPr>
              <a:t>月</a:t>
            </a:r>
            <a:r>
              <a:rPr lang="en-US" altLang="zh-TW" sz="2000" b="1" kern="0" dirty="0" smtClean="0">
                <a:solidFill>
                  <a:srgbClr val="002060"/>
                </a:solidFill>
                <a:latin typeface="微軟正黑體" panose="020B0604030504040204" pitchFamily="34" charset="-120"/>
                <a:ea typeface="微軟正黑體" panose="020B0604030504040204" pitchFamily="34" charset="-120"/>
                <a:cs typeface="Helvetica"/>
                <a:sym typeface="Helvetica"/>
              </a:rPr>
              <a:t>~2017</a:t>
            </a:r>
            <a:r>
              <a:rPr lang="zh-TW" altLang="en-US" sz="2000" b="1" kern="0" dirty="0" smtClean="0">
                <a:solidFill>
                  <a:srgbClr val="002060"/>
                </a:solidFill>
                <a:latin typeface="微軟正黑體" panose="020B0604030504040204" pitchFamily="34" charset="-120"/>
                <a:ea typeface="微軟正黑體" panose="020B0604030504040204" pitchFamily="34" charset="-120"/>
                <a:cs typeface="Helvetica"/>
                <a:sym typeface="Helvetica"/>
              </a:rPr>
              <a:t>年</a:t>
            </a:r>
            <a:r>
              <a:rPr lang="en-US" altLang="zh-TW" sz="2000" b="1" kern="0" dirty="0" smtClean="0">
                <a:solidFill>
                  <a:srgbClr val="002060"/>
                </a:solidFill>
                <a:latin typeface="微軟正黑體" panose="020B0604030504040204" pitchFamily="34" charset="-120"/>
                <a:ea typeface="微軟正黑體" panose="020B0604030504040204" pitchFamily="34" charset="-120"/>
                <a:cs typeface="Helvetica"/>
                <a:sym typeface="Helvetica"/>
              </a:rPr>
              <a:t>6</a:t>
            </a:r>
            <a:r>
              <a:rPr lang="zh-TW" altLang="en-US" sz="2000" b="1" kern="0" dirty="0" smtClean="0">
                <a:solidFill>
                  <a:srgbClr val="002060"/>
                </a:solidFill>
                <a:latin typeface="微軟正黑體" panose="020B0604030504040204" pitchFamily="34" charset="-120"/>
                <a:ea typeface="微軟正黑體" panose="020B0604030504040204" pitchFamily="34" charset="-120"/>
                <a:cs typeface="Helvetica"/>
                <a:sym typeface="Helvetica"/>
              </a:rPr>
              <a:t>月，所长</a:t>
            </a:r>
            <a:r>
              <a:rPr lang="zh-TW" altLang="en-US" sz="2000" b="1" dirty="0" smtClean="0">
                <a:solidFill>
                  <a:srgbClr val="00B050"/>
                </a:solidFill>
                <a:latin typeface="微軟正黑體" panose="020B0604030504040204" pitchFamily="34" charset="-120"/>
                <a:ea typeface="微軟正黑體" panose="020B0604030504040204" pitchFamily="34" charset="-120"/>
                <a:cs typeface="PingFang TC Semibold"/>
              </a:rPr>
              <a:t>韩秀文</a:t>
            </a:r>
            <a:r>
              <a:rPr lang="zh-TW" altLang="en-US" sz="2000" b="1" dirty="0" smtClean="0">
                <a:solidFill>
                  <a:srgbClr val="002060"/>
                </a:solidFill>
                <a:latin typeface="微軟正黑體" panose="020B0604030504040204" pitchFamily="34" charset="-120"/>
                <a:ea typeface="微軟正黑體" panose="020B0604030504040204" pitchFamily="34" charset="-120"/>
              </a:rPr>
              <a:t>，</a:t>
            </a:r>
            <a:r>
              <a:rPr lang="en-US" altLang="zh-TW" sz="2000" b="1" dirty="0" smtClean="0">
                <a:solidFill>
                  <a:srgbClr val="002060"/>
                </a:solidFill>
                <a:latin typeface="微軟正黑體" panose="020B0604030504040204" pitchFamily="34" charset="-120"/>
                <a:ea typeface="微軟正黑體" panose="020B0604030504040204" pitchFamily="34" charset="-120"/>
              </a:rPr>
              <a:t>2017</a:t>
            </a:r>
            <a:r>
              <a:rPr lang="zh-TW" altLang="en-US" sz="2000" b="1" dirty="0" smtClean="0">
                <a:solidFill>
                  <a:srgbClr val="002060"/>
                </a:solidFill>
                <a:latin typeface="微軟正黑體" panose="020B0604030504040204" pitchFamily="34" charset="-120"/>
                <a:ea typeface="微軟正黑體" panose="020B0604030504040204" pitchFamily="34" charset="-120"/>
              </a:rPr>
              <a:t>年急性心梗</a:t>
            </a:r>
            <a:r>
              <a:rPr lang="zh-TW" altLang="en-US" sz="2000" b="1" dirty="0" smtClean="0">
                <a:solidFill>
                  <a:srgbClr val="002060"/>
                </a:solidFill>
                <a:latin typeface="微軟正黑體" panose="020B0604030504040204" pitchFamily="34" charset="-120"/>
                <a:ea typeface="微軟正黑體" panose="020B0604030504040204" pitchFamily="34" charset="-120"/>
              </a:rPr>
              <a:t>，</a:t>
            </a:r>
            <a:r>
              <a:rPr lang="zh-TW" altLang="en-US" sz="2000" b="1" dirty="0" smtClean="0">
                <a:solidFill>
                  <a:srgbClr val="C00000"/>
                </a:solidFill>
                <a:latin typeface="微軟正黑體" panose="020B0604030504040204" pitchFamily="34" charset="-120"/>
                <a:ea typeface="微軟正黑體" panose="020B0604030504040204" pitchFamily="34" charset="-120"/>
              </a:rPr>
              <a:t>抢救无效去世</a:t>
            </a:r>
            <a:endParaRPr lang="en-US" altLang="zh-TW" sz="2000" b="1" dirty="0" smtClean="0">
              <a:solidFill>
                <a:srgbClr val="C00000"/>
              </a:solidFill>
              <a:latin typeface="微軟正黑體" panose="020B0604030504040204" pitchFamily="34" charset="-120"/>
              <a:ea typeface="微軟正黑體" panose="020B0604030504040204" pitchFamily="34" charset="-120"/>
            </a:endParaRPr>
          </a:p>
          <a:p>
            <a:pPr defTabSz="639423" hangingPunct="0">
              <a:defRPr sz="2000" b="0">
                <a:solidFill>
                  <a:srgbClr val="C00000"/>
                </a:solidFill>
                <a:latin typeface="PingFang TC Semibold"/>
                <a:ea typeface="PingFang TC Semibold"/>
                <a:cs typeface="PingFang TC Semibold"/>
                <a:sym typeface="PingFang TC Semibold"/>
              </a:defRPr>
            </a:pPr>
            <a:endParaRPr lang="en-US" altLang="zh-TW" sz="2000" dirty="0" smtClean="0">
              <a:solidFill>
                <a:srgbClr val="002060"/>
              </a:solidFill>
              <a:latin typeface="微軟正黑體" panose="020B0604030504040204" pitchFamily="34" charset="-120"/>
              <a:ea typeface="微軟正黑體" panose="020B0604030504040204" pitchFamily="34" charset="-120"/>
            </a:endParaRPr>
          </a:p>
          <a:p>
            <a:pPr fontAlgn="base"/>
            <a:r>
              <a:rPr lang="zh-TW" altLang="en-US" sz="2000" b="1" dirty="0" smtClean="0">
                <a:solidFill>
                  <a:srgbClr val="00B050"/>
                </a:solidFill>
                <a:latin typeface="微軟正黑體" panose="020B0604030504040204" pitchFamily="34" charset="-120"/>
                <a:ea typeface="微軟正黑體" panose="020B0604030504040204" pitchFamily="34" charset="-120"/>
              </a:rPr>
              <a:t>梁成山</a:t>
            </a:r>
            <a:r>
              <a:rPr lang="zh-TW" altLang="en-US" sz="2000" dirty="0" smtClean="0">
                <a:latin typeface="微軟正黑體" panose="020B0604030504040204" pitchFamily="34" charset="-120"/>
                <a:ea typeface="微軟正黑體" panose="020B0604030504040204" pitchFamily="34" charset="-120"/>
              </a:rPr>
              <a:t>，</a:t>
            </a:r>
            <a:r>
              <a:rPr lang="en-US" altLang="zh-TW" sz="2000" dirty="0" smtClean="0">
                <a:latin typeface="微軟正黑體" panose="020B0604030504040204" pitchFamily="34" charset="-120"/>
                <a:ea typeface="微軟正黑體" panose="020B0604030504040204" pitchFamily="34" charset="-120"/>
              </a:rPr>
              <a:t>1999</a:t>
            </a:r>
            <a:r>
              <a:rPr lang="zh-TW" altLang="en-US" sz="2000" dirty="0" smtClean="0">
                <a:latin typeface="微軟正黑體" panose="020B0604030504040204" pitchFamily="34" charset="-120"/>
                <a:ea typeface="微軟正黑體" panose="020B0604030504040204" pitchFamily="34" charset="-120"/>
              </a:rPr>
              <a:t>年至</a:t>
            </a:r>
            <a:r>
              <a:rPr lang="en-US" altLang="zh-TW" sz="2000" dirty="0" smtClean="0">
                <a:latin typeface="微軟正黑體" panose="020B0604030504040204" pitchFamily="34" charset="-120"/>
                <a:ea typeface="微軟正黑體" panose="020B0604030504040204" pitchFamily="34" charset="-120"/>
              </a:rPr>
              <a:t>2002</a:t>
            </a:r>
            <a:r>
              <a:rPr lang="zh-TW" altLang="en-US" sz="2000" dirty="0" smtClean="0">
                <a:latin typeface="微軟正黑體" panose="020B0604030504040204" pitchFamily="34" charset="-120"/>
                <a:ea typeface="微軟正黑體" panose="020B0604030504040204" pitchFamily="34" charset="-120"/>
              </a:rPr>
              <a:t>年</a:t>
            </a:r>
            <a:r>
              <a:rPr lang="en-US" altLang="zh-TW" sz="2000" dirty="0" smtClean="0">
                <a:latin typeface="微軟正黑體" panose="020B0604030504040204" pitchFamily="34" charset="-120"/>
                <a:ea typeface="微軟正黑體" panose="020B0604030504040204" pitchFamily="34" charset="-120"/>
              </a:rPr>
              <a:t>5</a:t>
            </a:r>
            <a:r>
              <a:rPr lang="zh-TW" altLang="en-US" sz="2000" dirty="0" smtClean="0">
                <a:latin typeface="微軟正黑體" panose="020B0604030504040204" pitchFamily="34" charset="-120"/>
                <a:ea typeface="微軟正黑體" panose="020B0604030504040204" pitchFamily="34" charset="-120"/>
              </a:rPr>
              <a:t>月任永清县后奕乡派出所所长。</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他无故绑架、非法关押、殴打法轮功学员并借机勒索钱财。他对本乡的法轮功学员无故关押一百多人次，非法罚款拾万多元（据不完全统计）。</a:t>
            </a:r>
          </a:p>
          <a:p>
            <a:pPr fontAlgn="base"/>
            <a:r>
              <a:rPr lang="en-US" altLang="zh-TW" sz="2000" dirty="0" smtClean="0">
                <a:latin typeface="微軟正黑體" panose="020B0604030504040204" pitchFamily="34" charset="-120"/>
                <a:ea typeface="微軟正黑體" panose="020B0604030504040204" pitchFamily="34" charset="-120"/>
              </a:rPr>
              <a:t>2002</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5</a:t>
            </a:r>
            <a:r>
              <a:rPr lang="zh-TW" altLang="en-US" sz="2000" dirty="0">
                <a:latin typeface="微軟正黑體" panose="020B0604030504040204" pitchFamily="34" charset="-120"/>
                <a:ea typeface="微軟正黑體" panose="020B0604030504040204" pitchFamily="34" charset="-120"/>
              </a:rPr>
              <a:t>月下旬，</a:t>
            </a:r>
            <a:r>
              <a:rPr lang="zh-TW" altLang="en-US" sz="2000" b="1" dirty="0" smtClean="0">
                <a:solidFill>
                  <a:srgbClr val="00B050"/>
                </a:solidFill>
                <a:latin typeface="微軟正黑體" panose="020B0604030504040204" pitchFamily="34" charset="-120"/>
                <a:ea typeface="微軟正黑體" panose="020B0604030504040204" pitchFamily="34" charset="-120"/>
              </a:rPr>
              <a:t>梁成山</a:t>
            </a:r>
            <a:r>
              <a:rPr lang="zh-TW" altLang="en-US" sz="2000" dirty="0" smtClean="0">
                <a:latin typeface="微軟正黑體" panose="020B0604030504040204" pitchFamily="34" charset="-120"/>
                <a:ea typeface="微軟正黑體" panose="020B0604030504040204" pitchFamily="34" charset="-120"/>
              </a:rPr>
              <a:t>调到永清县看守所任所长，</a:t>
            </a:r>
            <a:r>
              <a:rPr lang="zh-TW" altLang="en-US" sz="2000" dirty="0" smtClean="0">
                <a:solidFill>
                  <a:srgbClr val="C00000"/>
                </a:solidFill>
                <a:latin typeface="微軟正黑體" panose="020B0604030504040204" pitchFamily="34" charset="-120"/>
                <a:ea typeface="微軟正黑體" panose="020B0604030504040204" pitchFamily="34" charset="-120"/>
              </a:rPr>
              <a:t>对法轮功学员酷刑折磨、</a:t>
            </a:r>
            <a:endParaRPr lang="en-US" altLang="zh-TW" sz="2000" dirty="0" smtClean="0">
              <a:solidFill>
                <a:srgbClr val="C00000"/>
              </a:solidFill>
              <a:latin typeface="微軟正黑體" panose="020B0604030504040204" pitchFamily="34" charset="-120"/>
              <a:ea typeface="微軟正黑體" panose="020B0604030504040204" pitchFamily="34" charset="-120"/>
            </a:endParaRPr>
          </a:p>
          <a:p>
            <a:pPr fontAlgn="base"/>
            <a:r>
              <a:rPr lang="zh-TW" altLang="en-US" sz="2000" dirty="0" smtClean="0">
                <a:solidFill>
                  <a:srgbClr val="C00000"/>
                </a:solidFill>
                <a:latin typeface="微軟正黑體" panose="020B0604030504040204" pitchFamily="34" charset="-120"/>
                <a:ea typeface="微軟正黑體" panose="020B0604030504040204" pitchFamily="34" charset="-120"/>
              </a:rPr>
              <a:t>野蛮灌食、拳打脚踢。</a:t>
            </a:r>
            <a:endParaRPr lang="en-US" altLang="zh-TW" sz="2000" dirty="0" smtClean="0">
              <a:solidFill>
                <a:srgbClr val="C00000"/>
              </a:solidFill>
              <a:latin typeface="微軟正黑體" panose="020B0604030504040204" pitchFamily="34" charset="-120"/>
              <a:ea typeface="微軟正黑體" panose="020B0604030504040204" pitchFamily="34" charset="-120"/>
            </a:endParaRPr>
          </a:p>
          <a:p>
            <a:pPr fontAlgn="base"/>
            <a:r>
              <a:rPr lang="en-US" altLang="zh-TW" sz="2000" dirty="0" smtClean="0">
                <a:latin typeface="微軟正黑體" panose="020B0604030504040204" pitchFamily="34" charset="-120"/>
                <a:ea typeface="微軟正黑體" panose="020B0604030504040204" pitchFamily="34" charset="-120"/>
              </a:rPr>
              <a:t>2004</a:t>
            </a:r>
            <a:r>
              <a:rPr lang="zh-TW" altLang="en-US" sz="2000" dirty="0" smtClean="0">
                <a:latin typeface="微軟正黑體" panose="020B0604030504040204" pitchFamily="34" charset="-120"/>
                <a:ea typeface="微軟正黑體" panose="020B0604030504040204" pitchFamily="34" charset="-120"/>
              </a:rPr>
              <a:t>年</a:t>
            </a:r>
            <a:r>
              <a:rPr lang="en-US" altLang="zh-TW" sz="2000" dirty="0" smtClean="0">
                <a:latin typeface="微軟正黑體" panose="020B0604030504040204" pitchFamily="34" charset="-120"/>
                <a:ea typeface="微軟正黑體" panose="020B0604030504040204" pitchFamily="34" charset="-120"/>
              </a:rPr>
              <a:t>9</a:t>
            </a:r>
            <a:r>
              <a:rPr lang="zh-TW" altLang="en-US" sz="2000" dirty="0" smtClean="0">
                <a:latin typeface="微軟正黑體" panose="020B0604030504040204" pitchFamily="34" charset="-120"/>
                <a:ea typeface="微軟正黑體" panose="020B0604030504040204" pitchFamily="34" charset="-120"/>
              </a:rPr>
              <a:t>月</a:t>
            </a:r>
            <a:r>
              <a:rPr lang="en-US" altLang="zh-TW" sz="2000" dirty="0" smtClean="0">
                <a:latin typeface="微軟正黑體" panose="020B0604030504040204" pitchFamily="34" charset="-120"/>
                <a:ea typeface="微軟正黑體" panose="020B0604030504040204" pitchFamily="34" charset="-120"/>
              </a:rPr>
              <a:t>17</a:t>
            </a:r>
            <a:r>
              <a:rPr lang="zh-TW" altLang="en-US" sz="2000" dirty="0" smtClean="0">
                <a:latin typeface="微軟正黑體" panose="020B0604030504040204" pitchFamily="34" charset="-120"/>
                <a:ea typeface="微軟正黑體" panose="020B0604030504040204" pitchFamily="34" charset="-120"/>
              </a:rPr>
              <a:t>日，梁成山在去舞厅胡闹时，被突然坠落的吊灯砸死。</a:t>
            </a:r>
            <a:endParaRPr lang="en-US" altLang="zh-TW" sz="2000" dirty="0" smtClean="0">
              <a:latin typeface="微軟正黑體" panose="020B0604030504040204" pitchFamily="34" charset="-120"/>
              <a:ea typeface="微軟正黑體" panose="020B0604030504040204" pitchFamily="34" charset="-120"/>
            </a:endParaRPr>
          </a:p>
          <a:p>
            <a:pPr fontAlgn="base"/>
            <a:endParaRPr lang="en-US" altLang="zh-TW" sz="2000" dirty="0">
              <a:latin typeface="微軟正黑體" panose="020B0604030504040204" pitchFamily="34" charset="-120"/>
              <a:ea typeface="微軟正黑體" panose="020B0604030504040204" pitchFamily="34" charset="-120"/>
            </a:endParaRPr>
          </a:p>
          <a:p>
            <a:pPr fontAlgn="base"/>
            <a:r>
              <a:rPr lang="zh-TW" altLang="en-US" sz="2000" b="1" dirty="0" smtClean="0">
                <a:solidFill>
                  <a:srgbClr val="00B050"/>
                </a:solidFill>
                <a:latin typeface="微軟正黑體" panose="020B0604030504040204" pitchFamily="34" charset="-120"/>
                <a:ea typeface="微軟正黑體" panose="020B0604030504040204" pitchFamily="34" charset="-120"/>
              </a:rPr>
              <a:t>韩秀文，</a:t>
            </a:r>
            <a:r>
              <a:rPr lang="zh-TW" altLang="en-US" sz="2000" dirty="0" smtClean="0">
                <a:latin typeface="微軟正黑體" panose="020B0604030504040204" pitchFamily="34" charset="-120"/>
                <a:ea typeface="微軟正黑體" panose="020B0604030504040204" pitchFamily="34" charset="-120"/>
              </a:rPr>
              <a:t>自</a:t>
            </a:r>
            <a:r>
              <a:rPr lang="en-US" altLang="zh-TW" sz="2000" dirty="0" smtClean="0">
                <a:latin typeface="微軟正黑體" panose="020B0604030504040204" pitchFamily="34" charset="-120"/>
                <a:ea typeface="微軟正黑體" panose="020B0604030504040204" pitchFamily="34" charset="-120"/>
              </a:rPr>
              <a:t>2008</a:t>
            </a:r>
            <a:r>
              <a:rPr lang="zh-TW" altLang="en-US" sz="2000" dirty="0" smtClean="0">
                <a:latin typeface="微軟正黑體" panose="020B0604030504040204" pitchFamily="34" charset="-120"/>
                <a:ea typeface="微軟正黑體" panose="020B0604030504040204" pitchFamily="34" charset="-120"/>
              </a:rPr>
              <a:t>年</a:t>
            </a:r>
            <a:r>
              <a:rPr lang="en-US" altLang="zh-TW" sz="2000" dirty="0" smtClean="0">
                <a:latin typeface="微軟正黑體" panose="020B0604030504040204" pitchFamily="34" charset="-120"/>
                <a:ea typeface="微軟正黑體" panose="020B0604030504040204" pitchFamily="34" charset="-120"/>
              </a:rPr>
              <a:t>6</a:t>
            </a:r>
            <a:r>
              <a:rPr lang="zh-TW" altLang="en-US" sz="2000" dirty="0" smtClean="0">
                <a:latin typeface="微軟正黑體" panose="020B0604030504040204" pitchFamily="34" charset="-120"/>
                <a:ea typeface="微軟正黑體" panose="020B0604030504040204" pitchFamily="34" charset="-120"/>
              </a:rPr>
              <a:t>月任永清县看守所所长九年时间，永清县看守所是非法关押迫害法轮功学员的黑窝，</a:t>
            </a:r>
            <a:r>
              <a:rPr lang="zh-TW" altLang="en-US" sz="2000" b="1" dirty="0" smtClean="0">
                <a:solidFill>
                  <a:srgbClr val="00B050"/>
                </a:solidFill>
                <a:latin typeface="微軟正黑體" panose="020B0604030504040204" pitchFamily="34" charset="-120"/>
                <a:ea typeface="微軟正黑體" panose="020B0604030504040204" pitchFamily="34" charset="-120"/>
              </a:rPr>
              <a:t>韩秀文</a:t>
            </a:r>
            <a:r>
              <a:rPr lang="zh-TW" altLang="en-US" sz="2000" dirty="0" smtClean="0">
                <a:latin typeface="微軟正黑體" panose="020B0604030504040204" pitchFamily="34" charset="-120"/>
                <a:ea typeface="微軟正黑體" panose="020B0604030504040204" pitchFamily="34" charset="-120"/>
              </a:rPr>
              <a:t>多次被上级机关评为先进个人，受到表彰奖励。</a:t>
            </a:r>
            <a:endParaRPr lang="en-US" altLang="zh-TW" sz="2000" dirty="0">
              <a:latin typeface="微軟正黑體" panose="020B0604030504040204" pitchFamily="34" charset="-120"/>
              <a:ea typeface="微軟正黑體" panose="020B0604030504040204" pitchFamily="34" charset="-120"/>
            </a:endParaRPr>
          </a:p>
          <a:p>
            <a:pPr fontAlgn="base"/>
            <a:endParaRPr lang="en-US" altLang="zh-TW" sz="2000" dirty="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据河北省廊坊市永清县公安局官方微博消息，</a:t>
            </a:r>
            <a:r>
              <a:rPr lang="en-US" altLang="zh-TW" sz="2000" dirty="0" smtClean="0">
                <a:latin typeface="微軟正黑體" panose="020B0604030504040204" pitchFamily="34" charset="-120"/>
                <a:ea typeface="微軟正黑體" panose="020B0604030504040204" pitchFamily="34" charset="-120"/>
              </a:rPr>
              <a:t>2017</a:t>
            </a:r>
            <a:r>
              <a:rPr lang="zh-TW" altLang="en-US" sz="2000" dirty="0" smtClean="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6</a:t>
            </a:r>
            <a:r>
              <a:rPr lang="zh-TW" altLang="en-US" sz="2000" dirty="0" smtClean="0">
                <a:latin typeface="微軟正黑體" panose="020B0604030504040204" pitchFamily="34" charset="-120"/>
                <a:ea typeface="微軟正黑體" panose="020B0604030504040204" pitchFamily="34" charset="-120"/>
              </a:rPr>
              <a:t>月</a:t>
            </a:r>
            <a:r>
              <a:rPr lang="en-US" altLang="zh-TW" sz="2000" dirty="0" smtClean="0">
                <a:latin typeface="微軟正黑體" panose="020B0604030504040204" pitchFamily="34" charset="-120"/>
                <a:ea typeface="微軟正黑體" panose="020B0604030504040204" pitchFamily="34" charset="-120"/>
              </a:rPr>
              <a:t>13</a:t>
            </a:r>
            <a:r>
              <a:rPr lang="zh-TW" altLang="en-US" sz="2000" dirty="0" smtClean="0">
                <a:latin typeface="微軟正黑體" panose="020B0604030504040204" pitchFamily="34" charset="-120"/>
                <a:ea typeface="微軟正黑體" panose="020B0604030504040204" pitchFamily="34" charset="-120"/>
              </a:rPr>
              <a:t>日</a:t>
            </a:r>
            <a:r>
              <a:rPr lang="zh-TW" altLang="en-US" sz="2000" dirty="0" smtClean="0">
                <a:latin typeface="微軟正黑體" panose="020B0604030504040204" pitchFamily="34" charset="-120"/>
                <a:ea typeface="微軟正黑體" panose="020B0604030504040204" pitchFamily="34" charset="-120"/>
              </a:rPr>
              <a:t>，</a:t>
            </a:r>
            <a:r>
              <a:rPr lang="zh-TW" altLang="en-US" sz="2000" b="1" dirty="0" smtClean="0">
                <a:solidFill>
                  <a:srgbClr val="00B050"/>
                </a:solidFill>
                <a:latin typeface="微軟正黑體" panose="020B0604030504040204" pitchFamily="34" charset="-120"/>
                <a:ea typeface="微軟正黑體" panose="020B0604030504040204" pitchFamily="34" charset="-120"/>
              </a:rPr>
              <a:t>韩秀文</a:t>
            </a:r>
            <a:r>
              <a:rPr lang="zh-TW" altLang="en-US" sz="2000" dirty="0" smtClean="0">
                <a:latin typeface="微軟正黑體" panose="020B0604030504040204" pitchFamily="34" charset="-120"/>
                <a:ea typeface="微軟正黑體" panose="020B0604030504040204" pitchFamily="34" charset="-120"/>
              </a:rPr>
              <a:t>在单位查岗时突感身体不适</a:t>
            </a:r>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被紧急送往县医院抢救，确诊为急性心梗，当天下午转至廊坊市人民医院。</a:t>
            </a:r>
            <a:r>
              <a:rPr lang="en-US" altLang="zh-TW" sz="2000" dirty="0" smtClean="0">
                <a:latin typeface="微軟正黑體" panose="020B0604030504040204" pitchFamily="34" charset="-120"/>
                <a:ea typeface="微軟正黑體" panose="020B0604030504040204" pitchFamily="34" charset="-120"/>
              </a:rPr>
              <a:t>6</a:t>
            </a:r>
            <a:r>
              <a:rPr lang="zh-TW" altLang="en-US" sz="2000" dirty="0" smtClean="0">
                <a:latin typeface="微軟正黑體" panose="020B0604030504040204" pitchFamily="34" charset="-120"/>
                <a:ea typeface="微軟正黑體" panose="020B0604030504040204" pitchFamily="34" charset="-120"/>
              </a:rPr>
              <a:t>月</a:t>
            </a:r>
            <a:r>
              <a:rPr lang="en-US" altLang="zh-TW" sz="2000" dirty="0" smtClean="0">
                <a:latin typeface="微軟正黑體" panose="020B0604030504040204" pitchFamily="34" charset="-120"/>
                <a:ea typeface="微軟正黑體" panose="020B0604030504040204" pitchFamily="34" charset="-120"/>
              </a:rPr>
              <a:t>14</a:t>
            </a:r>
            <a:r>
              <a:rPr lang="zh-TW" altLang="en-US" sz="2000" dirty="0" smtClean="0">
                <a:latin typeface="微軟正黑體" panose="020B0604030504040204" pitchFamily="34" charset="-120"/>
                <a:ea typeface="微軟正黑體" panose="020B0604030504040204" pitchFamily="34" charset="-120"/>
              </a:rPr>
              <a:t>日</a:t>
            </a:r>
            <a:r>
              <a:rPr lang="en-US" altLang="zh-TW" sz="2000" dirty="0" smtClean="0">
                <a:latin typeface="微軟正黑體" panose="020B0604030504040204" pitchFamily="34" charset="-120"/>
                <a:ea typeface="微軟正黑體" panose="020B0604030504040204" pitchFamily="34" charset="-120"/>
              </a:rPr>
              <a:t>7</a:t>
            </a:r>
            <a:r>
              <a:rPr lang="zh-TW" altLang="en-US" sz="2000" dirty="0" smtClean="0">
                <a:latin typeface="微軟正黑體" panose="020B0604030504040204" pitchFamily="34" charset="-120"/>
                <a:ea typeface="微軟正黑體" panose="020B0604030504040204" pitchFamily="34" charset="-120"/>
              </a:rPr>
              <a:t>时许，韩秀文经抢救无效去世。</a:t>
            </a:r>
            <a:endParaRPr lang="en-US" altLang="zh-TW" sz="2000" dirty="0" smtClean="0">
              <a:latin typeface="微軟正黑體" panose="020B0604030504040204" pitchFamily="34" charset="-120"/>
              <a:ea typeface="微軟正黑體" panose="020B0604030504040204" pitchFamily="34" charset="-120"/>
            </a:endParaRPr>
          </a:p>
        </p:txBody>
      </p:sp>
      <p:sp>
        <p:nvSpPr>
          <p:cNvPr id="13" name="矩形"/>
          <p:cNvSpPr/>
          <p:nvPr/>
        </p:nvSpPr>
        <p:spPr>
          <a:xfrm>
            <a:off x="7380312" y="100356"/>
            <a:ext cx="1631922" cy="648076"/>
          </a:xfrm>
          <a:prstGeom prst="rect">
            <a:avLst/>
          </a:prstGeom>
          <a:solidFill>
            <a:srgbClr val="FFFFFF"/>
          </a:solidFill>
          <a:ln w="38100" cap="flat">
            <a:solidFill>
              <a:srgbClr val="000000"/>
            </a:solidFill>
            <a:prstDash val="solid"/>
            <a:round/>
          </a:ln>
          <a:effectLst/>
        </p:spPr>
        <p:txBody>
          <a:bodyPr wrap="square" lIns="65022" tIns="65022" rIns="65022" bIns="65022" numCol="1" anchor="ctr">
            <a:noAutofit/>
          </a:bodyPr>
          <a:lstStyle/>
          <a:p>
            <a:pPr algn="ctr" defTabSz="909458">
              <a:defRPr sz="5600">
                <a:latin typeface="微軟正黑體"/>
                <a:ea typeface="微軟正黑體"/>
                <a:cs typeface="微軟正黑體"/>
                <a:sym typeface="微軟正黑體"/>
              </a:defRPr>
            </a:pPr>
            <a:r>
              <a:rPr lang="zh-Hant" altLang="en-US" sz="4400" dirty="0" smtClean="0"/>
              <a:t>惡報</a:t>
            </a:r>
            <a:endParaRPr lang="en-US" altLang="zh-Hant" sz="4400" dirty="0"/>
          </a:p>
        </p:txBody>
      </p:sp>
    </p:spTree>
    <p:extLst>
      <p:ext uri="{BB962C8B-B14F-4D97-AF65-F5344CB8AC3E}">
        <p14:creationId xmlns:p14="http://schemas.microsoft.com/office/powerpoint/2010/main" val="2216971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12698</TotalTime>
  <Words>1592</Words>
  <Application>Microsoft Office PowerPoint</Application>
  <PresentationFormat>如螢幕大小 (4:3)</PresentationFormat>
  <Paragraphs>171</Paragraphs>
  <Slides>13</Slides>
  <Notes>7</Notes>
  <HiddenSlides>0</HiddenSlides>
  <MMClips>0</MMClips>
  <ScaleCrop>false</ScaleCrop>
  <HeadingPairs>
    <vt:vector size="4" baseType="variant">
      <vt:variant>
        <vt:lpstr>佈景主題</vt:lpstr>
      </vt:variant>
      <vt:variant>
        <vt:i4>2</vt:i4>
      </vt:variant>
      <vt:variant>
        <vt:lpstr>投影片標題</vt:lpstr>
      </vt:variant>
      <vt:variant>
        <vt:i4>13</vt:i4>
      </vt:variant>
    </vt:vector>
  </HeadingPairs>
  <TitlesOfParts>
    <vt:vector size="15" baseType="lpstr">
      <vt:lpstr>Office 佈景主題</vt:lpstr>
      <vt:lpstr>2_White</vt:lpstr>
      <vt:lpstr>PowerPoint 簡報</vt:lpstr>
      <vt:lpstr>1.  2017年中国各地法轮功学员被无罪获释，共76名</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Windows 使用者</dc:creator>
  <cp:lastModifiedBy>Windows 使用者</cp:lastModifiedBy>
  <cp:revision>403</cp:revision>
  <dcterms:created xsi:type="dcterms:W3CDTF">2017-07-01T07:48:25Z</dcterms:created>
  <dcterms:modified xsi:type="dcterms:W3CDTF">2018-01-13T12:15:27Z</dcterms:modified>
</cp:coreProperties>
</file>