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tif" ContentType="image/t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9"/>
  </p:notesMasterIdLst>
  <p:sldIdLst>
    <p:sldId id="285" r:id="rId2"/>
    <p:sldId id="287" r:id="rId3"/>
    <p:sldId id="258" r:id="rId4"/>
    <p:sldId id="260" r:id="rId5"/>
    <p:sldId id="286" r:id="rId6"/>
    <p:sldId id="263" r:id="rId7"/>
    <p:sldId id="264" r:id="rId8"/>
    <p:sldId id="265" r:id="rId9"/>
    <p:sldId id="288" r:id="rId10"/>
    <p:sldId id="289" r:id="rId11"/>
    <p:sldId id="268" r:id="rId12"/>
    <p:sldId id="269" r:id="rId13"/>
    <p:sldId id="270" r:id="rId14"/>
    <p:sldId id="290" r:id="rId15"/>
    <p:sldId id="291" r:id="rId16"/>
    <p:sldId id="273" r:id="rId17"/>
    <p:sldId id="274" r:id="rId18"/>
    <p:sldId id="292" r:id="rId19"/>
    <p:sldId id="293" r:id="rId20"/>
    <p:sldId id="277" r:id="rId21"/>
    <p:sldId id="278" r:id="rId22"/>
    <p:sldId id="279" r:id="rId23"/>
    <p:sldId id="294" r:id="rId24"/>
    <p:sldId id="295" r:id="rId25"/>
    <p:sldId id="282" r:id="rId26"/>
    <p:sldId id="283" r:id="rId27"/>
    <p:sldId id="284" r:id="rId28"/>
  </p:sldIdLst>
  <p:sldSz cx="9144000" cy="6858000" type="screen4x3"/>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09488"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1pPr>
    <a:lvl2pPr marL="0" marR="0" indent="454728" algn="l" defTabSz="909488"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09488" algn="l" defTabSz="909488"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64249" algn="l" defTabSz="909488"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19000" algn="l" defTabSz="909488"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73771" algn="l" defTabSz="909488"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28499" algn="l" defTabSz="909488"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183248" algn="l" defTabSz="909488"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37981" algn="l" defTabSz="909488"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FD7E7"/>
          </a:solidFill>
        </a:fill>
      </a:tcStyle>
    </a:wholeTbl>
    <a:band2H>
      <a:tcTxStyle/>
      <a:tcStyle>
        <a:tcBdr/>
        <a:fill>
          <a:solidFill>
            <a:srgbClr val="E8ECF4"/>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EE7D0"/>
          </a:solidFill>
        </a:fill>
      </a:tcStyle>
    </a:wholeTbl>
    <a:band2H>
      <a:tcTxStyle/>
      <a:tcStyle>
        <a:tcBdr/>
        <a:fill>
          <a:solidFill>
            <a:srgbClr val="EFF3E9"/>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EEE7283C-3CF3-47DC-8721-378D4A62B228}"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FCDCCE"/>
          </a:solidFill>
        </a:fill>
      </a:tcStyle>
    </a:wholeTbl>
    <a:band2H>
      <a:tcTxStyle/>
      <a:tcStyle>
        <a:tcBdr/>
        <a:fill>
          <a:solidFill>
            <a:srgbClr val="FDEEE8"/>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CF821DB8-F4EB-4A41-A1BA-3FCAFE7338EE}" styleName="">
    <a:tblBg/>
    <a:wholeTbl>
      <a:tcTxStyle b="off" i="off">
        <a:fontRef idx="maj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ff">
        <a:fontRef idx="maj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Ref idx="major">
          <a:srgbClr val="000000"/>
        </a:fontRef>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Ref idx="major">
          <a:srgbClr val="FFFFFF"/>
        </a:fontRef>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a:tcStyle>
        <a:tcBdr/>
        <a:fill>
          <a:solidFill>
            <a:srgbClr val="E6E6E6"/>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 styleId="{2708684C-4D16-4618-839F-0558EEFCDFE6}" styleName="">
    <a:tblBg/>
    <a:wholeTbl>
      <a:tcTxStyle b="off"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wholeTbl>
    <a:band2H>
      <a:tcTxStyle/>
      <a:tcStyle>
        <a:tcBdr/>
        <a:fill>
          <a:solidFill>
            <a:srgbClr val="FFFFFF"/>
          </a:solidFill>
        </a:fill>
      </a:tcStyle>
    </a:band2H>
    <a:firstCol>
      <a:tcTxStyle b="on"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firstCol>
    <a:lastRow>
      <a:tcTxStyle b="on"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508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n"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254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70" d="100"/>
          <a:sy n="70" d="100"/>
        </p:scale>
        <p:origin x="-1156" y="-4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15" name="Shape 215"/>
          <p:cNvSpPr>
            <a:spLocks noGrp="1" noRot="1" noChangeAspect="1"/>
          </p:cNvSpPr>
          <p:nvPr>
            <p:ph type="sldImg"/>
          </p:nvPr>
        </p:nvSpPr>
        <p:spPr>
          <a:xfrm>
            <a:off x="1143000" y="685800"/>
            <a:ext cx="4572000" cy="3429000"/>
          </a:xfrm>
          <a:prstGeom prst="rect">
            <a:avLst/>
          </a:prstGeom>
        </p:spPr>
        <p:txBody>
          <a:bodyPr/>
          <a:lstStyle/>
          <a:p>
            <a:endParaRPr/>
          </a:p>
        </p:txBody>
      </p:sp>
      <p:sp>
        <p:nvSpPr>
          <p:cNvPr id="216" name="Shape 216"/>
          <p:cNvSpPr>
            <a:spLocks noGrp="1"/>
          </p:cNvSpPr>
          <p:nvPr>
            <p:ph type="body" sz="quarter" idx="1"/>
          </p:nvPr>
        </p:nvSpPr>
        <p:spPr>
          <a:xfrm>
            <a:off x="914400" y="4343400"/>
            <a:ext cx="5029200" cy="4114800"/>
          </a:xfrm>
          <a:prstGeom prst="rect">
            <a:avLst/>
          </a:prstGeom>
        </p:spPr>
        <p:txBody>
          <a:bodyPr/>
          <a:lstStyle/>
          <a:p>
            <a:endParaRPr/>
          </a:p>
        </p:txBody>
      </p:sp>
    </p:spTree>
    <p:extLst>
      <p:ext uri="{BB962C8B-B14F-4D97-AF65-F5344CB8AC3E}">
        <p14:creationId xmlns:p14="http://schemas.microsoft.com/office/powerpoint/2010/main" val="173960305"/>
      </p:ext>
    </p:extLst>
  </p:cSld>
  <p:clrMap bg1="lt1" tx1="dk1" bg2="lt2" tx2="dk2" accent1="accent1" accent2="accent2" accent3="accent3" accent4="accent4" accent5="accent5" accent6="accent6" hlink="hlink" folHlink="folHlink"/>
  <p:notesStyle>
    <a:lvl1pPr defTabSz="909488" latinLnBrk="0">
      <a:defRPr sz="1200">
        <a:latin typeface="+mj-lt"/>
        <a:ea typeface="+mj-ea"/>
        <a:cs typeface="+mj-cs"/>
        <a:sym typeface="Calibri"/>
      </a:defRPr>
    </a:lvl1pPr>
    <a:lvl2pPr indent="228600" defTabSz="909488" latinLnBrk="0">
      <a:defRPr sz="1200">
        <a:latin typeface="+mj-lt"/>
        <a:ea typeface="+mj-ea"/>
        <a:cs typeface="+mj-cs"/>
        <a:sym typeface="Calibri"/>
      </a:defRPr>
    </a:lvl2pPr>
    <a:lvl3pPr indent="457200" defTabSz="909488" latinLnBrk="0">
      <a:defRPr sz="1200">
        <a:latin typeface="+mj-lt"/>
        <a:ea typeface="+mj-ea"/>
        <a:cs typeface="+mj-cs"/>
        <a:sym typeface="Calibri"/>
      </a:defRPr>
    </a:lvl3pPr>
    <a:lvl4pPr indent="685800" defTabSz="909488" latinLnBrk="0">
      <a:defRPr sz="1200">
        <a:latin typeface="+mj-lt"/>
        <a:ea typeface="+mj-ea"/>
        <a:cs typeface="+mj-cs"/>
        <a:sym typeface="Calibri"/>
      </a:defRPr>
    </a:lvl4pPr>
    <a:lvl5pPr indent="914400" defTabSz="909488" latinLnBrk="0">
      <a:defRPr sz="1200">
        <a:latin typeface="+mj-lt"/>
        <a:ea typeface="+mj-ea"/>
        <a:cs typeface="+mj-cs"/>
        <a:sym typeface="Calibri"/>
      </a:defRPr>
    </a:lvl5pPr>
    <a:lvl6pPr indent="1143000" defTabSz="909488" latinLnBrk="0">
      <a:defRPr sz="1200">
        <a:latin typeface="+mj-lt"/>
        <a:ea typeface="+mj-ea"/>
        <a:cs typeface="+mj-cs"/>
        <a:sym typeface="Calibri"/>
      </a:defRPr>
    </a:lvl6pPr>
    <a:lvl7pPr indent="1371600" defTabSz="909488" latinLnBrk="0">
      <a:defRPr sz="1200">
        <a:latin typeface="+mj-lt"/>
        <a:ea typeface="+mj-ea"/>
        <a:cs typeface="+mj-cs"/>
        <a:sym typeface="Calibri"/>
      </a:defRPr>
    </a:lvl7pPr>
    <a:lvl8pPr indent="1600200" defTabSz="909488" latinLnBrk="0">
      <a:defRPr sz="1200">
        <a:latin typeface="+mj-lt"/>
        <a:ea typeface="+mj-ea"/>
        <a:cs typeface="+mj-cs"/>
        <a:sym typeface="Calibri"/>
      </a:defRPr>
    </a:lvl8pPr>
    <a:lvl9pPr indent="1828800" defTabSz="909488" latinLnBrk="0">
      <a:defRPr sz="1200">
        <a:latin typeface="+mj-lt"/>
        <a:ea typeface="+mj-ea"/>
        <a:cs typeface="+mj-cs"/>
        <a:sym typeface="Calibri"/>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library.minghui.org/categoryb/6,276,11,6.htm" TargetMode="External"/><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library.minghui.org/categoryb/6,276,11,6.htm" TargetMode="External"/><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library.minghui.org/categoryb/6,276,11,6.htm" TargetMode="External"/><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library.minghui.org/categoryb/6,276,11,6.htm" TargetMode="External"/><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library.minghui.org/categoryb/6,276,11,6.htm" TargetMode="External"/><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library.minghui.org/categoryb/6,276,11,6.htm" TargetMode="External"/><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library.minghui.org/categoryb/6,276,11,6.htm" TargetMode="External"/><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library.minghui.org/categoryb/6,276,11,6.htm" TargetMode="External"/><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 name="Shape 163"/>
          <p:cNvSpPr>
            <a:spLocks noGrp="1" noRot="1" noChangeAspect="1"/>
          </p:cNvSpPr>
          <p:nvPr>
            <p:ph type="sldImg"/>
          </p:nvPr>
        </p:nvSpPr>
        <p:spPr>
          <a:prstGeom prst="rect">
            <a:avLst/>
          </a:prstGeom>
        </p:spPr>
        <p:txBody>
          <a:bodyPr/>
          <a:lstStyle/>
          <a:p>
            <a:endParaRPr/>
          </a:p>
        </p:txBody>
      </p:sp>
      <p:sp>
        <p:nvSpPr>
          <p:cNvPr id="164" name="Shape 164"/>
          <p:cNvSpPr>
            <a:spLocks noGrp="1"/>
          </p:cNvSpPr>
          <p:nvPr>
            <p:ph type="body" sz="quarter" idx="1"/>
          </p:nvPr>
        </p:nvSpPr>
        <p:spPr>
          <a:prstGeom prst="rect">
            <a:avLst/>
          </a:prstGeom>
        </p:spPr>
        <p:txBody>
          <a:bodyPr/>
          <a:lstStyle/>
          <a:p>
            <a:pPr defTabSz="914400">
              <a:lnSpc>
                <a:spcPct val="100000"/>
              </a:lnSpc>
              <a:defRPr sz="1200" b="1">
                <a:latin typeface="Calibri"/>
                <a:ea typeface="Calibri"/>
                <a:cs typeface="Calibri"/>
                <a:sym typeface="Calibri"/>
              </a:defRPr>
            </a:pPr>
            <a:r>
              <a:t>XX省惡人恶报事例</a:t>
            </a:r>
          </a:p>
          <a:p>
            <a:pPr defTabSz="914400">
              <a:lnSpc>
                <a:spcPct val="100000"/>
              </a:lnSpc>
              <a:defRPr sz="1200" u="sng">
                <a:solidFill>
                  <a:srgbClr val="0000FF"/>
                </a:solidFill>
                <a:uFill>
                  <a:solidFill>
                    <a:srgbClr val="0000FF"/>
                  </a:solidFill>
                </a:uFill>
                <a:latin typeface="Calibri"/>
                <a:ea typeface="Calibri"/>
                <a:cs typeface="Calibri"/>
                <a:sym typeface="Calibri"/>
              </a:defRPr>
            </a:pPr>
            <a:r>
              <a:rPr>
                <a:hlinkClick r:id="rId3"/>
              </a:rPr>
              <a:t>http://library.minghui.org/categoryb/6,276,11,6.htm</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0" name="Shape 220"/>
          <p:cNvSpPr>
            <a:spLocks noGrp="1" noRot="1" noChangeAspect="1"/>
          </p:cNvSpPr>
          <p:nvPr>
            <p:ph type="sldImg"/>
          </p:nvPr>
        </p:nvSpPr>
        <p:spPr>
          <a:prstGeom prst="rect">
            <a:avLst/>
          </a:prstGeom>
        </p:spPr>
        <p:txBody>
          <a:bodyPr/>
          <a:lstStyle/>
          <a:p>
            <a:endParaRPr/>
          </a:p>
        </p:txBody>
      </p:sp>
      <p:sp>
        <p:nvSpPr>
          <p:cNvPr id="221" name="Shape 221"/>
          <p:cNvSpPr>
            <a:spLocks noGrp="1"/>
          </p:cNvSpPr>
          <p:nvPr>
            <p:ph type="body" sz="quarter" idx="1"/>
          </p:nvPr>
        </p:nvSpPr>
        <p:spPr>
          <a:prstGeom prst="rect">
            <a:avLst/>
          </a:prstGeom>
        </p:spPr>
        <p:txBody>
          <a:bodyPr/>
          <a:lstStyle/>
          <a:p>
            <a:pPr defTabSz="914400">
              <a:lnSpc>
                <a:spcPct val="100000"/>
              </a:lnSpc>
              <a:defRPr sz="1200" b="1">
                <a:latin typeface="Calibri"/>
                <a:ea typeface="Calibri"/>
                <a:cs typeface="Calibri"/>
                <a:sym typeface="Calibri"/>
              </a:defRPr>
            </a:pPr>
            <a:r>
              <a:t>XX省惡人恶报事例</a:t>
            </a:r>
          </a:p>
          <a:p>
            <a:pPr defTabSz="914400">
              <a:lnSpc>
                <a:spcPct val="100000"/>
              </a:lnSpc>
              <a:defRPr sz="1200" u="sng">
                <a:solidFill>
                  <a:srgbClr val="0000FF"/>
                </a:solidFill>
                <a:uFill>
                  <a:solidFill>
                    <a:srgbClr val="0000FF"/>
                  </a:solidFill>
                </a:uFill>
                <a:latin typeface="Calibri"/>
                <a:ea typeface="Calibri"/>
                <a:cs typeface="Calibri"/>
                <a:sym typeface="Calibri"/>
              </a:defRPr>
            </a:pPr>
            <a:r>
              <a:rPr>
                <a:hlinkClick r:id="rId3"/>
              </a:rPr>
              <a:t>http://library.minghui.org/categoryb/6,276,11,6.htm</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8" name="Shape 208"/>
          <p:cNvSpPr>
            <a:spLocks noGrp="1" noRot="1" noChangeAspect="1"/>
          </p:cNvSpPr>
          <p:nvPr>
            <p:ph type="sldImg"/>
          </p:nvPr>
        </p:nvSpPr>
        <p:spPr>
          <a:prstGeom prst="rect">
            <a:avLst/>
          </a:prstGeom>
        </p:spPr>
        <p:txBody>
          <a:bodyPr/>
          <a:lstStyle/>
          <a:p>
            <a:endParaRPr/>
          </a:p>
        </p:txBody>
      </p:sp>
      <p:sp>
        <p:nvSpPr>
          <p:cNvPr id="209" name="Shape 209"/>
          <p:cNvSpPr>
            <a:spLocks noGrp="1"/>
          </p:cNvSpPr>
          <p:nvPr>
            <p:ph type="body" sz="quarter" idx="1"/>
          </p:nvPr>
        </p:nvSpPr>
        <p:spPr>
          <a:prstGeom prst="rect">
            <a:avLst/>
          </a:prstGeom>
        </p:spPr>
        <p:txBody>
          <a:bodyPr/>
          <a:lstStyle/>
          <a:p>
            <a:pPr defTabSz="914400">
              <a:lnSpc>
                <a:spcPct val="100000"/>
              </a:lnSpc>
              <a:defRPr sz="1200" b="1">
                <a:latin typeface="Calibri"/>
                <a:ea typeface="Calibri"/>
                <a:cs typeface="Calibri"/>
                <a:sym typeface="Calibri"/>
              </a:defRPr>
            </a:pPr>
            <a:r>
              <a:t>XX省惡人恶报事例</a:t>
            </a:r>
          </a:p>
          <a:p>
            <a:pPr defTabSz="914400">
              <a:lnSpc>
                <a:spcPct val="100000"/>
              </a:lnSpc>
              <a:defRPr sz="1200" u="sng">
                <a:solidFill>
                  <a:srgbClr val="0000FF"/>
                </a:solidFill>
                <a:uFill>
                  <a:solidFill>
                    <a:srgbClr val="0000FF"/>
                  </a:solidFill>
                </a:uFill>
                <a:latin typeface="Calibri"/>
                <a:ea typeface="Calibri"/>
                <a:cs typeface="Calibri"/>
                <a:sym typeface="Calibri"/>
              </a:defRPr>
            </a:pPr>
            <a:r>
              <a:rPr>
                <a:hlinkClick r:id="rId3"/>
              </a:rPr>
              <a:t>http://library.minghui.org/categoryb/6,276,11,6.htm</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0" name="Shape 220"/>
          <p:cNvSpPr>
            <a:spLocks noGrp="1" noRot="1" noChangeAspect="1"/>
          </p:cNvSpPr>
          <p:nvPr>
            <p:ph type="sldImg"/>
          </p:nvPr>
        </p:nvSpPr>
        <p:spPr>
          <a:prstGeom prst="rect">
            <a:avLst/>
          </a:prstGeom>
        </p:spPr>
        <p:txBody>
          <a:bodyPr/>
          <a:lstStyle/>
          <a:p>
            <a:endParaRPr/>
          </a:p>
        </p:txBody>
      </p:sp>
      <p:sp>
        <p:nvSpPr>
          <p:cNvPr id="221" name="Shape 221"/>
          <p:cNvSpPr>
            <a:spLocks noGrp="1"/>
          </p:cNvSpPr>
          <p:nvPr>
            <p:ph type="body" sz="quarter" idx="1"/>
          </p:nvPr>
        </p:nvSpPr>
        <p:spPr>
          <a:prstGeom prst="rect">
            <a:avLst/>
          </a:prstGeom>
        </p:spPr>
        <p:txBody>
          <a:bodyPr/>
          <a:lstStyle/>
          <a:p>
            <a:pPr defTabSz="914400">
              <a:lnSpc>
                <a:spcPct val="100000"/>
              </a:lnSpc>
              <a:defRPr sz="1200" b="1">
                <a:latin typeface="Calibri"/>
                <a:ea typeface="Calibri"/>
                <a:cs typeface="Calibri"/>
                <a:sym typeface="Calibri"/>
              </a:defRPr>
            </a:pPr>
            <a:r>
              <a:t>XX省惡人恶报事例</a:t>
            </a:r>
          </a:p>
          <a:p>
            <a:pPr defTabSz="914400">
              <a:lnSpc>
                <a:spcPct val="100000"/>
              </a:lnSpc>
              <a:defRPr sz="1200" u="sng">
                <a:solidFill>
                  <a:srgbClr val="0000FF"/>
                </a:solidFill>
                <a:uFill>
                  <a:solidFill>
                    <a:srgbClr val="0000FF"/>
                  </a:solidFill>
                </a:uFill>
                <a:latin typeface="Calibri"/>
                <a:ea typeface="Calibri"/>
                <a:cs typeface="Calibri"/>
                <a:sym typeface="Calibri"/>
              </a:defRPr>
            </a:pPr>
            <a:r>
              <a:rPr>
                <a:hlinkClick r:id="rId3"/>
              </a:rPr>
              <a:t>http://library.minghui.org/categoryb/6,276,11,6.htm</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 name="Shape 276"/>
          <p:cNvSpPr>
            <a:spLocks noGrp="1" noRot="1" noChangeAspect="1"/>
          </p:cNvSpPr>
          <p:nvPr>
            <p:ph type="sldImg"/>
          </p:nvPr>
        </p:nvSpPr>
        <p:spPr>
          <a:prstGeom prst="rect">
            <a:avLst/>
          </a:prstGeom>
        </p:spPr>
        <p:txBody>
          <a:bodyPr/>
          <a:lstStyle/>
          <a:p>
            <a:endParaRPr/>
          </a:p>
        </p:txBody>
      </p:sp>
      <p:sp>
        <p:nvSpPr>
          <p:cNvPr id="277" name="Shape 277"/>
          <p:cNvSpPr>
            <a:spLocks noGrp="1"/>
          </p:cNvSpPr>
          <p:nvPr>
            <p:ph type="body" sz="quarter" idx="1"/>
          </p:nvPr>
        </p:nvSpPr>
        <p:spPr>
          <a:prstGeom prst="rect">
            <a:avLst/>
          </a:prstGeom>
        </p:spPr>
        <p:txBody>
          <a:bodyPr/>
          <a:lstStyle/>
          <a:p>
            <a:pPr>
              <a:defRPr b="1"/>
            </a:pPr>
            <a:r>
              <a:t>XX省惡人恶报事例</a:t>
            </a:r>
          </a:p>
          <a:p>
            <a:pPr>
              <a:defRPr u="sng"/>
            </a:pPr>
            <a:r>
              <a:rPr>
                <a:solidFill>
                  <a:srgbClr val="0000FF"/>
                </a:solidFill>
                <a:uFill>
                  <a:solidFill>
                    <a:srgbClr val="0000FF"/>
                  </a:solidFill>
                </a:uFill>
                <a:hlinkClick r:id="rId3"/>
              </a:rPr>
              <a:t>http://library.minghui.org/categoryb/6,276,11,6.htm</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0" name="Shape 220"/>
          <p:cNvSpPr>
            <a:spLocks noGrp="1" noRot="1" noChangeAspect="1"/>
          </p:cNvSpPr>
          <p:nvPr>
            <p:ph type="sldImg"/>
          </p:nvPr>
        </p:nvSpPr>
        <p:spPr>
          <a:prstGeom prst="rect">
            <a:avLst/>
          </a:prstGeom>
        </p:spPr>
        <p:txBody>
          <a:bodyPr/>
          <a:lstStyle/>
          <a:p>
            <a:endParaRPr/>
          </a:p>
        </p:txBody>
      </p:sp>
      <p:sp>
        <p:nvSpPr>
          <p:cNvPr id="221" name="Shape 221"/>
          <p:cNvSpPr>
            <a:spLocks noGrp="1"/>
          </p:cNvSpPr>
          <p:nvPr>
            <p:ph type="body" sz="quarter" idx="1"/>
          </p:nvPr>
        </p:nvSpPr>
        <p:spPr>
          <a:prstGeom prst="rect">
            <a:avLst/>
          </a:prstGeom>
        </p:spPr>
        <p:txBody>
          <a:bodyPr/>
          <a:lstStyle/>
          <a:p>
            <a:pPr defTabSz="914400">
              <a:lnSpc>
                <a:spcPct val="100000"/>
              </a:lnSpc>
              <a:defRPr sz="1200" b="1">
                <a:latin typeface="Calibri"/>
                <a:ea typeface="Calibri"/>
                <a:cs typeface="Calibri"/>
                <a:sym typeface="Calibri"/>
              </a:defRPr>
            </a:pPr>
            <a:r>
              <a:t>XX省惡人恶报事例</a:t>
            </a:r>
          </a:p>
          <a:p>
            <a:pPr defTabSz="914400">
              <a:lnSpc>
                <a:spcPct val="100000"/>
              </a:lnSpc>
              <a:defRPr sz="1200" u="sng">
                <a:solidFill>
                  <a:srgbClr val="0000FF"/>
                </a:solidFill>
                <a:uFill>
                  <a:solidFill>
                    <a:srgbClr val="0000FF"/>
                  </a:solidFill>
                </a:uFill>
                <a:latin typeface="Calibri"/>
                <a:ea typeface="Calibri"/>
                <a:cs typeface="Calibri"/>
                <a:sym typeface="Calibri"/>
              </a:defRPr>
            </a:pPr>
            <a:r>
              <a:rPr>
                <a:hlinkClick r:id="rId3"/>
              </a:rPr>
              <a:t>http://library.minghui.org/categoryb/6,276,11,6.htm</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 name="Shape 276"/>
          <p:cNvSpPr>
            <a:spLocks noGrp="1" noRot="1" noChangeAspect="1"/>
          </p:cNvSpPr>
          <p:nvPr>
            <p:ph type="sldImg"/>
          </p:nvPr>
        </p:nvSpPr>
        <p:spPr>
          <a:prstGeom prst="rect">
            <a:avLst/>
          </a:prstGeom>
        </p:spPr>
        <p:txBody>
          <a:bodyPr/>
          <a:lstStyle/>
          <a:p>
            <a:endParaRPr/>
          </a:p>
        </p:txBody>
      </p:sp>
      <p:sp>
        <p:nvSpPr>
          <p:cNvPr id="277" name="Shape 277"/>
          <p:cNvSpPr>
            <a:spLocks noGrp="1"/>
          </p:cNvSpPr>
          <p:nvPr>
            <p:ph type="body" sz="quarter" idx="1"/>
          </p:nvPr>
        </p:nvSpPr>
        <p:spPr>
          <a:prstGeom prst="rect">
            <a:avLst/>
          </a:prstGeom>
        </p:spPr>
        <p:txBody>
          <a:bodyPr/>
          <a:lstStyle/>
          <a:p>
            <a:pPr>
              <a:defRPr b="1"/>
            </a:pPr>
            <a:r>
              <a:t>XX省惡人恶报事例</a:t>
            </a:r>
          </a:p>
          <a:p>
            <a:pPr>
              <a:defRPr u="sng"/>
            </a:pPr>
            <a:r>
              <a:rPr>
                <a:solidFill>
                  <a:srgbClr val="0000FF"/>
                </a:solidFill>
                <a:uFill>
                  <a:solidFill>
                    <a:srgbClr val="0000FF"/>
                  </a:solidFill>
                </a:uFill>
                <a:hlinkClick r:id="rId3"/>
              </a:rPr>
              <a:t>http://library.minghui.org/categoryb/6,276,11,6.htm</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0" name="Shape 220"/>
          <p:cNvSpPr>
            <a:spLocks noGrp="1" noRot="1" noChangeAspect="1"/>
          </p:cNvSpPr>
          <p:nvPr>
            <p:ph type="sldImg"/>
          </p:nvPr>
        </p:nvSpPr>
        <p:spPr>
          <a:prstGeom prst="rect">
            <a:avLst/>
          </a:prstGeom>
        </p:spPr>
        <p:txBody>
          <a:bodyPr/>
          <a:lstStyle/>
          <a:p>
            <a:endParaRPr/>
          </a:p>
        </p:txBody>
      </p:sp>
      <p:sp>
        <p:nvSpPr>
          <p:cNvPr id="221" name="Shape 221"/>
          <p:cNvSpPr>
            <a:spLocks noGrp="1"/>
          </p:cNvSpPr>
          <p:nvPr>
            <p:ph type="body" sz="quarter" idx="1"/>
          </p:nvPr>
        </p:nvSpPr>
        <p:spPr>
          <a:prstGeom prst="rect">
            <a:avLst/>
          </a:prstGeom>
        </p:spPr>
        <p:txBody>
          <a:bodyPr/>
          <a:lstStyle/>
          <a:p>
            <a:pPr defTabSz="914400">
              <a:lnSpc>
                <a:spcPct val="100000"/>
              </a:lnSpc>
              <a:defRPr sz="1200" b="1">
                <a:latin typeface="Calibri"/>
                <a:ea typeface="Calibri"/>
                <a:cs typeface="Calibri"/>
                <a:sym typeface="Calibri"/>
              </a:defRPr>
            </a:pPr>
            <a:r>
              <a:t>XX省惡人恶报事例</a:t>
            </a:r>
          </a:p>
          <a:p>
            <a:pPr defTabSz="914400">
              <a:lnSpc>
                <a:spcPct val="100000"/>
              </a:lnSpc>
              <a:defRPr sz="1200" u="sng">
                <a:solidFill>
                  <a:srgbClr val="0000FF"/>
                </a:solidFill>
                <a:uFill>
                  <a:solidFill>
                    <a:srgbClr val="0000FF"/>
                  </a:solidFill>
                </a:uFill>
                <a:latin typeface="Calibri"/>
                <a:ea typeface="Calibri"/>
                <a:cs typeface="Calibri"/>
                <a:sym typeface="Calibri"/>
              </a:defRPr>
            </a:pPr>
            <a:r>
              <a:rPr>
                <a:hlinkClick r:id="rId3"/>
              </a:rPr>
              <a:t>http://library.minghui.org/categoryb/6,276,11,6.htm</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標題投影片">
    <p:spTree>
      <p:nvGrpSpPr>
        <p:cNvPr id="1" name=""/>
        <p:cNvGrpSpPr/>
        <p:nvPr/>
      </p:nvGrpSpPr>
      <p:grpSpPr>
        <a:xfrm>
          <a:off x="0" y="0"/>
          <a:ext cx="0" cy="0"/>
          <a:chOff x="0" y="0"/>
          <a:chExt cx="0" cy="0"/>
        </a:xfrm>
      </p:grpSpPr>
      <p:sp>
        <p:nvSpPr>
          <p:cNvPr id="11" name="大標題文字"/>
          <p:cNvSpPr txBox="1">
            <a:spLocks noGrp="1"/>
          </p:cNvSpPr>
          <p:nvPr>
            <p:ph type="title"/>
          </p:nvPr>
        </p:nvSpPr>
        <p:spPr>
          <a:xfrm>
            <a:off x="685800" y="2130425"/>
            <a:ext cx="7772400" cy="1470026"/>
          </a:xfrm>
          <a:prstGeom prst="rect">
            <a:avLst/>
          </a:prstGeom>
        </p:spPr>
        <p:txBody>
          <a:bodyPr/>
          <a:lstStyle/>
          <a:p>
            <a:r>
              <a:t>大標題文字</a:t>
            </a:r>
          </a:p>
        </p:txBody>
      </p:sp>
      <p:sp>
        <p:nvSpPr>
          <p:cNvPr id="12" name="內文層級一…"/>
          <p:cNvSpPr txBox="1">
            <a:spLocks noGrp="1"/>
          </p:cNvSpPr>
          <p:nvPr>
            <p:ph type="body" sz="quarter" idx="1"/>
          </p:nvPr>
        </p:nvSpPr>
        <p:spPr>
          <a:xfrm>
            <a:off x="1371600" y="3886200"/>
            <a:ext cx="6400800" cy="1752600"/>
          </a:xfrm>
          <a:prstGeom prst="rect">
            <a:avLst/>
          </a:prstGeom>
        </p:spPr>
        <p:txBody>
          <a:bodyPr/>
          <a:lstStyle>
            <a:lvl1pPr marL="0" indent="0" algn="ctr">
              <a:buSzTx/>
              <a:buFontTx/>
              <a:buNone/>
              <a:defRPr>
                <a:solidFill>
                  <a:srgbClr val="888888"/>
                </a:solidFill>
              </a:defRPr>
            </a:lvl1pPr>
            <a:lvl2pPr marL="0" indent="454728" algn="ctr">
              <a:buSzTx/>
              <a:buFontTx/>
              <a:buNone/>
              <a:defRPr>
                <a:solidFill>
                  <a:srgbClr val="888888"/>
                </a:solidFill>
              </a:defRPr>
            </a:lvl2pPr>
            <a:lvl3pPr marL="0" indent="909488" algn="ctr">
              <a:buSzTx/>
              <a:buFontTx/>
              <a:buNone/>
              <a:defRPr>
                <a:solidFill>
                  <a:srgbClr val="888888"/>
                </a:solidFill>
              </a:defRPr>
            </a:lvl3pPr>
            <a:lvl4pPr marL="0" indent="1364249" algn="ctr">
              <a:buSzTx/>
              <a:buFontTx/>
              <a:buNone/>
              <a:defRPr>
                <a:solidFill>
                  <a:srgbClr val="888888"/>
                </a:solidFill>
              </a:defRPr>
            </a:lvl4pPr>
            <a:lvl5pPr marL="0" indent="1819000" algn="ctr">
              <a:buSzTx/>
              <a:buFontTx/>
              <a:buNone/>
              <a:defRPr>
                <a:solidFill>
                  <a:srgbClr val="888888"/>
                </a:solidFill>
              </a:defRPr>
            </a:lvl5pPr>
          </a:lstStyle>
          <a:p>
            <a:r>
              <a:t>內文層級一</a:t>
            </a:r>
          </a:p>
          <a:p>
            <a:pPr lvl="1"/>
            <a:r>
              <a:t>內文層級二</a:t>
            </a:r>
          </a:p>
          <a:p>
            <a:pPr lvl="2"/>
            <a:r>
              <a:t>內文層級三</a:t>
            </a:r>
          </a:p>
          <a:p>
            <a:pPr lvl="3"/>
            <a:r>
              <a:t>內文層級四</a:t>
            </a:r>
          </a:p>
          <a:p>
            <a:pPr lvl="4"/>
            <a:r>
              <a:t>內文層級五</a:t>
            </a:r>
          </a:p>
        </p:txBody>
      </p:sp>
      <p:sp>
        <p:nvSpPr>
          <p:cNvPr id="13" name="幻燈片編號"/>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標題及直排文字">
    <p:spTree>
      <p:nvGrpSpPr>
        <p:cNvPr id="1" name=""/>
        <p:cNvGrpSpPr/>
        <p:nvPr/>
      </p:nvGrpSpPr>
      <p:grpSpPr>
        <a:xfrm>
          <a:off x="0" y="0"/>
          <a:ext cx="0" cy="0"/>
          <a:chOff x="0" y="0"/>
          <a:chExt cx="0" cy="0"/>
        </a:xfrm>
      </p:grpSpPr>
      <p:sp>
        <p:nvSpPr>
          <p:cNvPr id="92" name="大標題文字"/>
          <p:cNvSpPr txBox="1">
            <a:spLocks noGrp="1"/>
          </p:cNvSpPr>
          <p:nvPr>
            <p:ph type="title"/>
          </p:nvPr>
        </p:nvSpPr>
        <p:spPr>
          <a:prstGeom prst="rect">
            <a:avLst/>
          </a:prstGeom>
        </p:spPr>
        <p:txBody>
          <a:bodyPr/>
          <a:lstStyle/>
          <a:p>
            <a:r>
              <a:t>大標題文字</a:t>
            </a:r>
          </a:p>
        </p:txBody>
      </p:sp>
      <p:sp>
        <p:nvSpPr>
          <p:cNvPr id="93" name="內文層級一…"/>
          <p:cNvSpPr txBox="1">
            <a:spLocks noGrp="1"/>
          </p:cNvSpPr>
          <p:nvPr>
            <p:ph type="body" idx="1"/>
          </p:nvPr>
        </p:nvSpPr>
        <p:spPr>
          <a:prstGeom prst="rect">
            <a:avLst/>
          </a:prstGeom>
        </p:spPr>
        <p:txBody>
          <a:bodyPr/>
          <a:lstStyle/>
          <a:p>
            <a:r>
              <a:t>內文層級一</a:t>
            </a:r>
          </a:p>
          <a:p>
            <a:pPr lvl="1"/>
            <a:r>
              <a:t>內文層級二</a:t>
            </a:r>
          </a:p>
          <a:p>
            <a:pPr lvl="2"/>
            <a:r>
              <a:t>內文層級三</a:t>
            </a:r>
          </a:p>
          <a:p>
            <a:pPr lvl="3"/>
            <a:r>
              <a:t>內文層級四</a:t>
            </a:r>
          </a:p>
          <a:p>
            <a:pPr lvl="4"/>
            <a:r>
              <a:t>內文層級五</a:t>
            </a:r>
          </a:p>
        </p:txBody>
      </p:sp>
      <p:sp>
        <p:nvSpPr>
          <p:cNvPr id="94" name="幻燈片編號"/>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直排標題及文字">
    <p:spTree>
      <p:nvGrpSpPr>
        <p:cNvPr id="1" name=""/>
        <p:cNvGrpSpPr/>
        <p:nvPr/>
      </p:nvGrpSpPr>
      <p:grpSpPr>
        <a:xfrm>
          <a:off x="0" y="0"/>
          <a:ext cx="0" cy="0"/>
          <a:chOff x="0" y="0"/>
          <a:chExt cx="0" cy="0"/>
        </a:xfrm>
      </p:grpSpPr>
      <p:sp>
        <p:nvSpPr>
          <p:cNvPr id="101" name="大標題文字"/>
          <p:cNvSpPr txBox="1">
            <a:spLocks noGrp="1"/>
          </p:cNvSpPr>
          <p:nvPr>
            <p:ph type="title"/>
          </p:nvPr>
        </p:nvSpPr>
        <p:spPr>
          <a:xfrm>
            <a:off x="6629400" y="274742"/>
            <a:ext cx="2057400" cy="5851526"/>
          </a:xfrm>
          <a:prstGeom prst="rect">
            <a:avLst/>
          </a:prstGeom>
        </p:spPr>
        <p:txBody>
          <a:bodyPr/>
          <a:lstStyle/>
          <a:p>
            <a:r>
              <a:t>大標題文字</a:t>
            </a:r>
          </a:p>
        </p:txBody>
      </p:sp>
      <p:sp>
        <p:nvSpPr>
          <p:cNvPr id="102" name="內文層級一…"/>
          <p:cNvSpPr txBox="1">
            <a:spLocks noGrp="1"/>
          </p:cNvSpPr>
          <p:nvPr>
            <p:ph type="body" idx="1"/>
          </p:nvPr>
        </p:nvSpPr>
        <p:spPr>
          <a:xfrm>
            <a:off x="457200" y="274742"/>
            <a:ext cx="6019800" cy="5851526"/>
          </a:xfrm>
          <a:prstGeom prst="rect">
            <a:avLst/>
          </a:prstGeom>
        </p:spPr>
        <p:txBody>
          <a:bodyPr/>
          <a:lstStyle/>
          <a:p>
            <a:r>
              <a:t>內文層級一</a:t>
            </a:r>
          </a:p>
          <a:p>
            <a:pPr lvl="1"/>
            <a:r>
              <a:t>內文層級二</a:t>
            </a:r>
          </a:p>
          <a:p>
            <a:pPr lvl="2"/>
            <a:r>
              <a:t>內文層級三</a:t>
            </a:r>
          </a:p>
          <a:p>
            <a:pPr lvl="3"/>
            <a:r>
              <a:t>內文層級四</a:t>
            </a:r>
          </a:p>
          <a:p>
            <a:pPr lvl="4"/>
            <a:r>
              <a:t>內文層級五</a:t>
            </a:r>
          </a:p>
        </p:txBody>
      </p:sp>
      <p:sp>
        <p:nvSpPr>
          <p:cNvPr id="103" name="幻燈片編號"/>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大標題與副標題">
    <p:spTree>
      <p:nvGrpSpPr>
        <p:cNvPr id="1" name=""/>
        <p:cNvGrpSpPr/>
        <p:nvPr/>
      </p:nvGrpSpPr>
      <p:grpSpPr>
        <a:xfrm>
          <a:off x="0" y="0"/>
          <a:ext cx="0" cy="0"/>
          <a:chOff x="0" y="0"/>
          <a:chExt cx="0" cy="0"/>
        </a:xfrm>
      </p:grpSpPr>
      <p:sp>
        <p:nvSpPr>
          <p:cNvPr id="110" name="大標題文字"/>
          <p:cNvSpPr txBox="1">
            <a:spLocks noGrp="1"/>
          </p:cNvSpPr>
          <p:nvPr>
            <p:ph type="title"/>
          </p:nvPr>
        </p:nvSpPr>
        <p:spPr>
          <a:xfrm>
            <a:off x="893073" y="1151929"/>
            <a:ext cx="7358064" cy="2321720"/>
          </a:xfrm>
          <a:prstGeom prst="rect">
            <a:avLst/>
          </a:prstGeom>
        </p:spPr>
        <p:txBody>
          <a:bodyPr lIns="35513" tIns="35513" rIns="35513" bIns="35513" anchor="b"/>
          <a:lstStyle>
            <a:lvl1pPr defTabSz="408567">
              <a:defRPr sz="5600">
                <a:latin typeface="Helvetica Neue Medium"/>
                <a:ea typeface="Helvetica Neue Medium"/>
                <a:cs typeface="Helvetica Neue Medium"/>
                <a:sym typeface="Helvetica Neue Medium"/>
              </a:defRPr>
            </a:lvl1pPr>
          </a:lstStyle>
          <a:p>
            <a:r>
              <a:t>大標題文字</a:t>
            </a:r>
          </a:p>
        </p:txBody>
      </p:sp>
      <p:sp>
        <p:nvSpPr>
          <p:cNvPr id="111" name="內文層級一…"/>
          <p:cNvSpPr txBox="1">
            <a:spLocks noGrp="1"/>
          </p:cNvSpPr>
          <p:nvPr>
            <p:ph type="body" sz="quarter" idx="1"/>
          </p:nvPr>
        </p:nvSpPr>
        <p:spPr>
          <a:xfrm>
            <a:off x="893073" y="3545085"/>
            <a:ext cx="7358064" cy="794743"/>
          </a:xfrm>
          <a:prstGeom prst="rect">
            <a:avLst/>
          </a:prstGeom>
        </p:spPr>
        <p:txBody>
          <a:bodyPr lIns="35513" tIns="35513" rIns="35513" bIns="35513"/>
          <a:lstStyle>
            <a:lvl1pPr marL="0" indent="0" algn="ctr" defTabSz="408567">
              <a:spcBef>
                <a:spcPts val="0"/>
              </a:spcBef>
              <a:buSzTx/>
              <a:buFontTx/>
              <a:buNone/>
              <a:defRPr sz="2600">
                <a:latin typeface="Helvetica Neue"/>
                <a:ea typeface="Helvetica Neue"/>
                <a:cs typeface="Helvetica Neue"/>
                <a:sym typeface="Helvetica Neue"/>
              </a:defRPr>
            </a:lvl1pPr>
            <a:lvl2pPr marL="0" indent="0" algn="ctr" defTabSz="408567">
              <a:spcBef>
                <a:spcPts val="0"/>
              </a:spcBef>
              <a:buSzTx/>
              <a:buFontTx/>
              <a:buNone/>
              <a:defRPr sz="2600">
                <a:latin typeface="Helvetica Neue"/>
                <a:ea typeface="Helvetica Neue"/>
                <a:cs typeface="Helvetica Neue"/>
                <a:sym typeface="Helvetica Neue"/>
              </a:defRPr>
            </a:lvl2pPr>
            <a:lvl3pPr marL="0" indent="0" algn="ctr" defTabSz="408567">
              <a:spcBef>
                <a:spcPts val="0"/>
              </a:spcBef>
              <a:buSzTx/>
              <a:buFontTx/>
              <a:buNone/>
              <a:defRPr sz="2600">
                <a:latin typeface="Helvetica Neue"/>
                <a:ea typeface="Helvetica Neue"/>
                <a:cs typeface="Helvetica Neue"/>
                <a:sym typeface="Helvetica Neue"/>
              </a:defRPr>
            </a:lvl3pPr>
            <a:lvl4pPr marL="0" indent="0" algn="ctr" defTabSz="408567">
              <a:spcBef>
                <a:spcPts val="0"/>
              </a:spcBef>
              <a:buSzTx/>
              <a:buFontTx/>
              <a:buNone/>
              <a:defRPr sz="2600">
                <a:latin typeface="Helvetica Neue"/>
                <a:ea typeface="Helvetica Neue"/>
                <a:cs typeface="Helvetica Neue"/>
                <a:sym typeface="Helvetica Neue"/>
              </a:defRPr>
            </a:lvl4pPr>
            <a:lvl5pPr marL="0" indent="0" algn="ctr" defTabSz="408567">
              <a:spcBef>
                <a:spcPts val="0"/>
              </a:spcBef>
              <a:buSzTx/>
              <a:buFontTx/>
              <a:buNone/>
              <a:defRPr sz="2600">
                <a:latin typeface="Helvetica Neue"/>
                <a:ea typeface="Helvetica Neue"/>
                <a:cs typeface="Helvetica Neue"/>
                <a:sym typeface="Helvetica Neue"/>
              </a:defRPr>
            </a:lvl5pPr>
          </a:lstStyle>
          <a:p>
            <a:r>
              <a:t>內文層級一</a:t>
            </a:r>
          </a:p>
          <a:p>
            <a:pPr lvl="1"/>
            <a:r>
              <a:t>內文層級二</a:t>
            </a:r>
          </a:p>
          <a:p>
            <a:pPr lvl="2"/>
            <a:r>
              <a:t>內文層級三</a:t>
            </a:r>
          </a:p>
          <a:p>
            <a:pPr lvl="3"/>
            <a:r>
              <a:t>內文層級四</a:t>
            </a:r>
          </a:p>
          <a:p>
            <a:pPr lvl="4"/>
            <a:r>
              <a:t>內文層級五</a:t>
            </a:r>
          </a:p>
        </p:txBody>
      </p:sp>
      <p:sp>
        <p:nvSpPr>
          <p:cNvPr id="112" name="幻燈片編號"/>
          <p:cNvSpPr txBox="1">
            <a:spLocks noGrp="1"/>
          </p:cNvSpPr>
          <p:nvPr>
            <p:ph type="sldNum" sz="quarter" idx="2"/>
          </p:nvPr>
        </p:nvSpPr>
        <p:spPr>
          <a:xfrm>
            <a:off x="4456081" y="6536635"/>
            <a:ext cx="239074" cy="232074"/>
          </a:xfrm>
          <a:prstGeom prst="rect">
            <a:avLst/>
          </a:prstGeom>
        </p:spPr>
        <p:txBody>
          <a:bodyPr lIns="35513" tIns="35513" rIns="35513" bIns="35513" anchor="t"/>
          <a:lstStyle>
            <a:lvl1pPr algn="l">
              <a:defRPr sz="1100">
                <a:solidFill>
                  <a:srgbClr val="000000"/>
                </a:solidFill>
                <a:latin typeface="Helvetica Neue Thin"/>
                <a:ea typeface="Helvetica Neue Thin"/>
                <a:cs typeface="Helvetica Neue Thin"/>
                <a:sym typeface="Helvetica Neue Thin"/>
              </a:defRPr>
            </a:lvl1pPr>
          </a:lstStyle>
          <a:p>
            <a:fld id="{86CB4B4D-7CA3-9044-876B-883B54F8677D}" type="slidenum">
              <a:t>‹#›</a:t>
            </a:fld>
            <a:endParaRPr/>
          </a:p>
        </p:txBody>
      </p:sp>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type="tx">
  <p:cSld name="照片 - 水平">
    <p:spTree>
      <p:nvGrpSpPr>
        <p:cNvPr id="1" name=""/>
        <p:cNvGrpSpPr/>
        <p:nvPr/>
      </p:nvGrpSpPr>
      <p:grpSpPr>
        <a:xfrm>
          <a:off x="0" y="0"/>
          <a:ext cx="0" cy="0"/>
          <a:chOff x="0" y="0"/>
          <a:chExt cx="0" cy="0"/>
        </a:xfrm>
      </p:grpSpPr>
      <p:sp>
        <p:nvSpPr>
          <p:cNvPr id="119" name="影像"/>
          <p:cNvSpPr>
            <a:spLocks noGrp="1"/>
          </p:cNvSpPr>
          <p:nvPr>
            <p:ph type="pic" idx="13"/>
          </p:nvPr>
        </p:nvSpPr>
        <p:spPr>
          <a:xfrm>
            <a:off x="1143000" y="473273"/>
            <a:ext cx="6858000" cy="4152306"/>
          </a:xfrm>
          <a:prstGeom prst="rect">
            <a:avLst/>
          </a:prstGeom>
        </p:spPr>
        <p:txBody>
          <a:bodyPr lIns="91439" tIns="45719" rIns="91439" bIns="45719">
            <a:noAutofit/>
          </a:bodyPr>
          <a:lstStyle/>
          <a:p>
            <a:endParaRPr/>
          </a:p>
        </p:txBody>
      </p:sp>
      <p:sp>
        <p:nvSpPr>
          <p:cNvPr id="120" name="大標題文字"/>
          <p:cNvSpPr txBox="1">
            <a:spLocks noGrp="1"/>
          </p:cNvSpPr>
          <p:nvPr>
            <p:ph type="title"/>
          </p:nvPr>
        </p:nvSpPr>
        <p:spPr>
          <a:xfrm>
            <a:off x="893073" y="4723805"/>
            <a:ext cx="7358064" cy="1000126"/>
          </a:xfrm>
          <a:prstGeom prst="rect">
            <a:avLst/>
          </a:prstGeom>
        </p:spPr>
        <p:txBody>
          <a:bodyPr lIns="35513" tIns="35513" rIns="35513" bIns="35513" anchor="b"/>
          <a:lstStyle>
            <a:lvl1pPr defTabSz="408567">
              <a:defRPr sz="5600">
                <a:latin typeface="Helvetica Neue Medium"/>
                <a:ea typeface="Helvetica Neue Medium"/>
                <a:cs typeface="Helvetica Neue Medium"/>
                <a:sym typeface="Helvetica Neue Medium"/>
              </a:defRPr>
            </a:lvl1pPr>
          </a:lstStyle>
          <a:p>
            <a:r>
              <a:t>大標題文字</a:t>
            </a:r>
          </a:p>
        </p:txBody>
      </p:sp>
      <p:sp>
        <p:nvSpPr>
          <p:cNvPr id="121" name="內文層級一…"/>
          <p:cNvSpPr txBox="1">
            <a:spLocks noGrp="1"/>
          </p:cNvSpPr>
          <p:nvPr>
            <p:ph type="body" sz="quarter" idx="1"/>
          </p:nvPr>
        </p:nvSpPr>
        <p:spPr>
          <a:xfrm>
            <a:off x="893073" y="5732858"/>
            <a:ext cx="7358064" cy="794743"/>
          </a:xfrm>
          <a:prstGeom prst="rect">
            <a:avLst/>
          </a:prstGeom>
        </p:spPr>
        <p:txBody>
          <a:bodyPr lIns="35513" tIns="35513" rIns="35513" bIns="35513"/>
          <a:lstStyle>
            <a:lvl1pPr marL="0" indent="0" algn="ctr" defTabSz="408567">
              <a:spcBef>
                <a:spcPts val="0"/>
              </a:spcBef>
              <a:buSzTx/>
              <a:buFontTx/>
              <a:buNone/>
              <a:defRPr sz="2600">
                <a:latin typeface="Helvetica Neue"/>
                <a:ea typeface="Helvetica Neue"/>
                <a:cs typeface="Helvetica Neue"/>
                <a:sym typeface="Helvetica Neue"/>
              </a:defRPr>
            </a:lvl1pPr>
            <a:lvl2pPr marL="0" indent="0" algn="ctr" defTabSz="408567">
              <a:spcBef>
                <a:spcPts val="0"/>
              </a:spcBef>
              <a:buSzTx/>
              <a:buFontTx/>
              <a:buNone/>
              <a:defRPr sz="2600">
                <a:latin typeface="Helvetica Neue"/>
                <a:ea typeface="Helvetica Neue"/>
                <a:cs typeface="Helvetica Neue"/>
                <a:sym typeface="Helvetica Neue"/>
              </a:defRPr>
            </a:lvl2pPr>
            <a:lvl3pPr marL="0" indent="0" algn="ctr" defTabSz="408567">
              <a:spcBef>
                <a:spcPts val="0"/>
              </a:spcBef>
              <a:buSzTx/>
              <a:buFontTx/>
              <a:buNone/>
              <a:defRPr sz="2600">
                <a:latin typeface="Helvetica Neue"/>
                <a:ea typeface="Helvetica Neue"/>
                <a:cs typeface="Helvetica Neue"/>
                <a:sym typeface="Helvetica Neue"/>
              </a:defRPr>
            </a:lvl3pPr>
            <a:lvl4pPr marL="0" indent="0" algn="ctr" defTabSz="408567">
              <a:spcBef>
                <a:spcPts val="0"/>
              </a:spcBef>
              <a:buSzTx/>
              <a:buFontTx/>
              <a:buNone/>
              <a:defRPr sz="2600">
                <a:latin typeface="Helvetica Neue"/>
                <a:ea typeface="Helvetica Neue"/>
                <a:cs typeface="Helvetica Neue"/>
                <a:sym typeface="Helvetica Neue"/>
              </a:defRPr>
            </a:lvl4pPr>
            <a:lvl5pPr marL="0" indent="0" algn="ctr" defTabSz="408567">
              <a:spcBef>
                <a:spcPts val="0"/>
              </a:spcBef>
              <a:buSzTx/>
              <a:buFontTx/>
              <a:buNone/>
              <a:defRPr sz="2600">
                <a:latin typeface="Helvetica Neue"/>
                <a:ea typeface="Helvetica Neue"/>
                <a:cs typeface="Helvetica Neue"/>
                <a:sym typeface="Helvetica Neue"/>
              </a:defRPr>
            </a:lvl5pPr>
          </a:lstStyle>
          <a:p>
            <a:r>
              <a:t>內文層級一</a:t>
            </a:r>
          </a:p>
          <a:p>
            <a:pPr lvl="1"/>
            <a:r>
              <a:t>內文層級二</a:t>
            </a:r>
          </a:p>
          <a:p>
            <a:pPr lvl="2"/>
            <a:r>
              <a:t>內文層級三</a:t>
            </a:r>
          </a:p>
          <a:p>
            <a:pPr lvl="3"/>
            <a:r>
              <a:t>內文層級四</a:t>
            </a:r>
          </a:p>
          <a:p>
            <a:pPr lvl="4"/>
            <a:r>
              <a:t>內文層級五</a:t>
            </a:r>
          </a:p>
        </p:txBody>
      </p:sp>
      <p:sp>
        <p:nvSpPr>
          <p:cNvPr id="122" name="幻燈片編號"/>
          <p:cNvSpPr txBox="1">
            <a:spLocks noGrp="1"/>
          </p:cNvSpPr>
          <p:nvPr>
            <p:ph type="sldNum" sz="quarter" idx="2"/>
          </p:nvPr>
        </p:nvSpPr>
        <p:spPr>
          <a:xfrm>
            <a:off x="4456081" y="6536635"/>
            <a:ext cx="239074" cy="232074"/>
          </a:xfrm>
          <a:prstGeom prst="rect">
            <a:avLst/>
          </a:prstGeom>
        </p:spPr>
        <p:txBody>
          <a:bodyPr lIns="35513" tIns="35513" rIns="35513" bIns="35513" anchor="t"/>
          <a:lstStyle>
            <a:lvl1pPr algn="l">
              <a:defRPr sz="1100">
                <a:solidFill>
                  <a:srgbClr val="000000"/>
                </a:solidFill>
                <a:latin typeface="Helvetica Neue Light"/>
                <a:ea typeface="Helvetica Neue Light"/>
                <a:cs typeface="Helvetica Neue Light"/>
                <a:sym typeface="Helvetica Neue Light"/>
              </a:defRPr>
            </a:lvl1pPr>
          </a:lstStyle>
          <a:p>
            <a:fld id="{86CB4B4D-7CA3-9044-876B-883B54F8677D}" type="slidenum">
              <a:t>‹#›</a:t>
            </a:fld>
            <a:endParaRPr/>
          </a:p>
        </p:txBody>
      </p:sp>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type="tx">
  <p:cSld name="大標題 - 中央">
    <p:spTree>
      <p:nvGrpSpPr>
        <p:cNvPr id="1" name=""/>
        <p:cNvGrpSpPr/>
        <p:nvPr/>
      </p:nvGrpSpPr>
      <p:grpSpPr>
        <a:xfrm>
          <a:off x="0" y="0"/>
          <a:ext cx="0" cy="0"/>
          <a:chOff x="0" y="0"/>
          <a:chExt cx="0" cy="0"/>
        </a:xfrm>
      </p:grpSpPr>
      <p:sp>
        <p:nvSpPr>
          <p:cNvPr id="129" name="大標題文字"/>
          <p:cNvSpPr txBox="1">
            <a:spLocks noGrp="1"/>
          </p:cNvSpPr>
          <p:nvPr>
            <p:ph type="title"/>
          </p:nvPr>
        </p:nvSpPr>
        <p:spPr>
          <a:xfrm>
            <a:off x="893073" y="2268141"/>
            <a:ext cx="7358064" cy="2321719"/>
          </a:xfrm>
          <a:prstGeom prst="rect">
            <a:avLst/>
          </a:prstGeom>
        </p:spPr>
        <p:txBody>
          <a:bodyPr lIns="35513" tIns="35513" rIns="35513" bIns="35513"/>
          <a:lstStyle>
            <a:lvl1pPr defTabSz="408567">
              <a:defRPr sz="5600">
                <a:latin typeface="Helvetica Neue Medium"/>
                <a:ea typeface="Helvetica Neue Medium"/>
                <a:cs typeface="Helvetica Neue Medium"/>
                <a:sym typeface="Helvetica Neue Medium"/>
              </a:defRPr>
            </a:lvl1pPr>
          </a:lstStyle>
          <a:p>
            <a:r>
              <a:t>大標題文字</a:t>
            </a:r>
          </a:p>
        </p:txBody>
      </p:sp>
      <p:sp>
        <p:nvSpPr>
          <p:cNvPr id="130" name="幻燈片編號"/>
          <p:cNvSpPr txBox="1">
            <a:spLocks noGrp="1"/>
          </p:cNvSpPr>
          <p:nvPr>
            <p:ph type="sldNum" sz="quarter" idx="2"/>
          </p:nvPr>
        </p:nvSpPr>
        <p:spPr>
          <a:xfrm>
            <a:off x="4456081" y="6536635"/>
            <a:ext cx="239074" cy="232074"/>
          </a:xfrm>
          <a:prstGeom prst="rect">
            <a:avLst/>
          </a:prstGeom>
        </p:spPr>
        <p:txBody>
          <a:bodyPr lIns="35513" tIns="35513" rIns="35513" bIns="35513" anchor="t"/>
          <a:lstStyle>
            <a:lvl1pPr algn="l">
              <a:defRPr sz="1100">
                <a:solidFill>
                  <a:srgbClr val="000000"/>
                </a:solidFill>
                <a:latin typeface="Helvetica Neue Light"/>
                <a:ea typeface="Helvetica Neue Light"/>
                <a:cs typeface="Helvetica Neue Light"/>
                <a:sym typeface="Helvetica Neue Light"/>
              </a:defRPr>
            </a:lvl1pPr>
          </a:lstStyle>
          <a:p>
            <a:fld id="{86CB4B4D-7CA3-9044-876B-883B54F8677D}" type="slidenum">
              <a:t>‹#›</a:t>
            </a:fld>
            <a:endParaRPr/>
          </a:p>
        </p:txBody>
      </p:sp>
    </p:spTree>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type="tx">
  <p:cSld name="照片 - 直式">
    <p:spTree>
      <p:nvGrpSpPr>
        <p:cNvPr id="1" name=""/>
        <p:cNvGrpSpPr/>
        <p:nvPr/>
      </p:nvGrpSpPr>
      <p:grpSpPr>
        <a:xfrm>
          <a:off x="0" y="0"/>
          <a:ext cx="0" cy="0"/>
          <a:chOff x="0" y="0"/>
          <a:chExt cx="0" cy="0"/>
        </a:xfrm>
      </p:grpSpPr>
      <p:sp>
        <p:nvSpPr>
          <p:cNvPr id="137" name="影像"/>
          <p:cNvSpPr>
            <a:spLocks noGrp="1"/>
          </p:cNvSpPr>
          <p:nvPr>
            <p:ph type="pic" sz="half" idx="13"/>
          </p:nvPr>
        </p:nvSpPr>
        <p:spPr>
          <a:xfrm>
            <a:off x="4723805" y="446483"/>
            <a:ext cx="3750470" cy="5777509"/>
          </a:xfrm>
          <a:prstGeom prst="rect">
            <a:avLst/>
          </a:prstGeom>
        </p:spPr>
        <p:txBody>
          <a:bodyPr lIns="91439" tIns="45719" rIns="91439" bIns="45719">
            <a:noAutofit/>
          </a:bodyPr>
          <a:lstStyle/>
          <a:p>
            <a:endParaRPr/>
          </a:p>
        </p:txBody>
      </p:sp>
      <p:sp>
        <p:nvSpPr>
          <p:cNvPr id="138" name="大標題文字"/>
          <p:cNvSpPr txBox="1">
            <a:spLocks noGrp="1"/>
          </p:cNvSpPr>
          <p:nvPr>
            <p:ph type="title"/>
          </p:nvPr>
        </p:nvSpPr>
        <p:spPr>
          <a:xfrm>
            <a:off x="669725" y="446483"/>
            <a:ext cx="3750471" cy="2803924"/>
          </a:xfrm>
          <a:prstGeom prst="rect">
            <a:avLst/>
          </a:prstGeom>
        </p:spPr>
        <p:txBody>
          <a:bodyPr lIns="35513" tIns="35513" rIns="35513" bIns="35513" anchor="b"/>
          <a:lstStyle>
            <a:lvl1pPr defTabSz="408567">
              <a:defRPr sz="4200">
                <a:latin typeface="Helvetica Neue Medium"/>
                <a:ea typeface="Helvetica Neue Medium"/>
                <a:cs typeface="Helvetica Neue Medium"/>
                <a:sym typeface="Helvetica Neue Medium"/>
              </a:defRPr>
            </a:lvl1pPr>
          </a:lstStyle>
          <a:p>
            <a:r>
              <a:t>大標題文字</a:t>
            </a:r>
          </a:p>
        </p:txBody>
      </p:sp>
      <p:sp>
        <p:nvSpPr>
          <p:cNvPr id="139" name="內文層級一…"/>
          <p:cNvSpPr txBox="1">
            <a:spLocks noGrp="1"/>
          </p:cNvSpPr>
          <p:nvPr>
            <p:ph type="body" sz="quarter" idx="1"/>
          </p:nvPr>
        </p:nvSpPr>
        <p:spPr>
          <a:xfrm>
            <a:off x="669725" y="3321844"/>
            <a:ext cx="3750471" cy="2893220"/>
          </a:xfrm>
          <a:prstGeom prst="rect">
            <a:avLst/>
          </a:prstGeom>
        </p:spPr>
        <p:txBody>
          <a:bodyPr lIns="35513" tIns="35513" rIns="35513" bIns="35513"/>
          <a:lstStyle>
            <a:lvl1pPr marL="0" indent="0" algn="ctr" defTabSz="408567">
              <a:spcBef>
                <a:spcPts val="0"/>
              </a:spcBef>
              <a:buSzTx/>
              <a:buFontTx/>
              <a:buNone/>
              <a:defRPr sz="2600">
                <a:latin typeface="Helvetica Neue"/>
                <a:ea typeface="Helvetica Neue"/>
                <a:cs typeface="Helvetica Neue"/>
                <a:sym typeface="Helvetica Neue"/>
              </a:defRPr>
            </a:lvl1pPr>
            <a:lvl2pPr marL="0" indent="0" algn="ctr" defTabSz="408567">
              <a:spcBef>
                <a:spcPts val="0"/>
              </a:spcBef>
              <a:buSzTx/>
              <a:buFontTx/>
              <a:buNone/>
              <a:defRPr sz="2600">
                <a:latin typeface="Helvetica Neue"/>
                <a:ea typeface="Helvetica Neue"/>
                <a:cs typeface="Helvetica Neue"/>
                <a:sym typeface="Helvetica Neue"/>
              </a:defRPr>
            </a:lvl2pPr>
            <a:lvl3pPr marL="0" indent="0" algn="ctr" defTabSz="408567">
              <a:spcBef>
                <a:spcPts val="0"/>
              </a:spcBef>
              <a:buSzTx/>
              <a:buFontTx/>
              <a:buNone/>
              <a:defRPr sz="2600">
                <a:latin typeface="Helvetica Neue"/>
                <a:ea typeface="Helvetica Neue"/>
                <a:cs typeface="Helvetica Neue"/>
                <a:sym typeface="Helvetica Neue"/>
              </a:defRPr>
            </a:lvl3pPr>
            <a:lvl4pPr marL="0" indent="0" algn="ctr" defTabSz="408567">
              <a:spcBef>
                <a:spcPts val="0"/>
              </a:spcBef>
              <a:buSzTx/>
              <a:buFontTx/>
              <a:buNone/>
              <a:defRPr sz="2600">
                <a:latin typeface="Helvetica Neue"/>
                <a:ea typeface="Helvetica Neue"/>
                <a:cs typeface="Helvetica Neue"/>
                <a:sym typeface="Helvetica Neue"/>
              </a:defRPr>
            </a:lvl4pPr>
            <a:lvl5pPr marL="0" indent="0" algn="ctr" defTabSz="408567">
              <a:spcBef>
                <a:spcPts val="0"/>
              </a:spcBef>
              <a:buSzTx/>
              <a:buFontTx/>
              <a:buNone/>
              <a:defRPr sz="2600">
                <a:latin typeface="Helvetica Neue"/>
                <a:ea typeface="Helvetica Neue"/>
                <a:cs typeface="Helvetica Neue"/>
                <a:sym typeface="Helvetica Neue"/>
              </a:defRPr>
            </a:lvl5pPr>
          </a:lstStyle>
          <a:p>
            <a:r>
              <a:t>內文層級一</a:t>
            </a:r>
          </a:p>
          <a:p>
            <a:pPr lvl="1"/>
            <a:r>
              <a:t>內文層級二</a:t>
            </a:r>
          </a:p>
          <a:p>
            <a:pPr lvl="2"/>
            <a:r>
              <a:t>內文層級三</a:t>
            </a:r>
          </a:p>
          <a:p>
            <a:pPr lvl="3"/>
            <a:r>
              <a:t>內文層級四</a:t>
            </a:r>
          </a:p>
          <a:p>
            <a:pPr lvl="4"/>
            <a:r>
              <a:t>內文層級五</a:t>
            </a:r>
          </a:p>
        </p:txBody>
      </p:sp>
      <p:sp>
        <p:nvSpPr>
          <p:cNvPr id="140" name="幻燈片編號"/>
          <p:cNvSpPr txBox="1">
            <a:spLocks noGrp="1"/>
          </p:cNvSpPr>
          <p:nvPr>
            <p:ph type="sldNum" sz="quarter" idx="2"/>
          </p:nvPr>
        </p:nvSpPr>
        <p:spPr>
          <a:xfrm>
            <a:off x="4456081" y="6536635"/>
            <a:ext cx="239074" cy="232074"/>
          </a:xfrm>
          <a:prstGeom prst="rect">
            <a:avLst/>
          </a:prstGeom>
        </p:spPr>
        <p:txBody>
          <a:bodyPr lIns="35513" tIns="35513" rIns="35513" bIns="35513" anchor="t"/>
          <a:lstStyle>
            <a:lvl1pPr algn="l">
              <a:defRPr sz="1100">
                <a:solidFill>
                  <a:srgbClr val="000000"/>
                </a:solidFill>
                <a:latin typeface="Helvetica Neue Light"/>
                <a:ea typeface="Helvetica Neue Light"/>
                <a:cs typeface="Helvetica Neue Light"/>
                <a:sym typeface="Helvetica Neue Light"/>
              </a:defRPr>
            </a:lvl1pPr>
          </a:lstStyle>
          <a:p>
            <a:fld id="{86CB4B4D-7CA3-9044-876B-883B54F8677D}" type="slidenum">
              <a:t>‹#›</a:t>
            </a:fld>
            <a:endParaRPr/>
          </a:p>
        </p:txBody>
      </p:sp>
    </p:spTree>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type="tx">
  <p:cSld name="大標題 - 上方">
    <p:spTree>
      <p:nvGrpSpPr>
        <p:cNvPr id="1" name=""/>
        <p:cNvGrpSpPr/>
        <p:nvPr/>
      </p:nvGrpSpPr>
      <p:grpSpPr>
        <a:xfrm>
          <a:off x="0" y="0"/>
          <a:ext cx="0" cy="0"/>
          <a:chOff x="0" y="0"/>
          <a:chExt cx="0" cy="0"/>
        </a:xfrm>
      </p:grpSpPr>
      <p:sp>
        <p:nvSpPr>
          <p:cNvPr id="147" name="大標題文字"/>
          <p:cNvSpPr txBox="1">
            <a:spLocks noGrp="1"/>
          </p:cNvSpPr>
          <p:nvPr>
            <p:ph type="title"/>
          </p:nvPr>
        </p:nvSpPr>
        <p:spPr>
          <a:xfrm>
            <a:off x="669726" y="178594"/>
            <a:ext cx="7804548" cy="1518047"/>
          </a:xfrm>
          <a:prstGeom prst="rect">
            <a:avLst/>
          </a:prstGeom>
        </p:spPr>
        <p:txBody>
          <a:bodyPr lIns="35513" tIns="35513" rIns="35513" bIns="35513"/>
          <a:lstStyle>
            <a:lvl1pPr defTabSz="408567">
              <a:defRPr sz="5600">
                <a:latin typeface="Helvetica Neue Medium"/>
                <a:ea typeface="Helvetica Neue Medium"/>
                <a:cs typeface="Helvetica Neue Medium"/>
                <a:sym typeface="Helvetica Neue Medium"/>
              </a:defRPr>
            </a:lvl1pPr>
          </a:lstStyle>
          <a:p>
            <a:r>
              <a:t>大標題文字</a:t>
            </a:r>
          </a:p>
        </p:txBody>
      </p:sp>
      <p:sp>
        <p:nvSpPr>
          <p:cNvPr id="148" name="幻燈片編號"/>
          <p:cNvSpPr txBox="1">
            <a:spLocks noGrp="1"/>
          </p:cNvSpPr>
          <p:nvPr>
            <p:ph type="sldNum" sz="quarter" idx="2"/>
          </p:nvPr>
        </p:nvSpPr>
        <p:spPr>
          <a:xfrm>
            <a:off x="4456081" y="6536635"/>
            <a:ext cx="239074" cy="232074"/>
          </a:xfrm>
          <a:prstGeom prst="rect">
            <a:avLst/>
          </a:prstGeom>
        </p:spPr>
        <p:txBody>
          <a:bodyPr lIns="35513" tIns="35513" rIns="35513" bIns="35513" anchor="t"/>
          <a:lstStyle>
            <a:lvl1pPr algn="l">
              <a:defRPr sz="1100">
                <a:solidFill>
                  <a:srgbClr val="000000"/>
                </a:solidFill>
                <a:latin typeface="Helvetica Neue Light"/>
                <a:ea typeface="Helvetica Neue Light"/>
                <a:cs typeface="Helvetica Neue Light"/>
                <a:sym typeface="Helvetica Neue Light"/>
              </a:defRPr>
            </a:lvl1pPr>
          </a:lstStyle>
          <a:p>
            <a:fld id="{86CB4B4D-7CA3-9044-876B-883B54F8677D}" type="slidenum">
              <a:t>‹#›</a:t>
            </a:fld>
            <a:endParaRPr/>
          </a:p>
        </p:txBody>
      </p:sp>
    </p:spTree>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type="tx">
  <p:cSld name="大標題與項目符號">
    <p:spTree>
      <p:nvGrpSpPr>
        <p:cNvPr id="1" name=""/>
        <p:cNvGrpSpPr/>
        <p:nvPr/>
      </p:nvGrpSpPr>
      <p:grpSpPr>
        <a:xfrm>
          <a:off x="0" y="0"/>
          <a:ext cx="0" cy="0"/>
          <a:chOff x="0" y="0"/>
          <a:chExt cx="0" cy="0"/>
        </a:xfrm>
      </p:grpSpPr>
      <p:sp>
        <p:nvSpPr>
          <p:cNvPr id="155" name="大標題文字"/>
          <p:cNvSpPr txBox="1">
            <a:spLocks noGrp="1"/>
          </p:cNvSpPr>
          <p:nvPr>
            <p:ph type="title"/>
          </p:nvPr>
        </p:nvSpPr>
        <p:spPr>
          <a:xfrm>
            <a:off x="669726" y="178594"/>
            <a:ext cx="7804548" cy="1518047"/>
          </a:xfrm>
          <a:prstGeom prst="rect">
            <a:avLst/>
          </a:prstGeom>
        </p:spPr>
        <p:txBody>
          <a:bodyPr lIns="35513" tIns="35513" rIns="35513" bIns="35513"/>
          <a:lstStyle>
            <a:lvl1pPr defTabSz="408567">
              <a:defRPr sz="5600">
                <a:latin typeface="Helvetica Neue Medium"/>
                <a:ea typeface="Helvetica Neue Medium"/>
                <a:cs typeface="Helvetica Neue Medium"/>
                <a:sym typeface="Helvetica Neue Medium"/>
              </a:defRPr>
            </a:lvl1pPr>
          </a:lstStyle>
          <a:p>
            <a:r>
              <a:t>大標題文字</a:t>
            </a:r>
          </a:p>
        </p:txBody>
      </p:sp>
      <p:sp>
        <p:nvSpPr>
          <p:cNvPr id="156" name="內文層級一…"/>
          <p:cNvSpPr txBox="1">
            <a:spLocks noGrp="1"/>
          </p:cNvSpPr>
          <p:nvPr>
            <p:ph type="body" idx="1"/>
          </p:nvPr>
        </p:nvSpPr>
        <p:spPr>
          <a:xfrm>
            <a:off x="669726" y="1821656"/>
            <a:ext cx="7804548" cy="4420195"/>
          </a:xfrm>
          <a:prstGeom prst="rect">
            <a:avLst/>
          </a:prstGeom>
        </p:spPr>
        <p:txBody>
          <a:bodyPr lIns="35513" tIns="35513" rIns="35513" bIns="35513" anchor="ctr"/>
          <a:lstStyle>
            <a:lvl1pPr marL="310863" indent="-310863" defTabSz="408567">
              <a:spcBef>
                <a:spcPts val="2900"/>
              </a:spcBef>
              <a:buSzPct val="145000"/>
              <a:buFontTx/>
              <a:defRPr sz="2200">
                <a:latin typeface="Helvetica Neue"/>
                <a:ea typeface="Helvetica Neue"/>
                <a:cs typeface="Helvetica Neue"/>
                <a:sym typeface="Helvetica Neue"/>
              </a:defRPr>
            </a:lvl1pPr>
            <a:lvl2pPr marL="621727" indent="-310863" defTabSz="408567">
              <a:spcBef>
                <a:spcPts val="2900"/>
              </a:spcBef>
              <a:buSzPct val="145000"/>
              <a:buFontTx/>
              <a:buChar char="•"/>
              <a:defRPr sz="2200">
                <a:latin typeface="Helvetica Neue"/>
                <a:ea typeface="Helvetica Neue"/>
                <a:cs typeface="Helvetica Neue"/>
                <a:sym typeface="Helvetica Neue"/>
              </a:defRPr>
            </a:lvl2pPr>
            <a:lvl3pPr marL="932595" indent="-310863" defTabSz="408567">
              <a:spcBef>
                <a:spcPts val="2900"/>
              </a:spcBef>
              <a:buSzPct val="145000"/>
              <a:buFontTx/>
              <a:defRPr sz="2200">
                <a:latin typeface="Helvetica Neue"/>
                <a:ea typeface="Helvetica Neue"/>
                <a:cs typeface="Helvetica Neue"/>
                <a:sym typeface="Helvetica Neue"/>
              </a:defRPr>
            </a:lvl3pPr>
            <a:lvl4pPr marL="1243458" indent="-310863" defTabSz="408567">
              <a:spcBef>
                <a:spcPts val="2900"/>
              </a:spcBef>
              <a:buSzPct val="145000"/>
              <a:buFontTx/>
              <a:buChar char="•"/>
              <a:defRPr sz="2200">
                <a:latin typeface="Helvetica Neue"/>
                <a:ea typeface="Helvetica Neue"/>
                <a:cs typeface="Helvetica Neue"/>
                <a:sym typeface="Helvetica Neue"/>
              </a:defRPr>
            </a:lvl4pPr>
            <a:lvl5pPr marL="1554337" indent="-310863" defTabSz="408567">
              <a:spcBef>
                <a:spcPts val="2900"/>
              </a:spcBef>
              <a:buSzPct val="145000"/>
              <a:buFontTx/>
              <a:buChar char="•"/>
              <a:defRPr sz="2200">
                <a:latin typeface="Helvetica Neue"/>
                <a:ea typeface="Helvetica Neue"/>
                <a:cs typeface="Helvetica Neue"/>
                <a:sym typeface="Helvetica Neue"/>
              </a:defRPr>
            </a:lvl5pPr>
          </a:lstStyle>
          <a:p>
            <a:r>
              <a:t>內文層級一</a:t>
            </a:r>
          </a:p>
          <a:p>
            <a:pPr lvl="1"/>
            <a:r>
              <a:t>內文層級二</a:t>
            </a:r>
          </a:p>
          <a:p>
            <a:pPr lvl="2"/>
            <a:r>
              <a:t>內文層級三</a:t>
            </a:r>
          </a:p>
          <a:p>
            <a:pPr lvl="3"/>
            <a:r>
              <a:t>內文層級四</a:t>
            </a:r>
          </a:p>
          <a:p>
            <a:pPr lvl="4"/>
            <a:r>
              <a:t>內文層級五</a:t>
            </a:r>
          </a:p>
        </p:txBody>
      </p:sp>
      <p:sp>
        <p:nvSpPr>
          <p:cNvPr id="157" name="幻燈片編號"/>
          <p:cNvSpPr txBox="1">
            <a:spLocks noGrp="1"/>
          </p:cNvSpPr>
          <p:nvPr>
            <p:ph type="sldNum" sz="quarter" idx="2"/>
          </p:nvPr>
        </p:nvSpPr>
        <p:spPr>
          <a:xfrm>
            <a:off x="4456081" y="6536635"/>
            <a:ext cx="239074" cy="232074"/>
          </a:xfrm>
          <a:prstGeom prst="rect">
            <a:avLst/>
          </a:prstGeom>
        </p:spPr>
        <p:txBody>
          <a:bodyPr lIns="35513" tIns="35513" rIns="35513" bIns="35513" anchor="t"/>
          <a:lstStyle>
            <a:lvl1pPr algn="l">
              <a:defRPr sz="1100">
                <a:solidFill>
                  <a:srgbClr val="000000"/>
                </a:solidFill>
                <a:latin typeface="Helvetica Neue Light"/>
                <a:ea typeface="Helvetica Neue Light"/>
                <a:cs typeface="Helvetica Neue Light"/>
                <a:sym typeface="Helvetica Neue Light"/>
              </a:defRPr>
            </a:lvl1pPr>
          </a:lstStyle>
          <a:p>
            <a:fld id="{86CB4B4D-7CA3-9044-876B-883B54F8677D}" type="slidenum">
              <a:t>‹#›</a:t>
            </a:fld>
            <a:endParaRPr/>
          </a:p>
        </p:txBody>
      </p:sp>
    </p:spTree>
  </p:cSld>
  <p:clrMapOvr>
    <a:masterClrMapping/>
  </p:clrMapOvr>
  <p:transition spd="med"/>
</p:sldLayout>
</file>

<file path=ppt/slideLayouts/slideLayout18.xml><?xml version="1.0" encoding="utf-8"?>
<p:sldLayout xmlns:a="http://schemas.openxmlformats.org/drawingml/2006/main" xmlns:r="http://schemas.openxmlformats.org/officeDocument/2006/relationships" xmlns:p="http://schemas.openxmlformats.org/presentationml/2006/main" type="tx">
  <p:cSld name="大標題、項目符號與照片">
    <p:spTree>
      <p:nvGrpSpPr>
        <p:cNvPr id="1" name=""/>
        <p:cNvGrpSpPr/>
        <p:nvPr/>
      </p:nvGrpSpPr>
      <p:grpSpPr>
        <a:xfrm>
          <a:off x="0" y="0"/>
          <a:ext cx="0" cy="0"/>
          <a:chOff x="0" y="0"/>
          <a:chExt cx="0" cy="0"/>
        </a:xfrm>
      </p:grpSpPr>
      <p:sp>
        <p:nvSpPr>
          <p:cNvPr id="164" name="影像"/>
          <p:cNvSpPr>
            <a:spLocks noGrp="1"/>
          </p:cNvSpPr>
          <p:nvPr>
            <p:ph type="pic" sz="half" idx="13"/>
          </p:nvPr>
        </p:nvSpPr>
        <p:spPr>
          <a:xfrm>
            <a:off x="4723805" y="1821656"/>
            <a:ext cx="3750470" cy="4420195"/>
          </a:xfrm>
          <a:prstGeom prst="rect">
            <a:avLst/>
          </a:prstGeom>
        </p:spPr>
        <p:txBody>
          <a:bodyPr lIns="91439" tIns="45719" rIns="91439" bIns="45719">
            <a:noAutofit/>
          </a:bodyPr>
          <a:lstStyle/>
          <a:p>
            <a:endParaRPr/>
          </a:p>
        </p:txBody>
      </p:sp>
      <p:sp>
        <p:nvSpPr>
          <p:cNvPr id="165" name="大標題文字"/>
          <p:cNvSpPr txBox="1">
            <a:spLocks noGrp="1"/>
          </p:cNvSpPr>
          <p:nvPr>
            <p:ph type="title"/>
          </p:nvPr>
        </p:nvSpPr>
        <p:spPr>
          <a:xfrm>
            <a:off x="669726" y="178594"/>
            <a:ext cx="7804548" cy="1518047"/>
          </a:xfrm>
          <a:prstGeom prst="rect">
            <a:avLst/>
          </a:prstGeom>
        </p:spPr>
        <p:txBody>
          <a:bodyPr lIns="35513" tIns="35513" rIns="35513" bIns="35513"/>
          <a:lstStyle>
            <a:lvl1pPr defTabSz="408567">
              <a:defRPr sz="5600">
                <a:latin typeface="Helvetica Neue Medium"/>
                <a:ea typeface="Helvetica Neue Medium"/>
                <a:cs typeface="Helvetica Neue Medium"/>
                <a:sym typeface="Helvetica Neue Medium"/>
              </a:defRPr>
            </a:lvl1pPr>
          </a:lstStyle>
          <a:p>
            <a:r>
              <a:t>大標題文字</a:t>
            </a:r>
          </a:p>
        </p:txBody>
      </p:sp>
      <p:sp>
        <p:nvSpPr>
          <p:cNvPr id="166" name="內文層級一…"/>
          <p:cNvSpPr txBox="1">
            <a:spLocks noGrp="1"/>
          </p:cNvSpPr>
          <p:nvPr>
            <p:ph type="body" sz="half" idx="1"/>
          </p:nvPr>
        </p:nvSpPr>
        <p:spPr>
          <a:xfrm>
            <a:off x="669725" y="1821656"/>
            <a:ext cx="3750471" cy="4420195"/>
          </a:xfrm>
          <a:prstGeom prst="rect">
            <a:avLst/>
          </a:prstGeom>
        </p:spPr>
        <p:txBody>
          <a:bodyPr lIns="35513" tIns="35513" rIns="35513" bIns="35513" anchor="ctr"/>
          <a:lstStyle>
            <a:lvl1pPr marL="239833" indent="-239833" defTabSz="408567">
              <a:spcBef>
                <a:spcPts val="2200"/>
              </a:spcBef>
              <a:buSzPct val="145000"/>
              <a:buFontTx/>
              <a:defRPr sz="2000">
                <a:latin typeface="Helvetica Neue"/>
                <a:ea typeface="Helvetica Neue"/>
                <a:cs typeface="Helvetica Neue"/>
                <a:sym typeface="Helvetica Neue"/>
              </a:defRPr>
            </a:lvl1pPr>
            <a:lvl2pPr marL="479637" indent="-239833" defTabSz="408567">
              <a:spcBef>
                <a:spcPts val="2200"/>
              </a:spcBef>
              <a:buSzPct val="145000"/>
              <a:buFontTx/>
              <a:buChar char="•"/>
              <a:defRPr sz="2000">
                <a:latin typeface="Helvetica Neue"/>
                <a:ea typeface="Helvetica Neue"/>
                <a:cs typeface="Helvetica Neue"/>
                <a:sym typeface="Helvetica Neue"/>
              </a:defRPr>
            </a:lvl2pPr>
            <a:lvl3pPr marL="719430" indent="-239833" defTabSz="408567">
              <a:spcBef>
                <a:spcPts val="2200"/>
              </a:spcBef>
              <a:buSzPct val="145000"/>
              <a:buFontTx/>
              <a:defRPr sz="2000">
                <a:latin typeface="Helvetica Neue"/>
                <a:ea typeface="Helvetica Neue"/>
                <a:cs typeface="Helvetica Neue"/>
                <a:sym typeface="Helvetica Neue"/>
              </a:defRPr>
            </a:lvl3pPr>
            <a:lvl4pPr marL="959256" indent="-239833" defTabSz="408567">
              <a:spcBef>
                <a:spcPts val="2200"/>
              </a:spcBef>
              <a:buSzPct val="145000"/>
              <a:buFontTx/>
              <a:buChar char="•"/>
              <a:defRPr sz="2000">
                <a:latin typeface="Helvetica Neue"/>
                <a:ea typeface="Helvetica Neue"/>
                <a:cs typeface="Helvetica Neue"/>
                <a:sym typeface="Helvetica Neue"/>
              </a:defRPr>
            </a:lvl4pPr>
            <a:lvl5pPr marL="1199060" indent="-239833" defTabSz="408567">
              <a:spcBef>
                <a:spcPts val="2200"/>
              </a:spcBef>
              <a:buSzPct val="145000"/>
              <a:buFontTx/>
              <a:buChar char="•"/>
              <a:defRPr sz="2000">
                <a:latin typeface="Helvetica Neue"/>
                <a:ea typeface="Helvetica Neue"/>
                <a:cs typeface="Helvetica Neue"/>
                <a:sym typeface="Helvetica Neue"/>
              </a:defRPr>
            </a:lvl5pPr>
          </a:lstStyle>
          <a:p>
            <a:r>
              <a:t>內文層級一</a:t>
            </a:r>
          </a:p>
          <a:p>
            <a:pPr lvl="1"/>
            <a:r>
              <a:t>內文層級二</a:t>
            </a:r>
          </a:p>
          <a:p>
            <a:pPr lvl="2"/>
            <a:r>
              <a:t>內文層級三</a:t>
            </a:r>
          </a:p>
          <a:p>
            <a:pPr lvl="3"/>
            <a:r>
              <a:t>內文層級四</a:t>
            </a:r>
          </a:p>
          <a:p>
            <a:pPr lvl="4"/>
            <a:r>
              <a:t>內文層級五</a:t>
            </a:r>
          </a:p>
        </p:txBody>
      </p:sp>
      <p:sp>
        <p:nvSpPr>
          <p:cNvPr id="167" name="幻燈片編號"/>
          <p:cNvSpPr txBox="1">
            <a:spLocks noGrp="1"/>
          </p:cNvSpPr>
          <p:nvPr>
            <p:ph type="sldNum" sz="quarter" idx="2"/>
          </p:nvPr>
        </p:nvSpPr>
        <p:spPr>
          <a:xfrm>
            <a:off x="4437431" y="6536635"/>
            <a:ext cx="239073" cy="236127"/>
          </a:xfrm>
          <a:prstGeom prst="rect">
            <a:avLst/>
          </a:prstGeom>
        </p:spPr>
        <p:txBody>
          <a:bodyPr lIns="35513" tIns="35513" rIns="35513" bIns="35513" anchor="t"/>
          <a:lstStyle>
            <a:lvl1pPr algn="l">
              <a:defRPr sz="1100">
                <a:solidFill>
                  <a:srgbClr val="000000"/>
                </a:solidFill>
                <a:latin typeface="Helvetica Light"/>
                <a:ea typeface="Helvetica Light"/>
                <a:cs typeface="Helvetica Light"/>
                <a:sym typeface="Helvetica Light"/>
              </a:defRPr>
            </a:lvl1pPr>
          </a:lstStyle>
          <a:p>
            <a:fld id="{86CB4B4D-7CA3-9044-876B-883B54F8677D}" type="slidenum">
              <a:t>‹#›</a:t>
            </a:fld>
            <a:endParaRPr/>
          </a:p>
        </p:txBody>
      </p:sp>
    </p:spTree>
  </p:cSld>
  <p:clrMapOvr>
    <a:masterClrMapping/>
  </p:clrMapOvr>
  <p:transition spd="med"/>
</p:sldLayout>
</file>

<file path=ppt/slideLayouts/slideLayout19.xml><?xml version="1.0" encoding="utf-8"?>
<p:sldLayout xmlns:a="http://schemas.openxmlformats.org/drawingml/2006/main" xmlns:r="http://schemas.openxmlformats.org/officeDocument/2006/relationships" xmlns:p="http://schemas.openxmlformats.org/presentationml/2006/main" type="tx">
  <p:cSld name="項目符號">
    <p:spTree>
      <p:nvGrpSpPr>
        <p:cNvPr id="1" name=""/>
        <p:cNvGrpSpPr/>
        <p:nvPr/>
      </p:nvGrpSpPr>
      <p:grpSpPr>
        <a:xfrm>
          <a:off x="0" y="0"/>
          <a:ext cx="0" cy="0"/>
          <a:chOff x="0" y="0"/>
          <a:chExt cx="0" cy="0"/>
        </a:xfrm>
      </p:grpSpPr>
      <p:sp>
        <p:nvSpPr>
          <p:cNvPr id="174" name="內文層級一…"/>
          <p:cNvSpPr txBox="1">
            <a:spLocks noGrp="1"/>
          </p:cNvSpPr>
          <p:nvPr>
            <p:ph type="body" idx="1"/>
          </p:nvPr>
        </p:nvSpPr>
        <p:spPr>
          <a:xfrm>
            <a:off x="669726" y="893073"/>
            <a:ext cx="7804548" cy="5072063"/>
          </a:xfrm>
          <a:prstGeom prst="rect">
            <a:avLst/>
          </a:prstGeom>
        </p:spPr>
        <p:txBody>
          <a:bodyPr lIns="35513" tIns="35513" rIns="35513" bIns="35513" anchor="ctr"/>
          <a:lstStyle>
            <a:lvl1pPr marL="310863" indent="-310863" defTabSz="408567">
              <a:spcBef>
                <a:spcPts val="2900"/>
              </a:spcBef>
              <a:buSzPct val="145000"/>
              <a:buFontTx/>
              <a:defRPr sz="2200">
                <a:latin typeface="Helvetica Neue"/>
                <a:ea typeface="Helvetica Neue"/>
                <a:cs typeface="Helvetica Neue"/>
                <a:sym typeface="Helvetica Neue"/>
              </a:defRPr>
            </a:lvl1pPr>
            <a:lvl2pPr marL="621727" indent="-310863" defTabSz="408567">
              <a:spcBef>
                <a:spcPts val="2900"/>
              </a:spcBef>
              <a:buSzPct val="145000"/>
              <a:buFontTx/>
              <a:buChar char="•"/>
              <a:defRPr sz="2200">
                <a:latin typeface="Helvetica Neue"/>
                <a:ea typeface="Helvetica Neue"/>
                <a:cs typeface="Helvetica Neue"/>
                <a:sym typeface="Helvetica Neue"/>
              </a:defRPr>
            </a:lvl2pPr>
            <a:lvl3pPr marL="932595" indent="-310863" defTabSz="408567">
              <a:spcBef>
                <a:spcPts val="2900"/>
              </a:spcBef>
              <a:buSzPct val="145000"/>
              <a:buFontTx/>
              <a:defRPr sz="2200">
                <a:latin typeface="Helvetica Neue"/>
                <a:ea typeface="Helvetica Neue"/>
                <a:cs typeface="Helvetica Neue"/>
                <a:sym typeface="Helvetica Neue"/>
              </a:defRPr>
            </a:lvl3pPr>
            <a:lvl4pPr marL="1243458" indent="-310863" defTabSz="408567">
              <a:spcBef>
                <a:spcPts val="2900"/>
              </a:spcBef>
              <a:buSzPct val="145000"/>
              <a:buFontTx/>
              <a:buChar char="•"/>
              <a:defRPr sz="2200">
                <a:latin typeface="Helvetica Neue"/>
                <a:ea typeface="Helvetica Neue"/>
                <a:cs typeface="Helvetica Neue"/>
                <a:sym typeface="Helvetica Neue"/>
              </a:defRPr>
            </a:lvl4pPr>
            <a:lvl5pPr marL="1554337" indent="-310863" defTabSz="408567">
              <a:spcBef>
                <a:spcPts val="2900"/>
              </a:spcBef>
              <a:buSzPct val="145000"/>
              <a:buFontTx/>
              <a:buChar char="•"/>
              <a:defRPr sz="2200">
                <a:latin typeface="Helvetica Neue"/>
                <a:ea typeface="Helvetica Neue"/>
                <a:cs typeface="Helvetica Neue"/>
                <a:sym typeface="Helvetica Neue"/>
              </a:defRPr>
            </a:lvl5pPr>
          </a:lstStyle>
          <a:p>
            <a:r>
              <a:t>內文層級一</a:t>
            </a:r>
          </a:p>
          <a:p>
            <a:pPr lvl="1"/>
            <a:r>
              <a:t>內文層級二</a:t>
            </a:r>
          </a:p>
          <a:p>
            <a:pPr lvl="2"/>
            <a:r>
              <a:t>內文層級三</a:t>
            </a:r>
          </a:p>
          <a:p>
            <a:pPr lvl="3"/>
            <a:r>
              <a:t>內文層級四</a:t>
            </a:r>
          </a:p>
          <a:p>
            <a:pPr lvl="4"/>
            <a:r>
              <a:t>內文層級五</a:t>
            </a:r>
          </a:p>
        </p:txBody>
      </p:sp>
      <p:sp>
        <p:nvSpPr>
          <p:cNvPr id="175" name="幻燈片編號"/>
          <p:cNvSpPr txBox="1">
            <a:spLocks noGrp="1"/>
          </p:cNvSpPr>
          <p:nvPr>
            <p:ph type="sldNum" sz="quarter" idx="2"/>
          </p:nvPr>
        </p:nvSpPr>
        <p:spPr>
          <a:xfrm>
            <a:off x="4456081" y="6536635"/>
            <a:ext cx="239074" cy="232074"/>
          </a:xfrm>
          <a:prstGeom prst="rect">
            <a:avLst/>
          </a:prstGeom>
        </p:spPr>
        <p:txBody>
          <a:bodyPr lIns="35513" tIns="35513" rIns="35513" bIns="35513" anchor="t"/>
          <a:lstStyle>
            <a:lvl1pPr algn="l">
              <a:defRPr sz="1100">
                <a:solidFill>
                  <a:srgbClr val="000000"/>
                </a:solidFill>
                <a:latin typeface="Helvetica Neue Light"/>
                <a:ea typeface="Helvetica Neue Light"/>
                <a:cs typeface="Helvetica Neue Light"/>
                <a:sym typeface="Helvetica Neue Light"/>
              </a:defRPr>
            </a:lvl1pPr>
          </a:lstStyle>
          <a:p>
            <a:fld id="{86CB4B4D-7CA3-9044-876B-883B54F8677D}" type="slidenum">
              <a:t>‹#›</a:t>
            </a:fld>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標題及物件">
    <p:spTree>
      <p:nvGrpSpPr>
        <p:cNvPr id="1" name=""/>
        <p:cNvGrpSpPr/>
        <p:nvPr/>
      </p:nvGrpSpPr>
      <p:grpSpPr>
        <a:xfrm>
          <a:off x="0" y="0"/>
          <a:ext cx="0" cy="0"/>
          <a:chOff x="0" y="0"/>
          <a:chExt cx="0" cy="0"/>
        </a:xfrm>
      </p:grpSpPr>
      <p:sp>
        <p:nvSpPr>
          <p:cNvPr id="20" name="大標題文字"/>
          <p:cNvSpPr txBox="1">
            <a:spLocks noGrp="1"/>
          </p:cNvSpPr>
          <p:nvPr>
            <p:ph type="title"/>
          </p:nvPr>
        </p:nvSpPr>
        <p:spPr>
          <a:prstGeom prst="rect">
            <a:avLst/>
          </a:prstGeom>
        </p:spPr>
        <p:txBody>
          <a:bodyPr/>
          <a:lstStyle/>
          <a:p>
            <a:r>
              <a:t>大標題文字</a:t>
            </a:r>
          </a:p>
        </p:txBody>
      </p:sp>
      <p:sp>
        <p:nvSpPr>
          <p:cNvPr id="21" name="內文層級一…"/>
          <p:cNvSpPr txBox="1">
            <a:spLocks noGrp="1"/>
          </p:cNvSpPr>
          <p:nvPr>
            <p:ph type="body" idx="1"/>
          </p:nvPr>
        </p:nvSpPr>
        <p:spPr>
          <a:prstGeom prst="rect">
            <a:avLst/>
          </a:prstGeom>
        </p:spPr>
        <p:txBody>
          <a:bodyPr/>
          <a:lstStyle/>
          <a:p>
            <a:r>
              <a:t>內文層級一</a:t>
            </a:r>
          </a:p>
          <a:p>
            <a:pPr lvl="1"/>
            <a:r>
              <a:t>內文層級二</a:t>
            </a:r>
          </a:p>
          <a:p>
            <a:pPr lvl="2"/>
            <a:r>
              <a:t>內文層級三</a:t>
            </a:r>
          </a:p>
          <a:p>
            <a:pPr lvl="3"/>
            <a:r>
              <a:t>內文層級四</a:t>
            </a:r>
          </a:p>
          <a:p>
            <a:pPr lvl="4"/>
            <a:r>
              <a:t>內文層級五</a:t>
            </a:r>
          </a:p>
        </p:txBody>
      </p:sp>
      <p:sp>
        <p:nvSpPr>
          <p:cNvPr id="22" name="幻燈片編號"/>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20.xml><?xml version="1.0" encoding="utf-8"?>
<p:sldLayout xmlns:a="http://schemas.openxmlformats.org/drawingml/2006/main" xmlns:r="http://schemas.openxmlformats.org/officeDocument/2006/relationships" xmlns:p="http://schemas.openxmlformats.org/presentationml/2006/main" type="tx">
  <p:cSld name="照片 - 一頁三張">
    <p:spTree>
      <p:nvGrpSpPr>
        <p:cNvPr id="1" name=""/>
        <p:cNvGrpSpPr/>
        <p:nvPr/>
      </p:nvGrpSpPr>
      <p:grpSpPr>
        <a:xfrm>
          <a:off x="0" y="0"/>
          <a:ext cx="0" cy="0"/>
          <a:chOff x="0" y="0"/>
          <a:chExt cx="0" cy="0"/>
        </a:xfrm>
      </p:grpSpPr>
      <p:sp>
        <p:nvSpPr>
          <p:cNvPr id="182" name="影像"/>
          <p:cNvSpPr>
            <a:spLocks noGrp="1"/>
          </p:cNvSpPr>
          <p:nvPr>
            <p:ph type="pic" sz="quarter" idx="13"/>
          </p:nvPr>
        </p:nvSpPr>
        <p:spPr>
          <a:xfrm>
            <a:off x="4723805" y="3580805"/>
            <a:ext cx="3750470" cy="2652118"/>
          </a:xfrm>
          <a:prstGeom prst="rect">
            <a:avLst/>
          </a:prstGeom>
        </p:spPr>
        <p:txBody>
          <a:bodyPr lIns="91439" tIns="45719" rIns="91439" bIns="45719">
            <a:noAutofit/>
          </a:bodyPr>
          <a:lstStyle/>
          <a:p>
            <a:endParaRPr/>
          </a:p>
        </p:txBody>
      </p:sp>
      <p:sp>
        <p:nvSpPr>
          <p:cNvPr id="183" name="影像"/>
          <p:cNvSpPr>
            <a:spLocks noGrp="1"/>
          </p:cNvSpPr>
          <p:nvPr>
            <p:ph type="pic" sz="quarter" idx="14"/>
          </p:nvPr>
        </p:nvSpPr>
        <p:spPr>
          <a:xfrm>
            <a:off x="4723805" y="625077"/>
            <a:ext cx="3750470" cy="2652118"/>
          </a:xfrm>
          <a:prstGeom prst="rect">
            <a:avLst/>
          </a:prstGeom>
        </p:spPr>
        <p:txBody>
          <a:bodyPr lIns="91439" tIns="45719" rIns="91439" bIns="45719">
            <a:noAutofit/>
          </a:bodyPr>
          <a:lstStyle/>
          <a:p>
            <a:endParaRPr/>
          </a:p>
        </p:txBody>
      </p:sp>
      <p:sp>
        <p:nvSpPr>
          <p:cNvPr id="184" name="影像"/>
          <p:cNvSpPr>
            <a:spLocks noGrp="1"/>
          </p:cNvSpPr>
          <p:nvPr>
            <p:ph type="pic" sz="half" idx="15"/>
          </p:nvPr>
        </p:nvSpPr>
        <p:spPr>
          <a:xfrm>
            <a:off x="669725" y="625077"/>
            <a:ext cx="3750471" cy="5607846"/>
          </a:xfrm>
          <a:prstGeom prst="rect">
            <a:avLst/>
          </a:prstGeom>
        </p:spPr>
        <p:txBody>
          <a:bodyPr lIns="91439" tIns="45719" rIns="91439" bIns="45719">
            <a:noAutofit/>
          </a:bodyPr>
          <a:lstStyle/>
          <a:p>
            <a:endParaRPr/>
          </a:p>
        </p:txBody>
      </p:sp>
      <p:sp>
        <p:nvSpPr>
          <p:cNvPr id="185" name="幻燈片編號"/>
          <p:cNvSpPr txBox="1">
            <a:spLocks noGrp="1"/>
          </p:cNvSpPr>
          <p:nvPr>
            <p:ph type="sldNum" sz="quarter" idx="2"/>
          </p:nvPr>
        </p:nvSpPr>
        <p:spPr>
          <a:xfrm>
            <a:off x="4456081" y="6536635"/>
            <a:ext cx="239074" cy="232074"/>
          </a:xfrm>
          <a:prstGeom prst="rect">
            <a:avLst/>
          </a:prstGeom>
        </p:spPr>
        <p:txBody>
          <a:bodyPr lIns="35513" tIns="35513" rIns="35513" bIns="35513" anchor="t"/>
          <a:lstStyle>
            <a:lvl1pPr algn="l">
              <a:defRPr sz="1100">
                <a:solidFill>
                  <a:srgbClr val="000000"/>
                </a:solidFill>
                <a:latin typeface="Helvetica Neue Light"/>
                <a:ea typeface="Helvetica Neue Light"/>
                <a:cs typeface="Helvetica Neue Light"/>
                <a:sym typeface="Helvetica Neue Light"/>
              </a:defRPr>
            </a:lvl1pPr>
          </a:lstStyle>
          <a:p>
            <a:fld id="{86CB4B4D-7CA3-9044-876B-883B54F8677D}" type="slidenum">
              <a:t>‹#›</a:t>
            </a:fld>
            <a:endParaRPr/>
          </a:p>
        </p:txBody>
      </p:sp>
    </p:spTree>
  </p:cSld>
  <p:clrMapOvr>
    <a:masterClrMapping/>
  </p:clrMapOvr>
  <p:transition spd="med"/>
</p:sldLayout>
</file>

<file path=ppt/slideLayouts/slideLayout21.xml><?xml version="1.0" encoding="utf-8"?>
<p:sldLayout xmlns:a="http://schemas.openxmlformats.org/drawingml/2006/main" xmlns:r="http://schemas.openxmlformats.org/officeDocument/2006/relationships" xmlns:p="http://schemas.openxmlformats.org/presentationml/2006/main" type="tx">
  <p:cSld name="名言語錄">
    <p:spTree>
      <p:nvGrpSpPr>
        <p:cNvPr id="1" name=""/>
        <p:cNvGrpSpPr/>
        <p:nvPr/>
      </p:nvGrpSpPr>
      <p:grpSpPr>
        <a:xfrm>
          <a:off x="0" y="0"/>
          <a:ext cx="0" cy="0"/>
          <a:chOff x="0" y="0"/>
          <a:chExt cx="0" cy="0"/>
        </a:xfrm>
      </p:grpSpPr>
      <p:sp>
        <p:nvSpPr>
          <p:cNvPr id="192" name="內文層級一…"/>
          <p:cNvSpPr txBox="1">
            <a:spLocks noGrp="1"/>
          </p:cNvSpPr>
          <p:nvPr>
            <p:ph type="body" sz="quarter" idx="1"/>
          </p:nvPr>
        </p:nvSpPr>
        <p:spPr>
          <a:xfrm>
            <a:off x="893073" y="4473773"/>
            <a:ext cx="7358064" cy="333743"/>
          </a:xfrm>
          <a:prstGeom prst="rect">
            <a:avLst/>
          </a:prstGeom>
        </p:spPr>
        <p:txBody>
          <a:bodyPr lIns="35513" tIns="35513" rIns="35513" bIns="35513"/>
          <a:lstStyle>
            <a:lvl1pPr marL="0" indent="0" algn="ctr" defTabSz="408567">
              <a:spcBef>
                <a:spcPts val="0"/>
              </a:spcBef>
              <a:buSzTx/>
              <a:buFontTx/>
              <a:buNone/>
              <a:defRPr sz="1700" i="1">
                <a:latin typeface="Helvetica Neue"/>
                <a:ea typeface="Helvetica Neue"/>
                <a:cs typeface="Helvetica Neue"/>
                <a:sym typeface="Helvetica Neue"/>
              </a:defRPr>
            </a:lvl1pPr>
            <a:lvl2pPr marL="551077" indent="-240213" algn="ctr" defTabSz="408567">
              <a:spcBef>
                <a:spcPts val="0"/>
              </a:spcBef>
              <a:buSzPct val="145000"/>
              <a:buFontTx/>
              <a:buChar char="•"/>
              <a:defRPr sz="1700" i="1">
                <a:latin typeface="Helvetica Neue"/>
                <a:ea typeface="Helvetica Neue"/>
                <a:cs typeface="Helvetica Neue"/>
                <a:sym typeface="Helvetica Neue"/>
              </a:defRPr>
            </a:lvl2pPr>
            <a:lvl3pPr marL="861944" indent="-240213" algn="ctr" defTabSz="408567">
              <a:spcBef>
                <a:spcPts val="0"/>
              </a:spcBef>
              <a:buSzPct val="145000"/>
              <a:buFontTx/>
              <a:defRPr sz="1700" i="1">
                <a:latin typeface="Helvetica Neue"/>
                <a:ea typeface="Helvetica Neue"/>
                <a:cs typeface="Helvetica Neue"/>
                <a:sym typeface="Helvetica Neue"/>
              </a:defRPr>
            </a:lvl3pPr>
            <a:lvl4pPr marL="1172807" indent="-240213" algn="ctr" defTabSz="408567">
              <a:spcBef>
                <a:spcPts val="0"/>
              </a:spcBef>
              <a:buSzPct val="145000"/>
              <a:buFontTx/>
              <a:buChar char="•"/>
              <a:defRPr sz="1700" i="1">
                <a:latin typeface="Helvetica Neue"/>
                <a:ea typeface="Helvetica Neue"/>
                <a:cs typeface="Helvetica Neue"/>
                <a:sym typeface="Helvetica Neue"/>
              </a:defRPr>
            </a:lvl4pPr>
            <a:lvl5pPr marL="1483687" indent="-240213" algn="ctr" defTabSz="408567">
              <a:spcBef>
                <a:spcPts val="0"/>
              </a:spcBef>
              <a:buSzPct val="145000"/>
              <a:buFontTx/>
              <a:buChar char="•"/>
              <a:defRPr sz="1700" i="1">
                <a:latin typeface="Helvetica Neue"/>
                <a:ea typeface="Helvetica Neue"/>
                <a:cs typeface="Helvetica Neue"/>
                <a:sym typeface="Helvetica Neue"/>
              </a:defRPr>
            </a:lvl5pPr>
          </a:lstStyle>
          <a:p>
            <a:r>
              <a:t>內文層級一</a:t>
            </a:r>
          </a:p>
          <a:p>
            <a:pPr lvl="1"/>
            <a:r>
              <a:t>內文層級二</a:t>
            </a:r>
          </a:p>
          <a:p>
            <a:pPr lvl="2"/>
            <a:r>
              <a:t>內文層級三</a:t>
            </a:r>
          </a:p>
          <a:p>
            <a:pPr lvl="3"/>
            <a:r>
              <a:t>內文層級四</a:t>
            </a:r>
          </a:p>
          <a:p>
            <a:pPr lvl="4"/>
            <a:r>
              <a:t>內文層級五</a:t>
            </a:r>
          </a:p>
        </p:txBody>
      </p:sp>
      <p:sp>
        <p:nvSpPr>
          <p:cNvPr id="193" name="「在此輸入名言語錄。」"/>
          <p:cNvSpPr txBox="1">
            <a:spLocks noGrp="1"/>
          </p:cNvSpPr>
          <p:nvPr>
            <p:ph type="body" sz="quarter" idx="13"/>
          </p:nvPr>
        </p:nvSpPr>
        <p:spPr>
          <a:xfrm>
            <a:off x="893072" y="2993956"/>
            <a:ext cx="7358065" cy="441463"/>
          </a:xfrm>
          <a:prstGeom prst="rect">
            <a:avLst/>
          </a:prstGeom>
        </p:spPr>
        <p:txBody>
          <a:bodyPr lIns="35513" tIns="35513" rIns="35513" bIns="35513" anchor="ctr"/>
          <a:lstStyle/>
          <a:p>
            <a:pPr marL="0" indent="0" algn="ctr" defTabSz="408567">
              <a:spcBef>
                <a:spcPts val="0"/>
              </a:spcBef>
              <a:buSzTx/>
              <a:buFontTx/>
              <a:buNone/>
              <a:defRPr sz="2400">
                <a:latin typeface="Helvetica Neue Medium"/>
                <a:ea typeface="Helvetica Neue Medium"/>
                <a:cs typeface="Helvetica Neue Medium"/>
                <a:sym typeface="Helvetica Neue Medium"/>
              </a:defRPr>
            </a:pPr>
            <a:endParaRPr/>
          </a:p>
        </p:txBody>
      </p:sp>
      <p:sp>
        <p:nvSpPr>
          <p:cNvPr id="194" name="幻燈片編號"/>
          <p:cNvSpPr txBox="1">
            <a:spLocks noGrp="1"/>
          </p:cNvSpPr>
          <p:nvPr>
            <p:ph type="sldNum" sz="quarter" idx="2"/>
          </p:nvPr>
        </p:nvSpPr>
        <p:spPr>
          <a:xfrm>
            <a:off x="4456081" y="6536635"/>
            <a:ext cx="239074" cy="232074"/>
          </a:xfrm>
          <a:prstGeom prst="rect">
            <a:avLst/>
          </a:prstGeom>
        </p:spPr>
        <p:txBody>
          <a:bodyPr lIns="35513" tIns="35513" rIns="35513" bIns="35513" anchor="t"/>
          <a:lstStyle>
            <a:lvl1pPr algn="l">
              <a:defRPr sz="1100">
                <a:solidFill>
                  <a:srgbClr val="000000"/>
                </a:solidFill>
                <a:latin typeface="Helvetica Neue Light"/>
                <a:ea typeface="Helvetica Neue Light"/>
                <a:cs typeface="Helvetica Neue Light"/>
                <a:sym typeface="Helvetica Neue Light"/>
              </a:defRPr>
            </a:lvl1pPr>
          </a:lstStyle>
          <a:p>
            <a:fld id="{86CB4B4D-7CA3-9044-876B-883B54F8677D}" type="slidenum">
              <a:t>‹#›</a:t>
            </a:fld>
            <a:endParaRPr/>
          </a:p>
        </p:txBody>
      </p:sp>
    </p:spTree>
  </p:cSld>
  <p:clrMapOvr>
    <a:masterClrMapping/>
  </p:clrMapOvr>
  <p:transition spd="med"/>
</p:sldLayout>
</file>

<file path=ppt/slideLayouts/slideLayout22.xml><?xml version="1.0" encoding="utf-8"?>
<p:sldLayout xmlns:a="http://schemas.openxmlformats.org/drawingml/2006/main" xmlns:r="http://schemas.openxmlformats.org/officeDocument/2006/relationships" xmlns:p="http://schemas.openxmlformats.org/presentationml/2006/main" type="tx">
  <p:cSld name="照片">
    <p:spTree>
      <p:nvGrpSpPr>
        <p:cNvPr id="1" name=""/>
        <p:cNvGrpSpPr/>
        <p:nvPr/>
      </p:nvGrpSpPr>
      <p:grpSpPr>
        <a:xfrm>
          <a:off x="0" y="0"/>
          <a:ext cx="0" cy="0"/>
          <a:chOff x="0" y="0"/>
          <a:chExt cx="0" cy="0"/>
        </a:xfrm>
      </p:grpSpPr>
      <p:sp>
        <p:nvSpPr>
          <p:cNvPr id="201" name="影像"/>
          <p:cNvSpPr>
            <a:spLocks noGrp="1"/>
          </p:cNvSpPr>
          <p:nvPr>
            <p:ph type="pic" idx="13"/>
          </p:nvPr>
        </p:nvSpPr>
        <p:spPr>
          <a:xfrm>
            <a:off x="0" y="0"/>
            <a:ext cx="9144000" cy="6858000"/>
          </a:xfrm>
          <a:prstGeom prst="rect">
            <a:avLst/>
          </a:prstGeom>
        </p:spPr>
        <p:txBody>
          <a:bodyPr lIns="91439" tIns="45719" rIns="91439" bIns="45719">
            <a:noAutofit/>
          </a:bodyPr>
          <a:lstStyle/>
          <a:p>
            <a:endParaRPr/>
          </a:p>
        </p:txBody>
      </p:sp>
      <p:sp>
        <p:nvSpPr>
          <p:cNvPr id="202" name="幻燈片編號"/>
          <p:cNvSpPr txBox="1">
            <a:spLocks noGrp="1"/>
          </p:cNvSpPr>
          <p:nvPr>
            <p:ph type="sldNum" sz="quarter" idx="2"/>
          </p:nvPr>
        </p:nvSpPr>
        <p:spPr>
          <a:xfrm>
            <a:off x="4456081" y="6536635"/>
            <a:ext cx="239074" cy="232074"/>
          </a:xfrm>
          <a:prstGeom prst="rect">
            <a:avLst/>
          </a:prstGeom>
        </p:spPr>
        <p:txBody>
          <a:bodyPr lIns="35513" tIns="35513" rIns="35513" bIns="35513" anchor="t"/>
          <a:lstStyle>
            <a:lvl1pPr algn="l">
              <a:defRPr sz="1100">
                <a:solidFill>
                  <a:srgbClr val="000000"/>
                </a:solidFill>
                <a:latin typeface="Helvetica Neue Light"/>
                <a:ea typeface="Helvetica Neue Light"/>
                <a:cs typeface="Helvetica Neue Light"/>
                <a:sym typeface="Helvetica Neue Light"/>
              </a:defRPr>
            </a:lvl1pPr>
          </a:lstStyle>
          <a:p>
            <a:fld id="{86CB4B4D-7CA3-9044-876B-883B54F8677D}" type="slidenum">
              <a:t>‹#›</a:t>
            </a:fld>
            <a:endParaRPr/>
          </a:p>
        </p:txBody>
      </p:sp>
    </p:spTree>
  </p:cSld>
  <p:clrMapOvr>
    <a:masterClrMapping/>
  </p:clrMapOvr>
  <p:transition spd="med"/>
</p:sldLayout>
</file>

<file path=ppt/slideLayouts/slideLayout23.xml><?xml version="1.0" encoding="utf-8"?>
<p:sldLayout xmlns:a="http://schemas.openxmlformats.org/drawingml/2006/main" xmlns:r="http://schemas.openxmlformats.org/officeDocument/2006/relationships" xmlns:p="http://schemas.openxmlformats.org/presentationml/2006/main" type="tx">
  <p:cSld name="空白">
    <p:spTree>
      <p:nvGrpSpPr>
        <p:cNvPr id="1" name=""/>
        <p:cNvGrpSpPr/>
        <p:nvPr/>
      </p:nvGrpSpPr>
      <p:grpSpPr>
        <a:xfrm>
          <a:off x="0" y="0"/>
          <a:ext cx="0" cy="0"/>
          <a:chOff x="0" y="0"/>
          <a:chExt cx="0" cy="0"/>
        </a:xfrm>
      </p:grpSpPr>
      <p:sp>
        <p:nvSpPr>
          <p:cNvPr id="209" name="幻燈片編號"/>
          <p:cNvSpPr txBox="1">
            <a:spLocks noGrp="1"/>
          </p:cNvSpPr>
          <p:nvPr>
            <p:ph type="sldNum" sz="quarter" idx="2"/>
          </p:nvPr>
        </p:nvSpPr>
        <p:spPr>
          <a:xfrm>
            <a:off x="4456081" y="6536635"/>
            <a:ext cx="239074" cy="232074"/>
          </a:xfrm>
          <a:prstGeom prst="rect">
            <a:avLst/>
          </a:prstGeom>
        </p:spPr>
        <p:txBody>
          <a:bodyPr lIns="35513" tIns="35513" rIns="35513" bIns="35513" anchor="t"/>
          <a:lstStyle>
            <a:lvl1pPr algn="l">
              <a:defRPr sz="1100">
                <a:solidFill>
                  <a:srgbClr val="000000"/>
                </a:solidFill>
                <a:latin typeface="Helvetica Neue Light"/>
                <a:ea typeface="Helvetica Neue Light"/>
                <a:cs typeface="Helvetica Neue Light"/>
                <a:sym typeface="Helvetica Neue Light"/>
              </a:defRPr>
            </a:lvl1pPr>
          </a:lstStyle>
          <a:p>
            <a:fld id="{86CB4B4D-7CA3-9044-876B-883B54F8677D}" type="slidenum">
              <a:t>‹#›</a:t>
            </a:fld>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章節標題">
    <p:spTree>
      <p:nvGrpSpPr>
        <p:cNvPr id="1" name=""/>
        <p:cNvGrpSpPr/>
        <p:nvPr/>
      </p:nvGrpSpPr>
      <p:grpSpPr>
        <a:xfrm>
          <a:off x="0" y="0"/>
          <a:ext cx="0" cy="0"/>
          <a:chOff x="0" y="0"/>
          <a:chExt cx="0" cy="0"/>
        </a:xfrm>
      </p:grpSpPr>
      <p:sp>
        <p:nvSpPr>
          <p:cNvPr id="29" name="大標題文字"/>
          <p:cNvSpPr txBox="1">
            <a:spLocks noGrp="1"/>
          </p:cNvSpPr>
          <p:nvPr>
            <p:ph type="title"/>
          </p:nvPr>
        </p:nvSpPr>
        <p:spPr>
          <a:xfrm>
            <a:off x="722312" y="4407005"/>
            <a:ext cx="7772401" cy="1362076"/>
          </a:xfrm>
          <a:prstGeom prst="rect">
            <a:avLst/>
          </a:prstGeom>
        </p:spPr>
        <p:txBody>
          <a:bodyPr anchor="t"/>
          <a:lstStyle>
            <a:lvl1pPr algn="l">
              <a:defRPr sz="4000" b="1" cap="all"/>
            </a:lvl1pPr>
          </a:lstStyle>
          <a:p>
            <a:r>
              <a:t>大標題文字</a:t>
            </a:r>
          </a:p>
        </p:txBody>
      </p:sp>
      <p:sp>
        <p:nvSpPr>
          <p:cNvPr id="30" name="內文層級一…"/>
          <p:cNvSpPr txBox="1">
            <a:spLocks noGrp="1"/>
          </p:cNvSpPr>
          <p:nvPr>
            <p:ph type="body" sz="quarter" idx="1"/>
          </p:nvPr>
        </p:nvSpPr>
        <p:spPr>
          <a:xfrm>
            <a:off x="722312" y="2906817"/>
            <a:ext cx="7772401" cy="1500188"/>
          </a:xfrm>
          <a:prstGeom prst="rect">
            <a:avLst/>
          </a:prstGeom>
        </p:spPr>
        <p:txBody>
          <a:bodyPr anchor="b"/>
          <a:lstStyle>
            <a:lvl1pPr marL="0" indent="0">
              <a:spcBef>
                <a:spcPts val="400"/>
              </a:spcBef>
              <a:buSzTx/>
              <a:buFontTx/>
              <a:buNone/>
              <a:defRPr sz="2000">
                <a:solidFill>
                  <a:srgbClr val="888888"/>
                </a:solidFill>
              </a:defRPr>
            </a:lvl1pPr>
            <a:lvl2pPr marL="0" indent="454728">
              <a:spcBef>
                <a:spcPts val="400"/>
              </a:spcBef>
              <a:buSzTx/>
              <a:buFontTx/>
              <a:buNone/>
              <a:defRPr sz="2000">
                <a:solidFill>
                  <a:srgbClr val="888888"/>
                </a:solidFill>
              </a:defRPr>
            </a:lvl2pPr>
            <a:lvl3pPr marL="0" indent="909488">
              <a:spcBef>
                <a:spcPts val="400"/>
              </a:spcBef>
              <a:buSzTx/>
              <a:buFontTx/>
              <a:buNone/>
              <a:defRPr sz="2000">
                <a:solidFill>
                  <a:srgbClr val="888888"/>
                </a:solidFill>
              </a:defRPr>
            </a:lvl3pPr>
            <a:lvl4pPr marL="0" indent="1364249">
              <a:spcBef>
                <a:spcPts val="400"/>
              </a:spcBef>
              <a:buSzTx/>
              <a:buFontTx/>
              <a:buNone/>
              <a:defRPr sz="2000">
                <a:solidFill>
                  <a:srgbClr val="888888"/>
                </a:solidFill>
              </a:defRPr>
            </a:lvl4pPr>
            <a:lvl5pPr marL="0" indent="1819000">
              <a:spcBef>
                <a:spcPts val="400"/>
              </a:spcBef>
              <a:buSzTx/>
              <a:buFontTx/>
              <a:buNone/>
              <a:defRPr sz="2000">
                <a:solidFill>
                  <a:srgbClr val="888888"/>
                </a:solidFill>
              </a:defRPr>
            </a:lvl5pPr>
          </a:lstStyle>
          <a:p>
            <a:r>
              <a:t>內文層級一</a:t>
            </a:r>
          </a:p>
          <a:p>
            <a:pPr lvl="1"/>
            <a:r>
              <a:t>內文層級二</a:t>
            </a:r>
          </a:p>
          <a:p>
            <a:pPr lvl="2"/>
            <a:r>
              <a:t>內文層級三</a:t>
            </a:r>
          </a:p>
          <a:p>
            <a:pPr lvl="3"/>
            <a:r>
              <a:t>內文層級四</a:t>
            </a:r>
          </a:p>
          <a:p>
            <a:pPr lvl="4"/>
            <a:r>
              <a:t>內文層級五</a:t>
            </a:r>
          </a:p>
        </p:txBody>
      </p:sp>
      <p:sp>
        <p:nvSpPr>
          <p:cNvPr id="31" name="幻燈片編號"/>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兩項物件">
    <p:spTree>
      <p:nvGrpSpPr>
        <p:cNvPr id="1" name=""/>
        <p:cNvGrpSpPr/>
        <p:nvPr/>
      </p:nvGrpSpPr>
      <p:grpSpPr>
        <a:xfrm>
          <a:off x="0" y="0"/>
          <a:ext cx="0" cy="0"/>
          <a:chOff x="0" y="0"/>
          <a:chExt cx="0" cy="0"/>
        </a:xfrm>
      </p:grpSpPr>
      <p:sp>
        <p:nvSpPr>
          <p:cNvPr id="38" name="大標題文字"/>
          <p:cNvSpPr txBox="1">
            <a:spLocks noGrp="1"/>
          </p:cNvSpPr>
          <p:nvPr>
            <p:ph type="title"/>
          </p:nvPr>
        </p:nvSpPr>
        <p:spPr>
          <a:prstGeom prst="rect">
            <a:avLst/>
          </a:prstGeom>
        </p:spPr>
        <p:txBody>
          <a:bodyPr/>
          <a:lstStyle/>
          <a:p>
            <a:r>
              <a:t>大標題文字</a:t>
            </a:r>
          </a:p>
        </p:txBody>
      </p:sp>
      <p:sp>
        <p:nvSpPr>
          <p:cNvPr id="39" name="內文層級一…"/>
          <p:cNvSpPr txBox="1">
            <a:spLocks noGrp="1"/>
          </p:cNvSpPr>
          <p:nvPr>
            <p:ph type="body" sz="half" idx="1"/>
          </p:nvPr>
        </p:nvSpPr>
        <p:spPr>
          <a:xfrm>
            <a:off x="457200" y="1600305"/>
            <a:ext cx="4038600" cy="4525963"/>
          </a:xfrm>
          <a:prstGeom prst="rect">
            <a:avLst/>
          </a:prstGeom>
        </p:spPr>
        <p:txBody>
          <a:bodyPr/>
          <a:lstStyle>
            <a:lvl1pPr>
              <a:spcBef>
                <a:spcPts val="600"/>
              </a:spcBef>
              <a:defRPr sz="2800"/>
            </a:lvl1pPr>
            <a:lvl2pPr marL="786335" indent="-331628">
              <a:spcBef>
                <a:spcPts val="600"/>
              </a:spcBef>
              <a:defRPr sz="2800"/>
            </a:lvl2pPr>
            <a:lvl3pPr marL="1227824" indent="-318299">
              <a:spcBef>
                <a:spcPts val="600"/>
              </a:spcBef>
              <a:defRPr sz="2800"/>
            </a:lvl3pPr>
            <a:lvl4pPr marL="1717935" indent="-353666">
              <a:spcBef>
                <a:spcPts val="600"/>
              </a:spcBef>
              <a:defRPr sz="2800"/>
            </a:lvl4pPr>
            <a:lvl5pPr marL="2172686" indent="-353666">
              <a:spcBef>
                <a:spcPts val="600"/>
              </a:spcBef>
              <a:defRPr sz="2800"/>
            </a:lvl5pPr>
          </a:lstStyle>
          <a:p>
            <a:r>
              <a:t>內文層級一</a:t>
            </a:r>
          </a:p>
          <a:p>
            <a:pPr lvl="1"/>
            <a:r>
              <a:t>內文層級二</a:t>
            </a:r>
          </a:p>
          <a:p>
            <a:pPr lvl="2"/>
            <a:r>
              <a:t>內文層級三</a:t>
            </a:r>
          </a:p>
          <a:p>
            <a:pPr lvl="3"/>
            <a:r>
              <a:t>內文層級四</a:t>
            </a:r>
          </a:p>
          <a:p>
            <a:pPr lvl="4"/>
            <a:r>
              <a:t>內文層級五</a:t>
            </a:r>
          </a:p>
        </p:txBody>
      </p:sp>
      <p:sp>
        <p:nvSpPr>
          <p:cNvPr id="40" name="幻燈片編號"/>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比對">
    <p:spTree>
      <p:nvGrpSpPr>
        <p:cNvPr id="1" name=""/>
        <p:cNvGrpSpPr/>
        <p:nvPr/>
      </p:nvGrpSpPr>
      <p:grpSpPr>
        <a:xfrm>
          <a:off x="0" y="0"/>
          <a:ext cx="0" cy="0"/>
          <a:chOff x="0" y="0"/>
          <a:chExt cx="0" cy="0"/>
        </a:xfrm>
      </p:grpSpPr>
      <p:sp>
        <p:nvSpPr>
          <p:cNvPr id="47" name="大標題文字"/>
          <p:cNvSpPr txBox="1">
            <a:spLocks noGrp="1"/>
          </p:cNvSpPr>
          <p:nvPr>
            <p:ph type="title"/>
          </p:nvPr>
        </p:nvSpPr>
        <p:spPr>
          <a:prstGeom prst="rect">
            <a:avLst/>
          </a:prstGeom>
        </p:spPr>
        <p:txBody>
          <a:bodyPr/>
          <a:lstStyle/>
          <a:p>
            <a:r>
              <a:t>大標題文字</a:t>
            </a:r>
          </a:p>
        </p:txBody>
      </p:sp>
      <p:sp>
        <p:nvSpPr>
          <p:cNvPr id="48" name="內文層級一…"/>
          <p:cNvSpPr txBox="1">
            <a:spLocks noGrp="1"/>
          </p:cNvSpPr>
          <p:nvPr>
            <p:ph type="body" sz="quarter" idx="1"/>
          </p:nvPr>
        </p:nvSpPr>
        <p:spPr>
          <a:xfrm>
            <a:off x="457200" y="1535112"/>
            <a:ext cx="4040188" cy="639763"/>
          </a:xfrm>
          <a:prstGeom prst="rect">
            <a:avLst/>
          </a:prstGeom>
        </p:spPr>
        <p:txBody>
          <a:bodyPr anchor="b"/>
          <a:lstStyle>
            <a:lvl1pPr marL="0" indent="0">
              <a:spcBef>
                <a:spcPts val="500"/>
              </a:spcBef>
              <a:buSzTx/>
              <a:buFontTx/>
              <a:buNone/>
              <a:defRPr sz="2400" b="1"/>
            </a:lvl1pPr>
            <a:lvl2pPr marL="0" indent="454728">
              <a:spcBef>
                <a:spcPts val="500"/>
              </a:spcBef>
              <a:buSzTx/>
              <a:buFontTx/>
              <a:buNone/>
              <a:defRPr sz="2400" b="1"/>
            </a:lvl2pPr>
            <a:lvl3pPr marL="0" indent="909488">
              <a:spcBef>
                <a:spcPts val="500"/>
              </a:spcBef>
              <a:buSzTx/>
              <a:buFontTx/>
              <a:buNone/>
              <a:defRPr sz="2400" b="1"/>
            </a:lvl3pPr>
            <a:lvl4pPr marL="0" indent="1364249">
              <a:spcBef>
                <a:spcPts val="500"/>
              </a:spcBef>
              <a:buSzTx/>
              <a:buFontTx/>
              <a:buNone/>
              <a:defRPr sz="2400" b="1"/>
            </a:lvl4pPr>
            <a:lvl5pPr marL="0" indent="1819000">
              <a:spcBef>
                <a:spcPts val="500"/>
              </a:spcBef>
              <a:buSzTx/>
              <a:buFontTx/>
              <a:buNone/>
              <a:defRPr sz="2400" b="1"/>
            </a:lvl5pPr>
          </a:lstStyle>
          <a:p>
            <a:r>
              <a:t>內文層級一</a:t>
            </a:r>
          </a:p>
          <a:p>
            <a:pPr lvl="1"/>
            <a:r>
              <a:t>內文層級二</a:t>
            </a:r>
          </a:p>
          <a:p>
            <a:pPr lvl="2"/>
            <a:r>
              <a:t>內文層級三</a:t>
            </a:r>
          </a:p>
          <a:p>
            <a:pPr lvl="3"/>
            <a:r>
              <a:t>內文層級四</a:t>
            </a:r>
          </a:p>
          <a:p>
            <a:pPr lvl="4"/>
            <a:r>
              <a:t>內文層級五</a:t>
            </a:r>
          </a:p>
        </p:txBody>
      </p:sp>
      <p:sp>
        <p:nvSpPr>
          <p:cNvPr id="49" name="文字版面配置區 4"/>
          <p:cNvSpPr>
            <a:spLocks noGrp="1"/>
          </p:cNvSpPr>
          <p:nvPr>
            <p:ph type="body" sz="quarter" idx="13"/>
          </p:nvPr>
        </p:nvSpPr>
        <p:spPr>
          <a:xfrm>
            <a:off x="4645026" y="1535112"/>
            <a:ext cx="4041776" cy="639763"/>
          </a:xfrm>
          <a:prstGeom prst="rect">
            <a:avLst/>
          </a:prstGeom>
        </p:spPr>
        <p:txBody>
          <a:bodyPr anchor="b"/>
          <a:lstStyle/>
          <a:p>
            <a:pPr marL="0" indent="0">
              <a:spcBef>
                <a:spcPts val="500"/>
              </a:spcBef>
              <a:buSzTx/>
              <a:buFontTx/>
              <a:buNone/>
              <a:defRPr sz="2400" b="1"/>
            </a:pPr>
            <a:endParaRPr/>
          </a:p>
        </p:txBody>
      </p:sp>
      <p:sp>
        <p:nvSpPr>
          <p:cNvPr id="50" name="幻燈片編號"/>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只有標題">
    <p:spTree>
      <p:nvGrpSpPr>
        <p:cNvPr id="1" name=""/>
        <p:cNvGrpSpPr/>
        <p:nvPr/>
      </p:nvGrpSpPr>
      <p:grpSpPr>
        <a:xfrm>
          <a:off x="0" y="0"/>
          <a:ext cx="0" cy="0"/>
          <a:chOff x="0" y="0"/>
          <a:chExt cx="0" cy="0"/>
        </a:xfrm>
      </p:grpSpPr>
      <p:sp>
        <p:nvSpPr>
          <p:cNvPr id="57" name="大標題文字"/>
          <p:cNvSpPr txBox="1">
            <a:spLocks noGrp="1"/>
          </p:cNvSpPr>
          <p:nvPr>
            <p:ph type="title"/>
          </p:nvPr>
        </p:nvSpPr>
        <p:spPr>
          <a:prstGeom prst="rect">
            <a:avLst/>
          </a:prstGeom>
        </p:spPr>
        <p:txBody>
          <a:bodyPr/>
          <a:lstStyle/>
          <a:p>
            <a:r>
              <a:t>大標題文字</a:t>
            </a:r>
          </a:p>
        </p:txBody>
      </p:sp>
      <p:sp>
        <p:nvSpPr>
          <p:cNvPr id="58" name="幻燈片編號"/>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空白">
    <p:spTree>
      <p:nvGrpSpPr>
        <p:cNvPr id="1" name=""/>
        <p:cNvGrpSpPr/>
        <p:nvPr/>
      </p:nvGrpSpPr>
      <p:grpSpPr>
        <a:xfrm>
          <a:off x="0" y="0"/>
          <a:ext cx="0" cy="0"/>
          <a:chOff x="0" y="0"/>
          <a:chExt cx="0" cy="0"/>
        </a:xfrm>
      </p:grpSpPr>
      <p:sp>
        <p:nvSpPr>
          <p:cNvPr id="65" name="幻燈片編號"/>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含標題的內容">
    <p:spTree>
      <p:nvGrpSpPr>
        <p:cNvPr id="1" name=""/>
        <p:cNvGrpSpPr/>
        <p:nvPr/>
      </p:nvGrpSpPr>
      <p:grpSpPr>
        <a:xfrm>
          <a:off x="0" y="0"/>
          <a:ext cx="0" cy="0"/>
          <a:chOff x="0" y="0"/>
          <a:chExt cx="0" cy="0"/>
        </a:xfrm>
      </p:grpSpPr>
      <p:sp>
        <p:nvSpPr>
          <p:cNvPr id="72" name="大標題文字"/>
          <p:cNvSpPr txBox="1">
            <a:spLocks noGrp="1"/>
          </p:cNvSpPr>
          <p:nvPr>
            <p:ph type="title"/>
          </p:nvPr>
        </p:nvSpPr>
        <p:spPr>
          <a:xfrm>
            <a:off x="457201" y="273050"/>
            <a:ext cx="3008315" cy="1162050"/>
          </a:xfrm>
          <a:prstGeom prst="rect">
            <a:avLst/>
          </a:prstGeom>
        </p:spPr>
        <p:txBody>
          <a:bodyPr anchor="b"/>
          <a:lstStyle>
            <a:lvl1pPr algn="l">
              <a:defRPr sz="2000" b="1"/>
            </a:lvl1pPr>
          </a:lstStyle>
          <a:p>
            <a:r>
              <a:t>大標題文字</a:t>
            </a:r>
          </a:p>
        </p:txBody>
      </p:sp>
      <p:sp>
        <p:nvSpPr>
          <p:cNvPr id="73" name="內文層級一…"/>
          <p:cNvSpPr txBox="1">
            <a:spLocks noGrp="1"/>
          </p:cNvSpPr>
          <p:nvPr>
            <p:ph type="body" idx="1"/>
          </p:nvPr>
        </p:nvSpPr>
        <p:spPr>
          <a:xfrm>
            <a:off x="3575050" y="273155"/>
            <a:ext cx="5111750" cy="5853113"/>
          </a:xfrm>
          <a:prstGeom prst="rect">
            <a:avLst/>
          </a:prstGeom>
        </p:spPr>
        <p:txBody>
          <a:bodyPr/>
          <a:lstStyle/>
          <a:p>
            <a:r>
              <a:t>內文層級一</a:t>
            </a:r>
          </a:p>
          <a:p>
            <a:pPr lvl="1"/>
            <a:r>
              <a:t>內文層級二</a:t>
            </a:r>
          </a:p>
          <a:p>
            <a:pPr lvl="2"/>
            <a:r>
              <a:t>內文層級三</a:t>
            </a:r>
          </a:p>
          <a:p>
            <a:pPr lvl="3"/>
            <a:r>
              <a:t>內文層級四</a:t>
            </a:r>
          </a:p>
          <a:p>
            <a:pPr lvl="4"/>
            <a:r>
              <a:t>內文層級五</a:t>
            </a:r>
          </a:p>
        </p:txBody>
      </p:sp>
      <p:sp>
        <p:nvSpPr>
          <p:cNvPr id="74" name="文字版面配置區 3"/>
          <p:cNvSpPr>
            <a:spLocks noGrp="1"/>
          </p:cNvSpPr>
          <p:nvPr>
            <p:ph type="body" sz="half" idx="13"/>
          </p:nvPr>
        </p:nvSpPr>
        <p:spPr>
          <a:xfrm>
            <a:off x="457201" y="1435101"/>
            <a:ext cx="3008315" cy="4691063"/>
          </a:xfrm>
          <a:prstGeom prst="rect">
            <a:avLst/>
          </a:prstGeom>
        </p:spPr>
        <p:txBody>
          <a:bodyPr/>
          <a:lstStyle/>
          <a:p>
            <a:pPr marL="0" indent="0">
              <a:spcBef>
                <a:spcPts val="300"/>
              </a:spcBef>
              <a:buSzTx/>
              <a:buFontTx/>
              <a:buNone/>
              <a:defRPr sz="1400"/>
            </a:pPr>
            <a:endParaRPr/>
          </a:p>
        </p:txBody>
      </p:sp>
      <p:sp>
        <p:nvSpPr>
          <p:cNvPr id="75" name="幻燈片編號"/>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含標題的圖片">
    <p:spTree>
      <p:nvGrpSpPr>
        <p:cNvPr id="1" name=""/>
        <p:cNvGrpSpPr/>
        <p:nvPr/>
      </p:nvGrpSpPr>
      <p:grpSpPr>
        <a:xfrm>
          <a:off x="0" y="0"/>
          <a:ext cx="0" cy="0"/>
          <a:chOff x="0" y="0"/>
          <a:chExt cx="0" cy="0"/>
        </a:xfrm>
      </p:grpSpPr>
      <p:sp>
        <p:nvSpPr>
          <p:cNvPr id="82" name="大標題文字"/>
          <p:cNvSpPr txBox="1">
            <a:spLocks noGrp="1"/>
          </p:cNvSpPr>
          <p:nvPr>
            <p:ph type="title"/>
          </p:nvPr>
        </p:nvSpPr>
        <p:spPr>
          <a:xfrm>
            <a:off x="1792288" y="4800600"/>
            <a:ext cx="5486401" cy="566738"/>
          </a:xfrm>
          <a:prstGeom prst="rect">
            <a:avLst/>
          </a:prstGeom>
        </p:spPr>
        <p:txBody>
          <a:bodyPr anchor="b"/>
          <a:lstStyle>
            <a:lvl1pPr algn="l">
              <a:defRPr sz="2000" b="1"/>
            </a:lvl1pPr>
          </a:lstStyle>
          <a:p>
            <a:r>
              <a:t>大標題文字</a:t>
            </a:r>
          </a:p>
        </p:txBody>
      </p:sp>
      <p:sp>
        <p:nvSpPr>
          <p:cNvPr id="83" name="圖片版面配置區 2"/>
          <p:cNvSpPr>
            <a:spLocks noGrp="1"/>
          </p:cNvSpPr>
          <p:nvPr>
            <p:ph type="pic" sz="half" idx="13"/>
          </p:nvPr>
        </p:nvSpPr>
        <p:spPr>
          <a:xfrm>
            <a:off x="1792288" y="612775"/>
            <a:ext cx="5486401" cy="4114800"/>
          </a:xfrm>
          <a:prstGeom prst="rect">
            <a:avLst/>
          </a:prstGeom>
        </p:spPr>
        <p:txBody>
          <a:bodyPr lIns="91439" tIns="45719" rIns="91439" bIns="45719">
            <a:noAutofit/>
          </a:bodyPr>
          <a:lstStyle/>
          <a:p>
            <a:endParaRPr/>
          </a:p>
        </p:txBody>
      </p:sp>
      <p:sp>
        <p:nvSpPr>
          <p:cNvPr id="84" name="內文層級一…"/>
          <p:cNvSpPr txBox="1">
            <a:spLocks noGrp="1"/>
          </p:cNvSpPr>
          <p:nvPr>
            <p:ph type="body" sz="quarter" idx="1"/>
          </p:nvPr>
        </p:nvSpPr>
        <p:spPr>
          <a:xfrm>
            <a:off x="1792288" y="5367337"/>
            <a:ext cx="5486401" cy="804863"/>
          </a:xfrm>
          <a:prstGeom prst="rect">
            <a:avLst/>
          </a:prstGeom>
        </p:spPr>
        <p:txBody>
          <a:bodyPr/>
          <a:lstStyle>
            <a:lvl1pPr marL="0" indent="0">
              <a:spcBef>
                <a:spcPts val="300"/>
              </a:spcBef>
              <a:buSzTx/>
              <a:buFontTx/>
              <a:buNone/>
              <a:defRPr sz="1400"/>
            </a:lvl1pPr>
            <a:lvl2pPr marL="0" indent="454728">
              <a:spcBef>
                <a:spcPts val="300"/>
              </a:spcBef>
              <a:buSzTx/>
              <a:buFontTx/>
              <a:buNone/>
              <a:defRPr sz="1400"/>
            </a:lvl2pPr>
            <a:lvl3pPr marL="0" indent="909488">
              <a:spcBef>
                <a:spcPts val="300"/>
              </a:spcBef>
              <a:buSzTx/>
              <a:buFontTx/>
              <a:buNone/>
              <a:defRPr sz="1400"/>
            </a:lvl3pPr>
            <a:lvl4pPr marL="0" indent="1364249">
              <a:spcBef>
                <a:spcPts val="300"/>
              </a:spcBef>
              <a:buSzTx/>
              <a:buFontTx/>
              <a:buNone/>
              <a:defRPr sz="1400"/>
            </a:lvl4pPr>
            <a:lvl5pPr marL="0" indent="1819000">
              <a:spcBef>
                <a:spcPts val="300"/>
              </a:spcBef>
              <a:buSzTx/>
              <a:buFontTx/>
              <a:buNone/>
              <a:defRPr sz="1400"/>
            </a:lvl5pPr>
          </a:lstStyle>
          <a:p>
            <a:r>
              <a:t>內文層級一</a:t>
            </a:r>
          </a:p>
          <a:p>
            <a:pPr lvl="1"/>
            <a:r>
              <a:t>內文層級二</a:t>
            </a:r>
          </a:p>
          <a:p>
            <a:pPr lvl="2"/>
            <a:r>
              <a:t>內文層級三</a:t>
            </a:r>
          </a:p>
          <a:p>
            <a:pPr lvl="3"/>
            <a:r>
              <a:t>內文層級四</a:t>
            </a:r>
          </a:p>
          <a:p>
            <a:pPr lvl="4"/>
            <a:r>
              <a:t>內文層級五</a:t>
            </a:r>
          </a:p>
        </p:txBody>
      </p:sp>
      <p:sp>
        <p:nvSpPr>
          <p:cNvPr id="85" name="幻燈片編號"/>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大標題文字"/>
          <p:cNvSpPr txBox="1">
            <a:spLocks noGrp="1"/>
          </p:cNvSpPr>
          <p:nvPr>
            <p:ph type="title"/>
          </p:nvPr>
        </p:nvSpPr>
        <p:spPr>
          <a:xfrm>
            <a:off x="457200" y="274638"/>
            <a:ext cx="8229600" cy="1143001"/>
          </a:xfrm>
          <a:prstGeom prst="rect">
            <a:avLst/>
          </a:prstGeom>
          <a:ln w="12700">
            <a:miter lim="400000"/>
          </a:ln>
          <a:extLst>
            <a:ext uri="{C572A759-6A51-4108-AA02-DFA0A04FC94B}">
              <ma14:wrappingTextBoxFlag xmlns="" xmlns:ma14="http://schemas.microsoft.com/office/mac/drawingml/2011/main" val="1"/>
            </a:ext>
          </a:extLst>
        </p:spPr>
        <p:txBody>
          <a:bodyPr lIns="45472" tIns="45472" rIns="45472" bIns="45472" anchor="ctr">
            <a:normAutofit/>
          </a:bodyPr>
          <a:lstStyle/>
          <a:p>
            <a:r>
              <a:t>大標題文字</a:t>
            </a:r>
          </a:p>
        </p:txBody>
      </p:sp>
      <p:sp>
        <p:nvSpPr>
          <p:cNvPr id="3" name="內文層級一…"/>
          <p:cNvSpPr txBox="1">
            <a:spLocks noGrp="1"/>
          </p:cNvSpPr>
          <p:nvPr>
            <p:ph type="body" idx="1"/>
          </p:nvPr>
        </p:nvSpPr>
        <p:spPr>
          <a:xfrm>
            <a:off x="457200" y="1600305"/>
            <a:ext cx="8229600" cy="4525963"/>
          </a:xfrm>
          <a:prstGeom prst="rect">
            <a:avLst/>
          </a:prstGeom>
          <a:ln w="12700">
            <a:miter lim="400000"/>
          </a:ln>
          <a:extLst>
            <a:ext uri="{C572A759-6A51-4108-AA02-DFA0A04FC94B}">
              <ma14:wrappingTextBoxFlag xmlns="" xmlns:ma14="http://schemas.microsoft.com/office/mac/drawingml/2011/main" val="1"/>
            </a:ext>
          </a:extLst>
        </p:spPr>
        <p:txBody>
          <a:bodyPr lIns="45472" tIns="45472" rIns="45472" bIns="45472">
            <a:normAutofit/>
          </a:bodyPr>
          <a:lstStyle/>
          <a:p>
            <a:r>
              <a:t>內文層級一</a:t>
            </a:r>
          </a:p>
          <a:p>
            <a:pPr lvl="1"/>
            <a:r>
              <a:t>內文層級二</a:t>
            </a:r>
          </a:p>
          <a:p>
            <a:pPr lvl="2"/>
            <a:r>
              <a:t>內文層級三</a:t>
            </a:r>
          </a:p>
          <a:p>
            <a:pPr lvl="3"/>
            <a:r>
              <a:t>內文層級四</a:t>
            </a:r>
          </a:p>
          <a:p>
            <a:pPr lvl="4"/>
            <a:r>
              <a:t>內文層級五</a:t>
            </a:r>
          </a:p>
        </p:txBody>
      </p:sp>
      <p:sp>
        <p:nvSpPr>
          <p:cNvPr id="4" name="幻燈片編號"/>
          <p:cNvSpPr txBox="1">
            <a:spLocks noGrp="1"/>
          </p:cNvSpPr>
          <p:nvPr>
            <p:ph type="sldNum" sz="quarter" idx="2"/>
          </p:nvPr>
        </p:nvSpPr>
        <p:spPr>
          <a:xfrm>
            <a:off x="8423314" y="6404645"/>
            <a:ext cx="263487" cy="268745"/>
          </a:xfrm>
          <a:prstGeom prst="rect">
            <a:avLst/>
          </a:prstGeom>
          <a:ln w="12700">
            <a:miter lim="400000"/>
          </a:ln>
        </p:spPr>
        <p:txBody>
          <a:bodyPr wrap="none" lIns="45472" tIns="45472" rIns="45472" bIns="45472" anchor="ctr">
            <a:spAutoFit/>
          </a:bodyPr>
          <a:lstStyle>
            <a:lvl1pPr algn="r">
              <a:defRPr sz="1200">
                <a:solidFill>
                  <a:srgbClr val="888888"/>
                </a:solidFill>
              </a:defRPr>
            </a:lvl1pPr>
          </a:lstStyle>
          <a:p>
            <a:fld id="{86CB4B4D-7CA3-9044-876B-883B54F8677D}" type="slidenum">
              <a:t>‹#›</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Lst>
  <p:transition spd="med"/>
  <p:txStyles>
    <p:titleStyle>
      <a:lvl1pPr marL="0" marR="0" indent="0" algn="ctr" defTabSz="909488"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mj-lt"/>
          <a:ea typeface="+mj-ea"/>
          <a:cs typeface="+mj-cs"/>
          <a:sym typeface="Calibri"/>
        </a:defRPr>
      </a:lvl1pPr>
      <a:lvl2pPr marL="0" marR="0" indent="0" algn="ctr" defTabSz="909488"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mj-lt"/>
          <a:ea typeface="+mj-ea"/>
          <a:cs typeface="+mj-cs"/>
          <a:sym typeface="Calibri"/>
        </a:defRPr>
      </a:lvl2pPr>
      <a:lvl3pPr marL="0" marR="0" indent="0" algn="ctr" defTabSz="909488"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mj-lt"/>
          <a:ea typeface="+mj-ea"/>
          <a:cs typeface="+mj-cs"/>
          <a:sym typeface="Calibri"/>
        </a:defRPr>
      </a:lvl3pPr>
      <a:lvl4pPr marL="0" marR="0" indent="0" algn="ctr" defTabSz="909488"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mj-lt"/>
          <a:ea typeface="+mj-ea"/>
          <a:cs typeface="+mj-cs"/>
          <a:sym typeface="Calibri"/>
        </a:defRPr>
      </a:lvl4pPr>
      <a:lvl5pPr marL="0" marR="0" indent="0" algn="ctr" defTabSz="909488"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mj-lt"/>
          <a:ea typeface="+mj-ea"/>
          <a:cs typeface="+mj-cs"/>
          <a:sym typeface="Calibri"/>
        </a:defRPr>
      </a:lvl5pPr>
      <a:lvl6pPr marL="0" marR="0" indent="0" algn="ctr" defTabSz="909488"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mj-lt"/>
          <a:ea typeface="+mj-ea"/>
          <a:cs typeface="+mj-cs"/>
          <a:sym typeface="Calibri"/>
        </a:defRPr>
      </a:lvl6pPr>
      <a:lvl7pPr marL="0" marR="0" indent="0" algn="ctr" defTabSz="909488"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mj-lt"/>
          <a:ea typeface="+mj-ea"/>
          <a:cs typeface="+mj-cs"/>
          <a:sym typeface="Calibri"/>
        </a:defRPr>
      </a:lvl7pPr>
      <a:lvl8pPr marL="0" marR="0" indent="0" algn="ctr" defTabSz="909488"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mj-lt"/>
          <a:ea typeface="+mj-ea"/>
          <a:cs typeface="+mj-cs"/>
          <a:sym typeface="Calibri"/>
        </a:defRPr>
      </a:lvl8pPr>
      <a:lvl9pPr marL="0" marR="0" indent="0" algn="ctr" defTabSz="909488"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mj-lt"/>
          <a:ea typeface="+mj-ea"/>
          <a:cs typeface="+mj-cs"/>
          <a:sym typeface="Calibri"/>
        </a:defRPr>
      </a:lvl9pPr>
    </p:titleStyle>
    <p:bodyStyle>
      <a:lvl1pPr marL="341081" marR="0" indent="-341081" algn="l" defTabSz="909488" rtl="0" latinLnBrk="0">
        <a:lnSpc>
          <a:spcPct val="100000"/>
        </a:lnSpc>
        <a:spcBef>
          <a:spcPts val="700"/>
        </a:spcBef>
        <a:spcAft>
          <a:spcPts val="0"/>
        </a:spcAft>
        <a:buClrTx/>
        <a:buSzPct val="100000"/>
        <a:buFont typeface="Arial"/>
        <a:buChar char="•"/>
        <a:tabLst/>
        <a:defRPr sz="3200" b="0" i="0" u="none" strike="noStrike" cap="none" spc="0" baseline="0">
          <a:ln>
            <a:noFill/>
          </a:ln>
          <a:solidFill>
            <a:srgbClr val="000000"/>
          </a:solidFill>
          <a:uFillTx/>
          <a:latin typeface="+mj-lt"/>
          <a:ea typeface="+mj-ea"/>
          <a:cs typeface="+mj-cs"/>
          <a:sym typeface="Calibri"/>
        </a:defRPr>
      </a:lvl1pPr>
      <a:lvl2pPr marL="779567" marR="0" indent="-324860" algn="l" defTabSz="909488" rtl="0" latinLnBrk="0">
        <a:lnSpc>
          <a:spcPct val="100000"/>
        </a:lnSpc>
        <a:spcBef>
          <a:spcPts val="700"/>
        </a:spcBef>
        <a:spcAft>
          <a:spcPts val="0"/>
        </a:spcAft>
        <a:buClrTx/>
        <a:buSzPct val="100000"/>
        <a:buFont typeface="Arial"/>
        <a:buChar char="–"/>
        <a:tabLst/>
        <a:defRPr sz="3200" b="0" i="0" u="none" strike="noStrike" cap="none" spc="0" baseline="0">
          <a:ln>
            <a:noFill/>
          </a:ln>
          <a:solidFill>
            <a:srgbClr val="000000"/>
          </a:solidFill>
          <a:uFillTx/>
          <a:latin typeface="+mj-lt"/>
          <a:ea typeface="+mj-ea"/>
          <a:cs typeface="+mj-cs"/>
          <a:sym typeface="Calibri"/>
        </a:defRPr>
      </a:lvl2pPr>
      <a:lvl3pPr marL="1212667" marR="0" indent="-303142" algn="l" defTabSz="909488" rtl="0" latinLnBrk="0">
        <a:lnSpc>
          <a:spcPct val="100000"/>
        </a:lnSpc>
        <a:spcBef>
          <a:spcPts val="700"/>
        </a:spcBef>
        <a:spcAft>
          <a:spcPts val="0"/>
        </a:spcAft>
        <a:buClrTx/>
        <a:buSzPct val="100000"/>
        <a:buFont typeface="Arial"/>
        <a:buChar char="•"/>
        <a:tabLst/>
        <a:defRPr sz="3200" b="0" i="0" u="none" strike="noStrike" cap="none" spc="0" baseline="0">
          <a:ln>
            <a:noFill/>
          </a:ln>
          <a:solidFill>
            <a:srgbClr val="000000"/>
          </a:solidFill>
          <a:uFillTx/>
          <a:latin typeface="+mj-lt"/>
          <a:ea typeface="+mj-ea"/>
          <a:cs typeface="+mj-cs"/>
          <a:sym typeface="Calibri"/>
        </a:defRPr>
      </a:lvl3pPr>
      <a:lvl4pPr marL="1728040" marR="0" indent="-363771" algn="l" defTabSz="909488" rtl="0" latinLnBrk="0">
        <a:lnSpc>
          <a:spcPct val="100000"/>
        </a:lnSpc>
        <a:spcBef>
          <a:spcPts val="700"/>
        </a:spcBef>
        <a:spcAft>
          <a:spcPts val="0"/>
        </a:spcAft>
        <a:buClrTx/>
        <a:buSzPct val="100000"/>
        <a:buFont typeface="Arial"/>
        <a:buChar char="–"/>
        <a:tabLst/>
        <a:defRPr sz="3200" b="0" i="0" u="none" strike="noStrike" cap="none" spc="0" baseline="0">
          <a:ln>
            <a:noFill/>
          </a:ln>
          <a:solidFill>
            <a:srgbClr val="000000"/>
          </a:solidFill>
          <a:uFillTx/>
          <a:latin typeface="+mj-lt"/>
          <a:ea typeface="+mj-ea"/>
          <a:cs typeface="+mj-cs"/>
          <a:sym typeface="Calibri"/>
        </a:defRPr>
      </a:lvl4pPr>
      <a:lvl5pPr marL="2182791" marR="0" indent="-363771" algn="l" defTabSz="909488" rtl="0" latinLnBrk="0">
        <a:lnSpc>
          <a:spcPct val="100000"/>
        </a:lnSpc>
        <a:spcBef>
          <a:spcPts val="700"/>
        </a:spcBef>
        <a:spcAft>
          <a:spcPts val="0"/>
        </a:spcAft>
        <a:buClrTx/>
        <a:buSzPct val="100000"/>
        <a:buFont typeface="Arial"/>
        <a:buChar char="»"/>
        <a:tabLst/>
        <a:defRPr sz="3200" b="0" i="0" u="none" strike="noStrike" cap="none" spc="0" baseline="0">
          <a:ln>
            <a:noFill/>
          </a:ln>
          <a:solidFill>
            <a:srgbClr val="000000"/>
          </a:solidFill>
          <a:uFillTx/>
          <a:latin typeface="+mj-lt"/>
          <a:ea typeface="+mj-ea"/>
          <a:cs typeface="+mj-cs"/>
          <a:sym typeface="Calibri"/>
        </a:defRPr>
      </a:lvl5pPr>
      <a:lvl6pPr marL="2637553" marR="0" indent="-363771" algn="l" defTabSz="909488" rtl="0" latinLnBrk="0">
        <a:lnSpc>
          <a:spcPct val="100000"/>
        </a:lnSpc>
        <a:spcBef>
          <a:spcPts val="700"/>
        </a:spcBef>
        <a:spcAft>
          <a:spcPts val="0"/>
        </a:spcAft>
        <a:buClrTx/>
        <a:buSzPct val="100000"/>
        <a:buFont typeface="Arial"/>
        <a:buChar char="•"/>
        <a:tabLst/>
        <a:defRPr sz="3200" b="0" i="0" u="none" strike="noStrike" cap="none" spc="0" baseline="0">
          <a:ln>
            <a:noFill/>
          </a:ln>
          <a:solidFill>
            <a:srgbClr val="000000"/>
          </a:solidFill>
          <a:uFillTx/>
          <a:latin typeface="+mj-lt"/>
          <a:ea typeface="+mj-ea"/>
          <a:cs typeface="+mj-cs"/>
          <a:sym typeface="Calibri"/>
        </a:defRPr>
      </a:lvl6pPr>
      <a:lvl7pPr marL="3092282" marR="0" indent="-363771" algn="l" defTabSz="909488" rtl="0" latinLnBrk="0">
        <a:lnSpc>
          <a:spcPct val="100000"/>
        </a:lnSpc>
        <a:spcBef>
          <a:spcPts val="700"/>
        </a:spcBef>
        <a:spcAft>
          <a:spcPts val="0"/>
        </a:spcAft>
        <a:buClrTx/>
        <a:buSzPct val="100000"/>
        <a:buFont typeface="Arial"/>
        <a:buChar char="•"/>
        <a:tabLst/>
        <a:defRPr sz="3200" b="0" i="0" u="none" strike="noStrike" cap="none" spc="0" baseline="0">
          <a:ln>
            <a:noFill/>
          </a:ln>
          <a:solidFill>
            <a:srgbClr val="000000"/>
          </a:solidFill>
          <a:uFillTx/>
          <a:latin typeface="+mj-lt"/>
          <a:ea typeface="+mj-ea"/>
          <a:cs typeface="+mj-cs"/>
          <a:sym typeface="Calibri"/>
        </a:defRPr>
      </a:lvl7pPr>
      <a:lvl8pPr marL="3547036" marR="0" indent="-363771" algn="l" defTabSz="909488" rtl="0" latinLnBrk="0">
        <a:lnSpc>
          <a:spcPct val="100000"/>
        </a:lnSpc>
        <a:spcBef>
          <a:spcPts val="700"/>
        </a:spcBef>
        <a:spcAft>
          <a:spcPts val="0"/>
        </a:spcAft>
        <a:buClrTx/>
        <a:buSzPct val="100000"/>
        <a:buFont typeface="Arial"/>
        <a:buChar char="•"/>
        <a:tabLst/>
        <a:defRPr sz="3200" b="0" i="0" u="none" strike="noStrike" cap="none" spc="0" baseline="0">
          <a:ln>
            <a:noFill/>
          </a:ln>
          <a:solidFill>
            <a:srgbClr val="000000"/>
          </a:solidFill>
          <a:uFillTx/>
          <a:latin typeface="+mj-lt"/>
          <a:ea typeface="+mj-ea"/>
          <a:cs typeface="+mj-cs"/>
          <a:sym typeface="Calibri"/>
        </a:defRPr>
      </a:lvl8pPr>
      <a:lvl9pPr marL="4001764" marR="0" indent="-363771" algn="l" defTabSz="909488" rtl="0" latinLnBrk="0">
        <a:lnSpc>
          <a:spcPct val="100000"/>
        </a:lnSpc>
        <a:spcBef>
          <a:spcPts val="700"/>
        </a:spcBef>
        <a:spcAft>
          <a:spcPts val="0"/>
        </a:spcAft>
        <a:buClrTx/>
        <a:buSzPct val="100000"/>
        <a:buFont typeface="Arial"/>
        <a:buChar char="•"/>
        <a:tabLst/>
        <a:defRPr sz="3200" b="0" i="0" u="none" strike="noStrike" cap="none" spc="0" baseline="0">
          <a:ln>
            <a:noFill/>
          </a:ln>
          <a:solidFill>
            <a:srgbClr val="000000"/>
          </a:solidFill>
          <a:uFillTx/>
          <a:latin typeface="+mj-lt"/>
          <a:ea typeface="+mj-ea"/>
          <a:cs typeface="+mj-cs"/>
          <a:sym typeface="Calibri"/>
        </a:defRPr>
      </a:lvl9pPr>
    </p:bodyStyle>
    <p:otherStyle>
      <a:lvl1pPr marL="0" marR="0" indent="0" algn="r" defTabSz="909488"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Calibri"/>
        </a:defRPr>
      </a:lvl1pPr>
      <a:lvl2pPr marL="0" marR="0" indent="454728" algn="r" defTabSz="909488"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Calibri"/>
        </a:defRPr>
      </a:lvl2pPr>
      <a:lvl3pPr marL="0" marR="0" indent="909488" algn="r" defTabSz="909488"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Calibri"/>
        </a:defRPr>
      </a:lvl3pPr>
      <a:lvl4pPr marL="0" marR="0" indent="1364249" algn="r" defTabSz="909488"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Calibri"/>
        </a:defRPr>
      </a:lvl4pPr>
      <a:lvl5pPr marL="0" marR="0" indent="1819000" algn="r" defTabSz="909488"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Calibri"/>
        </a:defRPr>
      </a:lvl5pPr>
      <a:lvl6pPr marL="0" marR="0" indent="2273771" algn="r" defTabSz="909488"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Calibri"/>
        </a:defRPr>
      </a:lvl6pPr>
      <a:lvl7pPr marL="0" marR="0" indent="2728499" algn="r" defTabSz="909488"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Calibri"/>
        </a:defRPr>
      </a:lvl7pPr>
      <a:lvl8pPr marL="0" marR="0" indent="3183248" algn="r" defTabSz="909488"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Calibri"/>
        </a:defRPr>
      </a:lvl8pPr>
      <a:lvl9pPr marL="0" marR="0" indent="3637981" algn="r" defTabSz="909488"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Calibri"/>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hyperlink" Target="http://big5.minghui.org/mh/glossary.html#1" TargetMode="External"/><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hyperlink" Target="http://big5.minghui.org/mh/glossary.html#34" TargetMode="External"/><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hyperlink" Target="http://big5.minghui.org/mh/glossary.html#1" TargetMode="Externa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hyperlink" Target="http://big5.minghui.org/mh/glossary.html#30" TargetMode="External"/><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hyperlink" Target="http://big5.minghui.org/mh/glossary.html#18" TargetMode="External"/><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hyperlink" Target="https://www.zhuichaguoji.org/node/26134" TargetMode="External"/><Relationship Id="rId2" Type="http://schemas.openxmlformats.org/officeDocument/2006/relationships/hyperlink" Target="http://www.zhuichaguoji.org/node/299" TargetMode="External"/><Relationship Id="rId1" Type="http://schemas.openxmlformats.org/officeDocument/2006/relationships/slideLayout" Target="../slideLayouts/slideLayout7.xml"/><Relationship Id="rId4" Type="http://schemas.openxmlformats.org/officeDocument/2006/relationships/hyperlink" Target="http://www.zhuichaguoji.org/node/68977"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microsoft.com/office/2007/relationships/hdphoto" Target="../media/hdphoto1.wdp"/><Relationship Id="rId7" Type="http://schemas.openxmlformats.org/officeDocument/2006/relationships/image" Target="../media/image6.jpeg"/><Relationship Id="rId2" Type="http://schemas.openxmlformats.org/officeDocument/2006/relationships/image" Target="../media/image3.png"/><Relationship Id="rId1" Type="http://schemas.openxmlformats.org/officeDocument/2006/relationships/slideLayout" Target="../slideLayouts/slideLayout7.xml"/><Relationship Id="rId6" Type="http://schemas.microsoft.com/office/2007/relationships/hdphoto" Target="../media/hdphoto2.wdp"/><Relationship Id="rId5" Type="http://schemas.openxmlformats.org/officeDocument/2006/relationships/image" Target="../media/image5.jpeg"/><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2" Type="http://schemas.openxmlformats.org/officeDocument/2006/relationships/image" Target="../media/image7.tif"/><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5098" t="1636" r="12242" b="1852"/>
          <a:stretch/>
        </p:blipFill>
        <p:spPr bwMode="auto">
          <a:xfrm>
            <a:off x="2587576" y="119729"/>
            <a:ext cx="6552728" cy="670423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矩形 2"/>
          <p:cNvSpPr/>
          <p:nvPr/>
        </p:nvSpPr>
        <p:spPr>
          <a:xfrm>
            <a:off x="0" y="5445224"/>
            <a:ext cx="9144000" cy="1430288"/>
          </a:xfrm>
          <a:prstGeom prst="rect">
            <a:avLst/>
          </a:prstGeom>
          <a:solidFill>
            <a:schemeClr val="accent2">
              <a:lumMod val="20000"/>
              <a:lumOff val="80000"/>
              <a:alpha val="61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TW" altLang="en-US" sz="2800" b="1" dirty="0">
                <a:solidFill>
                  <a:schemeClr val="accent4">
                    <a:lumMod val="75000"/>
                  </a:schemeClr>
                </a:solidFill>
                <a:latin typeface="微軟正黑體" panose="020B0604030504040204" pitchFamily="34" charset="-120"/>
                <a:ea typeface="微軟正黑體" panose="020B0604030504040204" pitchFamily="34" charset="-120"/>
              </a:rPr>
              <a:t>河北</a:t>
            </a:r>
            <a:r>
              <a:rPr lang="zh-TW" altLang="en-US" sz="2800" b="1" dirty="0" smtClean="0">
                <a:solidFill>
                  <a:schemeClr val="accent4">
                    <a:lumMod val="75000"/>
                  </a:schemeClr>
                </a:solidFill>
                <a:latin typeface="微軟正黑體" panose="020B0604030504040204" pitchFamily="34" charset="-120"/>
                <a:ea typeface="微軟正黑體" panose="020B0604030504040204" pitchFamily="34" charset="-120"/>
              </a:rPr>
              <a:t>省</a:t>
            </a:r>
            <a:endParaRPr lang="en-US" altLang="zh-TW" sz="2800" b="1" dirty="0" smtClean="0">
              <a:solidFill>
                <a:schemeClr val="accent4">
                  <a:lumMod val="75000"/>
                </a:schemeClr>
              </a:solidFill>
              <a:latin typeface="微軟正黑體" panose="020B0604030504040204" pitchFamily="34" charset="-120"/>
              <a:ea typeface="微軟正黑體" panose="020B0604030504040204" pitchFamily="34" charset="-120"/>
            </a:endParaRPr>
          </a:p>
          <a:p>
            <a:r>
              <a:rPr lang="en-US" altLang="zh-TW" sz="2800" b="1" dirty="0" smtClean="0">
                <a:solidFill>
                  <a:schemeClr val="accent2">
                    <a:lumMod val="75000"/>
                  </a:schemeClr>
                </a:solidFill>
                <a:latin typeface="微軟正黑體" panose="020B0604030504040204" pitchFamily="34" charset="-120"/>
                <a:ea typeface="微軟正黑體" panose="020B0604030504040204" pitchFamily="34" charset="-120"/>
              </a:rPr>
              <a:t>RTC</a:t>
            </a:r>
            <a:r>
              <a:rPr lang="zh-TW" altLang="en-US" sz="2800" b="1" dirty="0" smtClean="0">
                <a:solidFill>
                  <a:schemeClr val="accent2">
                    <a:lumMod val="75000"/>
                  </a:schemeClr>
                </a:solidFill>
                <a:latin typeface="微軟正黑體" panose="020B0604030504040204" pitchFamily="34" charset="-120"/>
                <a:ea typeface="微軟正黑體" panose="020B0604030504040204" pitchFamily="34" charset="-120"/>
              </a:rPr>
              <a:t>重点案例</a:t>
            </a:r>
            <a:r>
              <a:rPr lang="zh-CN" altLang="zh-TW" sz="2800" b="1" dirty="0" smtClean="0">
                <a:solidFill>
                  <a:schemeClr val="accent2">
                    <a:lumMod val="75000"/>
                  </a:schemeClr>
                </a:solidFill>
                <a:latin typeface="微軟正黑體" panose="020B0604030504040204" pitchFamily="34" charset="-120"/>
                <a:ea typeface="微軟正黑體" panose="020B0604030504040204" pitchFamily="34" charset="-120"/>
              </a:rPr>
              <a:t>参考资料</a:t>
            </a:r>
            <a:endParaRPr lang="en-US" altLang="zh-CN" sz="2800" b="1" dirty="0" smtClean="0">
              <a:solidFill>
                <a:schemeClr val="accent2">
                  <a:lumMod val="75000"/>
                </a:schemeClr>
              </a:solidFill>
              <a:latin typeface="微軟正黑體" panose="020B0604030504040204" pitchFamily="34" charset="-120"/>
              <a:ea typeface="微軟正黑體" panose="020B0604030504040204" pitchFamily="34" charset="-120"/>
            </a:endParaRPr>
          </a:p>
          <a:p>
            <a:r>
              <a:rPr lang="zh-TW" altLang="en-US" sz="2000" b="1" dirty="0" smtClean="0">
                <a:solidFill>
                  <a:schemeClr val="accent2">
                    <a:lumMod val="75000"/>
                  </a:schemeClr>
                </a:solidFill>
                <a:latin typeface="微軟正黑體" panose="020B0604030504040204" pitchFamily="34" charset="-120"/>
                <a:ea typeface="微軟正黑體" panose="020B0604030504040204" pitchFamily="34" charset="-120"/>
              </a:rPr>
              <a:t>日期：</a:t>
            </a:r>
            <a:r>
              <a:rPr lang="en-US" altLang="zh-TW" sz="2000" b="1" dirty="0" smtClean="0">
                <a:solidFill>
                  <a:schemeClr val="accent2">
                    <a:lumMod val="75000"/>
                  </a:schemeClr>
                </a:solidFill>
                <a:latin typeface="微軟正黑體" panose="020B0604030504040204" pitchFamily="34" charset="-120"/>
                <a:ea typeface="微軟正黑體" panose="020B0604030504040204" pitchFamily="34" charset="-120"/>
              </a:rPr>
              <a:t>2018/05/14(</a:t>
            </a:r>
            <a:r>
              <a:rPr lang="zh-TW" altLang="en-US" sz="2000" b="1" dirty="0">
                <a:solidFill>
                  <a:schemeClr val="accent2">
                    <a:lumMod val="75000"/>
                  </a:schemeClr>
                </a:solidFill>
                <a:latin typeface="微軟正黑體" panose="020B0604030504040204" pitchFamily="34" charset="-120"/>
                <a:ea typeface="微軟正黑體" panose="020B0604030504040204" pitchFamily="34" charset="-120"/>
              </a:rPr>
              <a:t>一</a:t>
            </a:r>
            <a:r>
              <a:rPr lang="en-US" altLang="zh-TW" sz="2000" b="1" dirty="0" smtClean="0">
                <a:solidFill>
                  <a:schemeClr val="accent2">
                    <a:lumMod val="75000"/>
                  </a:schemeClr>
                </a:solidFill>
                <a:latin typeface="微軟正黑體" panose="020B0604030504040204" pitchFamily="34" charset="-120"/>
                <a:ea typeface="微軟正黑體" panose="020B0604030504040204" pitchFamily="34" charset="-120"/>
              </a:rPr>
              <a:t>)</a:t>
            </a:r>
            <a:endParaRPr lang="en-US" altLang="zh-CN" sz="3200" b="1" dirty="0" smtClean="0">
              <a:solidFill>
                <a:schemeClr val="accent2">
                  <a:lumMod val="75000"/>
                </a:schemeClr>
              </a:solidFill>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320037690"/>
      </p:ext>
    </p:extLst>
  </p:cSld>
  <p:clrMapOvr>
    <a:masterClrMapping/>
  </p:clrMapOvr>
  <p:transition spd="med"/>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1" name="矩形 5"/>
          <p:cNvSpPr txBox="1"/>
          <p:nvPr/>
        </p:nvSpPr>
        <p:spPr>
          <a:xfrm>
            <a:off x="318738" y="184307"/>
            <a:ext cx="6237282" cy="769003"/>
          </a:xfrm>
          <a:prstGeom prst="rect">
            <a:avLst/>
          </a:prstGeom>
          <a:ln w="12700">
            <a:miter lim="400000"/>
          </a:ln>
          <a:extLst>
            <a:ext uri="{C572A759-6A51-4108-AA02-DFA0A04FC94B}">
              <ma14:wrappingTextBoxFlag xmlns="" xmlns:ma14="http://schemas.microsoft.com/office/mac/drawingml/2011/main" val="1"/>
            </a:ext>
          </a:extLst>
        </p:spPr>
        <p:txBody>
          <a:bodyPr wrap="none" lIns="45503" tIns="45503" rIns="45503" bIns="45503">
            <a:spAutoFit/>
          </a:bodyPr>
          <a:lstStyle>
            <a:lvl1pPr algn="l" defTabSz="1300480">
              <a:defRPr sz="4400">
                <a:solidFill>
                  <a:srgbClr val="FFFFFF"/>
                </a:solidFill>
                <a:latin typeface="微軟正黑體"/>
                <a:ea typeface="微軟正黑體"/>
                <a:cs typeface="微軟正黑體"/>
                <a:sym typeface="微軟正黑體"/>
              </a:defRPr>
            </a:lvl1pPr>
          </a:lstStyle>
          <a:p>
            <a:pPr hangingPunct="0"/>
            <a:r>
              <a:rPr b="1" kern="0"/>
              <a:t>11-3. XX市官員惡報實例</a:t>
            </a:r>
          </a:p>
        </p:txBody>
      </p:sp>
      <p:grpSp>
        <p:nvGrpSpPr>
          <p:cNvPr id="214" name="矩形 3"/>
          <p:cNvGrpSpPr/>
          <p:nvPr/>
        </p:nvGrpSpPr>
        <p:grpSpPr>
          <a:xfrm>
            <a:off x="13399" y="-2"/>
            <a:ext cx="9130603" cy="836718"/>
            <a:chOff x="-1" y="-2"/>
            <a:chExt cx="12985745" cy="1189997"/>
          </a:xfrm>
          <a:solidFill>
            <a:schemeClr val="accent2">
              <a:lumMod val="60000"/>
              <a:lumOff val="40000"/>
            </a:schemeClr>
          </a:solidFill>
        </p:grpSpPr>
        <p:sp>
          <p:nvSpPr>
            <p:cNvPr id="212" name="矩形"/>
            <p:cNvSpPr/>
            <p:nvPr/>
          </p:nvSpPr>
          <p:spPr>
            <a:xfrm>
              <a:off x="-1" y="-2"/>
              <a:ext cx="12985745" cy="1189997"/>
            </a:xfrm>
            <a:prstGeom prst="rect">
              <a:avLst/>
            </a:prstGeom>
            <a:grpFill/>
            <a:ln w="12700" cap="flat">
              <a:noFill/>
              <a:miter lim="400000"/>
            </a:ln>
            <a:effectLst/>
          </p:spPr>
          <p:txBody>
            <a:bodyPr wrap="square" lIns="65022" tIns="65022" rIns="65022" bIns="65022" numCol="1" anchor="ctr">
              <a:noAutofit/>
            </a:bodyPr>
            <a:lstStyle/>
            <a:p>
              <a:pPr defTabSz="910112" hangingPunct="0">
                <a:defRPr sz="4400">
                  <a:solidFill>
                    <a:srgbClr val="FFFFFF"/>
                  </a:solidFill>
                  <a:latin typeface="微軟正黑體"/>
                  <a:ea typeface="微軟正黑體"/>
                  <a:cs typeface="微軟正黑體"/>
                  <a:sym typeface="微軟正黑體"/>
                </a:defRPr>
              </a:pPr>
              <a:endParaRPr sz="3100" b="1" kern="0">
                <a:solidFill>
                  <a:srgbClr val="FFFFFF"/>
                </a:solidFill>
                <a:latin typeface="微軟正黑體"/>
                <a:ea typeface="微軟正黑體"/>
                <a:cs typeface="微軟正黑體"/>
                <a:sym typeface="微軟正黑體"/>
              </a:endParaRPr>
            </a:p>
          </p:txBody>
        </p:sp>
        <p:sp>
          <p:nvSpPr>
            <p:cNvPr id="213" name="9-3. 株洲市官員惡報實例"/>
            <p:cNvSpPr txBox="1"/>
            <p:nvPr/>
          </p:nvSpPr>
          <p:spPr>
            <a:xfrm>
              <a:off x="-1" y="63893"/>
              <a:ext cx="12985745" cy="1062209"/>
            </a:xfrm>
            <a:prstGeom prst="rect">
              <a:avLst/>
            </a:prstGeom>
            <a:grpFill/>
            <a:ln w="12700" cap="flat">
              <a:noFill/>
              <a:miter lim="400000"/>
            </a:ln>
            <a:effectLst/>
            <a:extLst>
              <a:ext uri="{C572A759-6A51-4108-AA02-DFA0A04FC94B}">
                <ma14:wrappingTextBoxFlag xmlns="" xmlns:ma14="http://schemas.microsoft.com/office/mac/drawingml/2011/main" val="1"/>
              </a:ext>
            </a:extLst>
          </p:spPr>
          <p:txBody>
            <a:bodyPr wrap="square" lIns="65022" tIns="65022" rIns="65022" bIns="65022" numCol="1" anchor="ctr">
              <a:spAutoFit/>
            </a:bodyPr>
            <a:lstStyle>
              <a:lvl1pPr algn="l" defTabSz="1300480">
                <a:defRPr sz="4400">
                  <a:solidFill>
                    <a:srgbClr val="FFFFFF"/>
                  </a:solidFill>
                  <a:latin typeface="微軟正黑體"/>
                  <a:ea typeface="微軟正黑體"/>
                  <a:cs typeface="微軟正黑體"/>
                  <a:sym typeface="微軟正黑體"/>
                </a:defRPr>
              </a:lvl1pPr>
            </a:lstStyle>
            <a:p>
              <a:pPr hangingPunct="0"/>
              <a:r>
                <a:rPr sz="4000" b="1" kern="0" dirty="0"/>
                <a:t> </a:t>
              </a:r>
              <a:r>
                <a:rPr lang="en-US" sz="4000" dirty="0"/>
                <a:t>7</a:t>
              </a:r>
              <a:r>
                <a:rPr sz="4000" kern="0" dirty="0" smtClean="0"/>
                <a:t>-</a:t>
              </a:r>
              <a:r>
                <a:rPr lang="en-US" sz="4000" kern="0" dirty="0"/>
                <a:t>4</a:t>
              </a:r>
              <a:r>
                <a:rPr sz="4000" kern="0" dirty="0" smtClean="0"/>
                <a:t>. </a:t>
              </a:r>
              <a:r>
                <a:rPr lang="zh-TW" altLang="en-US" sz="4000" dirty="0"/>
                <a:t>保定</a:t>
              </a:r>
              <a:r>
                <a:rPr lang="zh-TW" altLang="en-US" sz="4000" kern="0" dirty="0" smtClean="0"/>
                <a:t>市</a:t>
              </a:r>
              <a:endParaRPr sz="4000" kern="0" dirty="0"/>
            </a:p>
          </p:txBody>
        </p:sp>
      </p:grpSp>
      <p:sp>
        <p:nvSpPr>
          <p:cNvPr id="218" name="矩形 4"/>
          <p:cNvSpPr/>
          <p:nvPr/>
        </p:nvSpPr>
        <p:spPr>
          <a:xfrm>
            <a:off x="53414" y="945567"/>
            <a:ext cx="9000060" cy="5296802"/>
          </a:xfrm>
          <a:prstGeom prst="rect">
            <a:avLst/>
          </a:prstGeom>
          <a:ln>
            <a:solidFill>
              <a:srgbClr val="984807"/>
            </a:solidFill>
          </a:ln>
          <a:extLst>
            <a:ext uri="{C572A759-6A51-4108-AA02-DFA0A04FC94B}">
              <ma14:wrappingTextBoxFlag xmlns="" xmlns:ma14="http://schemas.microsoft.com/office/mac/drawingml/2011/main" val="1"/>
            </a:ext>
          </a:extLst>
        </p:spPr>
        <p:txBody>
          <a:bodyPr lIns="31988" tIns="31988" rIns="31988" bIns="31988">
            <a:spAutoFit/>
          </a:bodyPr>
          <a:lstStyle/>
          <a:p>
            <a:pPr algn="ctr" fontAlgn="base"/>
            <a:r>
              <a:rPr lang="zh-TW" altLang="en-US" sz="2000" b="1" smtClean="0">
                <a:solidFill>
                  <a:srgbClr val="00B0F0"/>
                </a:solidFill>
                <a:latin typeface="微軟正黑體" panose="020B0604030504040204" pitchFamily="34" charset="-120"/>
                <a:ea typeface="微軟正黑體" panose="020B0604030504040204" pitchFamily="34" charset="-120"/>
              </a:rPr>
              <a:t>王大爷的历险记</a:t>
            </a:r>
            <a:r>
              <a:rPr lang="en-US" altLang="zh-TW" sz="2000" smtClean="0">
                <a:latin typeface="微軟正黑體" panose="020B0604030504040204" pitchFamily="34" charset="-120"/>
                <a:ea typeface="微軟正黑體" panose="020B0604030504040204" pitchFamily="34" charset="-120"/>
              </a:rPr>
              <a:t>【</a:t>
            </a:r>
            <a:r>
              <a:rPr lang="zh-TW" altLang="en-US" sz="2000" smtClean="0">
                <a:latin typeface="微軟正黑體" panose="020B0604030504040204" pitchFamily="34" charset="-120"/>
                <a:ea typeface="微軟正黑體" panose="020B0604030504040204" pitchFamily="34" charset="-120"/>
              </a:rPr>
              <a:t>明慧网二零一五年三月二十四日</a:t>
            </a:r>
            <a:r>
              <a:rPr lang="en-US" altLang="zh-TW" sz="2000" smtClean="0">
                <a:latin typeface="微軟正黑體" panose="020B0604030504040204" pitchFamily="34" charset="-120"/>
                <a:ea typeface="微軟正黑體" panose="020B0604030504040204" pitchFamily="34" charset="-120"/>
              </a:rPr>
              <a:t>】</a:t>
            </a:r>
            <a:endParaRPr lang="en-US" altLang="zh-TW" sz="2000" b="1" dirty="0" smtClean="0">
              <a:latin typeface="微軟正黑體" panose="020B0604030504040204" pitchFamily="34" charset="-120"/>
              <a:ea typeface="微軟正黑體" panose="020B0604030504040204" pitchFamily="34" charset="-120"/>
            </a:endParaRPr>
          </a:p>
          <a:p>
            <a:pPr algn="ctr" fontAlgn="base"/>
            <a:endParaRPr lang="zh-TW" altLang="en-US" sz="2000" dirty="0">
              <a:latin typeface="微軟正黑體" panose="020B0604030504040204" pitchFamily="34" charset="-120"/>
              <a:ea typeface="微軟正黑體" panose="020B0604030504040204" pitchFamily="34" charset="-120"/>
            </a:endParaRPr>
          </a:p>
          <a:p>
            <a:pPr fontAlgn="base"/>
            <a:r>
              <a:rPr lang="en-US" altLang="zh-TW" sz="2000" smtClean="0">
                <a:latin typeface="微軟正黑體" panose="020B0604030504040204" pitchFamily="34" charset="-120"/>
                <a:ea typeface="微軟正黑體" panose="020B0604030504040204" pitchFamily="34" charset="-120"/>
              </a:rPr>
              <a:t>〔</a:t>
            </a:r>
            <a:r>
              <a:rPr lang="zh-TW" altLang="en-US" sz="2000" smtClean="0">
                <a:latin typeface="微軟正黑體" panose="020B0604030504040204" pitchFamily="34" charset="-120"/>
                <a:ea typeface="微軟正黑體" panose="020B0604030504040204" pitchFamily="34" charset="-120"/>
              </a:rPr>
              <a:t>河北保定来稿</a:t>
            </a:r>
            <a:r>
              <a:rPr lang="en-US" altLang="zh-TW" sz="2000" smtClean="0">
                <a:latin typeface="微軟正黑體" panose="020B0604030504040204" pitchFamily="34" charset="-120"/>
                <a:ea typeface="微軟正黑體" panose="020B0604030504040204" pitchFamily="34" charset="-120"/>
              </a:rPr>
              <a:t>〕</a:t>
            </a:r>
            <a:r>
              <a:rPr lang="zh-TW" altLang="en-US" sz="2000" dirty="0">
                <a:latin typeface="微軟正黑體" panose="020B0604030504040204" pitchFamily="34" charset="-120"/>
                <a:ea typeface="微軟正黑體" panose="020B0604030504040204" pitchFamily="34" charset="-120"/>
              </a:rPr>
              <a:t>二零一四年十月一天中午</a:t>
            </a:r>
            <a:r>
              <a:rPr lang="zh-TW" altLang="en-US" sz="2000">
                <a:latin typeface="微軟正黑體" panose="020B0604030504040204" pitchFamily="34" charset="-120"/>
                <a:ea typeface="微軟正黑體" panose="020B0604030504040204" pitchFamily="34" charset="-120"/>
              </a:rPr>
              <a:t>，</a:t>
            </a:r>
            <a:r>
              <a:rPr lang="zh-TW" altLang="en-US" sz="2000" smtClean="0">
                <a:latin typeface="微軟正黑體" panose="020B0604030504040204" pitchFamily="34" charset="-120"/>
                <a:ea typeface="微軟正黑體" panose="020B0604030504040204" pitchFamily="34" charset="-120"/>
              </a:rPr>
              <a:t>河北</a:t>
            </a:r>
            <a:r>
              <a:rPr lang="zh-TW" altLang="en-US" sz="2000" smtClean="0">
                <a:solidFill>
                  <a:schemeClr val="accent6">
                    <a:lumMod val="50000"/>
                  </a:schemeClr>
                </a:solidFill>
                <a:latin typeface="微軟正黑體" panose="020B0604030504040204" pitchFamily="34" charset="-120"/>
                <a:ea typeface="微軟正黑體" panose="020B0604030504040204" pitchFamily="34" charset="-120"/>
              </a:rPr>
              <a:t>保定市满城县城关镇守陵村</a:t>
            </a:r>
            <a:r>
              <a:rPr lang="zh-TW" altLang="en-US" sz="2000" smtClean="0">
                <a:latin typeface="微軟正黑體" panose="020B0604030504040204" pitchFamily="34" charset="-120"/>
                <a:ea typeface="微軟正黑體" panose="020B0604030504040204" pitchFamily="34" charset="-120"/>
              </a:rPr>
              <a:t>一位六十六岁的王大爷，上自家老石板房的房顶上去摘已成熟了的柿子。这房有三、四米高，房顶是人字形的。</a:t>
            </a:r>
            <a:endParaRPr lang="en-US" altLang="zh-TW" sz="2000" dirty="0" smtClean="0">
              <a:latin typeface="微軟正黑體" panose="020B0604030504040204" pitchFamily="34" charset="-120"/>
              <a:ea typeface="微軟正黑體" panose="020B0604030504040204" pitchFamily="34" charset="-120"/>
            </a:endParaRPr>
          </a:p>
          <a:p>
            <a:pPr fontAlgn="base"/>
            <a:endParaRPr lang="zh-TW" altLang="en-US" sz="2000" dirty="0">
              <a:latin typeface="微軟正黑體" panose="020B0604030504040204" pitchFamily="34" charset="-120"/>
              <a:ea typeface="微軟正黑體" panose="020B0604030504040204" pitchFamily="34" charset="-120"/>
            </a:endParaRPr>
          </a:p>
          <a:p>
            <a:pPr fontAlgn="base"/>
            <a:r>
              <a:rPr lang="zh-TW" altLang="en-US" sz="2000" smtClean="0">
                <a:latin typeface="微軟正黑體" panose="020B0604030504040204" pitchFamily="34" charset="-120"/>
                <a:ea typeface="微軟正黑體" panose="020B0604030504040204" pitchFamily="34" charset="-120"/>
              </a:rPr>
              <a:t>大爷刚上到房顶，一不小心就被甚么东西绊倒了，人就毂轳地向房檐滚去，他心想这下可完了</a:t>
            </a:r>
            <a:r>
              <a:rPr lang="en-US" altLang="zh-TW" sz="2000" smtClean="0">
                <a:latin typeface="微軟正黑體" panose="020B0604030504040204" pitchFamily="34" charset="-120"/>
                <a:ea typeface="微軟正黑體" panose="020B0604030504040204" pitchFamily="34" charset="-120"/>
              </a:rPr>
              <a:t>……</a:t>
            </a:r>
            <a:r>
              <a:rPr lang="zh-TW" altLang="en-US" sz="2000" smtClean="0">
                <a:latin typeface="微軟正黑體" panose="020B0604030504040204" pitchFamily="34" charset="-120"/>
                <a:ea typeface="微軟正黑體" panose="020B0604030504040204" pitchFamily="34" charset="-120"/>
              </a:rPr>
              <a:t>一条腿已经掉下去了，身子仰着朝天一下子停在房檐上。他慢慢地用手去抓住石板角，把腿一点一点地提上来，身子慢慢往上挪动，终于脱离了危险。</a:t>
            </a:r>
            <a:endParaRPr lang="en-US" altLang="zh-TW" sz="2000" dirty="0" smtClean="0">
              <a:latin typeface="微軟正黑體" panose="020B0604030504040204" pitchFamily="34" charset="-120"/>
              <a:ea typeface="微軟正黑體" panose="020B0604030504040204" pitchFamily="34" charset="-120"/>
            </a:endParaRPr>
          </a:p>
          <a:p>
            <a:pPr fontAlgn="base"/>
            <a:endParaRPr lang="zh-TW" altLang="en-US" sz="2000" dirty="0">
              <a:latin typeface="微軟正黑體" panose="020B0604030504040204" pitchFamily="34" charset="-120"/>
              <a:ea typeface="微軟正黑體" panose="020B0604030504040204" pitchFamily="34" charset="-120"/>
            </a:endParaRPr>
          </a:p>
          <a:p>
            <a:pPr fontAlgn="base"/>
            <a:r>
              <a:rPr lang="zh-TW" altLang="en-US" sz="2000" smtClean="0">
                <a:latin typeface="微軟正黑體" panose="020B0604030504040204" pitchFamily="34" charset="-120"/>
                <a:ea typeface="微軟正黑體" panose="020B0604030504040204" pitchFamily="34" charset="-120"/>
              </a:rPr>
              <a:t>吓得已浑身没劲儿的他中午饭也吃不下了。想想就后怕：「这要摔下去，不死也得摔瘫了！」回过神来，他摸出口袋里的</a:t>
            </a:r>
            <a:r>
              <a:rPr lang="zh-TW" altLang="en-US" sz="2000" smtClean="0">
                <a:latin typeface="微軟正黑體" panose="020B0604030504040204" pitchFamily="34" charset="-120"/>
                <a:ea typeface="微軟正黑體" panose="020B0604030504040204" pitchFamily="34" charset="-120"/>
                <a:hlinkClick r:id="rId3" tooltip="法輪大法，也稱法輪功，一九九二年五月由李洪志先生傳出的佛家上乘修煉大法，以宇宙最高特性“真善忍”為根本指導，按照宇宙的演化原理而修煉。經億萬人的修煉實踐證明，法輪大法是大法大道，在把真正修煉的人帶到高層次的同時，對穩定社會、提高人們的身體素質和道德水準，也起到了不可估量的正面作用。&#10;&#10;&#10;資料：&#10;&#10;&#10;* 國家體總：法輪功祛病健身有效率高達97.9%（圖）&#10;* 法輪功健身功效北京萬例調查報告&#10;* 法輪功收到的褒獎和支持議案&#10;* 關于法輪功的一些歷史事實&#10;* 法輪功傳出的歷史過程&#10;* 法輪功傳出時期的歷史圖片&#10;* 法輪功書籍出版和發行情況一覽&#10;* “425”真相&#10;* “720”見證&#10;* 法輪功的真實故事&#10;&#10;錄像：&#10;&#10;&#10;* “自焚”真相&#10;&#10;書籍：&#10;&#10;&#10;* 《絕處逢生》（明慧叢書，法輪功祛病健身故事集） 中文版&#10;* 《絕處逢生》（明慧叢書，法輪功祛病健身故事集） 英文版&#10;* 《同化法光》（明慧叢書，現代人的修煉故事）&#10;"/>
              </a:rPr>
              <a:t>法轮大法</a:t>
            </a:r>
            <a:r>
              <a:rPr lang="zh-TW" altLang="en-US" sz="2000" smtClean="0">
                <a:latin typeface="微軟正黑體" panose="020B0604030504040204" pitchFamily="34" charset="-120"/>
                <a:ea typeface="微軟正黑體" panose="020B0604030504040204" pitchFamily="34" charset="-120"/>
              </a:rPr>
              <a:t>的护身符举着，对家人说：「没有他，我今天就没命了！某某（大爷的一个亲戚）不就是上房顶摘柿子摔死的嘛！」</a:t>
            </a:r>
            <a:endParaRPr lang="en-US" altLang="zh-TW" sz="2000" dirty="0" smtClean="0">
              <a:latin typeface="微軟正黑體" panose="020B0604030504040204" pitchFamily="34" charset="-120"/>
              <a:ea typeface="微軟正黑體" panose="020B0604030504040204" pitchFamily="34" charset="-120"/>
            </a:endParaRPr>
          </a:p>
          <a:p>
            <a:pPr fontAlgn="base"/>
            <a:endParaRPr lang="zh-TW" altLang="en-US" sz="2000" dirty="0">
              <a:latin typeface="微軟正黑體" panose="020B0604030504040204" pitchFamily="34" charset="-120"/>
              <a:ea typeface="微軟正黑體" panose="020B0604030504040204" pitchFamily="34" charset="-120"/>
            </a:endParaRPr>
          </a:p>
          <a:p>
            <a:pPr fontAlgn="base"/>
            <a:r>
              <a:rPr lang="zh-TW" altLang="en-US" sz="2000" smtClean="0">
                <a:latin typeface="微軟正黑體" panose="020B0604030504040204" pitchFamily="34" charset="-120"/>
                <a:ea typeface="微軟正黑體" panose="020B0604030504040204" pitchFamily="34" charset="-120"/>
              </a:rPr>
              <a:t>我上街碰到他，他笑瞇瞇地给我讲了这段惊险故事。</a:t>
            </a:r>
            <a:endParaRPr lang="zh-TW" altLang="en-US" sz="2000" dirty="0">
              <a:latin typeface="微軟正黑體" panose="020B0604030504040204" pitchFamily="34" charset="-120"/>
              <a:ea typeface="微軟正黑體" panose="020B0604030504040204" pitchFamily="34" charset="-120"/>
            </a:endParaRPr>
          </a:p>
        </p:txBody>
      </p:sp>
      <p:sp>
        <p:nvSpPr>
          <p:cNvPr id="11" name="矩形"/>
          <p:cNvSpPr/>
          <p:nvPr/>
        </p:nvSpPr>
        <p:spPr>
          <a:xfrm>
            <a:off x="7164288" y="100504"/>
            <a:ext cx="1847946" cy="648076"/>
          </a:xfrm>
          <a:prstGeom prst="rect">
            <a:avLst/>
          </a:prstGeom>
          <a:solidFill>
            <a:srgbClr val="FFFFFF"/>
          </a:solidFill>
          <a:ln w="38100" cap="flat">
            <a:solidFill>
              <a:schemeClr val="accent6">
                <a:hueOff val="-146070"/>
                <a:satOff val="-10048"/>
                <a:lumOff val="-30626"/>
              </a:schemeClr>
            </a:solidFill>
            <a:prstDash val="solid"/>
            <a:round/>
          </a:ln>
          <a:effectLst/>
        </p:spPr>
        <p:txBody>
          <a:bodyPr wrap="square" lIns="65022" tIns="65022" rIns="65022" bIns="65022" numCol="1" anchor="ctr">
            <a:noAutofit/>
          </a:bodyPr>
          <a:lstStyle/>
          <a:p>
            <a:pPr algn="ctr" defTabSz="909458" hangingPunct="0">
              <a:defRPr sz="5600">
                <a:latin typeface="微軟正黑體"/>
                <a:ea typeface="微軟正黑體"/>
                <a:cs typeface="微軟正黑體"/>
                <a:sym typeface="微軟正黑體"/>
              </a:defRPr>
            </a:pPr>
            <a:r>
              <a:rPr lang="ja-JP" altLang="en-US" sz="3200" b="1" kern="0" dirty="0" smtClean="0">
                <a:solidFill>
                  <a:srgbClr val="EF5FA7">
                    <a:hueOff val="-146070"/>
                    <a:satOff val="-10048"/>
                    <a:lumOff val="-30626"/>
                  </a:srgbClr>
                </a:solidFill>
              </a:rPr>
              <a:t>善報</a:t>
            </a:r>
            <a:r>
              <a:rPr lang="en-US" altLang="ja-JP" sz="3200" b="1" kern="0" dirty="0" smtClean="0">
                <a:solidFill>
                  <a:srgbClr val="EF5FA7">
                    <a:hueOff val="-146070"/>
                    <a:satOff val="-10048"/>
                    <a:lumOff val="-30626"/>
                  </a:srgbClr>
                </a:solidFill>
              </a:rPr>
              <a:t>1</a:t>
            </a:r>
            <a:endParaRPr lang="en-US" altLang="ja-JP" sz="3200" b="1" kern="0" dirty="0">
              <a:solidFill>
                <a:srgbClr val="EF5FA7">
                  <a:hueOff val="-146070"/>
                  <a:satOff val="-10048"/>
                  <a:lumOff val="-30626"/>
                </a:srgbClr>
              </a:solidFill>
            </a:endParaRPr>
          </a:p>
        </p:txBody>
      </p:sp>
    </p:spTree>
    <p:extLst>
      <p:ext uri="{BB962C8B-B14F-4D97-AF65-F5344CB8AC3E}">
        <p14:creationId xmlns:p14="http://schemas.microsoft.com/office/powerpoint/2010/main" val="1239724022"/>
      </p:ext>
    </p:ext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5" name="矩形 7"/>
          <p:cNvSpPr/>
          <p:nvPr/>
        </p:nvSpPr>
        <p:spPr>
          <a:xfrm>
            <a:off x="225793" y="848935"/>
            <a:ext cx="8786543" cy="5119535"/>
          </a:xfrm>
          <a:prstGeom prst="rect">
            <a:avLst/>
          </a:prstGeom>
          <a:solidFill>
            <a:srgbClr val="FFFFFF"/>
          </a:solidFill>
          <a:ln w="12700">
            <a:miter lim="400000"/>
          </a:ln>
        </p:spPr>
        <p:txBody>
          <a:bodyPr lIns="45719" rIns="45719" anchor="ctr"/>
          <a:lstStyle/>
          <a:p>
            <a:pPr defTabSz="909457">
              <a:defRPr>
                <a:latin typeface="Microsoft JhengHei"/>
                <a:ea typeface="Microsoft JhengHei"/>
                <a:cs typeface="Microsoft JhengHei"/>
                <a:sym typeface="Microsoft JhengHei"/>
              </a:defRPr>
            </a:pPr>
            <a:endParaRPr/>
          </a:p>
        </p:txBody>
      </p:sp>
      <p:sp>
        <p:nvSpPr>
          <p:cNvPr id="326" name="矩形 10"/>
          <p:cNvSpPr txBox="1"/>
          <p:nvPr/>
        </p:nvSpPr>
        <p:spPr>
          <a:xfrm>
            <a:off x="225792" y="1011914"/>
            <a:ext cx="8786543" cy="4554584"/>
          </a:xfrm>
          <a:prstGeom prst="rect">
            <a:avLst/>
          </a:prstGeom>
          <a:ln w="12700">
            <a:miter lim="400000"/>
          </a:ln>
          <a:extLst>
            <a:ext uri="{C572A759-6A51-4108-AA02-DFA0A04FC94B}">
              <ma14:wrappingTextBoxFlag xmlns="" xmlns:ma14="http://schemas.microsoft.com/office/mac/drawingml/2011/main" val="1"/>
            </a:ext>
          </a:extLst>
        </p:spPr>
        <p:txBody>
          <a:bodyPr lIns="45468" tIns="45468" rIns="45468" bIns="45468">
            <a:spAutoFit/>
          </a:bodyPr>
          <a:lstStyle/>
          <a:p>
            <a:pPr defTabSz="909457">
              <a:defRPr sz="2200" b="1">
                <a:latin typeface="Microsoft JhengHei"/>
                <a:ea typeface="Microsoft JhengHei"/>
                <a:cs typeface="Microsoft JhengHei"/>
                <a:sym typeface="Microsoft JhengHei"/>
              </a:defRPr>
            </a:pPr>
            <a:r>
              <a:rPr sz="2200" dirty="0" err="1" smtClean="0"/>
              <a:t>性质：</a:t>
            </a:r>
            <a:r>
              <a:rPr sz="2200" dirty="0" err="1" smtClean="0">
                <a:solidFill>
                  <a:srgbClr val="C00000"/>
                </a:solidFill>
              </a:rPr>
              <a:t>污蔑签名运动</a:t>
            </a:r>
            <a:endParaRPr sz="2200" dirty="0">
              <a:solidFill>
                <a:srgbClr val="C00000"/>
              </a:solidFill>
            </a:endParaRPr>
          </a:p>
          <a:p>
            <a:pPr defTabSz="909457">
              <a:defRPr sz="2200" b="1">
                <a:latin typeface="Microsoft JhengHei"/>
                <a:ea typeface="Microsoft JhengHei"/>
                <a:cs typeface="Microsoft JhengHei"/>
                <a:sym typeface="Microsoft JhengHei"/>
              </a:defRPr>
            </a:pPr>
            <a:endParaRPr sz="2200" dirty="0">
              <a:solidFill>
                <a:srgbClr val="C00000"/>
              </a:solidFill>
            </a:endParaRPr>
          </a:p>
          <a:p>
            <a:pPr defTabSz="909457">
              <a:defRPr sz="2200" b="1">
                <a:latin typeface="Microsoft JhengHei"/>
                <a:ea typeface="Microsoft JhengHei"/>
                <a:cs typeface="Microsoft JhengHei"/>
                <a:sym typeface="Microsoft JhengHei"/>
              </a:defRPr>
            </a:pPr>
            <a:r>
              <a:rPr sz="2200" dirty="0" err="1" smtClean="0"/>
              <a:t>负责单位：</a:t>
            </a:r>
            <a:r>
              <a:rPr sz="2200" b="0" dirty="0" err="1" smtClean="0"/>
              <a:t>石家庄教</a:t>
            </a:r>
            <a:r>
              <a:rPr lang="zh-TW" altLang="en-US" sz="2200" b="0" dirty="0" smtClean="0"/>
              <a:t>育</a:t>
            </a:r>
            <a:r>
              <a:rPr sz="2200" b="0" dirty="0" smtClean="0"/>
              <a:t>局</a:t>
            </a:r>
            <a:r>
              <a:rPr lang="zh-TW" altLang="en-US" sz="2200" b="0" dirty="0" smtClean="0"/>
              <a:t>、各级学校组织</a:t>
            </a:r>
            <a:endParaRPr sz="2200" b="0" dirty="0"/>
          </a:p>
          <a:p>
            <a:pPr defTabSz="909457">
              <a:defRPr sz="2200" b="1">
                <a:latin typeface="Microsoft JhengHei"/>
                <a:ea typeface="Microsoft JhengHei"/>
                <a:cs typeface="Microsoft JhengHei"/>
                <a:sym typeface="Microsoft JhengHei"/>
              </a:defRPr>
            </a:pPr>
            <a:endParaRPr lang="en-US" sz="2200" dirty="0" smtClean="0"/>
          </a:p>
          <a:p>
            <a:pPr defTabSz="909457">
              <a:defRPr sz="2200" b="1">
                <a:latin typeface="Microsoft JhengHei"/>
                <a:ea typeface="Microsoft JhengHei"/>
                <a:cs typeface="Microsoft JhengHei"/>
                <a:sym typeface="Microsoft JhengHei"/>
              </a:defRPr>
            </a:pPr>
            <a:r>
              <a:rPr sz="2200" dirty="0" err="1" smtClean="0"/>
              <a:t>情况</a:t>
            </a:r>
            <a:r>
              <a:rPr sz="2200" dirty="0" smtClean="0"/>
              <a:t>：</a:t>
            </a:r>
          </a:p>
          <a:p>
            <a:pPr defTabSz="909457">
              <a:defRPr sz="2400">
                <a:latin typeface="Microsoft JhengHei"/>
                <a:ea typeface="Microsoft JhengHei"/>
                <a:cs typeface="Microsoft JhengHei"/>
                <a:sym typeface="Microsoft JhengHei"/>
              </a:defRPr>
            </a:pPr>
            <a:r>
              <a:rPr sz="2000" dirty="0" err="1" smtClean="0"/>
              <a:t>近期，石家庄市教育局组织了一个“诽谤大法”的签名活动</a:t>
            </a:r>
            <a:r>
              <a:rPr sz="2000" dirty="0" smtClean="0"/>
              <a:t>，</a:t>
            </a:r>
            <a:endParaRPr lang="en-US" sz="2000" dirty="0" smtClean="0"/>
          </a:p>
          <a:p>
            <a:pPr defTabSz="909457">
              <a:defRPr sz="2400">
                <a:latin typeface="Microsoft JhengHei"/>
                <a:ea typeface="Microsoft JhengHei"/>
                <a:cs typeface="Microsoft JhengHei"/>
                <a:sym typeface="Microsoft JhengHei"/>
              </a:defRPr>
            </a:pPr>
            <a:r>
              <a:rPr sz="2000" dirty="0" smtClean="0"/>
              <a:t>叫“</a:t>
            </a:r>
            <a:r>
              <a:rPr sz="2000" dirty="0" err="1" smtClean="0">
                <a:solidFill>
                  <a:srgbClr val="FF0000"/>
                </a:solidFill>
              </a:rPr>
              <a:t>对</a:t>
            </a:r>
            <a:r>
              <a:rPr lang="en-US" altLang="zh-TW" sz="2000" dirty="0" err="1" smtClean="0">
                <a:solidFill>
                  <a:srgbClr val="FF0000"/>
                </a:solidFill>
              </a:rPr>
              <a:t>X</a:t>
            </a:r>
            <a:r>
              <a:rPr sz="2000" dirty="0" err="1" smtClean="0">
                <a:solidFill>
                  <a:srgbClr val="FF0000"/>
                </a:solidFill>
              </a:rPr>
              <a:t>教说不</a:t>
            </a:r>
            <a:r>
              <a:rPr sz="2000" dirty="0" smtClean="0">
                <a:solidFill>
                  <a:srgbClr val="FF0000"/>
                </a:solidFill>
              </a:rPr>
              <a:t>”（</a:t>
            </a:r>
            <a:r>
              <a:rPr sz="2000" dirty="0" err="1">
                <a:solidFill>
                  <a:srgbClr val="FF0000"/>
                </a:solidFill>
              </a:rPr>
              <a:t>中共才是真正的邪教</a:t>
            </a:r>
            <a:r>
              <a:rPr sz="2000" dirty="0" smtClean="0">
                <a:solidFill>
                  <a:srgbClr val="FF0000"/>
                </a:solidFill>
              </a:rPr>
              <a:t>）</a:t>
            </a:r>
            <a:r>
              <a:rPr lang="zh-TW" altLang="en-US" sz="2000" dirty="0" smtClean="0">
                <a:solidFill>
                  <a:srgbClr val="FF0000"/>
                </a:solidFill>
              </a:rPr>
              <a:t>。</a:t>
            </a:r>
            <a:endParaRPr lang="en-US" altLang="zh-TW" sz="2000" dirty="0" smtClean="0">
              <a:solidFill>
                <a:srgbClr val="FF0000"/>
              </a:solidFill>
            </a:endParaRPr>
          </a:p>
          <a:p>
            <a:pPr defTabSz="909457">
              <a:defRPr sz="2400">
                <a:latin typeface="Microsoft JhengHei"/>
                <a:ea typeface="Microsoft JhengHei"/>
                <a:cs typeface="Microsoft JhengHei"/>
                <a:sym typeface="Microsoft JhengHei"/>
              </a:defRPr>
            </a:pPr>
            <a:endParaRPr lang="en-US" sz="2000" dirty="0" smtClean="0">
              <a:solidFill>
                <a:srgbClr val="FF0000"/>
              </a:solidFill>
            </a:endParaRPr>
          </a:p>
          <a:p>
            <a:pPr defTabSz="909457">
              <a:defRPr sz="2400">
                <a:latin typeface="Microsoft JhengHei"/>
                <a:ea typeface="Microsoft JhengHei"/>
                <a:cs typeface="Microsoft JhengHei"/>
                <a:sym typeface="Microsoft JhengHei"/>
              </a:defRPr>
            </a:pPr>
            <a:r>
              <a:rPr sz="2000" dirty="0" err="1" smtClean="0"/>
              <a:t>各个学校班级都要搞，班主任要求学生的</a:t>
            </a:r>
            <a:r>
              <a:rPr sz="2000" dirty="0" err="1" smtClean="0">
                <a:solidFill>
                  <a:schemeClr val="tx1"/>
                </a:solidFill>
              </a:rPr>
              <a:t>双方家长</a:t>
            </a:r>
            <a:r>
              <a:rPr sz="2000" dirty="0" err="1" smtClean="0"/>
              <a:t>都要用家长的微信号签名</a:t>
            </a:r>
            <a:r>
              <a:rPr sz="2000" dirty="0" smtClean="0"/>
              <a:t>，</a:t>
            </a:r>
            <a:endParaRPr lang="en-US" sz="2000" dirty="0" smtClean="0"/>
          </a:p>
          <a:p>
            <a:pPr defTabSz="909457">
              <a:defRPr sz="2400">
                <a:latin typeface="Microsoft JhengHei"/>
                <a:ea typeface="Microsoft JhengHei"/>
                <a:cs typeface="Microsoft JhengHei"/>
                <a:sym typeface="Microsoft JhengHei"/>
              </a:defRPr>
            </a:pPr>
            <a:r>
              <a:rPr sz="2000" dirty="0" smtClean="0">
                <a:solidFill>
                  <a:srgbClr val="FF0000"/>
                </a:solidFill>
              </a:rPr>
              <a:t>一个多星期以前就有300多万人签名了</a:t>
            </a:r>
            <a:r>
              <a:rPr sz="2000" dirty="0" smtClean="0"/>
              <a:t>。</a:t>
            </a:r>
            <a:endParaRPr lang="en-US" sz="2000" dirty="0" smtClean="0"/>
          </a:p>
          <a:p>
            <a:pPr defTabSz="909457">
              <a:defRPr sz="2400">
                <a:latin typeface="Microsoft JhengHei"/>
                <a:ea typeface="Microsoft JhengHei"/>
                <a:cs typeface="Microsoft JhengHei"/>
                <a:sym typeface="Microsoft JhengHei"/>
              </a:defRPr>
            </a:pPr>
            <a:r>
              <a:rPr sz="2000" dirty="0" err="1" smtClean="0"/>
              <a:t>每两</a:t>
            </a:r>
            <a:r>
              <a:rPr lang="zh-TW" altLang="en-US" sz="2000" dirty="0" smtClean="0"/>
              <a:t>、</a:t>
            </a:r>
            <a:r>
              <a:rPr sz="2000" dirty="0" err="1" smtClean="0"/>
              <a:t>三天就有一、二十万甚至二、三十万签名的</a:t>
            </a:r>
            <a:r>
              <a:rPr sz="2000" dirty="0" smtClean="0"/>
              <a:t>。</a:t>
            </a:r>
            <a:endParaRPr sz="2000" dirty="0"/>
          </a:p>
          <a:p>
            <a:pPr defTabSz="909457">
              <a:defRPr sz="2400">
                <a:latin typeface="Microsoft JhengHei"/>
                <a:ea typeface="Microsoft JhengHei"/>
                <a:cs typeface="Microsoft JhengHei"/>
                <a:sym typeface="Microsoft JhengHei"/>
              </a:defRPr>
            </a:pPr>
            <a:endParaRPr sz="2000" dirty="0"/>
          </a:p>
          <a:p>
            <a:pPr defTabSz="909457">
              <a:defRPr sz="2400">
                <a:latin typeface="Microsoft JhengHei"/>
                <a:ea typeface="Microsoft JhengHei"/>
                <a:cs typeface="Microsoft JhengHei"/>
                <a:sym typeface="Microsoft JhengHei"/>
              </a:defRPr>
            </a:pPr>
            <a:r>
              <a:rPr sz="2000" dirty="0" err="1" smtClean="0"/>
              <a:t>据称此</a:t>
            </a:r>
            <a:r>
              <a:rPr sz="2000" dirty="0" err="1" smtClean="0">
                <a:latin typeface="微軟正黑體"/>
                <a:ea typeface="微軟正黑體"/>
                <a:cs typeface="微軟正黑體"/>
                <a:sym typeface="微軟正黑體"/>
              </a:rPr>
              <a:t>活动不仅在学校搞，有些企事业单位也在搞</a:t>
            </a:r>
            <a:r>
              <a:rPr sz="2000" dirty="0" smtClean="0">
                <a:latin typeface="微軟正黑體"/>
                <a:ea typeface="微軟正黑體"/>
                <a:cs typeface="微軟正黑體"/>
                <a:sym typeface="微軟正黑體"/>
              </a:rPr>
              <a:t>，</a:t>
            </a:r>
            <a:endParaRPr lang="en-US" sz="2000" dirty="0" smtClean="0">
              <a:latin typeface="微軟正黑體"/>
              <a:ea typeface="微軟正黑體"/>
              <a:cs typeface="微軟正黑體"/>
              <a:sym typeface="微軟正黑體"/>
            </a:endParaRPr>
          </a:p>
          <a:p>
            <a:pPr defTabSz="909457">
              <a:defRPr sz="2400">
                <a:latin typeface="Microsoft JhengHei"/>
                <a:ea typeface="Microsoft JhengHei"/>
                <a:cs typeface="Microsoft JhengHei"/>
                <a:sym typeface="Microsoft JhengHei"/>
              </a:defRPr>
            </a:pPr>
            <a:r>
              <a:rPr sz="2000" dirty="0" err="1" smtClean="0">
                <a:latin typeface="微軟正黑體"/>
                <a:ea typeface="微軟正黑體"/>
                <a:cs typeface="微軟正黑體"/>
                <a:sym typeface="微軟正黑體"/>
              </a:rPr>
              <a:t>组长以上级别的都要签</a:t>
            </a:r>
            <a:r>
              <a:rPr sz="2000" dirty="0" smtClean="0">
                <a:latin typeface="微軟正黑體"/>
                <a:ea typeface="微軟正黑體"/>
                <a:cs typeface="微軟正黑體"/>
                <a:sym typeface="微軟正黑體"/>
              </a:rPr>
              <a:t>。 </a:t>
            </a:r>
            <a:endParaRPr sz="2000" dirty="0">
              <a:latin typeface="微軟正黑體"/>
              <a:ea typeface="微軟正黑體"/>
              <a:cs typeface="微軟正黑體"/>
              <a:sym typeface="微軟正黑體"/>
            </a:endParaRPr>
          </a:p>
        </p:txBody>
      </p:sp>
      <p:grpSp>
        <p:nvGrpSpPr>
          <p:cNvPr id="329" name="矩形 5"/>
          <p:cNvGrpSpPr/>
          <p:nvPr/>
        </p:nvGrpSpPr>
        <p:grpSpPr>
          <a:xfrm>
            <a:off x="-3" y="-12"/>
            <a:ext cx="9144002" cy="848947"/>
            <a:chOff x="-1" y="-6"/>
            <a:chExt cx="9144001" cy="848945"/>
          </a:xfrm>
        </p:grpSpPr>
        <p:sp>
          <p:nvSpPr>
            <p:cNvPr id="327" name="矩形"/>
            <p:cNvSpPr/>
            <p:nvPr/>
          </p:nvSpPr>
          <p:spPr>
            <a:xfrm>
              <a:off x="-1" y="-6"/>
              <a:ext cx="9144001" cy="848945"/>
            </a:xfrm>
            <a:prstGeom prst="rect">
              <a:avLst/>
            </a:prstGeom>
            <a:solidFill>
              <a:srgbClr val="E46C0A"/>
            </a:solidFill>
            <a:ln w="12700" cap="flat">
              <a:noFill/>
              <a:miter lim="400000"/>
            </a:ln>
            <a:effectLst/>
          </p:spPr>
          <p:txBody>
            <a:bodyPr wrap="square" lIns="45719" tIns="45719" rIns="45719" bIns="45719" numCol="1" anchor="ctr">
              <a:noAutofit/>
            </a:bodyPr>
            <a:lstStyle/>
            <a:p>
              <a:pPr defTabSz="909457">
                <a:defRPr>
                  <a:solidFill>
                    <a:srgbClr val="FFFFFF"/>
                  </a:solidFill>
                </a:defRPr>
              </a:pPr>
              <a:endParaRPr/>
            </a:p>
          </p:txBody>
        </p:sp>
        <p:sp>
          <p:nvSpPr>
            <p:cNvPr id="328" name="9-1. 湖南專案一(株洲市)"/>
            <p:cNvSpPr txBox="1"/>
            <p:nvPr/>
          </p:nvSpPr>
          <p:spPr>
            <a:xfrm>
              <a:off x="-1" y="81809"/>
              <a:ext cx="9144001" cy="68531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65022" tIns="65022" rIns="65022" bIns="65022" numCol="1" anchor="ctr">
              <a:spAutoFit/>
            </a:bodyPr>
            <a:lstStyle/>
            <a:p>
              <a:pPr defTabSz="1300480">
                <a:defRPr sz="3600">
                  <a:solidFill>
                    <a:srgbClr val="FFFFFF"/>
                  </a:solidFill>
                  <a:latin typeface="微軟正黑體"/>
                  <a:ea typeface="微軟正黑體"/>
                  <a:cs typeface="微軟正黑體"/>
                  <a:sym typeface="微軟正黑體"/>
                </a:defRPr>
              </a:pPr>
              <a:r>
                <a:rPr lang="en-US" dirty="0" smtClean="0"/>
                <a:t>8</a:t>
              </a:r>
              <a:r>
                <a:rPr dirty="0" smtClean="0"/>
                <a:t>-1.</a:t>
              </a:r>
              <a:r>
                <a:rPr b="1" dirty="0" smtClean="0"/>
                <a:t>石家庄市</a:t>
              </a:r>
              <a:endParaRPr b="1" dirty="0"/>
            </a:p>
          </p:txBody>
        </p:sp>
      </p:grpSp>
      <p:grpSp>
        <p:nvGrpSpPr>
          <p:cNvPr id="332" name="矩形"/>
          <p:cNvGrpSpPr/>
          <p:nvPr/>
        </p:nvGrpSpPr>
        <p:grpSpPr>
          <a:xfrm>
            <a:off x="7380312" y="42019"/>
            <a:ext cx="1632023" cy="765045"/>
            <a:chOff x="0" y="0"/>
            <a:chExt cx="1632022" cy="765044"/>
          </a:xfrm>
        </p:grpSpPr>
        <p:sp>
          <p:nvSpPr>
            <p:cNvPr id="330" name="矩形"/>
            <p:cNvSpPr/>
            <p:nvPr/>
          </p:nvSpPr>
          <p:spPr>
            <a:xfrm>
              <a:off x="0" y="58484"/>
              <a:ext cx="1632023" cy="648076"/>
            </a:xfrm>
            <a:prstGeom prst="rect">
              <a:avLst/>
            </a:prstGeom>
            <a:solidFill>
              <a:srgbClr val="FFFFFF"/>
            </a:solidFill>
            <a:ln w="38100" cap="flat">
              <a:solidFill>
                <a:schemeClr val="accent6"/>
              </a:solidFill>
              <a:prstDash val="solid"/>
              <a:round/>
            </a:ln>
            <a:effectLst/>
          </p:spPr>
          <p:txBody>
            <a:bodyPr wrap="square" lIns="45719" tIns="45719" rIns="45719" bIns="45719" numCol="1" anchor="ctr">
              <a:noAutofit/>
            </a:bodyPr>
            <a:lstStyle/>
            <a:p>
              <a:pPr algn="ctr" defTabSz="909457">
                <a:defRPr sz="3600" b="1">
                  <a:solidFill>
                    <a:srgbClr val="E46C0A"/>
                  </a:solidFill>
                  <a:latin typeface="微軟正黑體"/>
                  <a:ea typeface="微軟正黑體"/>
                  <a:cs typeface="微軟正黑體"/>
                  <a:sym typeface="微軟正黑體"/>
                </a:defRPr>
              </a:pPr>
              <a:endParaRPr/>
            </a:p>
          </p:txBody>
        </p:sp>
        <p:sp>
          <p:nvSpPr>
            <p:cNvPr id="331" name="案情2"/>
            <p:cNvSpPr txBox="1"/>
            <p:nvPr/>
          </p:nvSpPr>
          <p:spPr>
            <a:xfrm>
              <a:off x="0" y="0"/>
              <a:ext cx="1632023" cy="765045"/>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65022" tIns="65022" rIns="65022" bIns="65022" numCol="1" anchor="ctr">
              <a:spAutoFit/>
            </a:bodyPr>
            <a:lstStyle>
              <a:lvl1pPr algn="ctr" defTabSz="909457">
                <a:defRPr sz="3600" b="1">
                  <a:solidFill>
                    <a:srgbClr val="E46C0A"/>
                  </a:solidFill>
                  <a:latin typeface="微軟正黑體"/>
                  <a:ea typeface="微軟正黑體"/>
                  <a:cs typeface="微軟正黑體"/>
                  <a:sym typeface="微軟正黑體"/>
                </a:defRPr>
              </a:lvl1pPr>
            </a:lstStyle>
            <a:p>
              <a:r>
                <a:t>案情2</a:t>
              </a:r>
            </a:p>
          </p:txBody>
        </p:sp>
      </p:grpSp>
    </p:spTree>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4" name="矩形 7"/>
          <p:cNvSpPr/>
          <p:nvPr/>
        </p:nvSpPr>
        <p:spPr>
          <a:xfrm>
            <a:off x="225792" y="848935"/>
            <a:ext cx="8786543" cy="5119535"/>
          </a:xfrm>
          <a:prstGeom prst="rect">
            <a:avLst/>
          </a:prstGeom>
          <a:solidFill>
            <a:srgbClr val="FFFFFF"/>
          </a:solidFill>
          <a:ln w="12700">
            <a:miter lim="400000"/>
          </a:ln>
        </p:spPr>
        <p:txBody>
          <a:bodyPr lIns="45719" rIns="45719" anchor="ctr"/>
          <a:lstStyle/>
          <a:p>
            <a:pPr defTabSz="909457">
              <a:defRPr>
                <a:latin typeface="Microsoft JhengHei"/>
                <a:ea typeface="Microsoft JhengHei"/>
                <a:cs typeface="Microsoft JhengHei"/>
                <a:sym typeface="Microsoft JhengHei"/>
              </a:defRPr>
            </a:pPr>
            <a:endParaRPr/>
          </a:p>
        </p:txBody>
      </p:sp>
      <p:sp>
        <p:nvSpPr>
          <p:cNvPr id="335" name="矩形 10"/>
          <p:cNvSpPr txBox="1"/>
          <p:nvPr/>
        </p:nvSpPr>
        <p:spPr>
          <a:xfrm>
            <a:off x="94127" y="980728"/>
            <a:ext cx="8918207" cy="5077804"/>
          </a:xfrm>
          <a:prstGeom prst="rect">
            <a:avLst/>
          </a:prstGeom>
          <a:ln w="12700">
            <a:miter lim="400000"/>
          </a:ln>
          <a:extLst>
            <a:ext uri="{C572A759-6A51-4108-AA02-DFA0A04FC94B}">
              <ma14:wrappingTextBoxFlag xmlns="" xmlns:ma14="http://schemas.microsoft.com/office/mac/drawingml/2011/main" val="1"/>
            </a:ext>
          </a:extLst>
        </p:spPr>
        <p:txBody>
          <a:bodyPr lIns="45468" tIns="45468" rIns="45468" bIns="45468">
            <a:spAutoFit/>
          </a:bodyPr>
          <a:lstStyle/>
          <a:p>
            <a:pPr defTabSz="909457">
              <a:defRPr sz="2200" b="1">
                <a:latin typeface="Microsoft JhengHei"/>
                <a:ea typeface="Microsoft JhengHei"/>
                <a:cs typeface="Microsoft JhengHei"/>
                <a:sym typeface="Microsoft JhengHei"/>
              </a:defRPr>
            </a:pPr>
            <a:r>
              <a:rPr smtClean="0"/>
              <a:t>性质：</a:t>
            </a:r>
            <a:r>
              <a:rPr smtClean="0">
                <a:solidFill>
                  <a:srgbClr val="C00000"/>
                </a:solidFill>
              </a:rPr>
              <a:t>污蔑签名运动</a:t>
            </a:r>
            <a:endParaRPr dirty="0">
              <a:solidFill>
                <a:srgbClr val="C00000"/>
              </a:solidFill>
            </a:endParaRPr>
          </a:p>
          <a:p>
            <a:pPr defTabSz="909457">
              <a:defRPr sz="2200" b="1">
                <a:latin typeface="Microsoft JhengHei"/>
                <a:ea typeface="Microsoft JhengHei"/>
                <a:cs typeface="Microsoft JhengHei"/>
                <a:sym typeface="Microsoft JhengHei"/>
              </a:defRPr>
            </a:pPr>
            <a:endParaRPr sz="2000" b="0" dirty="0"/>
          </a:p>
          <a:p>
            <a:pPr defTabSz="909457">
              <a:defRPr sz="2200" b="1">
                <a:latin typeface="Microsoft JhengHei"/>
                <a:ea typeface="Microsoft JhengHei"/>
                <a:cs typeface="Microsoft JhengHei"/>
                <a:sym typeface="Microsoft JhengHei"/>
              </a:defRPr>
            </a:pPr>
            <a:r>
              <a:rPr smtClean="0"/>
              <a:t>情况：</a:t>
            </a:r>
            <a:endParaRPr dirty="0"/>
          </a:p>
          <a:p>
            <a:pPr>
              <a:defRPr sz="2400">
                <a:latin typeface="Microsoft JhengHei"/>
                <a:ea typeface="Microsoft JhengHei"/>
                <a:cs typeface="Microsoft JhengHei"/>
                <a:sym typeface="Microsoft JhengHei"/>
              </a:defRPr>
            </a:pPr>
            <a:r>
              <a:rPr lang="en-US" altLang="zh-TW" sz="2000" dirty="0">
                <a:solidFill>
                  <a:srgbClr val="FF0000"/>
                </a:solidFill>
              </a:rPr>
              <a:t>2017</a:t>
            </a:r>
            <a:r>
              <a:rPr lang="zh-TW" altLang="en-US" sz="2000" dirty="0">
                <a:solidFill>
                  <a:srgbClr val="FF0000"/>
                </a:solidFill>
              </a:rPr>
              <a:t>年</a:t>
            </a:r>
            <a:r>
              <a:rPr lang="en-US" altLang="zh-TW" sz="2000" dirty="0"/>
              <a:t>12</a:t>
            </a:r>
            <a:r>
              <a:rPr lang="zh-TW" altLang="en-US" sz="2000" dirty="0"/>
              <a:t>月</a:t>
            </a:r>
            <a:r>
              <a:rPr lang="en-US" altLang="zh-TW" sz="2000" dirty="0" smtClean="0"/>
              <a:t>15</a:t>
            </a:r>
            <a:r>
              <a:rPr lang="zh-TW" altLang="en-US" sz="2000" smtClean="0"/>
              <a:t>日，</a:t>
            </a:r>
            <a:r>
              <a:rPr sz="2000" smtClean="0">
                <a:solidFill>
                  <a:srgbClr val="FF0000"/>
                </a:solidFill>
              </a:rPr>
              <a:t>河北工程技术学院</a:t>
            </a:r>
            <a:r>
              <a:rPr sz="2000" smtClean="0"/>
              <a:t>进行诽谤大法的宣传活动，</a:t>
            </a:r>
            <a:endParaRPr lang="en-US" sz="2000" dirty="0" smtClean="0"/>
          </a:p>
          <a:p>
            <a:pPr>
              <a:defRPr sz="2400">
                <a:latin typeface="Microsoft JhengHei"/>
                <a:ea typeface="Microsoft JhengHei"/>
                <a:cs typeface="Microsoft JhengHei"/>
                <a:sym typeface="Microsoft JhengHei"/>
              </a:defRPr>
            </a:pPr>
            <a:endParaRPr lang="en-US" sz="2000" dirty="0" smtClean="0"/>
          </a:p>
          <a:p>
            <a:pPr>
              <a:defRPr sz="2400">
                <a:latin typeface="Microsoft JhengHei"/>
                <a:ea typeface="Microsoft JhengHei"/>
                <a:cs typeface="Microsoft JhengHei"/>
                <a:sym typeface="Microsoft JhengHei"/>
              </a:defRPr>
            </a:pPr>
            <a:r>
              <a:rPr lang="zh-TW" altLang="en-US" sz="2000" smtClean="0"/>
              <a:t>石家庄市委防范办涉外处处长</a:t>
            </a:r>
            <a:r>
              <a:rPr lang="zh-TW" altLang="en-US" sz="2000" smtClean="0">
                <a:solidFill>
                  <a:srgbClr val="00B050"/>
                </a:solidFill>
              </a:rPr>
              <a:t>杜静波</a:t>
            </a:r>
            <a:r>
              <a:rPr lang="zh-TW" altLang="en-US" sz="2000" smtClean="0"/>
              <a:t>、桥西区委防范办主任</a:t>
            </a:r>
            <a:r>
              <a:rPr lang="zh-TW" altLang="en-US" sz="2000" smtClean="0">
                <a:solidFill>
                  <a:srgbClr val="00B050"/>
                </a:solidFill>
              </a:rPr>
              <a:t>王伟</a:t>
            </a:r>
            <a:r>
              <a:rPr lang="zh-TW" altLang="en-US" sz="2000" smtClean="0">
                <a:solidFill>
                  <a:srgbClr val="FF0000"/>
                </a:solidFill>
              </a:rPr>
              <a:t>出席</a:t>
            </a:r>
            <a:r>
              <a:rPr lang="zh-TW" altLang="en-US" sz="2000" smtClean="0"/>
              <a:t>报告会。由校团委副书记</a:t>
            </a:r>
            <a:r>
              <a:rPr lang="zh-TW" altLang="en-US" sz="2000" smtClean="0">
                <a:solidFill>
                  <a:srgbClr val="00B050"/>
                </a:solidFill>
              </a:rPr>
              <a:t>郭静</a:t>
            </a:r>
            <a:r>
              <a:rPr lang="zh-TW" altLang="en-US" sz="2000" smtClean="0">
                <a:solidFill>
                  <a:srgbClr val="FF0000"/>
                </a:solidFill>
              </a:rPr>
              <a:t>主持</a:t>
            </a:r>
            <a:r>
              <a:rPr lang="zh-TW" altLang="en-US" sz="2000" dirty="0" smtClean="0"/>
              <a:t>，</a:t>
            </a:r>
            <a:endParaRPr lang="en-US" altLang="zh-TW" sz="2000" dirty="0" smtClean="0"/>
          </a:p>
          <a:p>
            <a:pPr>
              <a:defRPr sz="2400">
                <a:latin typeface="Microsoft JhengHei"/>
                <a:ea typeface="Microsoft JhengHei"/>
                <a:cs typeface="Microsoft JhengHei"/>
                <a:sym typeface="Microsoft JhengHei"/>
              </a:defRPr>
            </a:pPr>
            <a:r>
              <a:rPr lang="zh-TW" altLang="en-US" sz="2000" smtClean="0"/>
              <a:t>全国首</a:t>
            </a:r>
            <a:r>
              <a:rPr lang="zh-TW" altLang="en-US" sz="2000" dirty="0"/>
              <a:t>批百名</a:t>
            </a:r>
            <a:r>
              <a:rPr lang="zh-TW" altLang="en-US" sz="2000"/>
              <a:t>“</a:t>
            </a:r>
            <a:r>
              <a:rPr lang="zh-TW" altLang="en-US" sz="2000" smtClean="0"/>
              <a:t>教育</a:t>
            </a:r>
            <a:r>
              <a:rPr lang="zh-TW" altLang="en-US" sz="2000" smtClean="0">
                <a:solidFill>
                  <a:srgbClr val="FF0000"/>
                </a:solidFill>
              </a:rPr>
              <a:t>转化</a:t>
            </a:r>
            <a:r>
              <a:rPr lang="zh-TW" altLang="en-US" sz="2000" smtClean="0"/>
              <a:t>能手</a:t>
            </a:r>
            <a:r>
              <a:rPr lang="zh-TW" altLang="en-US" sz="2000" dirty="0"/>
              <a:t>”之</a:t>
            </a:r>
            <a:r>
              <a:rPr lang="zh-TW" altLang="en-US" sz="2000"/>
              <a:t>一</a:t>
            </a:r>
            <a:r>
              <a:rPr lang="zh-TW" altLang="en-US" sz="2000" smtClean="0"/>
              <a:t>的</a:t>
            </a:r>
            <a:r>
              <a:rPr lang="zh-TW" altLang="en-US" sz="2000" smtClean="0">
                <a:solidFill>
                  <a:srgbClr val="00B050"/>
                </a:solidFill>
              </a:rPr>
              <a:t>袁书谦</a:t>
            </a:r>
            <a:r>
              <a:rPr lang="zh-TW" altLang="en-US" sz="2000" smtClean="0"/>
              <a:t>为师生作了专题报告，</a:t>
            </a:r>
          </a:p>
          <a:p>
            <a:pPr>
              <a:defRPr sz="2400">
                <a:latin typeface="Microsoft JhengHei"/>
                <a:ea typeface="Microsoft JhengHei"/>
                <a:cs typeface="Microsoft JhengHei"/>
                <a:sym typeface="Microsoft JhengHei"/>
              </a:defRPr>
            </a:pPr>
            <a:endParaRPr lang="en-US" altLang="zh-TW" sz="2000" dirty="0" smtClean="0"/>
          </a:p>
          <a:p>
            <a:pPr>
              <a:defRPr sz="2400">
                <a:latin typeface="Microsoft JhengHei"/>
                <a:ea typeface="Microsoft JhengHei"/>
                <a:cs typeface="Microsoft JhengHei"/>
                <a:sym typeface="Microsoft JhengHei"/>
              </a:defRPr>
            </a:pPr>
            <a:r>
              <a:rPr lang="zh-TW" altLang="en-US" sz="2000" smtClean="0"/>
              <a:t>活动中，会计学院</a:t>
            </a:r>
            <a:r>
              <a:rPr lang="zh-TW" altLang="en-US" sz="2000" smtClean="0">
                <a:solidFill>
                  <a:srgbClr val="00B050"/>
                </a:solidFill>
              </a:rPr>
              <a:t>贺纯纯</a:t>
            </a:r>
            <a:r>
              <a:rPr lang="zh-TW" altLang="en-US" sz="2000" smtClean="0"/>
              <a:t>同学宣读了</a:t>
            </a:r>
            <a:endParaRPr lang="en-US" altLang="zh-TW" sz="2000" dirty="0" smtClean="0"/>
          </a:p>
          <a:p>
            <a:pPr>
              <a:defRPr sz="2400">
                <a:latin typeface="Microsoft JhengHei"/>
                <a:ea typeface="Microsoft JhengHei"/>
                <a:cs typeface="Microsoft JhengHei"/>
                <a:sym typeface="Microsoft JhengHei"/>
              </a:defRPr>
            </a:pPr>
            <a:r>
              <a:rPr lang="zh-TW" altLang="en-US" sz="2000" smtClean="0"/>
              <a:t>河北工程技术学院</a:t>
            </a:r>
            <a:r>
              <a:rPr lang="zh-TW" altLang="en-US" sz="2000" smtClean="0">
                <a:solidFill>
                  <a:srgbClr val="FF0000"/>
                </a:solidFill>
              </a:rPr>
              <a:t>反对</a:t>
            </a:r>
            <a:r>
              <a:rPr lang="en-US" altLang="zh-TW" sz="2000" smtClean="0">
                <a:solidFill>
                  <a:srgbClr val="FF0000"/>
                </a:solidFill>
              </a:rPr>
              <a:t>X</a:t>
            </a:r>
            <a:r>
              <a:rPr lang="zh-TW" altLang="en-US" sz="2000" smtClean="0">
                <a:solidFill>
                  <a:srgbClr val="FF0000"/>
                </a:solidFill>
              </a:rPr>
              <a:t>教进校园倡议书</a:t>
            </a:r>
            <a:r>
              <a:rPr lang="zh-TW" altLang="en-US" sz="2000" smtClean="0"/>
              <a:t>（</a:t>
            </a:r>
            <a:r>
              <a:rPr lang="zh-TW" altLang="en-US" sz="2000" dirty="0"/>
              <a:t>中共是真正的邪教</a:t>
            </a:r>
            <a:r>
              <a:rPr lang="zh-TW" altLang="en-US" sz="2000" dirty="0" smtClean="0"/>
              <a:t>）</a:t>
            </a:r>
            <a:r>
              <a:rPr lang="zh-TW" altLang="en-US" sz="2000" dirty="0"/>
              <a:t> </a:t>
            </a:r>
            <a:r>
              <a:rPr lang="zh-TW" altLang="en-US" sz="2000" dirty="0" smtClean="0"/>
              <a:t>，</a:t>
            </a:r>
            <a:endParaRPr lang="en-US" altLang="zh-TW" sz="2000" dirty="0" smtClean="0"/>
          </a:p>
          <a:p>
            <a:pPr>
              <a:defRPr sz="2400">
                <a:latin typeface="Microsoft JhengHei"/>
                <a:ea typeface="Microsoft JhengHei"/>
                <a:cs typeface="Microsoft JhengHei"/>
                <a:sym typeface="Microsoft JhengHei"/>
              </a:defRPr>
            </a:pPr>
            <a:r>
              <a:rPr lang="zh-TW" altLang="en-US" sz="2000" smtClean="0"/>
              <a:t>现场更安排学生进行所谓的反邪网上签名活动。</a:t>
            </a:r>
            <a:endParaRPr lang="zh-TW" altLang="en-US" sz="2000" dirty="0"/>
          </a:p>
          <a:p>
            <a:pPr>
              <a:defRPr sz="2400">
                <a:latin typeface="Microsoft JhengHei"/>
                <a:ea typeface="Microsoft JhengHei"/>
                <a:cs typeface="Microsoft JhengHei"/>
                <a:sym typeface="Microsoft JhengHei"/>
              </a:defRPr>
            </a:pPr>
            <a:endParaRPr lang="en-US" sz="2000" dirty="0" smtClean="0"/>
          </a:p>
          <a:p>
            <a:pPr>
              <a:defRPr sz="2400">
                <a:latin typeface="Microsoft JhengHei"/>
                <a:ea typeface="Microsoft JhengHei"/>
                <a:cs typeface="Microsoft JhengHei"/>
                <a:sym typeface="Microsoft JhengHei"/>
              </a:defRPr>
            </a:pPr>
            <a:r>
              <a:rPr lang="zh-TW" altLang="en-US" sz="2000" smtClean="0"/>
              <a:t>学院中还有专门诽谤大法的“反邪教协会”（中共是真正的邪教），</a:t>
            </a:r>
            <a:endParaRPr lang="en-US" altLang="zh-TW" sz="2000" dirty="0" smtClean="0"/>
          </a:p>
          <a:p>
            <a:pPr>
              <a:defRPr sz="2400">
                <a:latin typeface="Microsoft JhengHei"/>
                <a:ea typeface="Microsoft JhengHei"/>
                <a:cs typeface="Microsoft JhengHei"/>
                <a:sym typeface="Microsoft JhengHei"/>
              </a:defRPr>
            </a:pPr>
            <a:r>
              <a:rPr lang="zh-TW" altLang="en-US" sz="2000" smtClean="0"/>
              <a:t>多次污蔑诽谤大法。</a:t>
            </a:r>
          </a:p>
          <a:p>
            <a:pPr>
              <a:defRPr sz="2400">
                <a:latin typeface="Microsoft JhengHei"/>
                <a:ea typeface="Microsoft JhengHei"/>
                <a:cs typeface="Microsoft JhengHei"/>
                <a:sym typeface="Microsoft JhengHei"/>
              </a:defRPr>
            </a:pPr>
            <a:endParaRPr sz="2000" dirty="0"/>
          </a:p>
        </p:txBody>
      </p:sp>
      <p:grpSp>
        <p:nvGrpSpPr>
          <p:cNvPr id="338" name="矩形 5"/>
          <p:cNvGrpSpPr/>
          <p:nvPr/>
        </p:nvGrpSpPr>
        <p:grpSpPr>
          <a:xfrm>
            <a:off x="-3" y="-12"/>
            <a:ext cx="9144002" cy="848947"/>
            <a:chOff x="-1" y="-6"/>
            <a:chExt cx="9144001" cy="848945"/>
          </a:xfrm>
        </p:grpSpPr>
        <p:sp>
          <p:nvSpPr>
            <p:cNvPr id="336" name="矩形"/>
            <p:cNvSpPr/>
            <p:nvPr/>
          </p:nvSpPr>
          <p:spPr>
            <a:xfrm>
              <a:off x="-1" y="-6"/>
              <a:ext cx="9144001" cy="848945"/>
            </a:xfrm>
            <a:prstGeom prst="rect">
              <a:avLst/>
            </a:prstGeom>
            <a:solidFill>
              <a:srgbClr val="E46C0A"/>
            </a:solidFill>
            <a:ln w="12700" cap="flat">
              <a:noFill/>
              <a:miter lim="400000"/>
            </a:ln>
            <a:effectLst/>
          </p:spPr>
          <p:txBody>
            <a:bodyPr wrap="square" lIns="45719" tIns="45719" rIns="45719" bIns="45719" numCol="1" anchor="ctr">
              <a:noAutofit/>
            </a:bodyPr>
            <a:lstStyle/>
            <a:p>
              <a:pPr defTabSz="909457">
                <a:defRPr>
                  <a:solidFill>
                    <a:srgbClr val="FFFFFF"/>
                  </a:solidFill>
                </a:defRPr>
              </a:pPr>
              <a:endParaRPr/>
            </a:p>
          </p:txBody>
        </p:sp>
        <p:sp>
          <p:nvSpPr>
            <p:cNvPr id="337" name="9-1. 湖南專案一(株洲市)"/>
            <p:cNvSpPr txBox="1"/>
            <p:nvPr/>
          </p:nvSpPr>
          <p:spPr>
            <a:xfrm>
              <a:off x="-1" y="81809"/>
              <a:ext cx="9144001" cy="68531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65022" tIns="65022" rIns="65022" bIns="65022" numCol="1" anchor="ctr">
              <a:spAutoFit/>
            </a:bodyPr>
            <a:lstStyle/>
            <a:p>
              <a:pPr defTabSz="1300480">
                <a:defRPr sz="3600">
                  <a:solidFill>
                    <a:srgbClr val="FFFFFF"/>
                  </a:solidFill>
                  <a:latin typeface="微軟正黑體"/>
                  <a:ea typeface="微軟正黑體"/>
                  <a:cs typeface="微軟正黑體"/>
                  <a:sym typeface="微軟正黑體"/>
                </a:defRPr>
              </a:pPr>
              <a:r>
                <a:rPr lang="en-US" dirty="0" smtClean="0"/>
                <a:t>8</a:t>
              </a:r>
              <a:r>
                <a:rPr dirty="0" smtClean="0"/>
                <a:t>-</a:t>
              </a:r>
              <a:r>
                <a:rPr lang="en-US" dirty="0" smtClean="0"/>
                <a:t>2</a:t>
              </a:r>
              <a:r>
                <a:rPr dirty="0" smtClean="0"/>
                <a:t>.</a:t>
              </a:r>
              <a:r>
                <a:rPr b="1" dirty="0" smtClean="0"/>
                <a:t>石家庄市</a:t>
              </a:r>
              <a:endParaRPr b="1" dirty="0"/>
            </a:p>
          </p:txBody>
        </p:sp>
      </p:grpSp>
      <p:grpSp>
        <p:nvGrpSpPr>
          <p:cNvPr id="341" name="矩形"/>
          <p:cNvGrpSpPr/>
          <p:nvPr/>
        </p:nvGrpSpPr>
        <p:grpSpPr>
          <a:xfrm>
            <a:off x="7380312" y="42019"/>
            <a:ext cx="1632023" cy="765045"/>
            <a:chOff x="0" y="0"/>
            <a:chExt cx="1632022" cy="765044"/>
          </a:xfrm>
        </p:grpSpPr>
        <p:sp>
          <p:nvSpPr>
            <p:cNvPr id="339" name="矩形"/>
            <p:cNvSpPr/>
            <p:nvPr/>
          </p:nvSpPr>
          <p:spPr>
            <a:xfrm>
              <a:off x="0" y="58484"/>
              <a:ext cx="1632023" cy="648076"/>
            </a:xfrm>
            <a:prstGeom prst="rect">
              <a:avLst/>
            </a:prstGeom>
            <a:solidFill>
              <a:srgbClr val="FFFFFF"/>
            </a:solidFill>
            <a:ln w="38100" cap="flat">
              <a:solidFill>
                <a:schemeClr val="accent6"/>
              </a:solidFill>
              <a:prstDash val="solid"/>
              <a:round/>
            </a:ln>
            <a:effectLst/>
          </p:spPr>
          <p:txBody>
            <a:bodyPr wrap="square" lIns="45719" tIns="45719" rIns="45719" bIns="45719" numCol="1" anchor="ctr">
              <a:noAutofit/>
            </a:bodyPr>
            <a:lstStyle/>
            <a:p>
              <a:pPr algn="ctr" defTabSz="909457">
                <a:defRPr sz="3600" b="1">
                  <a:solidFill>
                    <a:srgbClr val="E46C0A"/>
                  </a:solidFill>
                  <a:latin typeface="微軟正黑體"/>
                  <a:ea typeface="微軟正黑體"/>
                  <a:cs typeface="微軟正黑體"/>
                  <a:sym typeface="微軟正黑體"/>
                </a:defRPr>
              </a:pPr>
              <a:endParaRPr/>
            </a:p>
          </p:txBody>
        </p:sp>
        <p:sp>
          <p:nvSpPr>
            <p:cNvPr id="340" name="案情3"/>
            <p:cNvSpPr txBox="1"/>
            <p:nvPr/>
          </p:nvSpPr>
          <p:spPr>
            <a:xfrm>
              <a:off x="0" y="0"/>
              <a:ext cx="1632023" cy="765045"/>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65022" tIns="65022" rIns="65022" bIns="65022" numCol="1" anchor="ctr">
              <a:spAutoFit/>
            </a:bodyPr>
            <a:lstStyle>
              <a:lvl1pPr algn="ctr" defTabSz="909457">
                <a:defRPr sz="3600" b="1">
                  <a:solidFill>
                    <a:srgbClr val="E46C0A"/>
                  </a:solidFill>
                  <a:latin typeface="微軟正黑體"/>
                  <a:ea typeface="微軟正黑體"/>
                  <a:cs typeface="微軟正黑體"/>
                  <a:sym typeface="微軟正黑體"/>
                </a:defRPr>
              </a:lvl1pPr>
            </a:lstStyle>
            <a:p>
              <a:r>
                <a:t>案情3</a:t>
              </a:r>
            </a:p>
          </p:txBody>
        </p:sp>
      </p:grpSp>
    </p:spTree>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45" name="矩形 5"/>
          <p:cNvGrpSpPr/>
          <p:nvPr/>
        </p:nvGrpSpPr>
        <p:grpSpPr>
          <a:xfrm>
            <a:off x="13396" y="-3"/>
            <a:ext cx="9130611" cy="836723"/>
            <a:chOff x="-1" y="0"/>
            <a:chExt cx="9130609" cy="836722"/>
          </a:xfrm>
        </p:grpSpPr>
        <p:sp>
          <p:nvSpPr>
            <p:cNvPr id="343" name="矩形"/>
            <p:cNvSpPr/>
            <p:nvPr/>
          </p:nvSpPr>
          <p:spPr>
            <a:xfrm>
              <a:off x="-1" y="0"/>
              <a:ext cx="9130609" cy="836722"/>
            </a:xfrm>
            <a:prstGeom prst="rect">
              <a:avLst/>
            </a:prstGeom>
            <a:solidFill>
              <a:srgbClr val="0070C0"/>
            </a:solidFill>
            <a:ln w="12700" cap="flat">
              <a:noFill/>
              <a:miter lim="400000"/>
            </a:ln>
            <a:effectLst/>
          </p:spPr>
          <p:txBody>
            <a:bodyPr wrap="square" lIns="45719" tIns="45719" rIns="45719" bIns="45719" numCol="1" anchor="ctr">
              <a:noAutofit/>
            </a:bodyPr>
            <a:lstStyle/>
            <a:p>
              <a:pPr>
                <a:defRPr>
                  <a:solidFill>
                    <a:srgbClr val="FFFFFF"/>
                  </a:solidFill>
                </a:defRPr>
              </a:pPr>
              <a:endParaRPr/>
            </a:p>
          </p:txBody>
        </p:sp>
        <p:sp>
          <p:nvSpPr>
            <p:cNvPr id="344" name="9-3. 株洲市被國際追查官員"/>
            <p:cNvSpPr txBox="1"/>
            <p:nvPr/>
          </p:nvSpPr>
          <p:spPr>
            <a:xfrm>
              <a:off x="166693" y="163739"/>
              <a:ext cx="5256006" cy="58477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8" tIns="45718" rIns="45718" bIns="45718" numCol="1" anchor="ctr">
              <a:spAutoFit/>
            </a:bodyPr>
            <a:lstStyle/>
            <a:p>
              <a:pPr>
                <a:defRPr sz="3200" b="1">
                  <a:solidFill>
                    <a:srgbClr val="FFFFFF"/>
                  </a:solidFill>
                  <a:latin typeface="微軟正黑體"/>
                  <a:ea typeface="微軟正黑體"/>
                  <a:cs typeface="微軟正黑體"/>
                  <a:sym typeface="微軟正黑體"/>
                </a:defRPr>
              </a:pPr>
              <a:r>
                <a:rPr lang="en-US" dirty="0" smtClean="0"/>
                <a:t>8</a:t>
              </a:r>
              <a:r>
                <a:rPr dirty="0" smtClean="0"/>
                <a:t>-</a:t>
              </a:r>
              <a:r>
                <a:rPr lang="en-US" dirty="0" smtClean="0"/>
                <a:t>3</a:t>
              </a:r>
              <a:r>
                <a:rPr dirty="0" smtClean="0"/>
                <a:t>. </a:t>
              </a:r>
              <a:r>
                <a:rPr dirty="0" err="1" smtClean="0"/>
                <a:t>石家庄市</a:t>
              </a:r>
              <a:endParaRPr dirty="0"/>
            </a:p>
          </p:txBody>
        </p:sp>
      </p:grpSp>
      <p:grpSp>
        <p:nvGrpSpPr>
          <p:cNvPr id="348" name="矩形"/>
          <p:cNvGrpSpPr/>
          <p:nvPr/>
        </p:nvGrpSpPr>
        <p:grpSpPr>
          <a:xfrm>
            <a:off x="7236297" y="92999"/>
            <a:ext cx="1775941" cy="662937"/>
            <a:chOff x="0" y="0"/>
            <a:chExt cx="1775940" cy="662935"/>
          </a:xfrm>
        </p:grpSpPr>
        <p:sp>
          <p:nvSpPr>
            <p:cNvPr id="346" name="矩形"/>
            <p:cNvSpPr/>
            <p:nvPr/>
          </p:nvSpPr>
          <p:spPr>
            <a:xfrm>
              <a:off x="0" y="7428"/>
              <a:ext cx="1775941" cy="648080"/>
            </a:xfrm>
            <a:prstGeom prst="rect">
              <a:avLst/>
            </a:prstGeom>
            <a:solidFill>
              <a:srgbClr val="FFFFFF"/>
            </a:solidFill>
            <a:ln w="28575" cap="flat">
              <a:solidFill>
                <a:srgbClr val="0070C0"/>
              </a:solidFill>
              <a:prstDash val="solid"/>
              <a:round/>
            </a:ln>
            <a:effectLst/>
          </p:spPr>
          <p:txBody>
            <a:bodyPr wrap="square" lIns="45719" tIns="45719" rIns="45719" bIns="45719" numCol="1" anchor="ctr">
              <a:noAutofit/>
            </a:bodyPr>
            <a:lstStyle/>
            <a:p>
              <a:pPr algn="ctr">
                <a:defRPr sz="3200" b="1">
                  <a:solidFill>
                    <a:srgbClr val="0070C0"/>
                  </a:solidFill>
                  <a:latin typeface="微軟正黑體"/>
                  <a:ea typeface="微軟正黑體"/>
                  <a:cs typeface="微軟正黑體"/>
                  <a:sym typeface="微軟正黑體"/>
                </a:defRPr>
              </a:pPr>
              <a:endParaRPr/>
            </a:p>
          </p:txBody>
        </p:sp>
        <p:sp>
          <p:nvSpPr>
            <p:cNvPr id="347" name="追查2&amp;3"/>
            <p:cNvSpPr txBox="1"/>
            <p:nvPr/>
          </p:nvSpPr>
          <p:spPr>
            <a:xfrm>
              <a:off x="0" y="-1"/>
              <a:ext cx="1775941" cy="662937"/>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8" tIns="45718" rIns="45718" bIns="45718" numCol="1" anchor="ctr">
              <a:spAutoFit/>
            </a:bodyPr>
            <a:lstStyle/>
            <a:p>
              <a:pPr algn="ctr">
                <a:defRPr sz="3200" b="1">
                  <a:solidFill>
                    <a:srgbClr val="0070C0"/>
                  </a:solidFill>
                  <a:latin typeface="微軟正黑體"/>
                  <a:ea typeface="微軟正黑體"/>
                  <a:cs typeface="微軟正黑體"/>
                  <a:sym typeface="微軟正黑體"/>
                </a:defRPr>
              </a:pPr>
              <a:r>
                <a:t>追查2&amp;3</a:t>
              </a:r>
            </a:p>
          </p:txBody>
        </p:sp>
      </p:grpSp>
      <p:sp>
        <p:nvSpPr>
          <p:cNvPr id="349" name="文字方塊 2"/>
          <p:cNvSpPr txBox="1"/>
          <p:nvPr/>
        </p:nvSpPr>
        <p:spPr>
          <a:xfrm>
            <a:off x="180090" y="1196751"/>
            <a:ext cx="8784398" cy="2215991"/>
          </a:xfrm>
          <a:prstGeom prst="rect">
            <a:avLst/>
          </a:prstGeom>
          <a:ln w="12700">
            <a:miter lim="400000"/>
          </a:ln>
          <a:extLst>
            <a:ext uri="{C572A759-6A51-4108-AA02-DFA0A04FC94B}">
              <ma14:wrappingTextBoxFlag xmlns="" xmlns:ma14="http://schemas.microsoft.com/office/mac/drawingml/2011/main" val="1"/>
            </a:ext>
          </a:extLst>
        </p:spPr>
        <p:txBody>
          <a:bodyPr wrap="square" lIns="45719" rIns="45719">
            <a:spAutoFit/>
          </a:bodyPr>
          <a:lstStyle/>
          <a:p>
            <a:pPr>
              <a:defRPr sz="2400" b="1">
                <a:solidFill>
                  <a:srgbClr val="FF0000"/>
                </a:solidFill>
                <a:latin typeface="Microsoft JhengHei"/>
                <a:ea typeface="Microsoft JhengHei"/>
                <a:cs typeface="Microsoft JhengHei"/>
                <a:sym typeface="Microsoft JhengHei"/>
              </a:defRPr>
            </a:pPr>
            <a:r>
              <a:rPr dirty="0" err="1" smtClean="0"/>
              <a:t>石家庄市</a:t>
            </a:r>
            <a:r>
              <a:rPr dirty="0" smtClean="0"/>
              <a:t> </a:t>
            </a:r>
            <a:r>
              <a:rPr b="0" dirty="0" err="1" smtClean="0">
                <a:solidFill>
                  <a:srgbClr val="000000"/>
                </a:solidFill>
              </a:rPr>
              <a:t>市一级主要被追查官员</a:t>
            </a:r>
            <a:r>
              <a:rPr b="0" dirty="0" smtClean="0">
                <a:solidFill>
                  <a:srgbClr val="000000"/>
                </a:solidFill>
              </a:rPr>
              <a:t>：</a:t>
            </a:r>
            <a:endParaRPr b="0" dirty="0">
              <a:solidFill>
                <a:srgbClr val="000000"/>
              </a:solidFill>
            </a:endParaRPr>
          </a:p>
          <a:p>
            <a:pPr>
              <a:defRPr sz="2400">
                <a:latin typeface="Microsoft JhengHei"/>
                <a:ea typeface="Microsoft JhengHei"/>
                <a:cs typeface="Microsoft JhengHei"/>
                <a:sym typeface="Microsoft JhengHei"/>
              </a:defRPr>
            </a:pPr>
            <a:endParaRPr b="0" dirty="0">
              <a:solidFill>
                <a:srgbClr val="000000"/>
              </a:solidFill>
            </a:endParaRPr>
          </a:p>
          <a:p>
            <a:pPr>
              <a:defRPr sz="2400">
                <a:latin typeface="Microsoft JhengHei"/>
                <a:ea typeface="Microsoft JhengHei"/>
                <a:cs typeface="Microsoft JhengHei"/>
                <a:sym typeface="Microsoft JhengHei"/>
              </a:defRPr>
            </a:pPr>
            <a:r>
              <a:rPr sz="2200" dirty="0" err="1" smtClean="0"/>
              <a:t>历任市政法委书记：</a:t>
            </a:r>
            <a:r>
              <a:rPr sz="2200" b="1" dirty="0" err="1" smtClean="0"/>
              <a:t>刘志鹏</a:t>
            </a:r>
            <a:r>
              <a:rPr sz="2200" b="1" dirty="0" err="1"/>
              <a:t>、郭运兴、张铁、栗进路、张铁力、</a:t>
            </a:r>
            <a:r>
              <a:rPr sz="2200" b="1" dirty="0" err="1" smtClean="0"/>
              <a:t>张振江</a:t>
            </a:r>
            <a:endParaRPr lang="en-US" sz="2200" b="1" dirty="0" smtClean="0"/>
          </a:p>
          <a:p>
            <a:pPr>
              <a:defRPr sz="2400">
                <a:latin typeface="Microsoft JhengHei"/>
                <a:ea typeface="Microsoft JhengHei"/>
                <a:cs typeface="Microsoft JhengHei"/>
                <a:sym typeface="Microsoft JhengHei"/>
              </a:defRPr>
            </a:pPr>
            <a:endParaRPr sz="2200" b="1" dirty="0"/>
          </a:p>
          <a:p>
            <a:pPr>
              <a:defRPr sz="2400">
                <a:latin typeface="Microsoft JhengHei"/>
                <a:ea typeface="Microsoft JhengHei"/>
                <a:cs typeface="Microsoft JhengHei"/>
                <a:sym typeface="Microsoft JhengHei"/>
              </a:defRPr>
            </a:pPr>
            <a:r>
              <a:rPr sz="2200" dirty="0" err="1" smtClean="0"/>
              <a:t>历任市防范办</a:t>
            </a:r>
            <a:r>
              <a:rPr sz="2200" dirty="0" smtClean="0"/>
              <a:t>(610办) </a:t>
            </a:r>
            <a:r>
              <a:rPr sz="2200" dirty="0" err="1" smtClean="0"/>
              <a:t>主任</a:t>
            </a:r>
            <a:r>
              <a:rPr sz="2200" dirty="0" err="1"/>
              <a:t>：</a:t>
            </a:r>
            <a:r>
              <a:rPr sz="2200" b="1" dirty="0" err="1"/>
              <a:t>程文才、黄朝庆、李建方、梁建斌</a:t>
            </a:r>
            <a:endParaRPr sz="2200" b="1" dirty="0"/>
          </a:p>
          <a:p>
            <a:pPr>
              <a:defRPr sz="2400">
                <a:solidFill>
                  <a:srgbClr val="E46C0A"/>
                </a:solidFill>
                <a:latin typeface="Microsoft JhengHei"/>
                <a:ea typeface="Microsoft JhengHei"/>
                <a:cs typeface="Microsoft JhengHei"/>
                <a:sym typeface="Microsoft JhengHei"/>
              </a:defRPr>
            </a:pPr>
            <a:endParaRPr b="1" dirty="0">
              <a:solidFill>
                <a:srgbClr val="EF7F7F"/>
              </a:solidFill>
            </a:endParaRPr>
          </a:p>
        </p:txBody>
      </p:sp>
      <p:sp>
        <p:nvSpPr>
          <p:cNvPr id="350" name="矩形 6"/>
          <p:cNvSpPr/>
          <p:nvPr/>
        </p:nvSpPr>
        <p:spPr>
          <a:xfrm>
            <a:off x="180090" y="4149080"/>
            <a:ext cx="8485063" cy="830993"/>
          </a:xfrm>
          <a:prstGeom prst="rect">
            <a:avLst/>
          </a:prstGeom>
          <a:ln w="28575">
            <a:solidFill>
              <a:srgbClr val="0070C0"/>
            </a:solidFill>
          </a:ln>
          <a:extLst>
            <a:ext uri="{C572A759-6A51-4108-AA02-DFA0A04FC94B}">
              <ma14:wrappingTextBoxFlag xmlns="" xmlns:ma14="http://schemas.microsoft.com/office/mac/drawingml/2011/main" val="1"/>
            </a:ext>
          </a:extLst>
        </p:spPr>
        <p:txBody>
          <a:bodyPr lIns="45718" tIns="45718" rIns="45718" bIns="45718">
            <a:spAutoFit/>
          </a:bodyPr>
          <a:lstStyle/>
          <a:p>
            <a:pPr>
              <a:defRPr sz="2400">
                <a:latin typeface="微軟正黑體"/>
                <a:ea typeface="微軟正黑體"/>
                <a:cs typeface="微軟正黑體"/>
                <a:sym typeface="微軟正黑體"/>
              </a:defRPr>
            </a:pPr>
            <a:r>
              <a:rPr dirty="0" smtClean="0"/>
              <a:t>到目前为止，</a:t>
            </a:r>
            <a:r>
              <a:rPr b="1" dirty="0" smtClean="0">
                <a:solidFill>
                  <a:srgbClr val="C00000"/>
                </a:solidFill>
              </a:rPr>
              <a:t>河北省</a:t>
            </a:r>
            <a:r>
              <a:rPr dirty="0" smtClean="0"/>
              <a:t>有</a:t>
            </a:r>
            <a:r>
              <a:rPr b="1" dirty="0" smtClean="0">
                <a:solidFill>
                  <a:srgbClr val="C00000"/>
                </a:solidFill>
              </a:rPr>
              <a:t>5857</a:t>
            </a:r>
            <a:r>
              <a:rPr dirty="0" smtClean="0"/>
              <a:t>名的公检法司、教育界、媒体界等人员因迫害法轮功学员，被海外组织“追查国际”立案追查</a:t>
            </a:r>
            <a:endParaRPr dirty="0"/>
          </a:p>
        </p:txBody>
      </p:sp>
    </p:spTree>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8" name="矩形 5"/>
          <p:cNvSpPr txBox="1"/>
          <p:nvPr/>
        </p:nvSpPr>
        <p:spPr>
          <a:xfrm>
            <a:off x="318738" y="184309"/>
            <a:ext cx="6237258" cy="768979"/>
          </a:xfrm>
          <a:prstGeom prst="rect">
            <a:avLst/>
          </a:prstGeom>
          <a:ln w="12700">
            <a:miter lim="400000"/>
          </a:ln>
          <a:extLst>
            <a:ext uri="{C572A759-6A51-4108-AA02-DFA0A04FC94B}">
              <ma14:wrappingTextBoxFlag xmlns="" xmlns:ma14="http://schemas.microsoft.com/office/mac/drawingml/2011/main" val="1"/>
            </a:ext>
          </a:extLst>
        </p:spPr>
        <p:txBody>
          <a:bodyPr wrap="none" lIns="45491" tIns="45491" rIns="45491" bIns="45491">
            <a:spAutoFit/>
          </a:bodyPr>
          <a:lstStyle>
            <a:lvl1pPr algn="l" defTabSz="1300480">
              <a:defRPr sz="4400">
                <a:solidFill>
                  <a:srgbClr val="FFFFFF"/>
                </a:solidFill>
                <a:latin typeface="微軟正黑體"/>
                <a:ea typeface="微軟正黑體"/>
                <a:cs typeface="微軟正黑體"/>
                <a:sym typeface="微軟正黑體"/>
              </a:defRPr>
            </a:lvl1pPr>
          </a:lstStyle>
          <a:p>
            <a:pPr hangingPunct="0"/>
            <a:r>
              <a:rPr b="1" kern="0"/>
              <a:t>11-3. XX市官員惡報實例</a:t>
            </a:r>
          </a:p>
        </p:txBody>
      </p:sp>
      <p:grpSp>
        <p:nvGrpSpPr>
          <p:cNvPr id="201" name="矩形 3"/>
          <p:cNvGrpSpPr/>
          <p:nvPr/>
        </p:nvGrpSpPr>
        <p:grpSpPr>
          <a:xfrm>
            <a:off x="-51872" y="-2"/>
            <a:ext cx="9195874" cy="836718"/>
            <a:chOff x="-92831" y="-2"/>
            <a:chExt cx="13078575" cy="1189997"/>
          </a:xfrm>
        </p:grpSpPr>
        <p:sp>
          <p:nvSpPr>
            <p:cNvPr id="199" name="矩形"/>
            <p:cNvSpPr/>
            <p:nvPr/>
          </p:nvSpPr>
          <p:spPr>
            <a:xfrm>
              <a:off x="-1" y="-2"/>
              <a:ext cx="12985745" cy="1189997"/>
            </a:xfrm>
            <a:prstGeom prst="rect">
              <a:avLst/>
            </a:prstGeom>
            <a:solidFill>
              <a:srgbClr val="000000"/>
            </a:solidFill>
            <a:ln w="12700" cap="flat">
              <a:noFill/>
              <a:miter lim="400000"/>
            </a:ln>
            <a:effectLst/>
          </p:spPr>
          <p:txBody>
            <a:bodyPr wrap="square" lIns="65022" tIns="65022" rIns="65022" bIns="65022" numCol="1" anchor="ctr">
              <a:noAutofit/>
            </a:bodyPr>
            <a:lstStyle/>
            <a:p>
              <a:pPr defTabSz="909878" hangingPunct="0">
                <a:defRPr sz="4400">
                  <a:solidFill>
                    <a:srgbClr val="FFFFFF"/>
                  </a:solidFill>
                  <a:latin typeface="微軟正黑體"/>
                  <a:ea typeface="微軟正黑體"/>
                  <a:cs typeface="微軟正黑體"/>
                  <a:sym typeface="微軟正黑體"/>
                </a:defRPr>
              </a:pPr>
              <a:endParaRPr sz="3100" b="1" kern="0">
                <a:solidFill>
                  <a:srgbClr val="FFFFFF"/>
                </a:solidFill>
                <a:latin typeface="微軟正黑體"/>
                <a:ea typeface="微軟正黑體"/>
                <a:cs typeface="微軟正黑體"/>
                <a:sym typeface="微軟正黑體"/>
              </a:endParaRPr>
            </a:p>
          </p:txBody>
        </p:sp>
        <p:sp>
          <p:nvSpPr>
            <p:cNvPr id="200" name="9-3. 株洲市官員惡報實例"/>
            <p:cNvSpPr txBox="1"/>
            <p:nvPr/>
          </p:nvSpPr>
          <p:spPr>
            <a:xfrm>
              <a:off x="-92831" y="20121"/>
              <a:ext cx="12985745" cy="1149754"/>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65022" tIns="65022" rIns="65022" bIns="65022" numCol="1" anchor="ctr">
              <a:spAutoFit/>
            </a:bodyPr>
            <a:lstStyle>
              <a:lvl1pPr algn="l" defTabSz="1300480">
                <a:defRPr sz="4400">
                  <a:solidFill>
                    <a:srgbClr val="FFFFFF"/>
                  </a:solidFill>
                  <a:latin typeface="微軟正黑體"/>
                  <a:ea typeface="微軟正黑體"/>
                  <a:cs typeface="微軟正黑體"/>
                  <a:sym typeface="微軟正黑體"/>
                </a:defRPr>
              </a:lvl1pPr>
            </a:lstStyle>
            <a:p>
              <a:pPr hangingPunct="0"/>
              <a:r>
                <a:rPr b="1" kern="0" dirty="0"/>
                <a:t> </a:t>
              </a:r>
              <a:r>
                <a:rPr lang="en-US" sz="3200" b="1" dirty="0"/>
                <a:t>8</a:t>
              </a:r>
              <a:r>
                <a:rPr sz="3200" b="1" kern="0" dirty="0" smtClean="0"/>
                <a:t>-</a:t>
              </a:r>
              <a:r>
                <a:rPr lang="en-US" sz="3200" b="1" dirty="0"/>
                <a:t>4</a:t>
              </a:r>
              <a:r>
                <a:rPr sz="3200" b="1" kern="0" dirty="0" smtClean="0"/>
                <a:t>. </a:t>
              </a:r>
              <a:r>
                <a:rPr sz="3200" b="1" kern="0" dirty="0" err="1" smtClean="0"/>
                <a:t>石家庄市</a:t>
              </a:r>
              <a:endParaRPr sz="3200" b="1" kern="0" dirty="0"/>
            </a:p>
          </p:txBody>
        </p:sp>
      </p:grpSp>
      <p:sp>
        <p:nvSpPr>
          <p:cNvPr id="205" name="矩形 4"/>
          <p:cNvSpPr/>
          <p:nvPr/>
        </p:nvSpPr>
        <p:spPr>
          <a:xfrm>
            <a:off x="78671" y="953288"/>
            <a:ext cx="9000060" cy="2403684"/>
          </a:xfrm>
          <a:prstGeom prst="rect">
            <a:avLst/>
          </a:prstGeom>
          <a:ln>
            <a:solidFill>
              <a:srgbClr val="984807"/>
            </a:solidFill>
          </a:ln>
          <a:extLst>
            <a:ext uri="{C572A759-6A51-4108-AA02-DFA0A04FC94B}">
              <ma14:wrappingTextBoxFlag xmlns="" xmlns:ma14="http://schemas.microsoft.com/office/mac/drawingml/2011/main" val="1"/>
            </a:ext>
          </a:extLst>
        </p:spPr>
        <p:txBody>
          <a:bodyPr lIns="31979" tIns="31979" rIns="31979" bIns="31979">
            <a:spAutoFit/>
          </a:bodyPr>
          <a:lstStyle/>
          <a:p>
            <a:pPr defTabSz="639752" hangingPunct="0">
              <a:defRPr sz="2000" b="0">
                <a:solidFill>
                  <a:srgbClr val="C00000"/>
                </a:solidFill>
                <a:latin typeface="PingFang TC Semibold"/>
                <a:ea typeface="PingFang TC Semibold"/>
                <a:cs typeface="PingFang TC Semibold"/>
                <a:sym typeface="PingFang TC Semibold"/>
              </a:defRPr>
            </a:pPr>
            <a:r>
              <a:rPr sz="2200" b="1" kern="0" smtClean="0">
                <a:solidFill>
                  <a:srgbClr val="000000"/>
                </a:solidFill>
                <a:latin typeface="微軟正黑體" panose="020B0604030504040204" pitchFamily="34" charset="-120"/>
                <a:ea typeface="微軟正黑體" panose="020B0604030504040204" pitchFamily="34" charset="-120"/>
                <a:cs typeface="PingFang TC Semibold"/>
                <a:sym typeface="PingFang TC Semibold"/>
              </a:rPr>
              <a:t>原石家庄市公安局副局长</a:t>
            </a:r>
            <a:r>
              <a:rPr lang="zh-TW" altLang="en-US" sz="2200" kern="0" smtClean="0">
                <a:solidFill>
                  <a:srgbClr val="000000"/>
                </a:solidFill>
                <a:latin typeface="微軟正黑體" panose="020B0604030504040204" pitchFamily="34" charset="-120"/>
                <a:ea typeface="微軟正黑體" panose="020B0604030504040204" pitchFamily="34" charset="-120"/>
                <a:cs typeface="PingFang TC Semibold"/>
                <a:sym typeface="PingFang TC Semibold"/>
              </a:rPr>
              <a:t>，</a:t>
            </a:r>
            <a:r>
              <a:rPr sz="2200" b="1" kern="0" smtClean="0">
                <a:solidFill>
                  <a:srgbClr val="00B050"/>
                </a:solidFill>
                <a:latin typeface="微軟正黑體" panose="020B0604030504040204" pitchFamily="34" charset="-120"/>
                <a:ea typeface="微軟正黑體" panose="020B0604030504040204" pitchFamily="34" charset="-120"/>
                <a:cs typeface="PingFang TC Semibold"/>
                <a:sym typeface="PingFang TC Semibold"/>
              </a:rPr>
              <a:t>张石余</a:t>
            </a:r>
            <a:r>
              <a:rPr sz="2200" kern="0" smtClean="0">
                <a:solidFill>
                  <a:srgbClr val="000000"/>
                </a:solidFill>
                <a:latin typeface="微軟正黑體" panose="020B0604030504040204" pitchFamily="34" charset="-120"/>
                <a:ea typeface="微軟正黑體" panose="020B0604030504040204" pitchFamily="34" charset="-120"/>
                <a:cs typeface="PingFang TC Semibold"/>
                <a:sym typeface="PingFang TC Semibold"/>
              </a:rPr>
              <a:t>，</a:t>
            </a:r>
            <a:r>
              <a:rPr sz="2200" b="1" kern="0" smtClean="0">
                <a:solidFill>
                  <a:srgbClr val="C00000"/>
                </a:solidFill>
                <a:latin typeface="微軟正黑體" panose="020B0604030504040204" pitchFamily="34" charset="-120"/>
                <a:ea typeface="微軟正黑體" panose="020B0604030504040204" pitchFamily="34" charset="-120"/>
                <a:cs typeface="PingFang TC Semibold"/>
                <a:sym typeface="PingFang TC Semibold"/>
              </a:rPr>
              <a:t>疾病缠身极其痛苦</a:t>
            </a:r>
            <a:endParaRPr lang="en-US" sz="2200" b="1" kern="0" dirty="0" smtClean="0">
              <a:solidFill>
                <a:srgbClr val="C00000"/>
              </a:solidFill>
              <a:latin typeface="微軟正黑體" panose="020B0604030504040204" pitchFamily="34" charset="-120"/>
              <a:ea typeface="微軟正黑體" panose="020B0604030504040204" pitchFamily="34" charset="-120"/>
              <a:cs typeface="PingFang TC Semibold"/>
              <a:sym typeface="PingFang TC Semibold"/>
            </a:endParaRPr>
          </a:p>
          <a:p>
            <a:pPr defTabSz="639752" hangingPunct="0">
              <a:defRPr sz="2000" b="0">
                <a:latin typeface="PingFang TC Regular"/>
                <a:ea typeface="PingFang TC Regular"/>
                <a:cs typeface="PingFang TC Regular"/>
                <a:sym typeface="PingFang TC Regular"/>
              </a:defRPr>
            </a:pPr>
            <a:r>
              <a:rPr sz="2200" kern="0" smtClean="0">
                <a:solidFill>
                  <a:srgbClr val="000000"/>
                </a:solidFill>
                <a:latin typeface="微軟正黑體" panose="020B0604030504040204" pitchFamily="34" charset="-120"/>
                <a:ea typeface="微軟正黑體" panose="020B0604030504040204" pitchFamily="34" charset="-120"/>
                <a:cs typeface="PingFang TC Regular"/>
                <a:sym typeface="PingFang TC Regular"/>
              </a:rPr>
              <a:t>从</a:t>
            </a:r>
            <a:r>
              <a:rPr lang="en-US" sz="2200" kern="0" smtClean="0">
                <a:solidFill>
                  <a:srgbClr val="000000"/>
                </a:solidFill>
                <a:latin typeface="微軟正黑體" panose="020B0604030504040204" pitchFamily="34" charset="-120"/>
                <a:ea typeface="微軟正黑體" panose="020B0604030504040204" pitchFamily="34" charset="-120"/>
                <a:cs typeface="PingFang TC Regular"/>
                <a:sym typeface="PingFang TC Regular"/>
              </a:rPr>
              <a:t>2002</a:t>
            </a:r>
            <a:r>
              <a:rPr sz="2200" kern="0" smtClean="0">
                <a:solidFill>
                  <a:srgbClr val="000000"/>
                </a:solidFill>
                <a:latin typeface="微軟正黑體" panose="020B0604030504040204" pitchFamily="34" charset="-120"/>
                <a:ea typeface="微軟正黑體" panose="020B0604030504040204" pitchFamily="34" charset="-120"/>
                <a:cs typeface="PingFang TC Regular"/>
                <a:sym typeface="PingFang TC Regular"/>
              </a:rPr>
              <a:t>年后担任石家庄市公安局副局长，对当地法轮功学员被非法抓捕、劳教和判刑，负有主要责任。</a:t>
            </a:r>
            <a:endParaRPr lang="en-US" sz="2200" kern="0" dirty="0" smtClean="0">
              <a:solidFill>
                <a:srgbClr val="000000"/>
              </a:solidFill>
              <a:latin typeface="微軟正黑體" panose="020B0604030504040204" pitchFamily="34" charset="-120"/>
              <a:ea typeface="微軟正黑體" panose="020B0604030504040204" pitchFamily="34" charset="-120"/>
              <a:cs typeface="PingFang TC Regular"/>
              <a:sym typeface="PingFang TC Regular"/>
            </a:endParaRPr>
          </a:p>
          <a:p>
            <a:pPr defTabSz="639752" hangingPunct="0">
              <a:defRPr sz="2000" b="0">
                <a:latin typeface="PingFang TC Regular"/>
                <a:ea typeface="PingFang TC Regular"/>
                <a:cs typeface="PingFang TC Regular"/>
                <a:sym typeface="PingFang TC Regular"/>
              </a:defRPr>
            </a:pPr>
            <a:r>
              <a:rPr sz="2200" b="1" kern="0" smtClean="0">
                <a:solidFill>
                  <a:srgbClr val="00B050"/>
                </a:solidFill>
                <a:latin typeface="微軟正黑體" panose="020B0604030504040204" pitchFamily="34" charset="-120"/>
                <a:ea typeface="微軟正黑體" panose="020B0604030504040204" pitchFamily="34" charset="-120"/>
                <a:cs typeface="PingFang TC Regular"/>
                <a:sym typeface="PingFang TC Regular"/>
              </a:rPr>
              <a:t>张石余</a:t>
            </a:r>
            <a:r>
              <a:rPr sz="2200" b="1" kern="0" smtClean="0">
                <a:solidFill>
                  <a:srgbClr val="FF0000"/>
                </a:solidFill>
                <a:latin typeface="微軟正黑體" panose="020B0604030504040204" pitchFamily="34" charset="-120"/>
                <a:ea typeface="微軟正黑體" panose="020B0604030504040204" pitchFamily="34" charset="-120"/>
                <a:cs typeface="PingFang TC Regular"/>
                <a:sym typeface="PingFang TC Regular"/>
              </a:rPr>
              <a:t>六十多岁，却像八十多岁</a:t>
            </a:r>
            <a:r>
              <a:rPr sz="2200" kern="0" smtClean="0">
                <a:solidFill>
                  <a:srgbClr val="000000"/>
                </a:solidFill>
                <a:latin typeface="微軟正黑體" panose="020B0604030504040204" pitchFamily="34" charset="-120"/>
                <a:ea typeface="微軟正黑體" panose="020B0604030504040204" pitchFamily="34" charset="-120"/>
                <a:cs typeface="PingFang TC Regular"/>
                <a:sym typeface="PingFang TC Regular"/>
              </a:rPr>
              <a:t>，走路缓慢要人搀扶，</a:t>
            </a:r>
            <a:r>
              <a:rPr sz="2200" b="1" kern="0" smtClean="0">
                <a:solidFill>
                  <a:srgbClr val="FF0000"/>
                </a:solidFill>
                <a:latin typeface="微軟正黑體" panose="020B0604030504040204" pitchFamily="34" charset="-120"/>
                <a:ea typeface="微軟正黑體" panose="020B0604030504040204" pitchFamily="34" charset="-120"/>
                <a:cs typeface="PingFang TC Regular"/>
                <a:sym typeface="PingFang TC Regular"/>
              </a:rPr>
              <a:t>老态龙钟，极度痛苦的样子。</a:t>
            </a:r>
            <a:r>
              <a:rPr sz="2200" kern="0" smtClean="0">
                <a:solidFill>
                  <a:srgbClr val="000000"/>
                </a:solidFill>
                <a:latin typeface="微軟正黑體" panose="020B0604030504040204" pitchFamily="34" charset="-120"/>
                <a:ea typeface="微軟正黑體" panose="020B0604030504040204" pitchFamily="34" charset="-120"/>
                <a:cs typeface="PingFang TC Regular"/>
                <a:sym typeface="PingFang TC Regular"/>
              </a:rPr>
              <a:t>他做过心脏二尖瓣的手术，有脂肪肝、肝脏囊肿、甲状腺结节、大便潜血、颈动脉斑块等等病症。</a:t>
            </a:r>
            <a:endParaRPr lang="en-US" sz="2200" kern="0" dirty="0" smtClean="0">
              <a:solidFill>
                <a:srgbClr val="000000"/>
              </a:solidFill>
              <a:latin typeface="微軟正黑體" panose="020B0604030504040204" pitchFamily="34" charset="-120"/>
              <a:ea typeface="微軟正黑體" panose="020B0604030504040204" pitchFamily="34" charset="-120"/>
              <a:cs typeface="PingFang TC Regular"/>
              <a:sym typeface="PingFang TC Regular"/>
            </a:endParaRPr>
          </a:p>
          <a:p>
            <a:pPr defTabSz="639752" hangingPunct="0">
              <a:defRPr sz="2000" b="0">
                <a:latin typeface="PingFang TC Regular"/>
                <a:ea typeface="PingFang TC Regular"/>
                <a:cs typeface="PingFang TC Regular"/>
                <a:sym typeface="PingFang TC Regular"/>
              </a:defRPr>
            </a:pPr>
            <a:r>
              <a:rPr lang="en-US" altLang="zh-TW" kern="0" smtClean="0">
                <a:solidFill>
                  <a:schemeClr val="tx1"/>
                </a:solidFill>
                <a:latin typeface="微軟正黑體" panose="020B0604030504040204" pitchFamily="34" charset="-120"/>
                <a:ea typeface="微軟正黑體" panose="020B0604030504040204" pitchFamily="34" charset="-120"/>
                <a:cs typeface="PingFang TC Semibold"/>
                <a:sym typeface="PingFang TC Semibold"/>
              </a:rPr>
              <a:t>【</a:t>
            </a:r>
            <a:r>
              <a:rPr lang="zh-TW" altLang="en-US" kern="0" smtClean="0">
                <a:solidFill>
                  <a:schemeClr val="tx1"/>
                </a:solidFill>
                <a:latin typeface="微軟正黑體" panose="020B0604030504040204" pitchFamily="34" charset="-120"/>
                <a:ea typeface="微軟正黑體" panose="020B0604030504040204" pitchFamily="34" charset="-120"/>
                <a:cs typeface="PingFang TC Semibold"/>
                <a:sym typeface="PingFang TC Semibold"/>
              </a:rPr>
              <a:t>明慧网</a:t>
            </a:r>
            <a:r>
              <a:rPr lang="en-US" altLang="zh-TW" b="1" kern="0" smtClean="0">
                <a:solidFill>
                  <a:schemeClr val="tx1"/>
                </a:solidFill>
                <a:latin typeface="微軟正黑體" panose="020B0604030504040204" pitchFamily="34" charset="-120"/>
                <a:ea typeface="微軟正黑體" panose="020B0604030504040204" pitchFamily="34" charset="-120"/>
                <a:cs typeface="Helvetica"/>
                <a:sym typeface="Helvetica"/>
              </a:rPr>
              <a:t>2017</a:t>
            </a:r>
            <a:r>
              <a:rPr lang="zh-TW" altLang="en-US" kern="0" dirty="0">
                <a:solidFill>
                  <a:schemeClr val="tx1"/>
                </a:solidFill>
                <a:latin typeface="微軟正黑體" panose="020B0604030504040204" pitchFamily="34" charset="-120"/>
                <a:ea typeface="微軟正黑體" panose="020B0604030504040204" pitchFamily="34" charset="-120"/>
                <a:cs typeface="PingFang TC Semibold"/>
                <a:sym typeface="PingFang TC Semibold"/>
              </a:rPr>
              <a:t>年</a:t>
            </a:r>
            <a:r>
              <a:rPr lang="en-US" altLang="zh-TW" b="1" kern="0" dirty="0">
                <a:solidFill>
                  <a:schemeClr val="tx1"/>
                </a:solidFill>
                <a:latin typeface="微軟正黑體" panose="020B0604030504040204" pitchFamily="34" charset="-120"/>
                <a:ea typeface="微軟正黑體" panose="020B0604030504040204" pitchFamily="34" charset="-120"/>
                <a:cs typeface="Helvetica"/>
                <a:sym typeface="Helvetica"/>
              </a:rPr>
              <a:t>6</a:t>
            </a:r>
            <a:r>
              <a:rPr lang="zh-TW" altLang="en-US" kern="0" dirty="0">
                <a:solidFill>
                  <a:schemeClr val="tx1"/>
                </a:solidFill>
                <a:latin typeface="微軟正黑體" panose="020B0604030504040204" pitchFamily="34" charset="-120"/>
                <a:ea typeface="微軟正黑體" panose="020B0604030504040204" pitchFamily="34" charset="-120"/>
                <a:cs typeface="PingFang TC Semibold"/>
                <a:sym typeface="PingFang TC Semibold"/>
              </a:rPr>
              <a:t>月</a:t>
            </a:r>
            <a:r>
              <a:rPr lang="en-US" altLang="zh-TW" b="1" kern="0" dirty="0">
                <a:solidFill>
                  <a:schemeClr val="tx1"/>
                </a:solidFill>
                <a:latin typeface="微軟正黑體" panose="020B0604030504040204" pitchFamily="34" charset="-120"/>
                <a:ea typeface="微軟正黑體" panose="020B0604030504040204" pitchFamily="34" charset="-120"/>
                <a:cs typeface="Helvetica"/>
                <a:sym typeface="Helvetica"/>
              </a:rPr>
              <a:t>30</a:t>
            </a:r>
            <a:r>
              <a:rPr lang="zh-TW" altLang="en-US" kern="0" dirty="0">
                <a:solidFill>
                  <a:schemeClr val="tx1"/>
                </a:solidFill>
                <a:latin typeface="微軟正黑體" panose="020B0604030504040204" pitchFamily="34" charset="-120"/>
                <a:ea typeface="微軟正黑體" panose="020B0604030504040204" pitchFamily="34" charset="-120"/>
                <a:cs typeface="PingFang TC Semibold"/>
                <a:sym typeface="PingFang TC Semibold"/>
              </a:rPr>
              <a:t>日</a:t>
            </a:r>
            <a:r>
              <a:rPr lang="en-US" altLang="zh-TW" kern="0" dirty="0" smtClean="0">
                <a:solidFill>
                  <a:schemeClr val="tx1"/>
                </a:solidFill>
                <a:latin typeface="微軟正黑體" panose="020B0604030504040204" pitchFamily="34" charset="-120"/>
                <a:ea typeface="微軟正黑體" panose="020B0604030504040204" pitchFamily="34" charset="-120"/>
                <a:cs typeface="PingFang TC Semibold"/>
                <a:sym typeface="PingFang TC Semibold"/>
              </a:rPr>
              <a:t>】</a:t>
            </a:r>
            <a:endParaRPr lang="zh-TW" altLang="en-US" kern="0" dirty="0">
              <a:solidFill>
                <a:schemeClr val="tx1"/>
              </a:solidFill>
              <a:latin typeface="微軟正黑體" panose="020B0604030504040204" pitchFamily="34" charset="-120"/>
              <a:ea typeface="微軟正黑體" panose="020B0604030504040204" pitchFamily="34" charset="-120"/>
              <a:cs typeface="PingFang TC Regular"/>
              <a:sym typeface="PingFang TC Regular"/>
            </a:endParaRPr>
          </a:p>
        </p:txBody>
      </p:sp>
      <p:sp>
        <p:nvSpPr>
          <p:cNvPr id="207" name="矩形 4"/>
          <p:cNvSpPr/>
          <p:nvPr/>
        </p:nvSpPr>
        <p:spPr>
          <a:xfrm>
            <a:off x="78671" y="3573016"/>
            <a:ext cx="9000060" cy="3080793"/>
          </a:xfrm>
          <a:prstGeom prst="rect">
            <a:avLst/>
          </a:prstGeom>
          <a:ln>
            <a:solidFill>
              <a:srgbClr val="984807"/>
            </a:solidFill>
          </a:ln>
          <a:extLst>
            <a:ext uri="{C572A759-6A51-4108-AA02-DFA0A04FC94B}">
              <ma14:wrappingTextBoxFlag xmlns="" xmlns:ma14="http://schemas.microsoft.com/office/mac/drawingml/2011/main" val="1"/>
            </a:ext>
          </a:extLst>
        </p:spPr>
        <p:txBody>
          <a:bodyPr lIns="31979" tIns="31979" rIns="31979" bIns="31979">
            <a:spAutoFit/>
          </a:bodyPr>
          <a:lstStyle/>
          <a:p>
            <a:pPr defTabSz="639752" hangingPunct="0">
              <a:defRPr sz="2000" b="0">
                <a:solidFill>
                  <a:srgbClr val="C00000"/>
                </a:solidFill>
                <a:latin typeface="PingFang TC Semibold"/>
                <a:ea typeface="PingFang TC Semibold"/>
                <a:cs typeface="PingFang TC Semibold"/>
                <a:sym typeface="PingFang TC Semibold"/>
              </a:defRPr>
            </a:pPr>
            <a:r>
              <a:rPr sz="2200" b="1" kern="0" dirty="0" err="1" smtClean="0">
                <a:solidFill>
                  <a:srgbClr val="000000"/>
                </a:solidFill>
                <a:latin typeface="微軟正黑體" panose="020B0604030504040204" pitchFamily="34" charset="-120"/>
                <a:ea typeface="微軟正黑體" panose="020B0604030504040204" pitchFamily="34" charset="-120"/>
                <a:cs typeface="PingFang TC Semibold"/>
                <a:sym typeface="PingFang TC Semibold"/>
              </a:rPr>
              <a:t>石家庄市槁城区国保大队长</a:t>
            </a:r>
            <a:r>
              <a:rPr lang="zh-TW" altLang="en-US" sz="2200" kern="0" dirty="0" smtClean="0">
                <a:solidFill>
                  <a:srgbClr val="000000"/>
                </a:solidFill>
                <a:latin typeface="微軟正黑體" panose="020B0604030504040204" pitchFamily="34" charset="-120"/>
                <a:ea typeface="微軟正黑體" panose="020B0604030504040204" pitchFamily="34" charset="-120"/>
                <a:cs typeface="PingFang TC Semibold"/>
                <a:sym typeface="PingFang TC Semibold"/>
              </a:rPr>
              <a:t>，</a:t>
            </a:r>
            <a:r>
              <a:rPr sz="2200" b="1" kern="0" dirty="0" smtClean="0">
                <a:solidFill>
                  <a:srgbClr val="00B050"/>
                </a:solidFill>
                <a:latin typeface="微軟正黑體" panose="020B0604030504040204" pitchFamily="34" charset="-120"/>
                <a:ea typeface="微軟正黑體" panose="020B0604030504040204" pitchFamily="34" charset="-120"/>
                <a:cs typeface="PingFang TC Semibold"/>
                <a:sym typeface="PingFang TC Semibold"/>
              </a:rPr>
              <a:t>魏立岩</a:t>
            </a:r>
            <a:r>
              <a:rPr sz="2200" kern="0" dirty="0" smtClean="0">
                <a:solidFill>
                  <a:srgbClr val="000000"/>
                </a:solidFill>
                <a:latin typeface="微軟正黑體" panose="020B0604030504040204" pitchFamily="34" charset="-120"/>
                <a:ea typeface="微軟正黑體" panose="020B0604030504040204" pitchFamily="34" charset="-120"/>
                <a:cs typeface="PingFang TC Semibold"/>
                <a:sym typeface="PingFang TC Semibold"/>
              </a:rPr>
              <a:t>，</a:t>
            </a:r>
            <a:r>
              <a:rPr lang="en-US" sz="2200" b="1" kern="0" dirty="0" smtClean="0">
                <a:solidFill>
                  <a:srgbClr val="C00000"/>
                </a:solidFill>
                <a:latin typeface="微軟正黑體" panose="020B0604030504040204" pitchFamily="34" charset="-120"/>
                <a:ea typeface="微軟正黑體" panose="020B0604030504040204" pitchFamily="34" charset="-120"/>
                <a:cs typeface="PingFang TC Semibold"/>
                <a:sym typeface="PingFang TC Semibold"/>
              </a:rPr>
              <a:t>2014</a:t>
            </a:r>
            <a:r>
              <a:rPr lang="zh-TW" altLang="en-US" sz="2200" b="1" kern="0" dirty="0" smtClean="0">
                <a:solidFill>
                  <a:srgbClr val="C00000"/>
                </a:solidFill>
                <a:latin typeface="微軟正黑體" panose="020B0604030504040204" pitchFamily="34" charset="-120"/>
                <a:ea typeface="微軟正黑體" panose="020B0604030504040204" pitchFamily="34" charset="-120"/>
                <a:cs typeface="PingFang TC Semibold"/>
                <a:sym typeface="PingFang TC Semibold"/>
              </a:rPr>
              <a:t>年冬</a:t>
            </a:r>
            <a:r>
              <a:rPr sz="2200" b="1" kern="0" dirty="0" err="1" smtClean="0">
                <a:solidFill>
                  <a:srgbClr val="C00000"/>
                </a:solidFill>
                <a:latin typeface="微軟正黑體" panose="020B0604030504040204" pitchFamily="34" charset="-120"/>
                <a:ea typeface="微軟正黑體" panose="020B0604030504040204" pitchFamily="34" charset="-120"/>
                <a:cs typeface="PingFang TC Semibold"/>
                <a:sym typeface="PingFang TC Semibold"/>
              </a:rPr>
              <a:t>胃癌</a:t>
            </a:r>
            <a:r>
              <a:rPr lang="zh-TW" altLang="en-US" sz="2200" b="1" kern="0" dirty="0" smtClean="0">
                <a:solidFill>
                  <a:srgbClr val="C00000"/>
                </a:solidFill>
                <a:latin typeface="微軟正黑體" panose="020B0604030504040204" pitchFamily="34" charset="-120"/>
                <a:ea typeface="微軟正黑體" panose="020B0604030504040204" pitchFamily="34" charset="-120"/>
                <a:cs typeface="PingFang TC Semibold"/>
                <a:sym typeface="PingFang TC Semibold"/>
              </a:rPr>
              <a:t>死亡，</a:t>
            </a:r>
            <a:r>
              <a:rPr lang="zh-TW" altLang="en-US" sz="2200" kern="0" dirty="0" smtClean="0">
                <a:solidFill>
                  <a:srgbClr val="000000"/>
                </a:solidFill>
                <a:latin typeface="微軟正黑體" panose="020B0604030504040204" pitchFamily="34" charset="-120"/>
                <a:ea typeface="微軟正黑體" panose="020B0604030504040204" pitchFamily="34" charset="-120"/>
                <a:cs typeface="PingFang TC Regular"/>
                <a:sym typeface="PingFang TC Regular"/>
              </a:rPr>
              <a:t>死时</a:t>
            </a:r>
            <a:r>
              <a:rPr lang="en-US" altLang="zh-TW" sz="2200" kern="0" dirty="0" smtClean="0">
                <a:solidFill>
                  <a:srgbClr val="000000"/>
                </a:solidFill>
                <a:latin typeface="微軟正黑體" panose="020B0604030504040204" pitchFamily="34" charset="-120"/>
                <a:ea typeface="微軟正黑體" panose="020B0604030504040204" pitchFamily="34" charset="-120"/>
                <a:cs typeface="PingFang TC Regular"/>
                <a:sym typeface="PingFang TC Regular"/>
              </a:rPr>
              <a:t>50</a:t>
            </a:r>
            <a:r>
              <a:rPr lang="zh-TW" altLang="en-US" sz="2200" kern="0" dirty="0" smtClean="0">
                <a:solidFill>
                  <a:srgbClr val="000000"/>
                </a:solidFill>
                <a:latin typeface="微軟正黑體" panose="020B0604030504040204" pitchFamily="34" charset="-120"/>
                <a:ea typeface="微軟正黑體" panose="020B0604030504040204" pitchFamily="34" charset="-120"/>
                <a:cs typeface="PingFang TC Regular"/>
                <a:sym typeface="PingFang TC Regular"/>
              </a:rPr>
              <a:t>多岁</a:t>
            </a:r>
            <a:endParaRPr lang="en-US" altLang="zh-TW" sz="2200" b="1" kern="0" dirty="0" smtClean="0">
              <a:solidFill>
                <a:srgbClr val="C00000"/>
              </a:solidFill>
              <a:latin typeface="微軟正黑體" panose="020B0604030504040204" pitchFamily="34" charset="-120"/>
              <a:ea typeface="微軟正黑體" panose="020B0604030504040204" pitchFamily="34" charset="-120"/>
              <a:cs typeface="PingFang TC Semibold"/>
              <a:sym typeface="PingFang TC Semibold"/>
            </a:endParaRPr>
          </a:p>
          <a:p>
            <a:pPr defTabSz="639752" hangingPunct="0">
              <a:defRPr sz="2000" b="0">
                <a:latin typeface="PingFang TC Regular"/>
                <a:ea typeface="PingFang TC Regular"/>
                <a:cs typeface="PingFang TC Regular"/>
                <a:sym typeface="PingFang TC Regular"/>
              </a:defRPr>
            </a:pPr>
            <a:r>
              <a:rPr lang="en-US" altLang="zh-TW" sz="2200" b="1" kern="0" dirty="0" smtClean="0">
                <a:solidFill>
                  <a:srgbClr val="7030A0"/>
                </a:solidFill>
                <a:latin typeface="微軟正黑體" panose="020B0604030504040204" pitchFamily="34" charset="-120"/>
                <a:ea typeface="微軟正黑體" panose="020B0604030504040204" pitchFamily="34" charset="-120"/>
                <a:cs typeface="PingFang TC Regular"/>
                <a:sym typeface="PingFang TC Regular"/>
              </a:rPr>
              <a:t>(</a:t>
            </a:r>
            <a:r>
              <a:rPr lang="zh-TW" altLang="en-US" sz="2000" b="1" kern="0" dirty="0" smtClean="0">
                <a:solidFill>
                  <a:srgbClr val="7030A0"/>
                </a:solidFill>
                <a:latin typeface="微軟正黑體" panose="020B0604030504040204" pitchFamily="34" charset="-120"/>
                <a:ea typeface="微軟正黑體" panose="020B0604030504040204" pitchFamily="34" charset="-120"/>
                <a:cs typeface="PingFang TC Semibold"/>
                <a:sym typeface="PingFang TC Semibold"/>
              </a:rPr>
              <a:t>槁：</a:t>
            </a:r>
            <a:r>
              <a:rPr lang="zh-TW" altLang="en-US" sz="2000" b="1" dirty="0" smtClean="0">
                <a:solidFill>
                  <a:srgbClr val="7030A0"/>
                </a:solidFill>
                <a:latin typeface="微軟正黑體" panose="020B0604030504040204" pitchFamily="34" charset="-120"/>
                <a:ea typeface="微軟正黑體" panose="020B0604030504040204" pitchFamily="34" charset="-120"/>
                <a:sym typeface="PingFang TC Regular"/>
              </a:rPr>
              <a:t>拼音</a:t>
            </a:r>
            <a:r>
              <a:rPr lang="zh-TW" altLang="en-US" sz="2000" b="1" dirty="0">
                <a:solidFill>
                  <a:srgbClr val="7030A0"/>
                </a:solidFill>
                <a:latin typeface="微軟正黑體" panose="020B0604030504040204" pitchFamily="34" charset="-120"/>
                <a:ea typeface="微軟正黑體" panose="020B0604030504040204" pitchFamily="34" charset="-120"/>
                <a:sym typeface="PingFang TC Regular"/>
              </a:rPr>
              <a:t>：</a:t>
            </a:r>
            <a:r>
              <a:rPr lang="en-US" altLang="zh-TW" sz="2000" b="1" dirty="0">
                <a:solidFill>
                  <a:srgbClr val="7030A0"/>
                </a:solidFill>
                <a:latin typeface="微軟正黑體" panose="020B0604030504040204" pitchFamily="34" charset="-120"/>
                <a:ea typeface="微軟正黑體" panose="020B0604030504040204" pitchFamily="34" charset="-120"/>
                <a:sym typeface="PingFang TC Regular"/>
              </a:rPr>
              <a:t>, </a:t>
            </a:r>
            <a:r>
              <a:rPr lang="en-US" altLang="zh-TW" sz="2000" b="1" dirty="0" err="1" smtClean="0">
                <a:solidFill>
                  <a:srgbClr val="7030A0"/>
                </a:solidFill>
                <a:latin typeface="微軟正黑體" panose="020B0604030504040204" pitchFamily="34" charset="-120"/>
                <a:ea typeface="微軟正黑體" panose="020B0604030504040204" pitchFamily="34" charset="-120"/>
                <a:sym typeface="PingFang TC Regular"/>
              </a:rPr>
              <a:t>gǎo</a:t>
            </a:r>
            <a:r>
              <a:rPr lang="zh-TW" altLang="en-US" sz="2000" b="1" dirty="0" smtClean="0">
                <a:solidFill>
                  <a:srgbClr val="7030A0"/>
                </a:solidFill>
                <a:latin typeface="微軟正黑體" panose="020B0604030504040204" pitchFamily="34" charset="-120"/>
                <a:ea typeface="微軟正黑體" panose="020B0604030504040204" pitchFamily="34" charset="-120"/>
                <a:sym typeface="PingFang TC Regular"/>
              </a:rPr>
              <a:t>；注音：</a:t>
            </a:r>
            <a:r>
              <a:rPr lang="zh-CN" altLang="en-US" sz="2000" b="1" dirty="0" smtClean="0">
                <a:solidFill>
                  <a:srgbClr val="7030A0"/>
                </a:solidFill>
                <a:latin typeface="微軟正黑體" panose="020B0604030504040204" pitchFamily="34" charset="-120"/>
                <a:ea typeface="微軟正黑體" panose="020B0604030504040204" pitchFamily="34" charset="-120"/>
                <a:sym typeface="PingFang TC Regular"/>
              </a:rPr>
              <a:t>ㄍ</a:t>
            </a:r>
            <a:r>
              <a:rPr lang="zh-CN" altLang="en-US" sz="2000" b="1" dirty="0">
                <a:solidFill>
                  <a:srgbClr val="7030A0"/>
                </a:solidFill>
                <a:latin typeface="微軟正黑體" panose="020B0604030504040204" pitchFamily="34" charset="-120"/>
                <a:ea typeface="微軟正黑體" panose="020B0604030504040204" pitchFamily="34" charset="-120"/>
                <a:sym typeface="PingFang TC Regular"/>
              </a:rPr>
              <a:t>ㄠˇ</a:t>
            </a:r>
            <a:r>
              <a:rPr lang="en-US" altLang="zh-TW" sz="2200" b="1" kern="0" dirty="0" smtClean="0">
                <a:solidFill>
                  <a:srgbClr val="7030A0"/>
                </a:solidFill>
                <a:latin typeface="微軟正黑體" panose="020B0604030504040204" pitchFamily="34" charset="-120"/>
                <a:ea typeface="微軟正黑體" panose="020B0604030504040204" pitchFamily="34" charset="-120"/>
                <a:cs typeface="PingFang TC Regular"/>
                <a:sym typeface="PingFang TC Regular"/>
              </a:rPr>
              <a:t>)</a:t>
            </a:r>
          </a:p>
          <a:p>
            <a:pPr defTabSz="639752" hangingPunct="0">
              <a:defRPr sz="2000" b="0">
                <a:latin typeface="PingFang TC Regular"/>
                <a:ea typeface="PingFang TC Regular"/>
                <a:cs typeface="PingFang TC Regular"/>
                <a:sym typeface="PingFang TC Regular"/>
              </a:defRPr>
            </a:pPr>
            <a:endParaRPr lang="en-US" sz="2200" b="1" kern="0" dirty="0" smtClean="0">
              <a:solidFill>
                <a:srgbClr val="7030A0"/>
              </a:solidFill>
              <a:latin typeface="微軟正黑體" panose="020B0604030504040204" pitchFamily="34" charset="-120"/>
              <a:ea typeface="微軟正黑體" panose="020B0604030504040204" pitchFamily="34" charset="-120"/>
              <a:cs typeface="PingFang TC Regular"/>
              <a:sym typeface="PingFang TC Regular"/>
            </a:endParaRPr>
          </a:p>
          <a:p>
            <a:pPr defTabSz="639752" hangingPunct="0">
              <a:defRPr sz="2000" b="0">
                <a:latin typeface="PingFang TC Regular"/>
                <a:ea typeface="PingFang TC Regular"/>
                <a:cs typeface="PingFang TC Regular"/>
                <a:sym typeface="PingFang TC Regular"/>
              </a:defRPr>
            </a:pPr>
            <a:r>
              <a:rPr sz="2200" kern="0" dirty="0" smtClean="0">
                <a:solidFill>
                  <a:srgbClr val="000000"/>
                </a:solidFill>
                <a:latin typeface="微軟正黑體" panose="020B0604030504040204" pitchFamily="34" charset="-120"/>
                <a:ea typeface="微軟正黑體" panose="020B0604030504040204" pitchFamily="34" charset="-120"/>
                <a:cs typeface="PingFang TC Regular"/>
                <a:sym typeface="PingFang TC Regular"/>
              </a:rPr>
              <a:t>自</a:t>
            </a:r>
            <a:r>
              <a:rPr lang="en-US" sz="2200" kern="0" dirty="0" smtClean="0">
                <a:solidFill>
                  <a:srgbClr val="000000"/>
                </a:solidFill>
                <a:latin typeface="微軟正黑體" panose="020B0604030504040204" pitchFamily="34" charset="-120"/>
                <a:ea typeface="微軟正黑體" panose="020B0604030504040204" pitchFamily="34" charset="-120"/>
                <a:cs typeface="PingFang TC Regular"/>
                <a:sym typeface="PingFang TC Regular"/>
              </a:rPr>
              <a:t>1999</a:t>
            </a:r>
            <a:r>
              <a:rPr sz="2200" kern="0" dirty="0" smtClean="0">
                <a:solidFill>
                  <a:srgbClr val="000000"/>
                </a:solidFill>
                <a:latin typeface="微軟正黑體" panose="020B0604030504040204" pitchFamily="34" charset="-120"/>
                <a:ea typeface="微軟正黑體" panose="020B0604030504040204" pitchFamily="34" charset="-120"/>
                <a:cs typeface="PingFang TC Regular"/>
                <a:sym typeface="PingFang TC Regular"/>
              </a:rPr>
              <a:t>年</a:t>
            </a:r>
            <a:r>
              <a:rPr lang="en-US" sz="2200" kern="0" dirty="0" smtClean="0">
                <a:solidFill>
                  <a:srgbClr val="000000"/>
                </a:solidFill>
                <a:latin typeface="微軟正黑體" panose="020B0604030504040204" pitchFamily="34" charset="-120"/>
                <a:ea typeface="微軟正黑體" panose="020B0604030504040204" pitchFamily="34" charset="-120"/>
                <a:cs typeface="PingFang TC Regular"/>
                <a:sym typeface="PingFang TC Regular"/>
              </a:rPr>
              <a:t>7</a:t>
            </a:r>
            <a:r>
              <a:rPr sz="2200" kern="0" dirty="0" smtClean="0">
                <a:solidFill>
                  <a:srgbClr val="000000"/>
                </a:solidFill>
                <a:latin typeface="微軟正黑體" panose="020B0604030504040204" pitchFamily="34" charset="-120"/>
                <a:ea typeface="微軟正黑體" panose="020B0604030504040204" pitchFamily="34" charset="-120"/>
                <a:cs typeface="PingFang TC Regular"/>
                <a:sym typeface="PingFang TC Regular"/>
              </a:rPr>
              <a:t>月</a:t>
            </a:r>
            <a:r>
              <a:rPr lang="zh-TW" altLang="en-US" sz="2200" kern="0" dirty="0" smtClean="0">
                <a:solidFill>
                  <a:srgbClr val="000000"/>
                </a:solidFill>
                <a:latin typeface="微軟正黑體" panose="020B0604030504040204" pitchFamily="34" charset="-120"/>
                <a:ea typeface="微軟正黑體" panose="020B0604030504040204" pitchFamily="34" charset="-120"/>
                <a:cs typeface="PingFang TC Regular"/>
                <a:sym typeface="PingFang TC Regular"/>
              </a:rPr>
              <a:t>，</a:t>
            </a:r>
            <a:r>
              <a:rPr sz="2200" kern="0" dirty="0" err="1" smtClean="0">
                <a:solidFill>
                  <a:srgbClr val="00B050"/>
                </a:solidFill>
                <a:latin typeface="微軟正黑體" panose="020B0604030504040204" pitchFamily="34" charset="-120"/>
                <a:ea typeface="微軟正黑體" panose="020B0604030504040204" pitchFamily="34" charset="-120"/>
                <a:cs typeface="PingFang TC Regular"/>
                <a:sym typeface="PingFang TC Regular"/>
              </a:rPr>
              <a:t>魏立岩</a:t>
            </a:r>
            <a:r>
              <a:rPr sz="2200" kern="0" dirty="0" err="1" smtClean="0">
                <a:solidFill>
                  <a:srgbClr val="000000"/>
                </a:solidFill>
                <a:latin typeface="微軟正黑體" panose="020B0604030504040204" pitchFamily="34" charset="-120"/>
                <a:ea typeface="微軟正黑體" panose="020B0604030504040204" pitchFamily="34" charset="-120"/>
                <a:cs typeface="PingFang TC Regular"/>
                <a:sym typeface="PingFang TC Regular"/>
              </a:rPr>
              <a:t>一直担任槁城公安局国保大队长，亲自参与并指使手下警察对法轮功学员绑架、搜查、</a:t>
            </a:r>
            <a:r>
              <a:rPr sz="2200" kern="0" dirty="0" err="1">
                <a:solidFill>
                  <a:srgbClr val="000000"/>
                </a:solidFill>
                <a:latin typeface="微軟正黑體" panose="020B0604030504040204" pitchFamily="34" charset="-120"/>
                <a:ea typeface="微軟正黑體" panose="020B0604030504040204" pitchFamily="34" charset="-120"/>
                <a:cs typeface="PingFang TC Regular"/>
                <a:sym typeface="PingFang TC Regular"/>
              </a:rPr>
              <a:t>抄家</a:t>
            </a:r>
            <a:r>
              <a:rPr sz="2200" kern="0" dirty="0" smtClean="0">
                <a:solidFill>
                  <a:srgbClr val="000000"/>
                </a:solidFill>
                <a:latin typeface="微軟正黑體" panose="020B0604030504040204" pitchFamily="34" charset="-120"/>
                <a:ea typeface="微軟正黑體" panose="020B0604030504040204" pitchFamily="34" charset="-120"/>
                <a:cs typeface="PingFang TC Regular"/>
                <a:sym typeface="PingFang TC Regular"/>
              </a:rPr>
              <a:t>。</a:t>
            </a:r>
            <a:endParaRPr lang="en-US" sz="2200" kern="0" dirty="0" smtClean="0">
              <a:solidFill>
                <a:srgbClr val="000000"/>
              </a:solidFill>
              <a:latin typeface="微軟正黑體" panose="020B0604030504040204" pitchFamily="34" charset="-120"/>
              <a:ea typeface="微軟正黑體" panose="020B0604030504040204" pitchFamily="34" charset="-120"/>
              <a:cs typeface="PingFang TC Regular"/>
              <a:sym typeface="PingFang TC Regular"/>
            </a:endParaRPr>
          </a:p>
          <a:p>
            <a:pPr defTabSz="639752" hangingPunct="0">
              <a:defRPr sz="2000" b="0">
                <a:latin typeface="PingFang TC Regular"/>
                <a:ea typeface="PingFang TC Regular"/>
                <a:cs typeface="PingFang TC Regular"/>
                <a:sym typeface="PingFang TC Regular"/>
              </a:defRPr>
            </a:pPr>
            <a:r>
              <a:rPr lang="en-US" sz="2200" kern="0" dirty="0" smtClean="0">
                <a:solidFill>
                  <a:srgbClr val="000000"/>
                </a:solidFill>
                <a:latin typeface="微軟正黑體" panose="020B0604030504040204" pitchFamily="34" charset="-120"/>
                <a:ea typeface="微軟正黑體" panose="020B0604030504040204" pitchFamily="34" charset="-120"/>
                <a:cs typeface="PingFang TC Regular"/>
                <a:sym typeface="PingFang TC Regular"/>
              </a:rPr>
              <a:t>2000</a:t>
            </a:r>
            <a:r>
              <a:rPr sz="2200" kern="0" dirty="0" smtClean="0">
                <a:solidFill>
                  <a:srgbClr val="000000"/>
                </a:solidFill>
                <a:latin typeface="微軟正黑體" panose="020B0604030504040204" pitchFamily="34" charset="-120"/>
                <a:ea typeface="微軟正黑體" panose="020B0604030504040204" pitchFamily="34" charset="-120"/>
                <a:cs typeface="PingFang TC Regular"/>
                <a:sym typeface="PingFang TC Regular"/>
              </a:rPr>
              <a:t>年起，</a:t>
            </a:r>
            <a:r>
              <a:rPr sz="2200" kern="0" dirty="0" smtClean="0">
                <a:solidFill>
                  <a:srgbClr val="00B050"/>
                </a:solidFill>
                <a:latin typeface="微軟正黑體" panose="020B0604030504040204" pitchFamily="34" charset="-120"/>
                <a:ea typeface="微軟正黑體" panose="020B0604030504040204" pitchFamily="34" charset="-120"/>
                <a:cs typeface="PingFang TC Regular"/>
                <a:sym typeface="PingFang TC Regular"/>
              </a:rPr>
              <a:t>魏立岩</a:t>
            </a:r>
            <a:r>
              <a:rPr sz="2200" kern="0" dirty="0" smtClean="0">
                <a:solidFill>
                  <a:srgbClr val="000000"/>
                </a:solidFill>
                <a:latin typeface="微軟正黑體" panose="020B0604030504040204" pitchFamily="34" charset="-120"/>
                <a:ea typeface="微軟正黑體" panose="020B0604030504040204" pitchFamily="34" charset="-120"/>
                <a:cs typeface="PingFang TC Regular"/>
                <a:sym typeface="PingFang TC Regular"/>
              </a:rPr>
              <a:t>指使对全区法轮功学员非法搜查，发现有法轮功书籍或物品，立即绑架到洗脑班迫害。</a:t>
            </a:r>
            <a:endParaRPr lang="en-US" sz="2200" kern="0" dirty="0" smtClean="0">
              <a:solidFill>
                <a:srgbClr val="000000"/>
              </a:solidFill>
              <a:latin typeface="微軟正黑體" panose="020B0604030504040204" pitchFamily="34" charset="-120"/>
              <a:ea typeface="微軟正黑體" panose="020B0604030504040204" pitchFamily="34" charset="-120"/>
              <a:cs typeface="PingFang TC Regular"/>
              <a:sym typeface="PingFang TC Regular"/>
            </a:endParaRPr>
          </a:p>
          <a:p>
            <a:pPr defTabSz="639752" hangingPunct="0">
              <a:defRPr sz="2000" b="0">
                <a:latin typeface="PingFang TC Regular"/>
                <a:ea typeface="PingFang TC Regular"/>
                <a:cs typeface="PingFang TC Regular"/>
                <a:sym typeface="PingFang TC Regular"/>
              </a:defRPr>
            </a:pPr>
            <a:r>
              <a:rPr lang="en-US" sz="2200" kern="0" dirty="0" smtClean="0">
                <a:solidFill>
                  <a:srgbClr val="000000"/>
                </a:solidFill>
                <a:latin typeface="微軟正黑體" panose="020B0604030504040204" pitchFamily="34" charset="-120"/>
                <a:ea typeface="微軟正黑體" panose="020B0604030504040204" pitchFamily="34" charset="-120"/>
                <a:cs typeface="PingFang TC Regular"/>
                <a:sym typeface="PingFang TC Regular"/>
              </a:rPr>
              <a:t>2014</a:t>
            </a:r>
            <a:r>
              <a:rPr sz="2200" kern="0" dirty="0" smtClean="0">
                <a:solidFill>
                  <a:srgbClr val="000000"/>
                </a:solidFill>
                <a:latin typeface="微軟正黑體" panose="020B0604030504040204" pitchFamily="34" charset="-120"/>
                <a:ea typeface="微軟正黑體" panose="020B0604030504040204" pitchFamily="34" charset="-120"/>
                <a:cs typeface="PingFang TC Regular"/>
                <a:sym typeface="PingFang TC Regular"/>
              </a:rPr>
              <a:t>年初冬</a:t>
            </a:r>
            <a:r>
              <a:rPr sz="2200" kern="0" dirty="0">
                <a:solidFill>
                  <a:srgbClr val="000000"/>
                </a:solidFill>
                <a:latin typeface="微軟正黑體" panose="020B0604030504040204" pitchFamily="34" charset="-120"/>
                <a:ea typeface="微軟正黑體" panose="020B0604030504040204" pitchFamily="34" charset="-120"/>
                <a:cs typeface="PingFang TC Regular"/>
                <a:sym typeface="PingFang TC Regular"/>
              </a:rPr>
              <a:t>，</a:t>
            </a:r>
            <a:r>
              <a:rPr sz="2200" kern="0" dirty="0" smtClean="0">
                <a:solidFill>
                  <a:srgbClr val="00B050"/>
                </a:solidFill>
                <a:latin typeface="微軟正黑體" panose="020B0604030504040204" pitchFamily="34" charset="-120"/>
                <a:ea typeface="微軟正黑體" panose="020B0604030504040204" pitchFamily="34" charset="-120"/>
                <a:cs typeface="PingFang TC Regular"/>
                <a:sym typeface="PingFang TC Regular"/>
              </a:rPr>
              <a:t>魏立岩</a:t>
            </a:r>
            <a:r>
              <a:rPr sz="2200" b="1" kern="0" dirty="0" smtClean="0">
                <a:solidFill>
                  <a:srgbClr val="FF0000"/>
                </a:solidFill>
                <a:latin typeface="微軟正黑體" panose="020B0604030504040204" pitchFamily="34" charset="-120"/>
                <a:ea typeface="微軟正黑體" panose="020B0604030504040204" pitchFamily="34" charset="-120"/>
                <a:cs typeface="PingFang TC Regular"/>
                <a:sym typeface="PingFang TC Regular"/>
              </a:rPr>
              <a:t>在胃癌的折磨中丧命</a:t>
            </a:r>
            <a:r>
              <a:rPr sz="2200" kern="0" dirty="0" smtClean="0">
                <a:solidFill>
                  <a:srgbClr val="000000"/>
                </a:solidFill>
                <a:latin typeface="微軟正黑體" panose="020B0604030504040204" pitchFamily="34" charset="-120"/>
                <a:ea typeface="微軟正黑體" panose="020B0604030504040204" pitchFamily="34" charset="-120"/>
                <a:cs typeface="PingFang TC Regular"/>
                <a:sym typeface="PingFang TC Regular"/>
              </a:rPr>
              <a:t>，死时50多岁。</a:t>
            </a:r>
          </a:p>
          <a:p>
            <a:pPr defTabSz="639752" hangingPunct="0">
              <a:defRPr sz="2000" b="0">
                <a:latin typeface="PingFang TC Regular"/>
                <a:ea typeface="PingFang TC Regular"/>
                <a:cs typeface="PingFang TC Regular"/>
                <a:sym typeface="PingFang TC Regular"/>
              </a:defRPr>
            </a:pPr>
            <a:r>
              <a:rPr lang="en-US" altLang="zh-TW" kern="0" dirty="0" smtClean="0">
                <a:solidFill>
                  <a:schemeClr val="tx1"/>
                </a:solidFill>
                <a:latin typeface="微軟正黑體" panose="020B0604030504040204" pitchFamily="34" charset="-120"/>
                <a:ea typeface="微軟正黑體" panose="020B0604030504040204" pitchFamily="34" charset="-120"/>
                <a:cs typeface="PingFang TC Semibold"/>
                <a:sym typeface="PingFang TC Semibold"/>
              </a:rPr>
              <a:t>【</a:t>
            </a:r>
            <a:r>
              <a:rPr lang="zh-TW" altLang="en-US" kern="0" dirty="0" smtClean="0">
                <a:solidFill>
                  <a:schemeClr val="tx1"/>
                </a:solidFill>
                <a:latin typeface="微軟正黑體" panose="020B0604030504040204" pitchFamily="34" charset="-120"/>
                <a:ea typeface="微軟正黑體" panose="020B0604030504040204" pitchFamily="34" charset="-120"/>
                <a:cs typeface="PingFang TC Semibold"/>
                <a:sym typeface="PingFang TC Semibold"/>
              </a:rPr>
              <a:t>明慧网</a:t>
            </a:r>
            <a:r>
              <a:rPr lang="en-US" altLang="zh-TW" b="1" kern="0" dirty="0" smtClean="0">
                <a:solidFill>
                  <a:schemeClr val="tx1"/>
                </a:solidFill>
                <a:latin typeface="微軟正黑體" panose="020B0604030504040204" pitchFamily="34" charset="-120"/>
                <a:ea typeface="微軟正黑體" panose="020B0604030504040204" pitchFamily="34" charset="-120"/>
                <a:cs typeface="Helvetica"/>
                <a:sym typeface="Helvetica"/>
              </a:rPr>
              <a:t>2015</a:t>
            </a:r>
            <a:r>
              <a:rPr lang="zh-TW" altLang="en-US" kern="0" dirty="0" smtClean="0">
                <a:solidFill>
                  <a:schemeClr val="tx1"/>
                </a:solidFill>
                <a:latin typeface="微軟正黑體" panose="020B0604030504040204" pitchFamily="34" charset="-120"/>
                <a:ea typeface="微軟正黑體" panose="020B0604030504040204" pitchFamily="34" charset="-120"/>
                <a:cs typeface="PingFang TC Semibold"/>
                <a:sym typeface="PingFang TC Semibold"/>
              </a:rPr>
              <a:t>年</a:t>
            </a:r>
            <a:r>
              <a:rPr lang="en-US" altLang="zh-TW" b="1" kern="0" dirty="0" smtClean="0">
                <a:solidFill>
                  <a:schemeClr val="tx1"/>
                </a:solidFill>
                <a:latin typeface="微軟正黑體" panose="020B0604030504040204" pitchFamily="34" charset="-120"/>
                <a:ea typeface="微軟正黑體" panose="020B0604030504040204" pitchFamily="34" charset="-120"/>
                <a:cs typeface="Helvetica"/>
                <a:sym typeface="Helvetica"/>
              </a:rPr>
              <a:t>5</a:t>
            </a:r>
            <a:r>
              <a:rPr lang="zh-TW" altLang="en-US" kern="0" dirty="0" smtClean="0">
                <a:solidFill>
                  <a:schemeClr val="tx1"/>
                </a:solidFill>
                <a:latin typeface="微軟正黑體" panose="020B0604030504040204" pitchFamily="34" charset="-120"/>
                <a:ea typeface="微軟正黑體" panose="020B0604030504040204" pitchFamily="34" charset="-120"/>
                <a:cs typeface="PingFang TC Semibold"/>
                <a:sym typeface="PingFang TC Semibold"/>
              </a:rPr>
              <a:t>月</a:t>
            </a:r>
            <a:r>
              <a:rPr lang="en-US" altLang="zh-TW" b="1" kern="0" dirty="0" smtClean="0">
                <a:solidFill>
                  <a:schemeClr val="tx1"/>
                </a:solidFill>
                <a:latin typeface="微軟正黑體" panose="020B0604030504040204" pitchFamily="34" charset="-120"/>
                <a:ea typeface="微軟正黑體" panose="020B0604030504040204" pitchFamily="34" charset="-120"/>
                <a:cs typeface="Helvetica"/>
                <a:sym typeface="Helvetica"/>
              </a:rPr>
              <a:t>3</a:t>
            </a:r>
            <a:r>
              <a:rPr lang="zh-TW" altLang="en-US" kern="0" dirty="0" smtClean="0">
                <a:solidFill>
                  <a:schemeClr val="tx1"/>
                </a:solidFill>
                <a:latin typeface="微軟正黑體" panose="020B0604030504040204" pitchFamily="34" charset="-120"/>
                <a:ea typeface="微軟正黑體" panose="020B0604030504040204" pitchFamily="34" charset="-120"/>
                <a:cs typeface="PingFang TC Semibold"/>
                <a:sym typeface="PingFang TC Semibold"/>
              </a:rPr>
              <a:t>日</a:t>
            </a:r>
            <a:r>
              <a:rPr lang="en-US" altLang="zh-TW" kern="0" dirty="0" smtClean="0">
                <a:solidFill>
                  <a:schemeClr val="tx1"/>
                </a:solidFill>
                <a:latin typeface="微軟正黑體" panose="020B0604030504040204" pitchFamily="34" charset="-120"/>
                <a:ea typeface="微軟正黑體" panose="020B0604030504040204" pitchFamily="34" charset="-120"/>
                <a:cs typeface="PingFang TC Semibold"/>
                <a:sym typeface="PingFang TC Semibold"/>
              </a:rPr>
              <a:t>】</a:t>
            </a:r>
            <a:endParaRPr kern="0" dirty="0">
              <a:solidFill>
                <a:schemeClr val="tx1"/>
              </a:solidFill>
              <a:latin typeface="微軟正黑體" panose="020B0604030504040204" pitchFamily="34" charset="-120"/>
              <a:ea typeface="微軟正黑體" panose="020B0604030504040204" pitchFamily="34" charset="-120"/>
              <a:cs typeface="PingFang TC Regular"/>
              <a:sym typeface="PingFang TC Regular"/>
            </a:endParaRPr>
          </a:p>
        </p:txBody>
      </p:sp>
      <p:sp>
        <p:nvSpPr>
          <p:cNvPr id="12" name="矩形"/>
          <p:cNvSpPr/>
          <p:nvPr/>
        </p:nvSpPr>
        <p:spPr>
          <a:xfrm>
            <a:off x="7092280" y="100356"/>
            <a:ext cx="1919954" cy="648076"/>
          </a:xfrm>
          <a:prstGeom prst="rect">
            <a:avLst/>
          </a:prstGeom>
          <a:solidFill>
            <a:srgbClr val="FFFFFF"/>
          </a:solidFill>
          <a:ln w="38100" cap="flat">
            <a:solidFill>
              <a:srgbClr val="000000"/>
            </a:solidFill>
            <a:prstDash val="solid"/>
            <a:round/>
          </a:ln>
          <a:effectLst/>
        </p:spPr>
        <p:txBody>
          <a:bodyPr wrap="square" lIns="65022" tIns="65022" rIns="65022" bIns="65022" numCol="1" anchor="ctr">
            <a:noAutofit/>
          </a:bodyPr>
          <a:lstStyle/>
          <a:p>
            <a:pPr algn="ctr">
              <a:defRPr sz="3200" b="1">
                <a:solidFill>
                  <a:srgbClr val="0070C0"/>
                </a:solidFill>
                <a:latin typeface="微軟正黑體"/>
                <a:ea typeface="微軟正黑體"/>
                <a:cs typeface="微軟正黑體"/>
                <a:sym typeface="微軟正黑體"/>
              </a:defRPr>
            </a:pPr>
            <a:r>
              <a:rPr lang="zh-Hant" altLang="en-US" sz="3200" dirty="0" smtClean="0">
                <a:solidFill>
                  <a:schemeClr val="tx1"/>
                </a:solidFill>
              </a:rPr>
              <a:t>惡報</a:t>
            </a:r>
            <a:r>
              <a:rPr lang="en-US" altLang="zh-TW" sz="3200" dirty="0">
                <a:solidFill>
                  <a:schemeClr val="tx1"/>
                </a:solidFill>
              </a:rPr>
              <a:t>2&amp;3</a:t>
            </a:r>
          </a:p>
        </p:txBody>
      </p:sp>
    </p:spTree>
    <p:extLst>
      <p:ext uri="{BB962C8B-B14F-4D97-AF65-F5344CB8AC3E}">
        <p14:creationId xmlns:p14="http://schemas.microsoft.com/office/powerpoint/2010/main" val="3945824734"/>
      </p:ext>
    </p:extLst>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1" name="矩形 5"/>
          <p:cNvSpPr txBox="1"/>
          <p:nvPr/>
        </p:nvSpPr>
        <p:spPr>
          <a:xfrm>
            <a:off x="318738" y="184307"/>
            <a:ext cx="6237282" cy="769003"/>
          </a:xfrm>
          <a:prstGeom prst="rect">
            <a:avLst/>
          </a:prstGeom>
          <a:ln w="12700">
            <a:miter lim="400000"/>
          </a:ln>
          <a:extLst>
            <a:ext uri="{C572A759-6A51-4108-AA02-DFA0A04FC94B}">
              <ma14:wrappingTextBoxFlag xmlns="" xmlns:ma14="http://schemas.microsoft.com/office/mac/drawingml/2011/main" val="1"/>
            </a:ext>
          </a:extLst>
        </p:spPr>
        <p:txBody>
          <a:bodyPr wrap="none" lIns="45503" tIns="45503" rIns="45503" bIns="45503">
            <a:spAutoFit/>
          </a:bodyPr>
          <a:lstStyle>
            <a:lvl1pPr algn="l" defTabSz="1300480">
              <a:defRPr sz="4400">
                <a:solidFill>
                  <a:srgbClr val="FFFFFF"/>
                </a:solidFill>
                <a:latin typeface="微軟正黑體"/>
                <a:ea typeface="微軟正黑體"/>
                <a:cs typeface="微軟正黑體"/>
                <a:sym typeface="微軟正黑體"/>
              </a:defRPr>
            </a:lvl1pPr>
          </a:lstStyle>
          <a:p>
            <a:pPr hangingPunct="0"/>
            <a:r>
              <a:rPr b="1" kern="0"/>
              <a:t>11-3. XX市官員惡報實例</a:t>
            </a:r>
          </a:p>
        </p:txBody>
      </p:sp>
      <p:grpSp>
        <p:nvGrpSpPr>
          <p:cNvPr id="214" name="矩形 3"/>
          <p:cNvGrpSpPr/>
          <p:nvPr/>
        </p:nvGrpSpPr>
        <p:grpSpPr>
          <a:xfrm>
            <a:off x="13399" y="-2"/>
            <a:ext cx="9130603" cy="836718"/>
            <a:chOff x="-1" y="-2"/>
            <a:chExt cx="12985745" cy="1189997"/>
          </a:xfrm>
          <a:solidFill>
            <a:schemeClr val="accent2">
              <a:lumMod val="60000"/>
              <a:lumOff val="40000"/>
            </a:schemeClr>
          </a:solidFill>
        </p:grpSpPr>
        <p:sp>
          <p:nvSpPr>
            <p:cNvPr id="212" name="矩形"/>
            <p:cNvSpPr/>
            <p:nvPr/>
          </p:nvSpPr>
          <p:spPr>
            <a:xfrm>
              <a:off x="-1" y="-2"/>
              <a:ext cx="12985745" cy="1189997"/>
            </a:xfrm>
            <a:prstGeom prst="rect">
              <a:avLst/>
            </a:prstGeom>
            <a:grpFill/>
            <a:ln w="12700" cap="flat">
              <a:noFill/>
              <a:miter lim="400000"/>
            </a:ln>
            <a:effectLst/>
          </p:spPr>
          <p:txBody>
            <a:bodyPr wrap="square" lIns="65022" tIns="65022" rIns="65022" bIns="65022" numCol="1" anchor="ctr">
              <a:noAutofit/>
            </a:bodyPr>
            <a:lstStyle/>
            <a:p>
              <a:pPr defTabSz="910112" hangingPunct="0">
                <a:defRPr sz="4400">
                  <a:solidFill>
                    <a:srgbClr val="FFFFFF"/>
                  </a:solidFill>
                  <a:latin typeface="微軟正黑體"/>
                  <a:ea typeface="微軟正黑體"/>
                  <a:cs typeface="微軟正黑體"/>
                  <a:sym typeface="微軟正黑體"/>
                </a:defRPr>
              </a:pPr>
              <a:endParaRPr sz="3100" b="1" kern="0">
                <a:solidFill>
                  <a:srgbClr val="FFFFFF"/>
                </a:solidFill>
                <a:latin typeface="微軟正黑體"/>
                <a:ea typeface="微軟正黑體"/>
                <a:cs typeface="微軟正黑體"/>
                <a:sym typeface="微軟正黑體"/>
              </a:endParaRPr>
            </a:p>
          </p:txBody>
        </p:sp>
        <p:sp>
          <p:nvSpPr>
            <p:cNvPr id="213" name="9-3. 株洲市官員惡報實例"/>
            <p:cNvSpPr txBox="1"/>
            <p:nvPr/>
          </p:nvSpPr>
          <p:spPr>
            <a:xfrm>
              <a:off x="-1" y="63893"/>
              <a:ext cx="12985745" cy="1062209"/>
            </a:xfrm>
            <a:prstGeom prst="rect">
              <a:avLst/>
            </a:prstGeom>
            <a:grpFill/>
            <a:ln w="12700" cap="flat">
              <a:noFill/>
              <a:miter lim="400000"/>
            </a:ln>
            <a:effectLst/>
            <a:extLst>
              <a:ext uri="{C572A759-6A51-4108-AA02-DFA0A04FC94B}">
                <ma14:wrappingTextBoxFlag xmlns="" xmlns:ma14="http://schemas.microsoft.com/office/mac/drawingml/2011/main" val="1"/>
              </a:ext>
            </a:extLst>
          </p:spPr>
          <p:txBody>
            <a:bodyPr wrap="square" lIns="65022" tIns="65022" rIns="65022" bIns="65022" numCol="1" anchor="ctr">
              <a:spAutoFit/>
            </a:bodyPr>
            <a:lstStyle>
              <a:lvl1pPr algn="l" defTabSz="1300480">
                <a:defRPr sz="4400">
                  <a:solidFill>
                    <a:srgbClr val="FFFFFF"/>
                  </a:solidFill>
                  <a:latin typeface="微軟正黑體"/>
                  <a:ea typeface="微軟正黑體"/>
                  <a:cs typeface="微軟正黑體"/>
                  <a:sym typeface="微軟正黑體"/>
                </a:defRPr>
              </a:lvl1pPr>
            </a:lstStyle>
            <a:p>
              <a:pPr hangingPunct="0"/>
              <a:r>
                <a:rPr sz="4000" b="1" kern="0" dirty="0"/>
                <a:t> </a:t>
              </a:r>
              <a:r>
                <a:rPr lang="en-US" sz="4000" dirty="0"/>
                <a:t>8</a:t>
              </a:r>
              <a:r>
                <a:rPr sz="4000" kern="0" dirty="0" smtClean="0"/>
                <a:t>-</a:t>
              </a:r>
              <a:r>
                <a:rPr lang="en-US" sz="4000" dirty="0"/>
                <a:t>5</a:t>
              </a:r>
              <a:r>
                <a:rPr sz="4000" kern="0" dirty="0" smtClean="0"/>
                <a:t>. </a:t>
              </a:r>
              <a:r>
                <a:rPr sz="4000" kern="0" dirty="0" err="1" smtClean="0"/>
                <a:t>石家莊市</a:t>
              </a:r>
              <a:endParaRPr sz="4000" kern="0" dirty="0"/>
            </a:p>
          </p:txBody>
        </p:sp>
      </p:grpSp>
      <p:sp>
        <p:nvSpPr>
          <p:cNvPr id="218" name="矩形 4"/>
          <p:cNvSpPr/>
          <p:nvPr/>
        </p:nvSpPr>
        <p:spPr>
          <a:xfrm>
            <a:off x="53414" y="945567"/>
            <a:ext cx="9000060" cy="2773035"/>
          </a:xfrm>
          <a:prstGeom prst="rect">
            <a:avLst/>
          </a:prstGeom>
          <a:ln>
            <a:solidFill>
              <a:srgbClr val="984807"/>
            </a:solidFill>
          </a:ln>
          <a:extLst>
            <a:ext uri="{C572A759-6A51-4108-AA02-DFA0A04FC94B}">
              <ma14:wrappingTextBoxFlag xmlns="" xmlns:ma14="http://schemas.microsoft.com/office/mac/drawingml/2011/main" val="1"/>
            </a:ext>
          </a:extLst>
        </p:spPr>
        <p:txBody>
          <a:bodyPr lIns="31988" tIns="31988" rIns="31988" bIns="31988">
            <a:spAutoFit/>
          </a:bodyPr>
          <a:lstStyle/>
          <a:p>
            <a:pPr defTabSz="8929" hangingPunct="0">
              <a:lnSpc>
                <a:spcPct val="110000"/>
              </a:lnSpc>
              <a:tabLst>
                <a:tab pos="248850" algn="l"/>
                <a:tab pos="497694" algn="l"/>
                <a:tab pos="746601" algn="l"/>
                <a:tab pos="995448" algn="l"/>
                <a:tab pos="1244289" algn="l"/>
                <a:tab pos="1493166" algn="l"/>
                <a:tab pos="1741972" algn="l"/>
                <a:tab pos="1990893" algn="l"/>
                <a:tab pos="2239741" algn="l"/>
                <a:tab pos="2488584" algn="l"/>
                <a:tab pos="2737478" algn="l"/>
                <a:tab pos="2986312" algn="l"/>
              </a:tabLst>
              <a:defRPr>
                <a:solidFill>
                  <a:srgbClr val="0433FF"/>
                </a:solidFill>
              </a:defRPr>
            </a:pPr>
            <a:r>
              <a:rPr sz="2000" b="1" kern="0" dirty="0" smtClean="0">
                <a:solidFill>
                  <a:srgbClr val="0433FF"/>
                </a:solidFill>
                <a:latin typeface="微軟正黑體" panose="020B0604030504040204" pitchFamily="34" charset="-120"/>
                <a:ea typeface="微軟正黑體" panose="020B0604030504040204" pitchFamily="34" charset="-120"/>
                <a:cs typeface="Helvetica Neue"/>
                <a:sym typeface="Helvetica Neue"/>
              </a:rPr>
              <a:t>河北省副教授支持母親修大法得福報</a:t>
            </a:r>
            <a:r>
              <a:rPr sz="2000" b="1" kern="0" dirty="0" smtClean="0">
                <a:solidFill>
                  <a:srgbClr val="00B0F0"/>
                </a:solidFill>
                <a:latin typeface="微軟正黑體" panose="020B0604030504040204" pitchFamily="34" charset="-120"/>
                <a:ea typeface="微軟正黑體" panose="020B0604030504040204" pitchFamily="34" charset="-120"/>
                <a:cs typeface="Helvetica Neue"/>
                <a:sym typeface="Helvetica Neue"/>
              </a:rPr>
              <a:t>【明慧網</a:t>
            </a:r>
            <a:r>
              <a:rPr lang="en-US" sz="2000" b="1" kern="0" dirty="0" smtClean="0">
                <a:solidFill>
                  <a:srgbClr val="00B0F0"/>
                </a:solidFill>
                <a:latin typeface="微軟正黑體" panose="020B0604030504040204" pitchFamily="34" charset="-120"/>
                <a:ea typeface="微軟正黑體" panose="020B0604030504040204" pitchFamily="34" charset="-120"/>
                <a:cs typeface="Helvetica Neue"/>
                <a:sym typeface="Helvetica Neue"/>
              </a:rPr>
              <a:t>2016</a:t>
            </a:r>
            <a:r>
              <a:rPr sz="2000" b="1" kern="0" dirty="0" smtClean="0">
                <a:solidFill>
                  <a:srgbClr val="00B0F0"/>
                </a:solidFill>
                <a:latin typeface="微軟正黑體" panose="020B0604030504040204" pitchFamily="34" charset="-120"/>
                <a:ea typeface="微軟正黑體" panose="020B0604030504040204" pitchFamily="34" charset="-120"/>
                <a:cs typeface="Helvetica Neue"/>
                <a:sym typeface="Helvetica Neue"/>
              </a:rPr>
              <a:t>年</a:t>
            </a:r>
            <a:r>
              <a:rPr lang="en-US" sz="2000" b="1" kern="0" dirty="0" smtClean="0">
                <a:solidFill>
                  <a:srgbClr val="00B0F0"/>
                </a:solidFill>
                <a:latin typeface="微軟正黑體" panose="020B0604030504040204" pitchFamily="34" charset="-120"/>
                <a:ea typeface="微軟正黑體" panose="020B0604030504040204" pitchFamily="34" charset="-120"/>
                <a:cs typeface="Helvetica Neue"/>
                <a:sym typeface="Helvetica Neue"/>
              </a:rPr>
              <a:t>9</a:t>
            </a:r>
            <a:r>
              <a:rPr sz="2000" b="1" kern="0" dirty="0" smtClean="0">
                <a:solidFill>
                  <a:srgbClr val="00B0F0"/>
                </a:solidFill>
                <a:latin typeface="微軟正黑體" panose="020B0604030504040204" pitchFamily="34" charset="-120"/>
                <a:ea typeface="微軟正黑體" panose="020B0604030504040204" pitchFamily="34" charset="-120"/>
                <a:cs typeface="Helvetica Neue"/>
                <a:sym typeface="Helvetica Neue"/>
              </a:rPr>
              <a:t>月</a:t>
            </a:r>
            <a:r>
              <a:rPr lang="en-US" sz="2000" b="1" kern="0" dirty="0" smtClean="0">
                <a:solidFill>
                  <a:srgbClr val="00B0F0"/>
                </a:solidFill>
                <a:latin typeface="微軟正黑體" panose="020B0604030504040204" pitchFamily="34" charset="-120"/>
                <a:ea typeface="微軟正黑體" panose="020B0604030504040204" pitchFamily="34" charset="-120"/>
                <a:cs typeface="Helvetica Neue"/>
                <a:sym typeface="Helvetica Neue"/>
              </a:rPr>
              <a:t>2</a:t>
            </a:r>
            <a:r>
              <a:rPr sz="2000" b="1" kern="0" dirty="0" smtClean="0">
                <a:solidFill>
                  <a:srgbClr val="00B0F0"/>
                </a:solidFill>
                <a:latin typeface="微軟正黑體" panose="020B0604030504040204" pitchFamily="34" charset="-120"/>
                <a:ea typeface="微軟正黑體" panose="020B0604030504040204" pitchFamily="34" charset="-120"/>
                <a:cs typeface="Helvetica Neue"/>
                <a:sym typeface="Helvetica Neue"/>
              </a:rPr>
              <a:t>日】</a:t>
            </a:r>
            <a:endParaRPr lang="en-US" sz="2000" b="1" kern="0" dirty="0" smtClean="0">
              <a:solidFill>
                <a:srgbClr val="00B0F0"/>
              </a:solidFill>
              <a:latin typeface="微軟正黑體" panose="020B0604030504040204" pitchFamily="34" charset="-120"/>
              <a:ea typeface="微軟正黑體" panose="020B0604030504040204" pitchFamily="34" charset="-120"/>
              <a:cs typeface="Helvetica Neue"/>
              <a:sym typeface="Helvetica Neue"/>
            </a:endParaRPr>
          </a:p>
          <a:p>
            <a:pPr defTabSz="8929" hangingPunct="0">
              <a:lnSpc>
                <a:spcPct val="110000"/>
              </a:lnSpc>
              <a:tabLst>
                <a:tab pos="248850" algn="l"/>
                <a:tab pos="497694" algn="l"/>
                <a:tab pos="746601" algn="l"/>
                <a:tab pos="995448" algn="l"/>
                <a:tab pos="1244289" algn="l"/>
                <a:tab pos="1493166" algn="l"/>
                <a:tab pos="1741972" algn="l"/>
                <a:tab pos="1990893" algn="l"/>
                <a:tab pos="2239741" algn="l"/>
                <a:tab pos="2488584" algn="l"/>
                <a:tab pos="2737478" algn="l"/>
                <a:tab pos="2986312" algn="l"/>
              </a:tabLst>
              <a:defRPr sz="2000" b="0"/>
            </a:pPr>
            <a:r>
              <a:rPr sz="2000" kern="0" dirty="0" err="1" smtClean="0">
                <a:solidFill>
                  <a:srgbClr val="000000"/>
                </a:solidFill>
                <a:latin typeface="微軟正黑體" panose="020B0604030504040204" pitchFamily="34" charset="-120"/>
                <a:ea typeface="微軟正黑體" panose="020B0604030504040204" pitchFamily="34" charset="-120"/>
                <a:cs typeface="Helvetica Neue"/>
                <a:sym typeface="Helvetica Neue"/>
              </a:rPr>
              <a:t>河北某大學副教授</a:t>
            </a:r>
            <a:r>
              <a:rPr lang="zh-TW" altLang="en-US" sz="2000" kern="0" dirty="0" smtClean="0">
                <a:solidFill>
                  <a:srgbClr val="000000"/>
                </a:solidFill>
                <a:latin typeface="微軟正黑體" panose="020B0604030504040204" pitchFamily="34" charset="-120"/>
                <a:ea typeface="微軟正黑體" panose="020B0604030504040204" pitchFamily="34" charset="-120"/>
                <a:cs typeface="Helvetica Neue"/>
                <a:sym typeface="Helvetica Neue"/>
              </a:rPr>
              <a:t>，</a:t>
            </a:r>
            <a:r>
              <a:rPr sz="2000" kern="0" dirty="0" err="1" smtClean="0">
                <a:solidFill>
                  <a:srgbClr val="000000"/>
                </a:solidFill>
                <a:latin typeface="微軟正黑體" panose="020B0604030504040204" pitchFamily="34" charset="-120"/>
                <a:ea typeface="微軟正黑體" panose="020B0604030504040204" pitchFamily="34" charset="-120"/>
                <a:cs typeface="Helvetica Neue"/>
                <a:sym typeface="Helvetica Neue"/>
              </a:rPr>
              <a:t>原本不相信神佛存在，從母親</a:t>
            </a:r>
            <a:r>
              <a:rPr sz="2000" kern="0" dirty="0" err="1" smtClean="0">
                <a:solidFill>
                  <a:srgbClr val="000000"/>
                </a:solidFill>
                <a:latin typeface="微軟正黑體" panose="020B0604030504040204" pitchFamily="34" charset="-120"/>
                <a:ea typeface="微軟正黑體" panose="020B0604030504040204" pitchFamily="34" charset="-120"/>
                <a:cs typeface="Helvetica Neue"/>
                <a:sym typeface="Helvetica Neue"/>
                <a:hlinkClick r:id="rId3"/>
              </a:rPr>
              <a:t>修煉</a:t>
            </a:r>
            <a:r>
              <a:rPr sz="2000" kern="0" dirty="0" err="1" smtClean="0">
                <a:solidFill>
                  <a:srgbClr val="000000"/>
                </a:solidFill>
                <a:latin typeface="微軟正黑體" panose="020B0604030504040204" pitchFamily="34" charset="-120"/>
                <a:ea typeface="微軟正黑體" panose="020B0604030504040204" pitchFamily="34" charset="-120"/>
                <a:cs typeface="Helvetica Neue"/>
                <a:sym typeface="Helvetica Neue"/>
                <a:hlinkClick r:id="rId4"/>
              </a:rPr>
              <a:t>法輪功</a:t>
            </a:r>
            <a:r>
              <a:rPr sz="2000" kern="0" dirty="0" err="1" smtClean="0">
                <a:solidFill>
                  <a:srgbClr val="000000"/>
                </a:solidFill>
                <a:latin typeface="微軟正黑體" panose="020B0604030504040204" pitchFamily="34" charset="-120"/>
                <a:ea typeface="微軟正黑體" panose="020B0604030504040204" pitchFamily="34" charset="-120"/>
                <a:cs typeface="Helvetica Neue"/>
                <a:sym typeface="Helvetica Neue"/>
              </a:rPr>
              <a:t>後，加上自己親身經歷三次重大車禍，徹底改變了她的世界觀</a:t>
            </a:r>
            <a:r>
              <a:rPr lang="zh-TW" altLang="en-US" sz="2000" kern="0" dirty="0" smtClean="0">
                <a:solidFill>
                  <a:srgbClr val="000000"/>
                </a:solidFill>
                <a:latin typeface="微軟正黑體" panose="020B0604030504040204" pitchFamily="34" charset="-120"/>
                <a:ea typeface="微軟正黑體" panose="020B0604030504040204" pitchFamily="34" charset="-120"/>
                <a:cs typeface="Helvetica Neue"/>
                <a:sym typeface="Helvetica Neue"/>
              </a:rPr>
              <a:t>，</a:t>
            </a:r>
            <a:r>
              <a:rPr sz="2000" kern="0" dirty="0" err="1" smtClean="0">
                <a:latin typeface="微軟正黑體" panose="020B0604030504040204" pitchFamily="34" charset="-120"/>
                <a:ea typeface="微軟正黑體" panose="020B0604030504040204" pitchFamily="34" charset="-120"/>
                <a:cs typeface="Helvetica Neue"/>
                <a:sym typeface="Helvetica Neue"/>
              </a:rPr>
              <a:t>全家都始終理解和支持她的母親修煉，家裡無論是誰，都時常惦記著買來新鮮水果供養師父</a:t>
            </a:r>
            <a:r>
              <a:rPr sz="2000" kern="0" dirty="0" smtClean="0">
                <a:latin typeface="微軟正黑體" panose="020B0604030504040204" pitchFamily="34" charset="-120"/>
                <a:ea typeface="微軟正黑體" panose="020B0604030504040204" pitchFamily="34" charset="-120"/>
                <a:cs typeface="Helvetica Neue"/>
                <a:sym typeface="Helvetica Neue"/>
              </a:rPr>
              <a:t>。</a:t>
            </a:r>
            <a:endParaRPr lang="en-US" sz="2000" kern="0" dirty="0" smtClean="0">
              <a:latin typeface="微軟正黑體" panose="020B0604030504040204" pitchFamily="34" charset="-120"/>
              <a:ea typeface="微軟正黑體" panose="020B0604030504040204" pitchFamily="34" charset="-120"/>
              <a:cs typeface="Helvetica Neue"/>
              <a:sym typeface="Helvetica Neue"/>
            </a:endParaRPr>
          </a:p>
          <a:p>
            <a:pPr defTabSz="8929" hangingPunct="0">
              <a:lnSpc>
                <a:spcPct val="110000"/>
              </a:lnSpc>
              <a:tabLst>
                <a:tab pos="248850" algn="l"/>
                <a:tab pos="497694" algn="l"/>
                <a:tab pos="746601" algn="l"/>
                <a:tab pos="995448" algn="l"/>
                <a:tab pos="1244289" algn="l"/>
                <a:tab pos="1493166" algn="l"/>
                <a:tab pos="1741972" algn="l"/>
                <a:tab pos="1990893" algn="l"/>
                <a:tab pos="2239741" algn="l"/>
                <a:tab pos="2488584" algn="l"/>
                <a:tab pos="2737478" algn="l"/>
                <a:tab pos="2986312" algn="l"/>
              </a:tabLst>
              <a:defRPr sz="2000" b="0"/>
            </a:pPr>
            <a:r>
              <a:rPr sz="2000" kern="0" dirty="0" smtClean="0">
                <a:solidFill>
                  <a:srgbClr val="000000"/>
                </a:solidFill>
                <a:latin typeface="微軟正黑體" panose="020B0604030504040204" pitchFamily="34" charset="-120"/>
                <a:ea typeface="微軟正黑體" panose="020B0604030504040204" pitchFamily="34" charset="-120"/>
                <a:cs typeface="Helvetica Neue"/>
                <a:sym typeface="Helvetica Neue"/>
              </a:rPr>
              <a:t>全家人都在大法中受益</a:t>
            </a:r>
            <a:r>
              <a:rPr sz="2000" kern="0" dirty="0" smtClean="0">
                <a:solidFill>
                  <a:srgbClr val="0070C0"/>
                </a:solidFill>
                <a:latin typeface="微軟正黑體" panose="020B0604030504040204" pitchFamily="34" charset="-120"/>
                <a:ea typeface="微軟正黑體" panose="020B0604030504040204" pitchFamily="34" charset="-120"/>
                <a:cs typeface="Helvetica Neue"/>
                <a:sym typeface="Helvetica Neue"/>
              </a:rPr>
              <a:t>，姊妹幾個參加工作、下一代孩子考學、就業都特別順利、超常。</a:t>
            </a:r>
            <a:r>
              <a:rPr sz="2000" kern="0" dirty="0" smtClean="0">
                <a:solidFill>
                  <a:srgbClr val="000000"/>
                </a:solidFill>
                <a:latin typeface="微軟正黑體" panose="020B0604030504040204" pitchFamily="34" charset="-120"/>
                <a:ea typeface="微軟正黑體" panose="020B0604030504040204" pitchFamily="34" charset="-120"/>
                <a:cs typeface="Helvetica Neue"/>
                <a:sym typeface="Helvetica Neue"/>
              </a:rPr>
              <a:t>這些年來，</a:t>
            </a:r>
            <a:r>
              <a:rPr sz="2000" kern="0" dirty="0" smtClean="0">
                <a:solidFill>
                  <a:srgbClr val="0070C0"/>
                </a:solidFill>
                <a:latin typeface="微軟正黑體" panose="020B0604030504040204" pitchFamily="34" charset="-120"/>
                <a:ea typeface="微軟正黑體" panose="020B0604030504040204" pitchFamily="34" charset="-120"/>
                <a:cs typeface="Helvetica Neue"/>
                <a:sym typeface="Helvetica Neue"/>
              </a:rPr>
              <a:t>她遭遇三次重大車禍，都化險為夷，安然無恙，</a:t>
            </a:r>
            <a:r>
              <a:rPr lang="zh-TW" altLang="en-US" sz="2000" kern="0" dirty="0" smtClean="0">
                <a:solidFill>
                  <a:srgbClr val="000000"/>
                </a:solidFill>
                <a:latin typeface="微軟正黑體" panose="020B0604030504040204" pitchFamily="34" charset="-120"/>
                <a:ea typeface="微軟正黑體" panose="020B0604030504040204" pitchFamily="34" charset="-120"/>
                <a:cs typeface="Helvetica Neue"/>
                <a:sym typeface="Helvetica Neue"/>
              </a:rPr>
              <a:t>表示會</a:t>
            </a:r>
            <a:r>
              <a:rPr sz="2000" kern="0" dirty="0" err="1" smtClean="0">
                <a:solidFill>
                  <a:srgbClr val="000000"/>
                </a:solidFill>
                <a:latin typeface="微軟正黑體" panose="020B0604030504040204" pitchFamily="34" charset="-120"/>
                <a:ea typeface="微軟正黑體" panose="020B0604030504040204" pitchFamily="34" charset="-120"/>
                <a:cs typeface="Helvetica Neue"/>
                <a:sym typeface="Helvetica Neue"/>
              </a:rPr>
              <a:t>更好的支持媽媽修煉，讓她老人家做好真相光碟、檯曆等，讓更多的人明真相，善待大法，在災難來臨時平安度過</a:t>
            </a:r>
            <a:r>
              <a:rPr sz="2000" kern="0" dirty="0" smtClean="0">
                <a:solidFill>
                  <a:srgbClr val="000000"/>
                </a:solidFill>
                <a:latin typeface="微軟正黑體" panose="020B0604030504040204" pitchFamily="34" charset="-120"/>
                <a:ea typeface="微軟正黑體" panose="020B0604030504040204" pitchFamily="34" charset="-120"/>
                <a:cs typeface="Helvetica Neue"/>
                <a:sym typeface="Helvetica Neue"/>
              </a:rPr>
              <a:t>。</a:t>
            </a:r>
            <a:endParaRPr sz="2000" kern="0" dirty="0">
              <a:solidFill>
                <a:srgbClr val="000000"/>
              </a:solidFill>
              <a:latin typeface="微軟正黑體" panose="020B0604030504040204" pitchFamily="34" charset="-120"/>
              <a:ea typeface="微軟正黑體" panose="020B0604030504040204" pitchFamily="34" charset="-120"/>
              <a:cs typeface="Helvetica Neue"/>
              <a:sym typeface="Helvetica Neue"/>
            </a:endParaRPr>
          </a:p>
        </p:txBody>
      </p:sp>
      <p:sp>
        <p:nvSpPr>
          <p:cNvPr id="11" name="矩形"/>
          <p:cNvSpPr/>
          <p:nvPr/>
        </p:nvSpPr>
        <p:spPr>
          <a:xfrm>
            <a:off x="7164288" y="100504"/>
            <a:ext cx="1847946" cy="648076"/>
          </a:xfrm>
          <a:prstGeom prst="rect">
            <a:avLst/>
          </a:prstGeom>
          <a:solidFill>
            <a:srgbClr val="FFFFFF"/>
          </a:solidFill>
          <a:ln w="38100" cap="flat">
            <a:solidFill>
              <a:schemeClr val="accent6">
                <a:hueOff val="-146070"/>
                <a:satOff val="-10048"/>
                <a:lumOff val="-30626"/>
              </a:schemeClr>
            </a:solidFill>
            <a:prstDash val="solid"/>
            <a:round/>
          </a:ln>
          <a:effectLst/>
        </p:spPr>
        <p:txBody>
          <a:bodyPr wrap="square" lIns="65022" tIns="65022" rIns="65022" bIns="65022" numCol="1" anchor="ctr">
            <a:noAutofit/>
          </a:bodyPr>
          <a:lstStyle/>
          <a:p>
            <a:pPr algn="ctr" defTabSz="909458" hangingPunct="0">
              <a:defRPr sz="5600">
                <a:latin typeface="微軟正黑體"/>
                <a:ea typeface="微軟正黑體"/>
                <a:cs typeface="微軟正黑體"/>
                <a:sym typeface="微軟正黑體"/>
              </a:defRPr>
            </a:pPr>
            <a:r>
              <a:rPr lang="ja-JP" altLang="en-US" sz="3200" b="1" kern="0" dirty="0" smtClean="0">
                <a:solidFill>
                  <a:srgbClr val="EF5FA7">
                    <a:hueOff val="-146070"/>
                    <a:satOff val="-10048"/>
                    <a:lumOff val="-30626"/>
                  </a:srgbClr>
                </a:solidFill>
              </a:rPr>
              <a:t>善報</a:t>
            </a:r>
            <a:r>
              <a:rPr lang="en-US" altLang="ja-JP" sz="3200" b="1" kern="0" dirty="0" smtClean="0">
                <a:solidFill>
                  <a:srgbClr val="EF5FA7">
                    <a:hueOff val="-146070"/>
                    <a:satOff val="-10048"/>
                    <a:lumOff val="-30626"/>
                  </a:srgbClr>
                </a:solidFill>
              </a:rPr>
              <a:t>2&amp;3</a:t>
            </a:r>
            <a:endParaRPr lang="en-US" altLang="ja-JP" sz="3200" b="1" kern="0" dirty="0">
              <a:solidFill>
                <a:srgbClr val="EF5FA7">
                  <a:hueOff val="-146070"/>
                  <a:satOff val="-10048"/>
                  <a:lumOff val="-30626"/>
                </a:srgbClr>
              </a:solidFill>
            </a:endParaRPr>
          </a:p>
        </p:txBody>
      </p:sp>
      <p:sp>
        <p:nvSpPr>
          <p:cNvPr id="9" name="矩形 4"/>
          <p:cNvSpPr/>
          <p:nvPr/>
        </p:nvSpPr>
        <p:spPr>
          <a:xfrm>
            <a:off x="85901" y="4005064"/>
            <a:ext cx="9000060" cy="2768169"/>
          </a:xfrm>
          <a:prstGeom prst="rect">
            <a:avLst/>
          </a:prstGeom>
          <a:ln>
            <a:solidFill>
              <a:srgbClr val="984807"/>
            </a:solidFill>
          </a:ln>
          <a:extLst>
            <a:ext uri="{C572A759-6A51-4108-AA02-DFA0A04FC94B}">
              <ma14:wrappingTextBoxFlag xmlns="" xmlns:ma14="http://schemas.microsoft.com/office/mac/drawingml/2011/main" val="1"/>
            </a:ext>
          </a:extLst>
        </p:spPr>
        <p:txBody>
          <a:bodyPr lIns="32119" tIns="32119" rIns="32119" bIns="32119">
            <a:spAutoFit/>
          </a:bodyPr>
          <a:lstStyle/>
          <a:p>
            <a:pPr defTabSz="8929" hangingPunct="0">
              <a:lnSpc>
                <a:spcPct val="110000"/>
              </a:lnSpc>
              <a:tabLst>
                <a:tab pos="248850" algn="l"/>
                <a:tab pos="497694" algn="l"/>
                <a:tab pos="746601" algn="l"/>
                <a:tab pos="995448" algn="l"/>
                <a:tab pos="1244289" algn="l"/>
                <a:tab pos="1493166" algn="l"/>
                <a:tab pos="1741972" algn="l"/>
                <a:tab pos="1990893" algn="l"/>
                <a:tab pos="2239741" algn="l"/>
                <a:tab pos="2488584" algn="l"/>
                <a:tab pos="2737478" algn="l"/>
                <a:tab pos="2986312" algn="l"/>
              </a:tabLst>
              <a:defRPr>
                <a:solidFill>
                  <a:srgbClr val="0433FF"/>
                </a:solidFill>
              </a:defRPr>
            </a:pPr>
            <a:r>
              <a:rPr sz="2000" b="1" kern="0" dirty="0" smtClean="0">
                <a:solidFill>
                  <a:srgbClr val="0433FF"/>
                </a:solidFill>
                <a:latin typeface="微軟正黑體" panose="020B0604030504040204" pitchFamily="34" charset="-120"/>
                <a:ea typeface="微軟正黑體" panose="020B0604030504040204" pitchFamily="34" charset="-120"/>
                <a:cs typeface="Helvetica Neue"/>
                <a:sym typeface="Helvetica Neue"/>
              </a:rPr>
              <a:t>計程車司機得福報</a:t>
            </a:r>
            <a:r>
              <a:rPr sz="2000" b="1" kern="0" dirty="0" smtClean="0">
                <a:solidFill>
                  <a:srgbClr val="00B0F0"/>
                </a:solidFill>
                <a:latin typeface="微軟正黑體" panose="020B0604030504040204" pitchFamily="34" charset="-120"/>
                <a:ea typeface="微軟正黑體" panose="020B0604030504040204" pitchFamily="34" charset="-120"/>
                <a:cs typeface="Helvetica Neue"/>
                <a:sym typeface="Helvetica Neue"/>
              </a:rPr>
              <a:t>【明慧網</a:t>
            </a:r>
            <a:r>
              <a:rPr lang="en-US" sz="2000" b="1" kern="0" dirty="0" smtClean="0">
                <a:solidFill>
                  <a:srgbClr val="00B0F0"/>
                </a:solidFill>
                <a:latin typeface="微軟正黑體" panose="020B0604030504040204" pitchFamily="34" charset="-120"/>
                <a:ea typeface="微軟正黑體" panose="020B0604030504040204" pitchFamily="34" charset="-120"/>
                <a:cs typeface="Helvetica Neue"/>
                <a:sym typeface="Helvetica Neue"/>
              </a:rPr>
              <a:t>2007</a:t>
            </a:r>
            <a:r>
              <a:rPr sz="2000" b="1" kern="0" dirty="0" smtClean="0">
                <a:solidFill>
                  <a:srgbClr val="00B0F0"/>
                </a:solidFill>
                <a:latin typeface="微軟正黑體" panose="020B0604030504040204" pitchFamily="34" charset="-120"/>
                <a:ea typeface="微軟正黑體" panose="020B0604030504040204" pitchFamily="34" charset="-120"/>
                <a:cs typeface="Helvetica Neue"/>
                <a:sym typeface="Helvetica Neue"/>
              </a:rPr>
              <a:t>年</a:t>
            </a:r>
            <a:r>
              <a:rPr lang="en-US" sz="2000" b="1" kern="0" dirty="0" smtClean="0">
                <a:solidFill>
                  <a:srgbClr val="00B0F0"/>
                </a:solidFill>
                <a:latin typeface="微軟正黑體" panose="020B0604030504040204" pitchFamily="34" charset="-120"/>
                <a:ea typeface="微軟正黑體" panose="020B0604030504040204" pitchFamily="34" charset="-120"/>
                <a:cs typeface="Helvetica Neue"/>
                <a:sym typeface="Helvetica Neue"/>
              </a:rPr>
              <a:t>12</a:t>
            </a:r>
            <a:r>
              <a:rPr sz="2000" b="1" kern="0" dirty="0" smtClean="0">
                <a:solidFill>
                  <a:srgbClr val="00B0F0"/>
                </a:solidFill>
                <a:latin typeface="微軟正黑體" panose="020B0604030504040204" pitchFamily="34" charset="-120"/>
                <a:ea typeface="微軟正黑體" panose="020B0604030504040204" pitchFamily="34" charset="-120"/>
                <a:cs typeface="Helvetica Neue"/>
                <a:sym typeface="Helvetica Neue"/>
              </a:rPr>
              <a:t>月</a:t>
            </a:r>
            <a:r>
              <a:rPr lang="en-US" sz="2000" b="1" kern="0" dirty="0" smtClean="0">
                <a:solidFill>
                  <a:srgbClr val="00B0F0"/>
                </a:solidFill>
                <a:latin typeface="微軟正黑體" panose="020B0604030504040204" pitchFamily="34" charset="-120"/>
                <a:ea typeface="微軟正黑體" panose="020B0604030504040204" pitchFamily="34" charset="-120"/>
                <a:cs typeface="Helvetica Neue"/>
                <a:sym typeface="Helvetica Neue"/>
              </a:rPr>
              <a:t>9</a:t>
            </a:r>
            <a:r>
              <a:rPr sz="2000" b="1" kern="0" dirty="0" smtClean="0">
                <a:solidFill>
                  <a:srgbClr val="00B0F0"/>
                </a:solidFill>
                <a:latin typeface="微軟正黑體" panose="020B0604030504040204" pitchFamily="34" charset="-120"/>
                <a:ea typeface="微軟正黑體" panose="020B0604030504040204" pitchFamily="34" charset="-120"/>
                <a:cs typeface="Helvetica Neue"/>
                <a:sym typeface="Helvetica Neue"/>
              </a:rPr>
              <a:t>日</a:t>
            </a:r>
            <a:r>
              <a:rPr sz="2000" b="1" kern="0" dirty="0">
                <a:solidFill>
                  <a:srgbClr val="00B0F0"/>
                </a:solidFill>
                <a:latin typeface="微軟正黑體" panose="020B0604030504040204" pitchFamily="34" charset="-120"/>
                <a:ea typeface="微軟正黑體" panose="020B0604030504040204" pitchFamily="34" charset="-120"/>
                <a:cs typeface="Helvetica Neue"/>
                <a:sym typeface="Helvetica Neue"/>
              </a:rPr>
              <a:t>】</a:t>
            </a:r>
          </a:p>
          <a:p>
            <a:pPr defTabSz="8929" hangingPunct="0">
              <a:lnSpc>
                <a:spcPct val="110000"/>
              </a:lnSpc>
              <a:tabLst>
                <a:tab pos="249827" algn="l"/>
                <a:tab pos="499655" algn="l"/>
                <a:tab pos="749495" algn="l"/>
                <a:tab pos="999324" algn="l"/>
                <a:tab pos="1249152" algn="l"/>
                <a:tab pos="1498980" algn="l"/>
                <a:tab pos="1748807" algn="l"/>
                <a:tab pos="1998647" algn="l"/>
                <a:tab pos="2248476" algn="l"/>
                <a:tab pos="2498304" algn="l"/>
                <a:tab pos="2748133" algn="l"/>
                <a:tab pos="2997959" algn="l"/>
              </a:tabLst>
              <a:defRPr sz="2000" b="0"/>
            </a:pPr>
            <a:r>
              <a:rPr sz="2000" kern="0" dirty="0" smtClean="0">
                <a:solidFill>
                  <a:srgbClr val="000000"/>
                </a:solidFill>
                <a:latin typeface="微軟正黑體" panose="020B0604030504040204" pitchFamily="34" charset="-120"/>
                <a:ea typeface="微軟正黑體" panose="020B0604030504040204" pitchFamily="34" charset="-120"/>
                <a:cs typeface="Helvetica Neue"/>
                <a:sym typeface="Helvetica Neue"/>
              </a:rPr>
              <a:t>河北省</a:t>
            </a:r>
            <a:r>
              <a:rPr sz="2000" kern="0" dirty="0" smtClean="0">
                <a:solidFill>
                  <a:srgbClr val="990033"/>
                </a:solidFill>
                <a:latin typeface="微軟正黑體" panose="020B0604030504040204" pitchFamily="34" charset="-120"/>
                <a:ea typeface="微軟正黑體" panose="020B0604030504040204" pitchFamily="34" charset="-120"/>
                <a:cs typeface="Helvetica Neue"/>
                <a:sym typeface="Helvetica Neue"/>
              </a:rPr>
              <a:t>深澤縣白莊鄉</a:t>
            </a:r>
            <a:r>
              <a:rPr sz="2000" kern="0" dirty="0" smtClean="0">
                <a:solidFill>
                  <a:srgbClr val="000000"/>
                </a:solidFill>
                <a:latin typeface="微軟正黑體" panose="020B0604030504040204" pitchFamily="34" charset="-120"/>
                <a:ea typeface="微軟正黑體" panose="020B0604030504040204" pitchFamily="34" charset="-120"/>
                <a:cs typeface="Helvetica Neue"/>
                <a:sym typeface="Helvetica Neue"/>
              </a:rPr>
              <a:t>陳某，以開計程車為生計。通過本村法輪功學員講法輪功真相，明白了大法好，要了幾個大法真相護身符掛在駕駛室裡，戴在脖子上</a:t>
            </a:r>
            <a:r>
              <a:rPr lang="zh-TW" altLang="en-US" sz="2000" kern="0" dirty="0" smtClean="0">
                <a:solidFill>
                  <a:srgbClr val="000000"/>
                </a:solidFill>
                <a:latin typeface="微軟正黑體" panose="020B0604030504040204" pitchFamily="34" charset="-120"/>
                <a:ea typeface="微軟正黑體" panose="020B0604030504040204" pitchFamily="34" charset="-120"/>
                <a:cs typeface="Helvetica Neue"/>
                <a:sym typeface="Helvetica Neue"/>
              </a:rPr>
              <a:t>。</a:t>
            </a:r>
            <a:endParaRPr lang="en-US" sz="2000" kern="0" dirty="0" smtClean="0">
              <a:solidFill>
                <a:srgbClr val="000000"/>
              </a:solidFill>
              <a:latin typeface="微軟正黑體" panose="020B0604030504040204" pitchFamily="34" charset="-120"/>
              <a:ea typeface="微軟正黑體" panose="020B0604030504040204" pitchFamily="34" charset="-120"/>
              <a:cs typeface="Helvetica Neue"/>
              <a:sym typeface="Helvetica Neue"/>
            </a:endParaRPr>
          </a:p>
          <a:p>
            <a:pPr defTabSz="8929" hangingPunct="0">
              <a:lnSpc>
                <a:spcPct val="110000"/>
              </a:lnSpc>
              <a:tabLst>
                <a:tab pos="249827" algn="l"/>
                <a:tab pos="499655" algn="l"/>
                <a:tab pos="749495" algn="l"/>
                <a:tab pos="999324" algn="l"/>
                <a:tab pos="1249152" algn="l"/>
                <a:tab pos="1498980" algn="l"/>
                <a:tab pos="1748807" algn="l"/>
                <a:tab pos="1998647" algn="l"/>
                <a:tab pos="2248476" algn="l"/>
                <a:tab pos="2498304" algn="l"/>
                <a:tab pos="2748133" algn="l"/>
                <a:tab pos="2997959" algn="l"/>
              </a:tabLst>
              <a:defRPr sz="2000" b="0"/>
            </a:pPr>
            <a:r>
              <a:rPr lang="en-US" sz="2000" kern="0" dirty="0" smtClean="0">
                <a:solidFill>
                  <a:srgbClr val="000000"/>
                </a:solidFill>
                <a:latin typeface="微軟正黑體" panose="020B0604030504040204" pitchFamily="34" charset="-120"/>
                <a:ea typeface="微軟正黑體" panose="020B0604030504040204" pitchFamily="34" charset="-120"/>
                <a:cs typeface="Helvetica Neue"/>
                <a:sym typeface="Helvetica Neue"/>
              </a:rPr>
              <a:t>2006</a:t>
            </a:r>
            <a:r>
              <a:rPr sz="2000" kern="0" dirty="0" smtClean="0">
                <a:solidFill>
                  <a:srgbClr val="000000"/>
                </a:solidFill>
                <a:latin typeface="微軟正黑體" panose="020B0604030504040204" pitchFamily="34" charset="-120"/>
                <a:ea typeface="微軟正黑體" panose="020B0604030504040204" pitchFamily="34" charset="-120"/>
                <a:cs typeface="Helvetica Neue"/>
                <a:sym typeface="Helvetica Neue"/>
              </a:rPr>
              <a:t>年的春天，陳和未婚妻一起去河北省辛集市，途中和另一輛大車相撞，在撞車的那一瞬間，車突然停住。車內的人安然無恙。修車只花了四十元錢。事後陳的父親和奶奶不止一次的說</a:t>
            </a:r>
            <a:r>
              <a:rPr sz="2000" kern="0" dirty="0" smtClean="0">
                <a:solidFill>
                  <a:srgbClr val="0070C0"/>
                </a:solidFill>
                <a:latin typeface="微軟正黑體" panose="020B0604030504040204" pitchFamily="34" charset="-120"/>
                <a:ea typeface="微軟正黑體" panose="020B0604030504040204" pitchFamily="34" charset="-120"/>
                <a:cs typeface="Helvetica Neue"/>
                <a:sym typeface="Helvetica Neue"/>
              </a:rPr>
              <a:t>：「</a:t>
            </a:r>
            <a:r>
              <a:rPr sz="2000" kern="0" dirty="0" err="1" smtClean="0">
                <a:solidFill>
                  <a:srgbClr val="0070C0"/>
                </a:solidFill>
                <a:latin typeface="微軟正黑體" panose="020B0604030504040204" pitchFamily="34" charset="-120"/>
                <a:ea typeface="微軟正黑體" panose="020B0604030504040204" pitchFamily="34" charset="-120"/>
                <a:cs typeface="Helvetica Neue"/>
                <a:sym typeface="Helvetica Neue"/>
              </a:rPr>
              <a:t>要是沒有（大法真相）護身符，可就壞了大事了</a:t>
            </a:r>
            <a:r>
              <a:rPr sz="2000" kern="0" dirty="0" smtClean="0">
                <a:solidFill>
                  <a:srgbClr val="0070C0"/>
                </a:solidFill>
                <a:latin typeface="微軟正黑體" panose="020B0604030504040204" pitchFamily="34" charset="-120"/>
                <a:ea typeface="微軟正黑體" panose="020B0604030504040204" pitchFamily="34" charset="-120"/>
                <a:cs typeface="Helvetica Neue"/>
                <a:sym typeface="Helvetica Neue"/>
              </a:rPr>
              <a:t>。」</a:t>
            </a:r>
            <a:r>
              <a:rPr sz="2000" kern="0" dirty="0" err="1" smtClean="0">
                <a:solidFill>
                  <a:srgbClr val="0070C0"/>
                </a:solidFill>
                <a:latin typeface="微軟正黑體" panose="020B0604030504040204" pitchFamily="34" charset="-120"/>
                <a:ea typeface="微軟正黑體" panose="020B0604030504040204" pitchFamily="34" charset="-120"/>
                <a:cs typeface="Helvetica Neue"/>
                <a:sym typeface="Helvetica Neue"/>
              </a:rPr>
              <a:t>此事在當地引起很大震動，</a:t>
            </a:r>
            <a:r>
              <a:rPr sz="2000" kern="0" dirty="0" err="1" smtClean="0">
                <a:solidFill>
                  <a:srgbClr val="000000"/>
                </a:solidFill>
                <a:latin typeface="微軟正黑體" panose="020B0604030504040204" pitchFamily="34" charset="-120"/>
                <a:ea typeface="微軟正黑體" panose="020B0604030504040204" pitchFamily="34" charset="-120"/>
                <a:cs typeface="Helvetica Neue"/>
                <a:sym typeface="Helvetica Neue"/>
              </a:rPr>
              <a:t>一些經常外出打工（搞建築）的人紛紛向法輪功學員索要護身符。他們相信大法能給自己帶來福報</a:t>
            </a:r>
            <a:r>
              <a:rPr sz="2000" kern="0" dirty="0" smtClean="0">
                <a:solidFill>
                  <a:srgbClr val="000000"/>
                </a:solidFill>
                <a:latin typeface="微軟正黑體" panose="020B0604030504040204" pitchFamily="34" charset="-120"/>
                <a:ea typeface="微軟正黑體" panose="020B0604030504040204" pitchFamily="34" charset="-120"/>
                <a:cs typeface="Helvetica Neue"/>
                <a:sym typeface="Helvetica Neue"/>
              </a:rPr>
              <a:t>。</a:t>
            </a:r>
            <a:endParaRPr sz="2000" kern="0" dirty="0">
              <a:solidFill>
                <a:srgbClr val="000000"/>
              </a:solidFill>
              <a:latin typeface="微軟正黑體" panose="020B0604030504040204" pitchFamily="34" charset="-120"/>
              <a:ea typeface="微軟正黑體" panose="020B0604030504040204" pitchFamily="34" charset="-120"/>
              <a:cs typeface="Helvetica Neue"/>
              <a:sym typeface="Helvetica Neue"/>
            </a:endParaRPr>
          </a:p>
        </p:txBody>
      </p:sp>
    </p:spTree>
    <p:extLst>
      <p:ext uri="{BB962C8B-B14F-4D97-AF65-F5344CB8AC3E}">
        <p14:creationId xmlns:p14="http://schemas.microsoft.com/office/powerpoint/2010/main" val="2704423338"/>
      </p:ext>
    </p:extLst>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5" name="矩形 7"/>
          <p:cNvSpPr/>
          <p:nvPr/>
        </p:nvSpPr>
        <p:spPr>
          <a:xfrm>
            <a:off x="225792" y="848935"/>
            <a:ext cx="8786543" cy="5119535"/>
          </a:xfrm>
          <a:prstGeom prst="rect">
            <a:avLst/>
          </a:prstGeom>
          <a:solidFill>
            <a:srgbClr val="FFFFFF"/>
          </a:solidFill>
          <a:ln w="12700">
            <a:miter lim="400000"/>
          </a:ln>
        </p:spPr>
        <p:txBody>
          <a:bodyPr lIns="45719" rIns="45719" anchor="ctr"/>
          <a:lstStyle/>
          <a:p>
            <a:pPr defTabSz="909457">
              <a:defRPr>
                <a:latin typeface="Microsoft JhengHei"/>
                <a:ea typeface="Microsoft JhengHei"/>
                <a:cs typeface="Microsoft JhengHei"/>
                <a:sym typeface="Microsoft JhengHei"/>
              </a:defRPr>
            </a:pPr>
            <a:endParaRPr/>
          </a:p>
        </p:txBody>
      </p:sp>
      <p:sp>
        <p:nvSpPr>
          <p:cNvPr id="376" name="矩形 10"/>
          <p:cNvSpPr txBox="1"/>
          <p:nvPr/>
        </p:nvSpPr>
        <p:spPr>
          <a:xfrm>
            <a:off x="225792" y="1011914"/>
            <a:ext cx="8786543" cy="4493029"/>
          </a:xfrm>
          <a:prstGeom prst="rect">
            <a:avLst/>
          </a:prstGeom>
          <a:ln w="12700">
            <a:miter lim="400000"/>
          </a:ln>
          <a:extLst>
            <a:ext uri="{C572A759-6A51-4108-AA02-DFA0A04FC94B}">
              <ma14:wrappingTextBoxFlag xmlns="" xmlns:ma14="http://schemas.microsoft.com/office/mac/drawingml/2011/main" val="1"/>
            </a:ext>
          </a:extLst>
        </p:spPr>
        <p:txBody>
          <a:bodyPr lIns="45468" tIns="45468" rIns="45468" bIns="45468">
            <a:spAutoFit/>
          </a:bodyPr>
          <a:lstStyle/>
          <a:p>
            <a:pPr defTabSz="909457">
              <a:defRPr sz="2200" b="1">
                <a:latin typeface="Microsoft JhengHei"/>
                <a:ea typeface="Microsoft JhengHei"/>
                <a:cs typeface="Microsoft JhengHei"/>
                <a:sym typeface="Microsoft JhengHei"/>
              </a:defRPr>
            </a:pPr>
            <a:r>
              <a:rPr dirty="0" err="1" smtClean="0"/>
              <a:t>性质：</a:t>
            </a:r>
            <a:r>
              <a:rPr dirty="0" err="1" smtClean="0">
                <a:solidFill>
                  <a:srgbClr val="C00000"/>
                </a:solidFill>
              </a:rPr>
              <a:t>污蔑签名活动</a:t>
            </a:r>
            <a:endParaRPr dirty="0">
              <a:solidFill>
                <a:srgbClr val="C00000"/>
              </a:solidFill>
            </a:endParaRPr>
          </a:p>
          <a:p>
            <a:pPr defTabSz="909457">
              <a:defRPr sz="2200" b="1">
                <a:latin typeface="Microsoft JhengHei"/>
                <a:ea typeface="Microsoft JhengHei"/>
                <a:cs typeface="Microsoft JhengHei"/>
                <a:sym typeface="Microsoft JhengHei"/>
              </a:defRPr>
            </a:pPr>
            <a:endParaRPr dirty="0">
              <a:solidFill>
                <a:srgbClr val="C00000"/>
              </a:solidFill>
            </a:endParaRPr>
          </a:p>
          <a:p>
            <a:pPr defTabSz="909457">
              <a:defRPr sz="2200" b="1">
                <a:latin typeface="Microsoft JhengHei"/>
                <a:ea typeface="Microsoft JhengHei"/>
                <a:cs typeface="Microsoft JhengHei"/>
                <a:sym typeface="Microsoft JhengHei"/>
              </a:defRPr>
            </a:pPr>
            <a:endParaRPr dirty="0">
              <a:solidFill>
                <a:srgbClr val="C00000"/>
              </a:solidFill>
            </a:endParaRPr>
          </a:p>
          <a:p>
            <a:pPr defTabSz="909457">
              <a:defRPr sz="2200" b="1">
                <a:latin typeface="Microsoft JhengHei"/>
                <a:ea typeface="Microsoft JhengHei"/>
                <a:cs typeface="Microsoft JhengHei"/>
                <a:sym typeface="Microsoft JhengHei"/>
              </a:defRPr>
            </a:pPr>
            <a:r>
              <a:rPr dirty="0" err="1" smtClean="0"/>
              <a:t>情况</a:t>
            </a:r>
            <a:r>
              <a:rPr dirty="0" smtClean="0"/>
              <a:t>：</a:t>
            </a:r>
          </a:p>
          <a:p>
            <a:pPr>
              <a:defRPr sz="2400">
                <a:latin typeface="Microsoft JhengHei"/>
                <a:ea typeface="Microsoft JhengHei"/>
                <a:cs typeface="Microsoft JhengHei"/>
                <a:sym typeface="Microsoft JhengHei"/>
              </a:defRPr>
            </a:pPr>
            <a:r>
              <a:rPr sz="2200" dirty="0" err="1" smtClean="0"/>
              <a:t>河北省</a:t>
            </a:r>
            <a:r>
              <a:rPr lang="zh-TW" altLang="en-US" sz="2200" dirty="0" smtClean="0"/>
              <a:t>沧州市</a:t>
            </a:r>
            <a:r>
              <a:rPr sz="2200" dirty="0" err="1" smtClean="0"/>
              <a:t>肃宁县出现了</a:t>
            </a:r>
            <a:r>
              <a:rPr sz="2200" dirty="0" err="1" smtClean="0">
                <a:solidFill>
                  <a:srgbClr val="FF0000"/>
                </a:solidFill>
              </a:rPr>
              <a:t>“反</a:t>
            </a:r>
            <a:r>
              <a:rPr lang="en-US" sz="2200" dirty="0" err="1" smtClean="0">
                <a:solidFill>
                  <a:srgbClr val="FF0000"/>
                </a:solidFill>
              </a:rPr>
              <a:t>X</a:t>
            </a:r>
            <a:r>
              <a:rPr sz="2200" dirty="0" err="1" smtClean="0">
                <a:solidFill>
                  <a:srgbClr val="FF0000"/>
                </a:solidFill>
              </a:rPr>
              <a:t>教”网上签名活动</a:t>
            </a:r>
            <a:endParaRPr sz="2200" dirty="0" smtClean="0">
              <a:solidFill>
                <a:srgbClr val="FF0000"/>
              </a:solidFill>
            </a:endParaRPr>
          </a:p>
          <a:p>
            <a:pPr>
              <a:defRPr sz="2400">
                <a:latin typeface="Microsoft JhengHei"/>
                <a:ea typeface="Microsoft JhengHei"/>
                <a:cs typeface="Microsoft JhengHei"/>
                <a:sym typeface="Microsoft JhengHei"/>
              </a:defRPr>
            </a:pPr>
            <a:endParaRPr sz="2200" dirty="0"/>
          </a:p>
          <a:p>
            <a:pPr>
              <a:defRPr sz="2400">
                <a:latin typeface="Microsoft JhengHei"/>
                <a:ea typeface="Microsoft JhengHei"/>
                <a:cs typeface="Microsoft JhengHei"/>
                <a:sym typeface="Microsoft JhengHei"/>
              </a:defRPr>
            </a:pPr>
            <a:r>
              <a:rPr sz="2200" dirty="0" err="1" smtClean="0"/>
              <a:t>让全县的教师、中小学生</a:t>
            </a:r>
            <a:r>
              <a:rPr lang="zh-TW" altLang="en-US" sz="2200" dirty="0" smtClean="0"/>
              <a:t>和</a:t>
            </a:r>
            <a:r>
              <a:rPr sz="2200" dirty="0" err="1" smtClean="0"/>
              <a:t>家长</a:t>
            </a:r>
            <a:r>
              <a:rPr lang="zh-TW" altLang="en-US" sz="2200" dirty="0" smtClean="0"/>
              <a:t>，</a:t>
            </a:r>
            <a:endParaRPr lang="en-US" altLang="zh-TW" sz="2200" dirty="0" smtClean="0"/>
          </a:p>
          <a:p>
            <a:pPr>
              <a:defRPr sz="2400">
                <a:latin typeface="Microsoft JhengHei"/>
                <a:ea typeface="Microsoft JhengHei"/>
                <a:cs typeface="Microsoft JhengHei"/>
                <a:sym typeface="Microsoft JhengHei"/>
              </a:defRPr>
            </a:pPr>
            <a:endParaRPr lang="en-US" sz="2200" dirty="0"/>
          </a:p>
          <a:p>
            <a:pPr>
              <a:defRPr sz="2400">
                <a:latin typeface="Microsoft JhengHei"/>
                <a:ea typeface="Microsoft JhengHei"/>
                <a:cs typeface="Microsoft JhengHei"/>
                <a:sym typeface="Microsoft JhengHei"/>
              </a:defRPr>
            </a:pPr>
            <a:r>
              <a:rPr sz="2200" dirty="0" err="1" smtClean="0"/>
              <a:t>在微信的</a:t>
            </a:r>
            <a:r>
              <a:rPr sz="2200" dirty="0" err="1">
                <a:solidFill>
                  <a:srgbClr val="FF0000"/>
                </a:solidFill>
              </a:rPr>
              <a:t>“</a:t>
            </a:r>
            <a:r>
              <a:rPr sz="2200" dirty="0" err="1" smtClean="0">
                <a:solidFill>
                  <a:srgbClr val="FF0000"/>
                </a:solidFill>
              </a:rPr>
              <a:t>反</a:t>
            </a:r>
            <a:r>
              <a:rPr lang="en-US" altLang="zh-TW" sz="2200" dirty="0" err="1" smtClean="0">
                <a:solidFill>
                  <a:srgbClr val="FF0000"/>
                </a:solidFill>
              </a:rPr>
              <a:t>X</a:t>
            </a:r>
            <a:r>
              <a:rPr sz="2200" dirty="0" err="1" smtClean="0">
                <a:solidFill>
                  <a:srgbClr val="FF0000"/>
                </a:solidFill>
              </a:rPr>
              <a:t>教”公众号</a:t>
            </a:r>
            <a:r>
              <a:rPr sz="2200" dirty="0" err="1" smtClean="0"/>
              <a:t>里签名</a:t>
            </a:r>
            <a:r>
              <a:rPr sz="2200" dirty="0" smtClean="0"/>
              <a:t>，</a:t>
            </a:r>
            <a:endParaRPr lang="en-US" sz="2200" dirty="0" smtClean="0"/>
          </a:p>
          <a:p>
            <a:pPr>
              <a:defRPr sz="2400">
                <a:latin typeface="Microsoft JhengHei"/>
                <a:ea typeface="Microsoft JhengHei"/>
                <a:cs typeface="Microsoft JhengHei"/>
                <a:sym typeface="Microsoft JhengHei"/>
              </a:defRPr>
            </a:pPr>
            <a:endParaRPr lang="en-US" sz="2200" dirty="0"/>
          </a:p>
          <a:p>
            <a:pPr>
              <a:defRPr sz="2400">
                <a:latin typeface="Microsoft JhengHei"/>
                <a:ea typeface="Microsoft JhengHei"/>
                <a:cs typeface="Microsoft JhengHei"/>
                <a:sym typeface="Microsoft JhengHei"/>
              </a:defRPr>
            </a:pPr>
            <a:r>
              <a:rPr sz="2200" dirty="0" err="1" smtClean="0"/>
              <a:t>这个公众号里有很多污蔑法轮功的解答</a:t>
            </a:r>
            <a:r>
              <a:rPr sz="2200" dirty="0" smtClean="0"/>
              <a:t>，</a:t>
            </a:r>
            <a:endParaRPr lang="en-US" sz="2200" dirty="0" smtClean="0"/>
          </a:p>
          <a:p>
            <a:pPr>
              <a:defRPr sz="2400">
                <a:latin typeface="Microsoft JhengHei"/>
                <a:ea typeface="Microsoft JhengHei"/>
                <a:cs typeface="Microsoft JhengHei"/>
                <a:sym typeface="Microsoft JhengHei"/>
              </a:defRPr>
            </a:pPr>
            <a:endParaRPr lang="en-US" sz="2200" dirty="0"/>
          </a:p>
          <a:p>
            <a:pPr>
              <a:defRPr sz="2400">
                <a:latin typeface="Microsoft JhengHei"/>
                <a:ea typeface="Microsoft JhengHei"/>
                <a:cs typeface="Microsoft JhengHei"/>
                <a:sym typeface="Microsoft JhengHei"/>
              </a:defRPr>
            </a:pPr>
            <a:r>
              <a:rPr sz="2200" dirty="0" err="1" smtClean="0"/>
              <a:t>包括诽谤神韵等内容，毒害众生</a:t>
            </a:r>
            <a:r>
              <a:rPr sz="2200" dirty="0" smtClean="0"/>
              <a:t>。</a:t>
            </a:r>
            <a:endParaRPr sz="2200" dirty="0"/>
          </a:p>
        </p:txBody>
      </p:sp>
      <p:grpSp>
        <p:nvGrpSpPr>
          <p:cNvPr id="379" name="矩形 5"/>
          <p:cNvGrpSpPr/>
          <p:nvPr/>
        </p:nvGrpSpPr>
        <p:grpSpPr>
          <a:xfrm>
            <a:off x="-3" y="-12"/>
            <a:ext cx="9144002" cy="848947"/>
            <a:chOff x="-1" y="-6"/>
            <a:chExt cx="9144001" cy="848945"/>
          </a:xfrm>
        </p:grpSpPr>
        <p:sp>
          <p:nvSpPr>
            <p:cNvPr id="377" name="矩形"/>
            <p:cNvSpPr/>
            <p:nvPr/>
          </p:nvSpPr>
          <p:spPr>
            <a:xfrm>
              <a:off x="-1" y="-6"/>
              <a:ext cx="9144001" cy="848945"/>
            </a:xfrm>
            <a:prstGeom prst="rect">
              <a:avLst/>
            </a:prstGeom>
            <a:solidFill>
              <a:srgbClr val="E46C0A"/>
            </a:solidFill>
            <a:ln w="12700" cap="flat">
              <a:noFill/>
              <a:miter lim="400000"/>
            </a:ln>
            <a:effectLst/>
          </p:spPr>
          <p:txBody>
            <a:bodyPr wrap="square" lIns="45719" tIns="45719" rIns="45719" bIns="45719" numCol="1" anchor="ctr">
              <a:noAutofit/>
            </a:bodyPr>
            <a:lstStyle/>
            <a:p>
              <a:pPr defTabSz="909457">
                <a:defRPr>
                  <a:solidFill>
                    <a:srgbClr val="FFFFFF"/>
                  </a:solidFill>
                </a:defRPr>
              </a:pPr>
              <a:endParaRPr/>
            </a:p>
          </p:txBody>
        </p:sp>
        <p:sp>
          <p:nvSpPr>
            <p:cNvPr id="378" name="9-1. 湖南專案一(株洲市)"/>
            <p:cNvSpPr txBox="1"/>
            <p:nvPr/>
          </p:nvSpPr>
          <p:spPr>
            <a:xfrm>
              <a:off x="-1" y="81809"/>
              <a:ext cx="9144001" cy="68531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65022" tIns="65022" rIns="65022" bIns="65022" numCol="1" anchor="ctr">
              <a:spAutoFit/>
            </a:bodyPr>
            <a:lstStyle/>
            <a:p>
              <a:pPr defTabSz="1300480">
                <a:defRPr sz="3600">
                  <a:solidFill>
                    <a:srgbClr val="FFFFFF"/>
                  </a:solidFill>
                  <a:latin typeface="微軟正黑體"/>
                  <a:ea typeface="微軟正黑體"/>
                  <a:cs typeface="微軟正黑體"/>
                  <a:sym typeface="微軟正黑體"/>
                </a:defRPr>
              </a:pPr>
              <a:r>
                <a:rPr lang="en-US" dirty="0" smtClean="0"/>
                <a:t>9</a:t>
              </a:r>
              <a:r>
                <a:rPr dirty="0" smtClean="0"/>
                <a:t>-1.</a:t>
              </a:r>
              <a:r>
                <a:rPr b="1" dirty="0" smtClean="0"/>
                <a:t>沧州市</a:t>
              </a:r>
              <a:r>
                <a:rPr lang="en-US" b="1" dirty="0" smtClean="0"/>
                <a:t>-</a:t>
              </a:r>
              <a:r>
                <a:rPr lang="zh-TW" altLang="en-US" b="1" dirty="0" smtClean="0"/>
                <a:t>肃宁县</a:t>
              </a:r>
              <a:endParaRPr b="1" dirty="0"/>
            </a:p>
          </p:txBody>
        </p:sp>
      </p:grpSp>
      <p:grpSp>
        <p:nvGrpSpPr>
          <p:cNvPr id="382" name="矩形"/>
          <p:cNvGrpSpPr/>
          <p:nvPr/>
        </p:nvGrpSpPr>
        <p:grpSpPr>
          <a:xfrm>
            <a:off x="7380312" y="42019"/>
            <a:ext cx="1632023" cy="765045"/>
            <a:chOff x="0" y="0"/>
            <a:chExt cx="1632022" cy="765044"/>
          </a:xfrm>
        </p:grpSpPr>
        <p:sp>
          <p:nvSpPr>
            <p:cNvPr id="380" name="矩形"/>
            <p:cNvSpPr/>
            <p:nvPr/>
          </p:nvSpPr>
          <p:spPr>
            <a:xfrm>
              <a:off x="0" y="58484"/>
              <a:ext cx="1632023" cy="648076"/>
            </a:xfrm>
            <a:prstGeom prst="rect">
              <a:avLst/>
            </a:prstGeom>
            <a:solidFill>
              <a:srgbClr val="FFFFFF"/>
            </a:solidFill>
            <a:ln w="38100" cap="flat">
              <a:solidFill>
                <a:schemeClr val="accent6"/>
              </a:solidFill>
              <a:prstDash val="solid"/>
              <a:round/>
            </a:ln>
            <a:effectLst/>
          </p:spPr>
          <p:txBody>
            <a:bodyPr wrap="square" lIns="45719" tIns="45719" rIns="45719" bIns="45719" numCol="1" anchor="ctr">
              <a:noAutofit/>
            </a:bodyPr>
            <a:lstStyle/>
            <a:p>
              <a:pPr algn="ctr" defTabSz="909457">
                <a:defRPr sz="5600">
                  <a:solidFill>
                    <a:srgbClr val="984807"/>
                  </a:solidFill>
                  <a:latin typeface="微軟正黑體"/>
                  <a:ea typeface="微軟正黑體"/>
                  <a:cs typeface="微軟正黑體"/>
                  <a:sym typeface="微軟正黑體"/>
                </a:defRPr>
              </a:pPr>
              <a:endParaRPr/>
            </a:p>
          </p:txBody>
        </p:sp>
        <p:sp>
          <p:nvSpPr>
            <p:cNvPr id="381" name="案情4"/>
            <p:cNvSpPr txBox="1"/>
            <p:nvPr/>
          </p:nvSpPr>
          <p:spPr>
            <a:xfrm>
              <a:off x="0" y="0"/>
              <a:ext cx="1632023" cy="765045"/>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65022" tIns="65022" rIns="65022" bIns="65022" numCol="1" anchor="ctr">
              <a:spAutoFit/>
            </a:bodyPr>
            <a:lstStyle>
              <a:lvl1pPr algn="ctr" defTabSz="909457">
                <a:defRPr sz="3600" b="1">
                  <a:solidFill>
                    <a:srgbClr val="E46C0A"/>
                  </a:solidFill>
                  <a:latin typeface="微軟正黑體"/>
                  <a:ea typeface="微軟正黑體"/>
                  <a:cs typeface="微軟正黑體"/>
                  <a:sym typeface="微軟正黑體"/>
                </a:defRPr>
              </a:lvl1pPr>
            </a:lstStyle>
            <a:p>
              <a:r>
                <a:t>案情4</a:t>
              </a:r>
            </a:p>
          </p:txBody>
        </p:sp>
      </p:grpSp>
    </p:spTree>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86" name="矩形 5"/>
          <p:cNvGrpSpPr/>
          <p:nvPr/>
        </p:nvGrpSpPr>
        <p:grpSpPr>
          <a:xfrm>
            <a:off x="13396" y="-3"/>
            <a:ext cx="9130611" cy="836723"/>
            <a:chOff x="-1" y="0"/>
            <a:chExt cx="9130609" cy="836722"/>
          </a:xfrm>
        </p:grpSpPr>
        <p:sp>
          <p:nvSpPr>
            <p:cNvPr id="384" name="矩形"/>
            <p:cNvSpPr/>
            <p:nvPr/>
          </p:nvSpPr>
          <p:spPr>
            <a:xfrm>
              <a:off x="-1" y="0"/>
              <a:ext cx="9130609" cy="836722"/>
            </a:xfrm>
            <a:prstGeom prst="rect">
              <a:avLst/>
            </a:prstGeom>
            <a:solidFill>
              <a:srgbClr val="0070C0"/>
            </a:solidFill>
            <a:ln w="12700" cap="flat">
              <a:noFill/>
              <a:miter lim="400000"/>
            </a:ln>
            <a:effectLst/>
          </p:spPr>
          <p:txBody>
            <a:bodyPr wrap="square" lIns="45719" tIns="45719" rIns="45719" bIns="45719" numCol="1" anchor="ctr">
              <a:noAutofit/>
            </a:bodyPr>
            <a:lstStyle/>
            <a:p>
              <a:pPr>
                <a:defRPr>
                  <a:solidFill>
                    <a:srgbClr val="FFFFFF"/>
                  </a:solidFill>
                </a:defRPr>
              </a:pPr>
              <a:endParaRPr/>
            </a:p>
          </p:txBody>
        </p:sp>
        <p:sp>
          <p:nvSpPr>
            <p:cNvPr id="385" name="9-3. 株洲市被國際追查官員"/>
            <p:cNvSpPr txBox="1"/>
            <p:nvPr/>
          </p:nvSpPr>
          <p:spPr>
            <a:xfrm>
              <a:off x="166693" y="132961"/>
              <a:ext cx="5256006" cy="64632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8" tIns="45718" rIns="45718" bIns="45718" numCol="1" anchor="ctr">
              <a:spAutoFit/>
            </a:bodyPr>
            <a:lstStyle/>
            <a:p>
              <a:pPr defTabSz="1300480">
                <a:defRPr sz="3600">
                  <a:solidFill>
                    <a:srgbClr val="FFFFFF"/>
                  </a:solidFill>
                  <a:latin typeface="微軟正黑體"/>
                  <a:ea typeface="微軟正黑體"/>
                  <a:cs typeface="微軟正黑體"/>
                  <a:sym typeface="微軟正黑體"/>
                </a:defRPr>
              </a:pPr>
              <a:r>
                <a:rPr lang="en-US" dirty="0" smtClean="0"/>
                <a:t>9</a:t>
              </a:r>
              <a:r>
                <a:rPr dirty="0" smtClean="0"/>
                <a:t>-2.</a:t>
              </a:r>
              <a:r>
                <a:rPr lang="zh-TW" altLang="en-US" b="1" dirty="0" smtClean="0"/>
                <a:t>沧州市</a:t>
              </a:r>
              <a:r>
                <a:rPr lang="en-US" altLang="zh-TW" b="1" dirty="0" smtClean="0"/>
                <a:t>-</a:t>
              </a:r>
              <a:r>
                <a:rPr lang="zh-TW" altLang="en-US" b="1" dirty="0" smtClean="0"/>
                <a:t>肃宁县</a:t>
              </a:r>
              <a:endParaRPr lang="zh-TW" altLang="en-US" b="1" dirty="0"/>
            </a:p>
          </p:txBody>
        </p:sp>
      </p:grpSp>
      <p:grpSp>
        <p:nvGrpSpPr>
          <p:cNvPr id="389" name="矩形"/>
          <p:cNvGrpSpPr/>
          <p:nvPr/>
        </p:nvGrpSpPr>
        <p:grpSpPr>
          <a:xfrm>
            <a:off x="7525884" y="92999"/>
            <a:ext cx="1486352" cy="662937"/>
            <a:chOff x="0" y="0"/>
            <a:chExt cx="1486351" cy="662935"/>
          </a:xfrm>
        </p:grpSpPr>
        <p:sp>
          <p:nvSpPr>
            <p:cNvPr id="387" name="矩形"/>
            <p:cNvSpPr/>
            <p:nvPr/>
          </p:nvSpPr>
          <p:spPr>
            <a:xfrm>
              <a:off x="0" y="7428"/>
              <a:ext cx="1486352" cy="648080"/>
            </a:xfrm>
            <a:prstGeom prst="rect">
              <a:avLst/>
            </a:prstGeom>
            <a:solidFill>
              <a:srgbClr val="FFFFFF"/>
            </a:solidFill>
            <a:ln w="28575" cap="flat">
              <a:solidFill>
                <a:srgbClr val="0070C0"/>
              </a:solidFill>
              <a:prstDash val="solid"/>
              <a:round/>
            </a:ln>
            <a:effectLst/>
          </p:spPr>
          <p:txBody>
            <a:bodyPr wrap="square" lIns="45719" tIns="45719" rIns="45719" bIns="45719" numCol="1" anchor="ctr">
              <a:noAutofit/>
            </a:bodyPr>
            <a:lstStyle/>
            <a:p>
              <a:pPr algn="ctr">
                <a:defRPr sz="3200" b="1">
                  <a:solidFill>
                    <a:srgbClr val="0070C0"/>
                  </a:solidFill>
                  <a:latin typeface="微軟正黑體"/>
                  <a:ea typeface="微軟正黑體"/>
                  <a:cs typeface="微軟正黑體"/>
                  <a:sym typeface="微軟正黑體"/>
                </a:defRPr>
              </a:pPr>
              <a:endParaRPr/>
            </a:p>
          </p:txBody>
        </p:sp>
        <p:sp>
          <p:nvSpPr>
            <p:cNvPr id="388" name="追查4"/>
            <p:cNvSpPr txBox="1"/>
            <p:nvPr/>
          </p:nvSpPr>
          <p:spPr>
            <a:xfrm>
              <a:off x="0" y="-1"/>
              <a:ext cx="1486352" cy="662937"/>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8" tIns="45718" rIns="45718" bIns="45718" numCol="1" anchor="ctr">
              <a:spAutoFit/>
            </a:bodyPr>
            <a:lstStyle/>
            <a:p>
              <a:pPr algn="ctr">
                <a:defRPr sz="3200" b="1">
                  <a:solidFill>
                    <a:srgbClr val="0070C0"/>
                  </a:solidFill>
                  <a:latin typeface="微軟正黑體"/>
                  <a:ea typeface="微軟正黑體"/>
                  <a:cs typeface="微軟正黑體"/>
                  <a:sym typeface="微軟正黑體"/>
                </a:defRPr>
              </a:pPr>
              <a:r>
                <a:t>追查4</a:t>
              </a:r>
            </a:p>
          </p:txBody>
        </p:sp>
      </p:grpSp>
      <p:sp>
        <p:nvSpPr>
          <p:cNvPr id="390" name="文字方塊 2"/>
          <p:cNvSpPr txBox="1"/>
          <p:nvPr/>
        </p:nvSpPr>
        <p:spPr>
          <a:xfrm>
            <a:off x="180090" y="1196751"/>
            <a:ext cx="8712390" cy="3046988"/>
          </a:xfrm>
          <a:prstGeom prst="rect">
            <a:avLst/>
          </a:prstGeom>
          <a:ln w="12700">
            <a:miter lim="400000"/>
          </a:ln>
          <a:extLst>
            <a:ext uri="{C572A759-6A51-4108-AA02-DFA0A04FC94B}">
              <ma14:wrappingTextBoxFlag xmlns="" xmlns:ma14="http://schemas.microsoft.com/office/mac/drawingml/2011/main" val="1"/>
            </a:ext>
          </a:extLst>
        </p:spPr>
        <p:txBody>
          <a:bodyPr wrap="square" lIns="45719" rIns="45719">
            <a:spAutoFit/>
          </a:bodyPr>
          <a:lstStyle/>
          <a:p>
            <a:pPr>
              <a:defRPr sz="2400" b="1">
                <a:solidFill>
                  <a:srgbClr val="FF0000"/>
                </a:solidFill>
                <a:latin typeface="Microsoft JhengHei"/>
                <a:ea typeface="Microsoft JhengHei"/>
                <a:cs typeface="Microsoft JhengHei"/>
                <a:sym typeface="Microsoft JhengHei"/>
              </a:defRPr>
            </a:pPr>
            <a:r>
              <a:rPr dirty="0" err="1" smtClean="0"/>
              <a:t>沧州市</a:t>
            </a:r>
            <a:r>
              <a:rPr dirty="0" smtClean="0"/>
              <a:t> </a:t>
            </a:r>
            <a:r>
              <a:rPr b="0" dirty="0" err="1" smtClean="0">
                <a:solidFill>
                  <a:srgbClr val="000000"/>
                </a:solidFill>
              </a:rPr>
              <a:t>市一级主要被追查官员</a:t>
            </a:r>
            <a:r>
              <a:rPr b="0" dirty="0" smtClean="0">
                <a:solidFill>
                  <a:srgbClr val="000000"/>
                </a:solidFill>
              </a:rPr>
              <a:t>：</a:t>
            </a:r>
            <a:endParaRPr b="0" dirty="0">
              <a:solidFill>
                <a:srgbClr val="000000"/>
              </a:solidFill>
            </a:endParaRPr>
          </a:p>
          <a:p>
            <a:pPr>
              <a:defRPr sz="2400">
                <a:latin typeface="Microsoft JhengHei"/>
                <a:ea typeface="Microsoft JhengHei"/>
                <a:cs typeface="Microsoft JhengHei"/>
                <a:sym typeface="Microsoft JhengHei"/>
              </a:defRPr>
            </a:pPr>
            <a:endParaRPr b="0" dirty="0">
              <a:solidFill>
                <a:srgbClr val="000000"/>
              </a:solidFill>
            </a:endParaRPr>
          </a:p>
          <a:p>
            <a:pPr>
              <a:defRPr sz="2400">
                <a:latin typeface="Microsoft JhengHei"/>
                <a:ea typeface="Microsoft JhengHei"/>
                <a:cs typeface="Microsoft JhengHei"/>
                <a:sym typeface="Microsoft JhengHei"/>
              </a:defRPr>
            </a:pPr>
            <a:r>
              <a:rPr dirty="0" err="1" smtClean="0"/>
              <a:t>历任市政法委书记：</a:t>
            </a:r>
            <a:r>
              <a:rPr b="1" dirty="0" err="1" smtClean="0"/>
              <a:t>蔡华</a:t>
            </a:r>
            <a:r>
              <a:rPr b="1" dirty="0" err="1"/>
              <a:t>、阎兴华、安伟华、</a:t>
            </a:r>
            <a:r>
              <a:rPr b="1" dirty="0" err="1" smtClean="0"/>
              <a:t>周爱民</a:t>
            </a:r>
            <a:endParaRPr lang="en-US" b="1" dirty="0" smtClean="0"/>
          </a:p>
          <a:p>
            <a:pPr>
              <a:defRPr sz="2400">
                <a:latin typeface="Microsoft JhengHei"/>
                <a:ea typeface="Microsoft JhengHei"/>
                <a:cs typeface="Microsoft JhengHei"/>
                <a:sym typeface="Microsoft JhengHei"/>
              </a:defRPr>
            </a:pPr>
            <a:endParaRPr b="1" dirty="0"/>
          </a:p>
          <a:p>
            <a:pPr>
              <a:defRPr sz="2400">
                <a:latin typeface="Microsoft JhengHei"/>
                <a:ea typeface="Microsoft JhengHei"/>
                <a:cs typeface="Microsoft JhengHei"/>
                <a:sym typeface="Microsoft JhengHei"/>
              </a:defRPr>
            </a:pPr>
            <a:r>
              <a:rPr dirty="0" err="1" smtClean="0"/>
              <a:t>历任市委防范办</a:t>
            </a:r>
            <a:r>
              <a:rPr dirty="0" smtClean="0"/>
              <a:t>(610办) </a:t>
            </a:r>
            <a:r>
              <a:rPr dirty="0" err="1" smtClean="0"/>
              <a:t>主任</a:t>
            </a:r>
            <a:r>
              <a:rPr dirty="0" err="1"/>
              <a:t>：</a:t>
            </a:r>
            <a:r>
              <a:rPr b="1" dirty="0" err="1"/>
              <a:t>彭李军、卢润章、卢云章、李东</a:t>
            </a:r>
            <a:r>
              <a:rPr dirty="0"/>
              <a:t/>
            </a:r>
            <a:br>
              <a:rPr dirty="0"/>
            </a:br>
            <a:endParaRPr b="1" dirty="0">
              <a:solidFill>
                <a:srgbClr val="EF7F7F"/>
              </a:solidFill>
            </a:endParaRPr>
          </a:p>
          <a:p>
            <a:pPr>
              <a:defRPr sz="2400" b="1">
                <a:solidFill>
                  <a:srgbClr val="EF7F7F"/>
                </a:solidFill>
                <a:latin typeface="Microsoft JhengHei"/>
                <a:ea typeface="Microsoft JhengHei"/>
                <a:cs typeface="Microsoft JhengHei"/>
                <a:sym typeface="Microsoft JhengHei"/>
              </a:defRPr>
            </a:pPr>
            <a:r>
              <a:rPr dirty="0" err="1" smtClean="0">
                <a:solidFill>
                  <a:srgbClr val="FF0000"/>
                </a:solidFill>
              </a:rPr>
              <a:t>肃宁县</a:t>
            </a:r>
            <a:r>
              <a:rPr b="0" dirty="0" err="1" smtClean="0">
                <a:solidFill>
                  <a:srgbClr val="000000"/>
                </a:solidFill>
              </a:rPr>
              <a:t>主要被追查官员</a:t>
            </a:r>
            <a:r>
              <a:rPr b="0" dirty="0" smtClean="0">
                <a:solidFill>
                  <a:srgbClr val="000000"/>
                </a:solidFill>
              </a:rPr>
              <a:t>：</a:t>
            </a:r>
            <a:endParaRPr b="0" dirty="0">
              <a:solidFill>
                <a:srgbClr val="000000"/>
              </a:solidFill>
            </a:endParaRPr>
          </a:p>
          <a:p>
            <a:pPr>
              <a:defRPr sz="2400">
                <a:latin typeface="Microsoft JhengHei"/>
                <a:ea typeface="Microsoft JhengHei"/>
                <a:cs typeface="Microsoft JhengHei"/>
                <a:sym typeface="Microsoft JhengHei"/>
              </a:defRPr>
            </a:pPr>
            <a:r>
              <a:rPr dirty="0" err="1" smtClean="0"/>
              <a:t>原县政法委书记：</a:t>
            </a:r>
            <a:r>
              <a:rPr b="1" dirty="0" err="1" smtClean="0"/>
              <a:t>张占山</a:t>
            </a:r>
            <a:endParaRPr b="1" dirty="0"/>
          </a:p>
        </p:txBody>
      </p:sp>
      <p:sp>
        <p:nvSpPr>
          <p:cNvPr id="391" name="矩形 6"/>
          <p:cNvSpPr/>
          <p:nvPr/>
        </p:nvSpPr>
        <p:spPr>
          <a:xfrm>
            <a:off x="263196" y="4975142"/>
            <a:ext cx="8629284" cy="830993"/>
          </a:xfrm>
          <a:prstGeom prst="rect">
            <a:avLst/>
          </a:prstGeom>
          <a:ln w="28575">
            <a:solidFill>
              <a:srgbClr val="0070C0"/>
            </a:solidFill>
          </a:ln>
          <a:extLst>
            <a:ext uri="{C572A759-6A51-4108-AA02-DFA0A04FC94B}">
              <ma14:wrappingTextBoxFlag xmlns="" xmlns:ma14="http://schemas.microsoft.com/office/mac/drawingml/2011/main" val="1"/>
            </a:ext>
          </a:extLst>
        </p:spPr>
        <p:txBody>
          <a:bodyPr wrap="square" lIns="45718" tIns="45718" rIns="45718" bIns="45718">
            <a:spAutoFit/>
          </a:bodyPr>
          <a:lstStyle/>
          <a:p>
            <a:pPr>
              <a:defRPr sz="2400">
                <a:latin typeface="微軟正黑體"/>
                <a:ea typeface="微軟正黑體"/>
                <a:cs typeface="微軟正黑體"/>
                <a:sym typeface="微軟正黑體"/>
              </a:defRPr>
            </a:pPr>
            <a:r>
              <a:rPr smtClean="0"/>
              <a:t>到目前为止，</a:t>
            </a:r>
            <a:r>
              <a:rPr b="1" smtClean="0">
                <a:solidFill>
                  <a:srgbClr val="C00000"/>
                </a:solidFill>
              </a:rPr>
              <a:t>河北省</a:t>
            </a:r>
            <a:r>
              <a:rPr smtClean="0"/>
              <a:t>有</a:t>
            </a:r>
            <a:r>
              <a:rPr b="1" smtClean="0">
                <a:solidFill>
                  <a:srgbClr val="C00000"/>
                </a:solidFill>
              </a:rPr>
              <a:t>5857</a:t>
            </a:r>
            <a:r>
              <a:rPr smtClean="0"/>
              <a:t>名的公检法司、教育界、媒体界等人员因迫害法轮功学员，被海外组织“追查国际”立案追查</a:t>
            </a:r>
            <a:endParaRPr dirty="0"/>
          </a:p>
        </p:txBody>
      </p:sp>
    </p:spTree>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7" name="矩形 5"/>
          <p:cNvSpPr txBox="1"/>
          <p:nvPr/>
        </p:nvSpPr>
        <p:spPr>
          <a:xfrm>
            <a:off x="318706" y="184282"/>
            <a:ext cx="4508064" cy="662941"/>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p>
            <a:pPr>
              <a:defRPr sz="3200" b="1">
                <a:solidFill>
                  <a:srgbClr val="FFFFFF"/>
                </a:solidFill>
                <a:latin typeface="微軟正黑體"/>
                <a:ea typeface="微軟正黑體"/>
                <a:cs typeface="微軟正黑體"/>
                <a:sym typeface="微軟正黑體"/>
              </a:defRPr>
            </a:pPr>
            <a:r>
              <a:t>11-3. XX市官員惡報實例</a:t>
            </a:r>
          </a:p>
        </p:txBody>
      </p:sp>
      <p:grpSp>
        <p:nvGrpSpPr>
          <p:cNvPr id="270" name="矩形 3"/>
          <p:cNvGrpSpPr/>
          <p:nvPr/>
        </p:nvGrpSpPr>
        <p:grpSpPr>
          <a:xfrm>
            <a:off x="13400" y="-1"/>
            <a:ext cx="9130602" cy="836716"/>
            <a:chOff x="-1" y="-1"/>
            <a:chExt cx="9130600" cy="836714"/>
          </a:xfrm>
        </p:grpSpPr>
        <p:sp>
          <p:nvSpPr>
            <p:cNvPr id="268" name="矩形"/>
            <p:cNvSpPr/>
            <p:nvPr/>
          </p:nvSpPr>
          <p:spPr>
            <a:xfrm>
              <a:off x="-1" y="-1"/>
              <a:ext cx="9130600" cy="836714"/>
            </a:xfrm>
            <a:prstGeom prst="rect">
              <a:avLst/>
            </a:prstGeom>
            <a:solidFill>
              <a:srgbClr val="000000"/>
            </a:solidFill>
            <a:ln w="12700" cap="flat">
              <a:noFill/>
              <a:miter lim="400000"/>
            </a:ln>
            <a:effectLst/>
          </p:spPr>
          <p:txBody>
            <a:bodyPr wrap="square" lIns="45719" tIns="45719" rIns="45719" bIns="45719" numCol="1" anchor="ctr">
              <a:noAutofit/>
            </a:bodyPr>
            <a:lstStyle/>
            <a:p>
              <a:pPr>
                <a:defRPr sz="3200" b="1">
                  <a:solidFill>
                    <a:srgbClr val="FFFFFF"/>
                  </a:solidFill>
                  <a:latin typeface="微軟正黑體"/>
                  <a:ea typeface="微軟正黑體"/>
                  <a:cs typeface="微軟正黑體"/>
                  <a:sym typeface="微軟正黑體"/>
                </a:defRPr>
              </a:pPr>
              <a:endParaRPr/>
            </a:p>
          </p:txBody>
        </p:sp>
        <p:sp>
          <p:nvSpPr>
            <p:cNvPr id="269" name="9-3. 長沙市官員惡報實例"/>
            <p:cNvSpPr txBox="1"/>
            <p:nvPr/>
          </p:nvSpPr>
          <p:spPr>
            <a:xfrm>
              <a:off x="-1" y="125971"/>
              <a:ext cx="9130600" cy="58477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ctr">
              <a:spAutoFit/>
            </a:bodyPr>
            <a:lstStyle/>
            <a:p>
              <a:pPr>
                <a:defRPr sz="3200" b="1">
                  <a:solidFill>
                    <a:srgbClr val="FFFFFF"/>
                  </a:solidFill>
                  <a:latin typeface="微軟正黑體"/>
                  <a:ea typeface="微軟正黑體"/>
                  <a:cs typeface="微軟正黑體"/>
                  <a:sym typeface="微軟正黑體"/>
                </a:defRPr>
              </a:pPr>
              <a:r>
                <a:rPr dirty="0"/>
                <a:t> </a:t>
              </a:r>
              <a:r>
                <a:rPr lang="en-US" dirty="0"/>
                <a:t> </a:t>
              </a:r>
              <a:r>
                <a:rPr lang="en-US" dirty="0" smtClean="0"/>
                <a:t>9-3</a:t>
              </a:r>
              <a:r>
                <a:rPr dirty="0" smtClean="0"/>
                <a:t>.</a:t>
              </a:r>
              <a:r>
                <a:rPr lang="zh-TW" altLang="en-US" sz="3200" b="1" dirty="0" smtClean="0">
                  <a:solidFill>
                    <a:schemeClr val="bg1"/>
                  </a:solidFill>
                  <a:latin typeface="微軟正黑體" panose="020B0604030504040204" pitchFamily="34" charset="-120"/>
                  <a:ea typeface="微軟正黑體" panose="020B0604030504040204" pitchFamily="34" charset="-120"/>
                </a:rPr>
                <a:t>沧州市</a:t>
              </a:r>
              <a:endParaRPr dirty="0">
                <a:solidFill>
                  <a:schemeClr val="bg1"/>
                </a:solidFill>
              </a:endParaRPr>
            </a:p>
          </p:txBody>
        </p:sp>
      </p:grpSp>
      <p:grpSp>
        <p:nvGrpSpPr>
          <p:cNvPr id="273" name="矩形 6"/>
          <p:cNvGrpSpPr/>
          <p:nvPr/>
        </p:nvGrpSpPr>
        <p:grpSpPr>
          <a:xfrm>
            <a:off x="7093178" y="64415"/>
            <a:ext cx="1919952" cy="707884"/>
            <a:chOff x="0" y="47378"/>
            <a:chExt cx="1631919" cy="707883"/>
          </a:xfrm>
        </p:grpSpPr>
        <p:sp>
          <p:nvSpPr>
            <p:cNvPr id="271" name="矩形"/>
            <p:cNvSpPr/>
            <p:nvPr/>
          </p:nvSpPr>
          <p:spPr>
            <a:xfrm>
              <a:off x="0" y="77283"/>
              <a:ext cx="1631919" cy="648074"/>
            </a:xfrm>
            <a:prstGeom prst="rect">
              <a:avLst/>
            </a:prstGeom>
            <a:solidFill>
              <a:srgbClr val="FFFFFF"/>
            </a:solidFill>
            <a:ln w="28575" cap="flat">
              <a:solidFill>
                <a:srgbClr val="000000"/>
              </a:solidFill>
              <a:prstDash val="solid"/>
              <a:round/>
            </a:ln>
            <a:effectLst/>
          </p:spPr>
          <p:txBody>
            <a:bodyPr wrap="square" lIns="45719" tIns="45719" rIns="45719" bIns="45719" numCol="1" anchor="ctr">
              <a:noAutofit/>
            </a:bodyPr>
            <a:lstStyle/>
            <a:p>
              <a:pPr algn="ctr">
                <a:defRPr sz="4000" b="1">
                  <a:latin typeface="微軟正黑體"/>
                  <a:ea typeface="微軟正黑體"/>
                  <a:cs typeface="微軟正黑體"/>
                  <a:sym typeface="微軟正黑體"/>
                </a:defRPr>
              </a:pPr>
              <a:endParaRPr/>
            </a:p>
          </p:txBody>
        </p:sp>
        <p:sp>
          <p:nvSpPr>
            <p:cNvPr id="272" name="惡報2"/>
            <p:cNvSpPr txBox="1"/>
            <p:nvPr/>
          </p:nvSpPr>
          <p:spPr>
            <a:xfrm>
              <a:off x="145434" y="47378"/>
              <a:ext cx="1341051" cy="707883"/>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ctr">
              <a:spAutoFit/>
            </a:bodyPr>
            <a:lstStyle/>
            <a:p>
              <a:pPr algn="ctr">
                <a:defRPr sz="4000" b="1">
                  <a:latin typeface="微軟正黑體"/>
                  <a:ea typeface="微軟正黑體"/>
                  <a:cs typeface="微軟正黑體"/>
                  <a:sym typeface="微軟正黑體"/>
                </a:defRPr>
              </a:pPr>
              <a:r>
                <a:rPr dirty="0" smtClean="0"/>
                <a:t>惡</a:t>
              </a:r>
              <a:r>
                <a:rPr lang="zh-TW" altLang="en-US" dirty="0" smtClean="0"/>
                <a:t>報</a:t>
              </a:r>
              <a:r>
                <a:rPr lang="en-US" altLang="zh-TW" dirty="0"/>
                <a:t>4</a:t>
              </a:r>
              <a:endParaRPr dirty="0"/>
            </a:p>
          </p:txBody>
        </p:sp>
      </p:grpSp>
      <p:sp>
        <p:nvSpPr>
          <p:cNvPr id="3" name="矩形 2"/>
          <p:cNvSpPr/>
          <p:nvPr/>
        </p:nvSpPr>
        <p:spPr>
          <a:xfrm>
            <a:off x="35768" y="914812"/>
            <a:ext cx="9108232" cy="5663089"/>
          </a:xfrm>
          <a:prstGeom prst="rect">
            <a:avLst/>
          </a:prstGeom>
        </p:spPr>
        <p:txBody>
          <a:bodyPr wrap="square">
            <a:spAutoFit/>
          </a:bodyPr>
          <a:lstStyle/>
          <a:p>
            <a:pPr fontAlgn="base"/>
            <a:r>
              <a:rPr lang="zh-TW" altLang="en-US" sz="2200" b="1" smtClean="0">
                <a:latin typeface="微軟正黑體" panose="020B0604030504040204" pitchFamily="34" charset="-120"/>
                <a:ea typeface="微軟正黑體" panose="020B0604030504040204" pitchFamily="34" charset="-120"/>
              </a:rPr>
              <a:t>沧州市</a:t>
            </a:r>
            <a:r>
              <a:rPr lang="en-US" altLang="zh-TW" sz="2200" b="1" smtClean="0">
                <a:latin typeface="微軟正黑體" panose="020B0604030504040204" pitchFamily="34" charset="-120"/>
                <a:ea typeface="微軟正黑體" panose="020B0604030504040204" pitchFamily="34" charset="-120"/>
              </a:rPr>
              <a:t>-</a:t>
            </a:r>
            <a:r>
              <a:rPr lang="zh-TW" altLang="en-US" sz="2200" b="1" smtClean="0">
                <a:latin typeface="微軟正黑體" panose="020B0604030504040204" pitchFamily="34" charset="-120"/>
                <a:ea typeface="微軟正黑體" panose="020B0604030504040204" pitchFamily="34" charset="-120"/>
              </a:rPr>
              <a:t>黄骅市原政法委书记，</a:t>
            </a:r>
            <a:r>
              <a:rPr lang="zh-TW" altLang="en-US" sz="2200" b="1" smtClean="0">
                <a:solidFill>
                  <a:srgbClr val="00B050"/>
                </a:solidFill>
                <a:latin typeface="微軟正黑體" panose="020B0604030504040204" pitchFamily="34" charset="-120"/>
                <a:ea typeface="微軟正黑體" panose="020B0604030504040204" pitchFamily="34" charset="-120"/>
              </a:rPr>
              <a:t>董文昌</a:t>
            </a:r>
            <a:r>
              <a:rPr lang="zh-TW" altLang="en-US" sz="2200" b="1" smtClean="0">
                <a:latin typeface="微軟正黑體" panose="020B0604030504040204" pitchFamily="34" charset="-120"/>
                <a:ea typeface="微軟正黑體" panose="020B0604030504040204" pitchFamily="34" charset="-120"/>
              </a:rPr>
              <a:t>，遭恶报备</a:t>
            </a:r>
            <a:r>
              <a:rPr lang="zh-TW" altLang="en-US" sz="2200" b="1" smtClean="0">
                <a:solidFill>
                  <a:srgbClr val="FF0000"/>
                </a:solidFill>
                <a:latin typeface="微軟正黑體" panose="020B0604030504040204" pitchFamily="34" charset="-120"/>
                <a:ea typeface="微軟正黑體" panose="020B0604030504040204" pitchFamily="34" charset="-120"/>
              </a:rPr>
              <a:t>判刑</a:t>
            </a:r>
            <a:r>
              <a:rPr lang="en-US" altLang="zh-TW" sz="2200" b="1" dirty="0" smtClean="0">
                <a:solidFill>
                  <a:srgbClr val="FF0000"/>
                </a:solidFill>
                <a:latin typeface="微軟正黑體" panose="020B0604030504040204" pitchFamily="34" charset="-120"/>
                <a:ea typeface="微軟正黑體" panose="020B0604030504040204" pitchFamily="34" charset="-120"/>
              </a:rPr>
              <a:t>12</a:t>
            </a:r>
            <a:r>
              <a:rPr lang="zh-TW" altLang="en-US" sz="2200" b="1" dirty="0" smtClean="0">
                <a:solidFill>
                  <a:srgbClr val="FF0000"/>
                </a:solidFill>
                <a:latin typeface="微軟正黑體" panose="020B0604030504040204" pitchFamily="34" charset="-120"/>
                <a:ea typeface="微軟正黑體" panose="020B0604030504040204" pitchFamily="34" charset="-120"/>
              </a:rPr>
              <a:t>年</a:t>
            </a:r>
            <a:endParaRPr lang="en-US" altLang="zh-TW" sz="2200" b="1" dirty="0" smtClean="0">
              <a:solidFill>
                <a:srgbClr val="FF0000"/>
              </a:solidFill>
              <a:latin typeface="微軟正黑體" panose="020B0604030504040204" pitchFamily="34" charset="-120"/>
              <a:ea typeface="微軟正黑體" panose="020B0604030504040204" pitchFamily="34" charset="-120"/>
            </a:endParaRPr>
          </a:p>
          <a:p>
            <a:pPr fontAlgn="base"/>
            <a:endParaRPr lang="en-US" altLang="zh-TW" sz="2000" b="1" dirty="0">
              <a:latin typeface="微軟正黑體" panose="020B0604030504040204" pitchFamily="34" charset="-120"/>
              <a:ea typeface="微軟正黑體" panose="020B0604030504040204" pitchFamily="34" charset="-120"/>
            </a:endParaRPr>
          </a:p>
          <a:p>
            <a:pPr fontAlgn="base"/>
            <a:r>
              <a:rPr lang="zh-TW" altLang="en-US" sz="2000" smtClean="0">
                <a:solidFill>
                  <a:srgbClr val="00B050"/>
                </a:solidFill>
                <a:latin typeface="微軟正黑體" panose="020B0604030504040204" pitchFamily="34" charset="-120"/>
                <a:ea typeface="微軟正黑體" panose="020B0604030504040204" pitchFamily="34" charset="-120"/>
              </a:rPr>
              <a:t>董文昌</a:t>
            </a:r>
            <a:r>
              <a:rPr lang="zh-TW" altLang="en-US" sz="2000" smtClean="0">
                <a:latin typeface="微軟正黑體" panose="020B0604030504040204" pitchFamily="34" charset="-120"/>
                <a:ea typeface="微軟正黑體" panose="020B0604030504040204" pitchFamily="34" charset="-120"/>
              </a:rPr>
              <a:t>，历任黄骅市副市长、市委副书记、政法委书记。</a:t>
            </a:r>
            <a:endParaRPr lang="en-US" altLang="zh-TW" sz="2000" dirty="0">
              <a:latin typeface="微軟正黑體" panose="020B0604030504040204" pitchFamily="34" charset="-120"/>
              <a:ea typeface="微軟正黑體" panose="020B0604030504040204" pitchFamily="34" charset="-120"/>
            </a:endParaRPr>
          </a:p>
          <a:p>
            <a:pPr fontAlgn="base"/>
            <a:r>
              <a:rPr lang="zh-TW" altLang="en-US" sz="2000" smtClean="0">
                <a:latin typeface="微軟正黑體" panose="020B0604030504040204" pitchFamily="34" charset="-120"/>
                <a:ea typeface="微軟正黑體" panose="020B0604030504040204" pitchFamily="34" charset="-120"/>
              </a:rPr>
              <a:t>他乱施权力迫害法轮功及学员，使学员多人被判刑、劳教；</a:t>
            </a:r>
            <a:endParaRPr lang="en-US" altLang="zh-TW" sz="2000" dirty="0" smtClean="0">
              <a:latin typeface="微軟正黑體" panose="020B0604030504040204" pitchFamily="34" charset="-120"/>
              <a:ea typeface="微軟正黑體" panose="020B0604030504040204" pitchFamily="34" charset="-120"/>
            </a:endParaRPr>
          </a:p>
          <a:p>
            <a:pPr fontAlgn="base"/>
            <a:r>
              <a:rPr lang="zh-TW" altLang="en-US" sz="2000" smtClean="0">
                <a:latin typeface="微軟正黑體" panose="020B0604030504040204" pitchFamily="34" charset="-120"/>
                <a:ea typeface="微軟正黑體" panose="020B0604030504040204" pitchFamily="34" charset="-120"/>
              </a:rPr>
              <a:t>随意绑架、抄家、罚款、监视监控、强迫洗脑，施加酷刑的事更是屡屡发生。</a:t>
            </a:r>
            <a:endParaRPr lang="en-US" altLang="zh-TW" sz="2000" dirty="0" smtClean="0">
              <a:latin typeface="微軟正黑體" panose="020B0604030504040204" pitchFamily="34" charset="-120"/>
              <a:ea typeface="微軟正黑體" panose="020B0604030504040204" pitchFamily="34" charset="-120"/>
            </a:endParaRPr>
          </a:p>
          <a:p>
            <a:pPr fontAlgn="base"/>
            <a:endParaRPr lang="en-US" altLang="zh-TW" sz="2000" dirty="0">
              <a:latin typeface="微軟正黑體" panose="020B0604030504040204" pitchFamily="34" charset="-120"/>
              <a:ea typeface="微軟正黑體" panose="020B0604030504040204" pitchFamily="34" charset="-120"/>
            </a:endParaRPr>
          </a:p>
          <a:p>
            <a:pPr fontAlgn="base"/>
            <a:r>
              <a:rPr lang="zh-TW" altLang="en-US" sz="2000" dirty="0" smtClean="0">
                <a:solidFill>
                  <a:srgbClr val="00B050"/>
                </a:solidFill>
                <a:latin typeface="微軟正黑體" panose="020B0604030504040204" pitchFamily="34" charset="-120"/>
                <a:ea typeface="微軟正黑體" panose="020B0604030504040204" pitchFamily="34" charset="-120"/>
              </a:rPr>
              <a:t>董文昌</a:t>
            </a:r>
            <a:r>
              <a:rPr lang="en-US" altLang="zh-TW" sz="2000" dirty="0" smtClean="0">
                <a:latin typeface="微軟正黑體" panose="020B0604030504040204" pitchFamily="34" charset="-120"/>
                <a:ea typeface="微軟正黑體" panose="020B0604030504040204" pitchFamily="34" charset="-120"/>
              </a:rPr>
              <a:t>2014</a:t>
            </a:r>
            <a:r>
              <a:rPr lang="zh-TW" altLang="en-US" sz="2000" dirty="0" smtClean="0">
                <a:latin typeface="微軟正黑體" panose="020B0604030504040204" pitchFamily="34" charset="-120"/>
                <a:ea typeface="微軟正黑體" panose="020B0604030504040204" pitchFamily="34" charset="-120"/>
              </a:rPr>
              <a:t>年</a:t>
            </a:r>
            <a:r>
              <a:rPr lang="en-US" altLang="zh-TW" sz="2000" dirty="0" smtClean="0">
                <a:latin typeface="微軟正黑體" panose="020B0604030504040204" pitchFamily="34" charset="-120"/>
                <a:ea typeface="微軟正黑體" panose="020B0604030504040204" pitchFamily="34" charset="-120"/>
              </a:rPr>
              <a:t>12</a:t>
            </a:r>
            <a:r>
              <a:rPr lang="zh-TW" altLang="en-US" sz="2000" smtClean="0">
                <a:latin typeface="微軟正黑體" panose="020B0604030504040204" pitchFamily="34" charset="-120"/>
                <a:ea typeface="微軟正黑體" panose="020B0604030504040204" pitchFamily="34" charset="-120"/>
              </a:rPr>
              <a:t>月被查，先是被监视居住而后被抓，</a:t>
            </a:r>
            <a:endParaRPr lang="en-US" altLang="zh-TW" sz="2000" dirty="0" smtClean="0">
              <a:latin typeface="微軟正黑體" panose="020B0604030504040204" pitchFamily="34" charset="-120"/>
              <a:ea typeface="微軟正黑體" panose="020B0604030504040204" pitchFamily="34" charset="-120"/>
            </a:endParaRPr>
          </a:p>
          <a:p>
            <a:pPr fontAlgn="base"/>
            <a:r>
              <a:rPr lang="en-US" altLang="zh-TW" sz="2000" dirty="0" smtClean="0">
                <a:latin typeface="微軟正黑體" panose="020B0604030504040204" pitchFamily="34" charset="-120"/>
                <a:ea typeface="微軟正黑體" panose="020B0604030504040204" pitchFamily="34" charset="-120"/>
              </a:rPr>
              <a:t>2015</a:t>
            </a:r>
            <a:r>
              <a:rPr lang="zh-TW" altLang="en-US" sz="2000" dirty="0" smtClean="0">
                <a:latin typeface="微軟正黑體" panose="020B0604030504040204" pitchFamily="34" charset="-120"/>
                <a:ea typeface="微軟正黑體" panose="020B0604030504040204" pitchFamily="34" charset="-120"/>
              </a:rPr>
              <a:t>年</a:t>
            </a:r>
            <a:r>
              <a:rPr lang="en-US" altLang="zh-TW" sz="2000" dirty="0" smtClean="0">
                <a:latin typeface="微軟正黑體" panose="020B0604030504040204" pitchFamily="34" charset="-120"/>
                <a:ea typeface="微軟正黑體" panose="020B0604030504040204" pitchFamily="34" charset="-120"/>
              </a:rPr>
              <a:t>7</a:t>
            </a:r>
            <a:r>
              <a:rPr lang="zh-TW" altLang="en-US" sz="2000" smtClean="0">
                <a:latin typeface="微軟正黑體" panose="020B0604030504040204" pitchFamily="34" charset="-120"/>
                <a:ea typeface="微軟正黑體" panose="020B0604030504040204" pitchFamily="34" charset="-120"/>
              </a:rPr>
              <a:t>月</a:t>
            </a:r>
            <a:r>
              <a:rPr lang="en-US" altLang="zh-TW" sz="2000" smtClean="0">
                <a:latin typeface="微軟正黑體" panose="020B0604030504040204" pitchFamily="34" charset="-120"/>
                <a:ea typeface="微軟正黑體" panose="020B0604030504040204" pitchFamily="34" charset="-120"/>
              </a:rPr>
              <a:t>23</a:t>
            </a:r>
            <a:r>
              <a:rPr lang="zh-TW" altLang="en-US" sz="2000" smtClean="0">
                <a:latin typeface="微軟正黑體" panose="020B0604030504040204" pitchFamily="34" charset="-120"/>
                <a:ea typeface="微軟正黑體" panose="020B0604030504040204" pitchFamily="34" charset="-120"/>
              </a:rPr>
              <a:t>日，沧州市新华区法院初审判决董文昌</a:t>
            </a:r>
            <a:r>
              <a:rPr lang="zh-TW" altLang="en-US" sz="2000" smtClean="0">
                <a:solidFill>
                  <a:srgbClr val="FF0000"/>
                </a:solidFill>
                <a:latin typeface="微軟正黑體" panose="020B0604030504040204" pitchFamily="34" charset="-120"/>
                <a:ea typeface="微軟正黑體" panose="020B0604030504040204" pitchFamily="34" charset="-120"/>
              </a:rPr>
              <a:t>刑期</a:t>
            </a:r>
            <a:r>
              <a:rPr lang="en-US" altLang="zh-TW" sz="2000" dirty="0" smtClean="0">
                <a:solidFill>
                  <a:srgbClr val="FF0000"/>
                </a:solidFill>
                <a:latin typeface="微軟正黑體" panose="020B0604030504040204" pitchFamily="34" charset="-120"/>
                <a:ea typeface="微軟正黑體" panose="020B0604030504040204" pitchFamily="34" charset="-120"/>
              </a:rPr>
              <a:t>12</a:t>
            </a:r>
            <a:r>
              <a:rPr lang="zh-TW" altLang="en-US" sz="2000" dirty="0" smtClean="0">
                <a:solidFill>
                  <a:srgbClr val="FF0000"/>
                </a:solidFill>
                <a:latin typeface="微軟正黑體" panose="020B0604030504040204" pitchFamily="34" charset="-120"/>
                <a:ea typeface="微軟正黑體" panose="020B0604030504040204" pitchFamily="34" charset="-120"/>
              </a:rPr>
              <a:t>年</a:t>
            </a:r>
            <a:r>
              <a:rPr lang="zh-TW" altLang="en-US" sz="2000" dirty="0" smtClean="0">
                <a:latin typeface="微軟正黑體" panose="020B0604030504040204" pitchFamily="34" charset="-120"/>
                <a:ea typeface="微軟正黑體" panose="020B0604030504040204" pitchFamily="34" charset="-120"/>
              </a:rPr>
              <a:t>，</a:t>
            </a:r>
            <a:endParaRPr lang="en-US" altLang="zh-TW" sz="2000" dirty="0" smtClean="0">
              <a:latin typeface="微軟正黑體" panose="020B0604030504040204" pitchFamily="34" charset="-120"/>
              <a:ea typeface="微軟正黑體" panose="020B0604030504040204" pitchFamily="34" charset="-120"/>
            </a:endParaRPr>
          </a:p>
          <a:p>
            <a:pPr fontAlgn="base"/>
            <a:r>
              <a:rPr lang="zh-TW" altLang="en-US" sz="2000" smtClean="0">
                <a:latin typeface="微軟正黑體" panose="020B0604030504040204" pitchFamily="34" charset="-120"/>
                <a:ea typeface="微軟正黑體" panose="020B0604030504040204" pitchFamily="34" charset="-120"/>
              </a:rPr>
              <a:t>没收个人财产四十万元，二百余万元受贿所得被上缴。</a:t>
            </a:r>
            <a:endParaRPr lang="en-US" altLang="zh-TW" sz="2000" dirty="0" smtClean="0">
              <a:latin typeface="微軟正黑體" panose="020B0604030504040204" pitchFamily="34" charset="-120"/>
              <a:ea typeface="微軟正黑體" panose="020B0604030504040204" pitchFamily="34" charset="-120"/>
            </a:endParaRPr>
          </a:p>
          <a:p>
            <a:pPr fontAlgn="base"/>
            <a:endParaRPr lang="en-US" altLang="zh-TW" sz="2000" dirty="0">
              <a:latin typeface="微軟正黑體" panose="020B0604030504040204" pitchFamily="34" charset="-120"/>
              <a:ea typeface="微軟正黑體" panose="020B0604030504040204" pitchFamily="34" charset="-120"/>
            </a:endParaRPr>
          </a:p>
          <a:p>
            <a:pPr fontAlgn="base"/>
            <a:r>
              <a:rPr lang="zh-TW" altLang="en-US" sz="2200" b="1" smtClean="0">
                <a:latin typeface="微軟正黑體" panose="020B0604030504040204" pitchFamily="34" charset="-120"/>
                <a:ea typeface="微軟正黑體" panose="020B0604030504040204" pitchFamily="34" charset="-120"/>
              </a:rPr>
              <a:t>积极布置迫害，沧州市盐山县六一零主任，</a:t>
            </a:r>
            <a:r>
              <a:rPr lang="zh-TW" altLang="en-US" sz="2200" b="1" smtClean="0">
                <a:solidFill>
                  <a:srgbClr val="00B050"/>
                </a:solidFill>
                <a:latin typeface="微軟正黑體" panose="020B0604030504040204" pitchFamily="34" charset="-120"/>
                <a:ea typeface="微軟正黑體" panose="020B0604030504040204" pitchFamily="34" charset="-120"/>
              </a:rPr>
              <a:t>孙保元，</a:t>
            </a:r>
            <a:r>
              <a:rPr lang="zh-TW" altLang="en-US" sz="2200" b="1" smtClean="0">
                <a:solidFill>
                  <a:srgbClr val="FF0000"/>
                </a:solidFill>
                <a:latin typeface="微軟正黑體" panose="020B0604030504040204" pitchFamily="34" charset="-120"/>
                <a:ea typeface="微軟正黑體" panose="020B0604030504040204" pitchFamily="34" charset="-120"/>
              </a:rPr>
              <a:t>车祸死亡，年</a:t>
            </a:r>
            <a:r>
              <a:rPr lang="en-US" altLang="zh-TW" sz="2200" b="1" smtClean="0">
                <a:solidFill>
                  <a:srgbClr val="FF0000"/>
                </a:solidFill>
                <a:latin typeface="微軟正黑體" panose="020B0604030504040204" pitchFamily="34" charset="-120"/>
                <a:ea typeface="微軟正黑體" panose="020B0604030504040204" pitchFamily="34" charset="-120"/>
              </a:rPr>
              <a:t>44</a:t>
            </a:r>
            <a:r>
              <a:rPr lang="zh-TW" altLang="en-US" sz="2200" b="1" smtClean="0">
                <a:solidFill>
                  <a:srgbClr val="FF0000"/>
                </a:solidFill>
                <a:latin typeface="微軟正黑體" panose="020B0604030504040204" pitchFamily="34" charset="-120"/>
                <a:ea typeface="微軟正黑體" panose="020B0604030504040204" pitchFamily="34" charset="-120"/>
              </a:rPr>
              <a:t>岁</a:t>
            </a:r>
            <a:endParaRPr lang="en-US" altLang="zh-TW" sz="2200" b="1" dirty="0" smtClean="0">
              <a:solidFill>
                <a:srgbClr val="FF0000"/>
              </a:solidFill>
              <a:latin typeface="微軟正黑體" panose="020B0604030504040204" pitchFamily="34" charset="-120"/>
              <a:ea typeface="微軟正黑體" panose="020B0604030504040204" pitchFamily="34" charset="-120"/>
            </a:endParaRPr>
          </a:p>
          <a:p>
            <a:pPr fontAlgn="base"/>
            <a:endParaRPr lang="zh-TW" altLang="en-US" sz="2000" b="1" dirty="0">
              <a:solidFill>
                <a:srgbClr val="FF0000"/>
              </a:solidFill>
              <a:latin typeface="微軟正黑體" panose="020B0604030504040204" pitchFamily="34" charset="-120"/>
              <a:ea typeface="微軟正黑體" panose="020B0604030504040204" pitchFamily="34" charset="-120"/>
            </a:endParaRPr>
          </a:p>
          <a:p>
            <a:pPr fontAlgn="base"/>
            <a:r>
              <a:rPr lang="zh-TW" altLang="en-US" sz="2000" smtClean="0">
                <a:latin typeface="微軟正黑體" panose="020B0604030504040204" pitchFamily="34" charset="-120"/>
                <a:ea typeface="微軟正黑體" panose="020B0604030504040204" pitchFamily="34" charset="-120"/>
              </a:rPr>
              <a:t>河北沧州市盐山县防范办</a:t>
            </a:r>
            <a:r>
              <a:rPr lang="en-US" altLang="zh-TW" sz="2000" smtClean="0">
                <a:latin typeface="微軟正黑體" panose="020B0604030504040204" pitchFamily="34" charset="-120"/>
                <a:ea typeface="微軟正黑體" panose="020B0604030504040204" pitchFamily="34" charset="-120"/>
              </a:rPr>
              <a:t>(</a:t>
            </a:r>
            <a:r>
              <a:rPr lang="zh-TW" altLang="en-US" sz="2000" dirty="0" smtClean="0">
                <a:latin typeface="微軟正黑體" panose="020B0604030504040204" pitchFamily="34" charset="-120"/>
                <a:ea typeface="微軟正黑體" panose="020B0604030504040204" pitchFamily="34" charset="-120"/>
              </a:rPr>
              <a:t>六一零</a:t>
            </a:r>
            <a:r>
              <a:rPr lang="en-US" altLang="zh-TW" sz="2000">
                <a:latin typeface="微軟正黑體" panose="020B0604030504040204" pitchFamily="34" charset="-120"/>
                <a:ea typeface="微軟正黑體" panose="020B0604030504040204" pitchFamily="34" charset="-120"/>
              </a:rPr>
              <a:t>)</a:t>
            </a:r>
            <a:r>
              <a:rPr lang="zh-TW" altLang="en-US" sz="2000" smtClean="0">
                <a:latin typeface="微軟正黑體" panose="020B0604030504040204" pitchFamily="34" charset="-120"/>
                <a:ea typeface="微軟正黑體" panose="020B0604030504040204" pitchFamily="34" charset="-120"/>
              </a:rPr>
              <a:t>主任</a:t>
            </a:r>
            <a:r>
              <a:rPr lang="zh-TW" altLang="en-US" sz="2000" smtClean="0">
                <a:solidFill>
                  <a:srgbClr val="00B050"/>
                </a:solidFill>
                <a:latin typeface="微軟正黑體" panose="020B0604030504040204" pitchFamily="34" charset="-120"/>
                <a:ea typeface="微軟正黑體" panose="020B0604030504040204" pitchFamily="34" charset="-120"/>
              </a:rPr>
              <a:t>孙保元</a:t>
            </a:r>
            <a:r>
              <a:rPr lang="zh-TW" altLang="en-US" sz="2000" smtClean="0">
                <a:latin typeface="微軟正黑體" panose="020B0604030504040204" pitchFamily="34" charset="-120"/>
                <a:ea typeface="微軟正黑體" panose="020B0604030504040204" pitchFamily="34" charset="-120"/>
              </a:rPr>
              <a:t>，</a:t>
            </a:r>
            <a:endParaRPr lang="en-US" altLang="zh-TW" sz="2000" dirty="0" smtClean="0">
              <a:latin typeface="微軟正黑體" panose="020B0604030504040204" pitchFamily="34" charset="-120"/>
              <a:ea typeface="微軟正黑體" panose="020B0604030504040204" pitchFamily="34" charset="-120"/>
            </a:endParaRPr>
          </a:p>
          <a:p>
            <a:pPr fontAlgn="base"/>
            <a:r>
              <a:rPr lang="zh-TW" altLang="en-US" sz="2000" smtClean="0">
                <a:latin typeface="微軟正黑體" panose="020B0604030504040204" pitchFamily="34" charset="-120"/>
                <a:ea typeface="微軟正黑體" panose="020B0604030504040204" pitchFamily="34" charset="-120"/>
              </a:rPr>
              <a:t>上任不久即积极迫害法轮功。包括：物色情报信息员、严密监控法轮功重点人员</a:t>
            </a:r>
            <a:endParaRPr lang="en-US" altLang="zh-TW" sz="2000" dirty="0" smtClean="0">
              <a:latin typeface="微軟正黑體" panose="020B0604030504040204" pitchFamily="34" charset="-120"/>
              <a:ea typeface="微軟正黑體" panose="020B0604030504040204" pitchFamily="34" charset="-120"/>
            </a:endParaRPr>
          </a:p>
          <a:p>
            <a:pPr fontAlgn="base"/>
            <a:r>
              <a:rPr lang="zh-TW" altLang="en-US" sz="2000" smtClean="0">
                <a:latin typeface="微軟正黑體" panose="020B0604030504040204" pitchFamily="34" charset="-120"/>
                <a:ea typeface="微軟正黑體" panose="020B0604030504040204" pitchFamily="34" charset="-120"/>
              </a:rPr>
              <a:t>、分配「转化」指标、增加迫害经费、奖励整治突出的单位等迫害手段</a:t>
            </a:r>
            <a:r>
              <a:rPr lang="zh-TW" altLang="en-US" sz="2000" dirty="0" smtClean="0">
                <a:latin typeface="微軟正黑體" panose="020B0604030504040204" pitchFamily="34" charset="-120"/>
                <a:ea typeface="微軟正黑體" panose="020B0604030504040204" pitchFamily="34" charset="-120"/>
              </a:rPr>
              <a:t>。</a:t>
            </a:r>
            <a:endParaRPr lang="en-US" altLang="zh-TW" sz="2000" dirty="0" smtClean="0">
              <a:latin typeface="微軟正黑體" panose="020B0604030504040204" pitchFamily="34" charset="-120"/>
              <a:ea typeface="微軟正黑體" panose="020B0604030504040204" pitchFamily="34" charset="-120"/>
            </a:endParaRPr>
          </a:p>
          <a:p>
            <a:pPr fontAlgn="base"/>
            <a:r>
              <a:rPr lang="zh-TW" altLang="en-US" sz="2000" smtClean="0">
                <a:latin typeface="微軟正黑體" panose="020B0604030504040204" pitchFamily="34" charset="-120"/>
                <a:ea typeface="微軟正黑體" panose="020B0604030504040204" pitchFamily="34" charset="-120"/>
              </a:rPr>
              <a:t>然而，他布置的迫害刚刚开始，</a:t>
            </a:r>
            <a:r>
              <a:rPr lang="en-US" altLang="zh-TW" sz="2000" smtClean="0">
                <a:latin typeface="微軟正黑體" panose="020B0604030504040204" pitchFamily="34" charset="-120"/>
                <a:ea typeface="微軟正黑體" panose="020B0604030504040204" pitchFamily="34" charset="-120"/>
              </a:rPr>
              <a:t>2010</a:t>
            </a:r>
            <a:r>
              <a:rPr lang="zh-TW" altLang="en-US" sz="2000" dirty="0" smtClean="0">
                <a:latin typeface="微軟正黑體" panose="020B0604030504040204" pitchFamily="34" charset="-120"/>
                <a:ea typeface="微軟正黑體" panose="020B0604030504040204" pitchFamily="34" charset="-120"/>
              </a:rPr>
              <a:t>年</a:t>
            </a:r>
            <a:r>
              <a:rPr lang="en-US" altLang="zh-TW" sz="2000" dirty="0" smtClean="0">
                <a:latin typeface="微軟正黑體" panose="020B0604030504040204" pitchFamily="34" charset="-120"/>
                <a:ea typeface="微軟正黑體" panose="020B0604030504040204" pitchFamily="34" charset="-120"/>
              </a:rPr>
              <a:t>5</a:t>
            </a:r>
            <a:r>
              <a:rPr lang="zh-TW" altLang="en-US" sz="2000" dirty="0" smtClean="0">
                <a:latin typeface="微軟正黑體" panose="020B0604030504040204" pitchFamily="34" charset="-120"/>
                <a:ea typeface="微軟正黑體" panose="020B0604030504040204" pitchFamily="34" charset="-120"/>
              </a:rPr>
              <a:t>月</a:t>
            </a:r>
            <a:r>
              <a:rPr lang="en-US" altLang="zh-TW" sz="2000" dirty="0" smtClean="0">
                <a:latin typeface="微軟正黑體" panose="020B0604030504040204" pitchFamily="34" charset="-120"/>
                <a:ea typeface="微軟正黑體" panose="020B0604030504040204" pitchFamily="34" charset="-120"/>
              </a:rPr>
              <a:t>30</a:t>
            </a:r>
            <a:r>
              <a:rPr lang="zh-TW" altLang="en-US" sz="2000" dirty="0" smtClean="0">
                <a:latin typeface="微軟正黑體" panose="020B0604030504040204" pitchFamily="34" charset="-120"/>
                <a:ea typeface="微軟正黑體" panose="020B0604030504040204" pitchFamily="34" charset="-120"/>
              </a:rPr>
              <a:t>日，</a:t>
            </a:r>
            <a:endParaRPr lang="en-US" altLang="zh-TW" sz="2000" dirty="0" smtClean="0">
              <a:latin typeface="微軟正黑體" panose="020B0604030504040204" pitchFamily="34" charset="-120"/>
              <a:ea typeface="微軟正黑體" panose="020B0604030504040204" pitchFamily="34" charset="-120"/>
            </a:endParaRPr>
          </a:p>
          <a:p>
            <a:pPr fontAlgn="base"/>
            <a:r>
              <a:rPr lang="zh-TW" altLang="en-US" sz="2000" smtClean="0">
                <a:solidFill>
                  <a:srgbClr val="00B050"/>
                </a:solidFill>
                <a:latin typeface="微軟正黑體" panose="020B0604030504040204" pitchFamily="34" charset="-120"/>
                <a:ea typeface="微軟正黑體" panose="020B0604030504040204" pitchFamily="34" charset="-120"/>
              </a:rPr>
              <a:t>孙保元</a:t>
            </a:r>
            <a:r>
              <a:rPr lang="zh-TW" altLang="en-US" sz="2000" smtClean="0">
                <a:latin typeface="微軟正黑體" panose="020B0604030504040204" pitchFamily="34" charset="-120"/>
                <a:ea typeface="微軟正黑體" panose="020B0604030504040204" pitchFamily="34" charset="-120"/>
              </a:rPr>
              <a:t>驾驶的汽车就与一辆货车相撞，他本人撇下妻儿撒手人寰，</a:t>
            </a:r>
            <a:endParaRPr lang="en-US" altLang="zh-TW" sz="2000" dirty="0" smtClean="0">
              <a:latin typeface="微軟正黑體" panose="020B0604030504040204" pitchFamily="34" charset="-120"/>
              <a:ea typeface="微軟正黑體" panose="020B0604030504040204" pitchFamily="34" charset="-120"/>
            </a:endParaRPr>
          </a:p>
          <a:p>
            <a:pPr fontAlgn="base"/>
            <a:r>
              <a:rPr lang="zh-TW" altLang="en-US" sz="2000" smtClean="0">
                <a:latin typeface="微軟正黑體" panose="020B0604030504040204" pitchFamily="34" charset="-120"/>
                <a:ea typeface="微軟正黑體" panose="020B0604030504040204" pitchFamily="34" charset="-120"/>
              </a:rPr>
              <a:t>再次验证了六一零是死亡职位的说法真实不虚，年仅四十四岁。</a:t>
            </a:r>
            <a:endParaRPr lang="zh-TW" altLang="en-US" sz="2000" dirty="0">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179478558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1" name="矩形 5"/>
          <p:cNvSpPr txBox="1"/>
          <p:nvPr/>
        </p:nvSpPr>
        <p:spPr>
          <a:xfrm>
            <a:off x="318738" y="184307"/>
            <a:ext cx="6237282" cy="769003"/>
          </a:xfrm>
          <a:prstGeom prst="rect">
            <a:avLst/>
          </a:prstGeom>
          <a:ln w="12700">
            <a:miter lim="400000"/>
          </a:ln>
          <a:extLst>
            <a:ext uri="{C572A759-6A51-4108-AA02-DFA0A04FC94B}">
              <ma14:wrappingTextBoxFlag xmlns="" xmlns:ma14="http://schemas.microsoft.com/office/mac/drawingml/2011/main" val="1"/>
            </a:ext>
          </a:extLst>
        </p:spPr>
        <p:txBody>
          <a:bodyPr wrap="none" lIns="45503" tIns="45503" rIns="45503" bIns="45503">
            <a:spAutoFit/>
          </a:bodyPr>
          <a:lstStyle>
            <a:lvl1pPr algn="l" defTabSz="1300480">
              <a:defRPr sz="4400">
                <a:solidFill>
                  <a:srgbClr val="FFFFFF"/>
                </a:solidFill>
                <a:latin typeface="微軟正黑體"/>
                <a:ea typeface="微軟正黑體"/>
                <a:cs typeface="微軟正黑體"/>
                <a:sym typeface="微軟正黑體"/>
              </a:defRPr>
            </a:lvl1pPr>
          </a:lstStyle>
          <a:p>
            <a:pPr hangingPunct="0"/>
            <a:r>
              <a:rPr b="1" kern="0"/>
              <a:t>11-3. XX市官員惡報實例</a:t>
            </a:r>
          </a:p>
        </p:txBody>
      </p:sp>
      <p:grpSp>
        <p:nvGrpSpPr>
          <p:cNvPr id="214" name="矩形 3"/>
          <p:cNvGrpSpPr/>
          <p:nvPr/>
        </p:nvGrpSpPr>
        <p:grpSpPr>
          <a:xfrm>
            <a:off x="13399" y="-2"/>
            <a:ext cx="9130603" cy="836718"/>
            <a:chOff x="-1" y="-2"/>
            <a:chExt cx="12985745" cy="1189997"/>
          </a:xfrm>
          <a:solidFill>
            <a:schemeClr val="accent2">
              <a:lumMod val="60000"/>
              <a:lumOff val="40000"/>
            </a:schemeClr>
          </a:solidFill>
        </p:grpSpPr>
        <p:sp>
          <p:nvSpPr>
            <p:cNvPr id="212" name="矩形"/>
            <p:cNvSpPr/>
            <p:nvPr/>
          </p:nvSpPr>
          <p:spPr>
            <a:xfrm>
              <a:off x="-1" y="-2"/>
              <a:ext cx="12985745" cy="1189997"/>
            </a:xfrm>
            <a:prstGeom prst="rect">
              <a:avLst/>
            </a:prstGeom>
            <a:grpFill/>
            <a:ln w="12700" cap="flat">
              <a:noFill/>
              <a:miter lim="400000"/>
            </a:ln>
            <a:effectLst/>
          </p:spPr>
          <p:txBody>
            <a:bodyPr wrap="square" lIns="65022" tIns="65022" rIns="65022" bIns="65022" numCol="1" anchor="ctr">
              <a:noAutofit/>
            </a:bodyPr>
            <a:lstStyle/>
            <a:p>
              <a:pPr defTabSz="910112" hangingPunct="0">
                <a:defRPr sz="4400">
                  <a:solidFill>
                    <a:srgbClr val="FFFFFF"/>
                  </a:solidFill>
                  <a:latin typeface="微軟正黑體"/>
                  <a:ea typeface="微軟正黑體"/>
                  <a:cs typeface="微軟正黑體"/>
                  <a:sym typeface="微軟正黑體"/>
                </a:defRPr>
              </a:pPr>
              <a:endParaRPr sz="3100" b="1" kern="0">
                <a:solidFill>
                  <a:srgbClr val="FFFFFF"/>
                </a:solidFill>
                <a:latin typeface="微軟正黑體"/>
                <a:ea typeface="微軟正黑體"/>
                <a:cs typeface="微軟正黑體"/>
                <a:sym typeface="微軟正黑體"/>
              </a:endParaRPr>
            </a:p>
          </p:txBody>
        </p:sp>
        <p:sp>
          <p:nvSpPr>
            <p:cNvPr id="213" name="9-3. 株洲市官員惡報實例"/>
            <p:cNvSpPr txBox="1"/>
            <p:nvPr/>
          </p:nvSpPr>
          <p:spPr>
            <a:xfrm>
              <a:off x="-1" y="63893"/>
              <a:ext cx="12985745" cy="1062209"/>
            </a:xfrm>
            <a:prstGeom prst="rect">
              <a:avLst/>
            </a:prstGeom>
            <a:grpFill/>
            <a:ln w="12700" cap="flat">
              <a:noFill/>
              <a:miter lim="400000"/>
            </a:ln>
            <a:effectLst/>
            <a:extLst>
              <a:ext uri="{C572A759-6A51-4108-AA02-DFA0A04FC94B}">
                <ma14:wrappingTextBoxFlag xmlns="" xmlns:ma14="http://schemas.microsoft.com/office/mac/drawingml/2011/main" val="1"/>
              </a:ext>
            </a:extLst>
          </p:spPr>
          <p:txBody>
            <a:bodyPr wrap="square" lIns="65022" tIns="65022" rIns="65022" bIns="65022" numCol="1" anchor="ctr">
              <a:spAutoFit/>
            </a:bodyPr>
            <a:lstStyle>
              <a:lvl1pPr algn="l" defTabSz="1300480">
                <a:defRPr sz="4400">
                  <a:solidFill>
                    <a:srgbClr val="FFFFFF"/>
                  </a:solidFill>
                  <a:latin typeface="微軟正黑體"/>
                  <a:ea typeface="微軟正黑體"/>
                  <a:cs typeface="微軟正黑體"/>
                  <a:sym typeface="微軟正黑體"/>
                </a:defRPr>
              </a:lvl1pPr>
            </a:lstStyle>
            <a:p>
              <a:r>
                <a:rPr sz="4000" kern="0" dirty="0"/>
                <a:t> </a:t>
              </a:r>
              <a:r>
                <a:rPr lang="en-US" sz="4000" kern="0" dirty="0" smtClean="0"/>
                <a:t>9</a:t>
              </a:r>
              <a:r>
                <a:rPr sz="4000" kern="0" dirty="0" smtClean="0"/>
                <a:t>-</a:t>
              </a:r>
              <a:r>
                <a:rPr lang="en-US" sz="4000" dirty="0"/>
                <a:t>4</a:t>
              </a:r>
              <a:r>
                <a:rPr sz="4000" kern="0" dirty="0" smtClean="0"/>
                <a:t>.</a:t>
              </a:r>
              <a:r>
                <a:rPr lang="zh-TW" altLang="en-US" sz="4000" dirty="0" smtClean="0">
                  <a:solidFill>
                    <a:schemeClr val="bg1"/>
                  </a:solidFill>
                  <a:latin typeface="微軟正黑體" panose="020B0604030504040204" pitchFamily="34" charset="-120"/>
                  <a:ea typeface="微軟正黑體" panose="020B0604030504040204" pitchFamily="34" charset="-120"/>
                </a:rPr>
                <a:t>沧州市</a:t>
              </a:r>
              <a:endParaRPr sz="4000" kern="0" dirty="0"/>
            </a:p>
          </p:txBody>
        </p:sp>
      </p:grpSp>
      <p:sp>
        <p:nvSpPr>
          <p:cNvPr id="218" name="矩形 4"/>
          <p:cNvSpPr/>
          <p:nvPr/>
        </p:nvSpPr>
        <p:spPr>
          <a:xfrm>
            <a:off x="53414" y="945567"/>
            <a:ext cx="9000060" cy="5943133"/>
          </a:xfrm>
          <a:prstGeom prst="rect">
            <a:avLst/>
          </a:prstGeom>
          <a:ln>
            <a:solidFill>
              <a:srgbClr val="984807"/>
            </a:solidFill>
          </a:ln>
          <a:extLst>
            <a:ext uri="{C572A759-6A51-4108-AA02-DFA0A04FC94B}">
              <ma14:wrappingTextBoxFlag xmlns="" xmlns:ma14="http://schemas.microsoft.com/office/mac/drawingml/2011/main" val="1"/>
            </a:ext>
          </a:extLst>
        </p:spPr>
        <p:txBody>
          <a:bodyPr lIns="31988" tIns="31988" rIns="31988" bIns="31988">
            <a:spAutoFit/>
          </a:bodyPr>
          <a:lstStyle/>
          <a:p>
            <a:pPr algn="ctr" defTabSz="8929">
              <a:lnSpc>
                <a:spcPct val="110000"/>
              </a:lnSpc>
              <a:tabLst>
                <a:tab pos="248850" algn="l"/>
                <a:tab pos="497694" algn="l"/>
                <a:tab pos="746601" algn="l"/>
                <a:tab pos="995448" algn="l"/>
                <a:tab pos="1244289" algn="l"/>
                <a:tab pos="1493166" algn="l"/>
                <a:tab pos="1741972" algn="l"/>
                <a:tab pos="1990893" algn="l"/>
                <a:tab pos="2239741" algn="l"/>
                <a:tab pos="2488584" algn="l"/>
                <a:tab pos="2737478" algn="l"/>
                <a:tab pos="2986312" algn="l"/>
              </a:tabLst>
              <a:defRPr>
                <a:solidFill>
                  <a:srgbClr val="0433FF"/>
                </a:solidFill>
              </a:defRPr>
            </a:pPr>
            <a:r>
              <a:rPr lang="zh-TW" altLang="en-US" sz="2000" b="1" smtClean="0">
                <a:solidFill>
                  <a:srgbClr val="00B0F0"/>
                </a:solidFill>
                <a:latin typeface="微軟正黑體" panose="020B0604030504040204" pitchFamily="34" charset="-120"/>
                <a:ea typeface="微軟正黑體" panose="020B0604030504040204" pitchFamily="34" charset="-120"/>
              </a:rPr>
              <a:t>师父救</a:t>
            </a:r>
            <a:r>
              <a:rPr lang="zh-TW" altLang="en-US" sz="2000" b="1" dirty="0">
                <a:solidFill>
                  <a:srgbClr val="00B0F0"/>
                </a:solidFill>
                <a:latin typeface="微軟正黑體" panose="020B0604030504040204" pitchFamily="34" charset="-120"/>
                <a:ea typeface="微軟正黑體" panose="020B0604030504040204" pitchFamily="34" charset="-120"/>
              </a:rPr>
              <a:t>了我哥一</a:t>
            </a:r>
            <a:r>
              <a:rPr lang="zh-TW" altLang="en-US" sz="2000" b="1" smtClean="0">
                <a:solidFill>
                  <a:srgbClr val="00B0F0"/>
                </a:solidFill>
                <a:latin typeface="微軟正黑體" panose="020B0604030504040204" pitchFamily="34" charset="-120"/>
                <a:ea typeface="微軟正黑體" panose="020B0604030504040204" pitchFamily="34" charset="-120"/>
              </a:rPr>
              <a:t>命</a:t>
            </a:r>
            <a:r>
              <a:rPr lang="en-US" altLang="zh-TW" sz="2000" smtClean="0">
                <a:solidFill>
                  <a:schemeClr val="tx1"/>
                </a:solidFill>
                <a:latin typeface="微軟正黑體" panose="020B0604030504040204" pitchFamily="34" charset="-120"/>
                <a:ea typeface="微軟正黑體" panose="020B0604030504040204" pitchFamily="34" charset="-120"/>
              </a:rPr>
              <a:t>【</a:t>
            </a:r>
            <a:r>
              <a:rPr lang="zh-TW" altLang="en-US" sz="2000" smtClean="0">
                <a:solidFill>
                  <a:schemeClr val="tx1"/>
                </a:solidFill>
                <a:latin typeface="微軟正黑體" panose="020B0604030504040204" pitchFamily="34" charset="-120"/>
                <a:ea typeface="微軟正黑體" panose="020B0604030504040204" pitchFamily="34" charset="-120"/>
              </a:rPr>
              <a:t>明慧网二零一五年七月十四日</a:t>
            </a:r>
            <a:r>
              <a:rPr lang="en-US" altLang="zh-TW" sz="2000" smtClean="0">
                <a:solidFill>
                  <a:schemeClr val="tx1"/>
                </a:solidFill>
                <a:latin typeface="微軟正黑體" panose="020B0604030504040204" pitchFamily="34" charset="-120"/>
                <a:ea typeface="微軟正黑體" panose="020B0604030504040204" pitchFamily="34" charset="-120"/>
              </a:rPr>
              <a:t>】</a:t>
            </a:r>
            <a:endParaRPr lang="zh-TW" altLang="en-US" sz="2000" dirty="0">
              <a:solidFill>
                <a:schemeClr val="tx1"/>
              </a:solidFill>
              <a:latin typeface="微軟正黑體" panose="020B0604030504040204" pitchFamily="34" charset="-120"/>
              <a:ea typeface="微軟正黑體" panose="020B0604030504040204" pitchFamily="34" charset="-120"/>
            </a:endParaRPr>
          </a:p>
          <a:p>
            <a:pPr fontAlgn="base"/>
            <a:r>
              <a:rPr lang="zh-TW" altLang="en-US" sz="2000" dirty="0" smtClean="0">
                <a:latin typeface="微軟正黑體" panose="020B0604030504040204" pitchFamily="34" charset="-120"/>
                <a:ea typeface="微軟正黑體" panose="020B0604030504040204" pitchFamily="34" charset="-120"/>
              </a:rPr>
              <a:t>我</a:t>
            </a:r>
            <a:r>
              <a:rPr lang="zh-TW" altLang="en-US" sz="2000">
                <a:latin typeface="微軟正黑體" panose="020B0604030504040204" pitchFamily="34" charset="-120"/>
                <a:ea typeface="微軟正黑體" panose="020B0604030504040204" pitchFamily="34" charset="-120"/>
              </a:rPr>
              <a:t>是</a:t>
            </a:r>
            <a:r>
              <a:rPr lang="zh-TW" altLang="en-US" sz="2000" smtClean="0">
                <a:latin typeface="微軟正黑體" panose="020B0604030504040204" pitchFamily="34" charset="-120"/>
                <a:ea typeface="微軟正黑體" panose="020B0604030504040204" pitchFamily="34" charset="-120"/>
              </a:rPr>
              <a:t>河北省</a:t>
            </a:r>
            <a:r>
              <a:rPr lang="zh-TW" altLang="en-US" sz="2000" smtClean="0">
                <a:solidFill>
                  <a:schemeClr val="accent6">
                    <a:lumMod val="50000"/>
                  </a:schemeClr>
                </a:solidFill>
                <a:latin typeface="微軟正黑體" panose="020B0604030504040204" pitchFamily="34" charset="-120"/>
                <a:ea typeface="微軟正黑體" panose="020B0604030504040204" pitchFamily="34" charset="-120"/>
              </a:rPr>
              <a:t>沧州市盐山县</a:t>
            </a:r>
            <a:r>
              <a:rPr lang="zh-TW" altLang="en-US" sz="2000" smtClean="0">
                <a:latin typeface="微軟正黑體" panose="020B0604030504040204" pitchFamily="34" charset="-120"/>
                <a:ea typeface="微軟正黑體" panose="020B0604030504040204" pitchFamily="34" charset="-120"/>
              </a:rPr>
              <a:t>某村村民。我和我妈修炼大法。</a:t>
            </a:r>
            <a:r>
              <a:rPr lang="en-US" altLang="zh-TW" sz="2000" dirty="0" smtClean="0">
                <a:latin typeface="微軟正黑體" panose="020B0604030504040204" pitchFamily="34" charset="-120"/>
                <a:ea typeface="微軟正黑體" panose="020B0604030504040204" pitchFamily="34" charset="-120"/>
              </a:rPr>
              <a:t>2014</a:t>
            </a:r>
            <a:r>
              <a:rPr lang="zh-TW" altLang="en-US" sz="2000" smtClean="0">
                <a:latin typeface="微軟正黑體" panose="020B0604030504040204" pitchFamily="34" charset="-120"/>
                <a:ea typeface="微軟正黑體" panose="020B0604030504040204" pitchFamily="34" charset="-120"/>
              </a:rPr>
              <a:t>年皇历</a:t>
            </a:r>
            <a:r>
              <a:rPr lang="en-US" altLang="zh-TW" sz="2000" smtClean="0">
                <a:latin typeface="微軟正黑體" panose="020B0604030504040204" pitchFamily="34" charset="-120"/>
                <a:ea typeface="微軟正黑體" panose="020B0604030504040204" pitchFamily="34" charset="-120"/>
              </a:rPr>
              <a:t>2</a:t>
            </a:r>
            <a:r>
              <a:rPr lang="zh-TW" altLang="en-US" sz="2000" dirty="0" smtClean="0">
                <a:latin typeface="微軟正黑體" panose="020B0604030504040204" pitchFamily="34" charset="-120"/>
                <a:ea typeface="微軟正黑體" panose="020B0604030504040204" pitchFamily="34" charset="-120"/>
              </a:rPr>
              <a:t>月</a:t>
            </a:r>
            <a:r>
              <a:rPr lang="en-US" altLang="zh-TW" sz="2000" smtClean="0">
                <a:latin typeface="微軟正黑體" panose="020B0604030504040204" pitchFamily="34" charset="-120"/>
                <a:ea typeface="微軟正黑體" panose="020B0604030504040204" pitchFamily="34" charset="-120"/>
              </a:rPr>
              <a:t>25</a:t>
            </a:r>
            <a:r>
              <a:rPr lang="zh-TW" altLang="en-US" sz="2000" smtClean="0">
                <a:latin typeface="微軟正黑體" panose="020B0604030504040204" pitchFamily="34" charset="-120"/>
                <a:ea typeface="微軟正黑體" panose="020B0604030504040204" pitchFamily="34" charset="-120"/>
              </a:rPr>
              <a:t>日，哥哥和同村的几个人看到有些人家把电线接在了路边的电线上</a:t>
            </a:r>
            <a:r>
              <a:rPr lang="zh-TW" altLang="en-US" sz="2000" dirty="0" smtClean="0">
                <a:latin typeface="微軟正黑體" panose="020B0604030504040204" pitchFamily="34" charset="-120"/>
                <a:ea typeface="微軟正黑體" panose="020B0604030504040204" pitchFamily="34" charset="-120"/>
              </a:rPr>
              <a:t>，</a:t>
            </a:r>
            <a:r>
              <a:rPr lang="zh-TW" altLang="en-US" sz="2000" smtClean="0">
                <a:latin typeface="微軟正黑體" panose="020B0604030504040204" pitchFamily="34" charset="-120"/>
                <a:ea typeface="微軟正黑體" panose="020B0604030504040204" pitchFamily="34" charset="-120"/>
              </a:rPr>
              <a:t>同伴用竹竿往电线上面挂线，哥哥手拿着电线的另一端。</a:t>
            </a:r>
            <a:r>
              <a:rPr lang="zh-TW" altLang="en-US" sz="2000">
                <a:latin typeface="微軟正黑體" panose="020B0604030504040204" pitchFamily="34" charset="-120"/>
                <a:ea typeface="微軟正黑體" panose="020B0604030504040204" pitchFamily="34" charset="-120"/>
              </a:rPr>
              <a:t>但</a:t>
            </a:r>
            <a:r>
              <a:rPr lang="zh-TW" altLang="en-US" sz="2000" smtClean="0">
                <a:latin typeface="微軟正黑體" panose="020B0604030504040204" pitchFamily="34" charset="-120"/>
                <a:ea typeface="微軟正黑體" panose="020B0604030504040204" pitchFamily="34" charset="-120"/>
              </a:rPr>
              <a:t>就在同伴往上挂线的瞬间，我哥往后一仰，口吐白沫，不省人事了。</a:t>
            </a:r>
            <a:endParaRPr lang="en-US" altLang="zh-TW" sz="2000" dirty="0">
              <a:latin typeface="微軟正黑體" panose="020B0604030504040204" pitchFamily="34" charset="-120"/>
              <a:ea typeface="微軟正黑體" panose="020B0604030504040204" pitchFamily="34" charset="-120"/>
            </a:endParaRPr>
          </a:p>
          <a:p>
            <a:pPr fontAlgn="base"/>
            <a:endParaRPr lang="en-US" altLang="zh-TW" sz="2000" dirty="0" smtClean="0">
              <a:latin typeface="微軟正黑體" panose="020B0604030504040204" pitchFamily="34" charset="-120"/>
              <a:ea typeface="微軟正黑體" panose="020B0604030504040204" pitchFamily="34" charset="-120"/>
            </a:endParaRPr>
          </a:p>
          <a:p>
            <a:pPr fontAlgn="base"/>
            <a:r>
              <a:rPr lang="zh-TW" altLang="en-US" sz="2000" smtClean="0">
                <a:latin typeface="微軟正黑體" panose="020B0604030504040204" pitchFamily="34" charset="-120"/>
                <a:ea typeface="微軟正黑體" panose="020B0604030504040204" pitchFamily="34" charset="-120"/>
              </a:rPr>
              <a:t>我娘当时在就哥哥身边，哥哥身上戴着真相护身符，娘大声喊：「师父，您快救救他吧！」同时在心</a:t>
            </a:r>
            <a:r>
              <a:rPr lang="zh-TW" altLang="en-US" sz="2000" dirty="0" smtClean="0">
                <a:latin typeface="微軟正黑體" panose="020B0604030504040204" pitchFamily="34" charset="-120"/>
                <a:ea typeface="微軟正黑體" panose="020B0604030504040204" pitchFamily="34" charset="-120"/>
              </a:rPr>
              <a:t>中</a:t>
            </a:r>
            <a:r>
              <a:rPr lang="zh-TW" altLang="en-US" sz="2000" smtClean="0">
                <a:latin typeface="微軟正黑體" panose="020B0604030504040204" pitchFamily="34" charset="-120"/>
                <a:ea typeface="微軟正黑體" panose="020B0604030504040204" pitchFamily="34" charset="-120"/>
              </a:rPr>
              <a:t>默念「</a:t>
            </a:r>
            <a:r>
              <a:rPr lang="zh-TW" altLang="en-US" sz="2000" smtClean="0">
                <a:solidFill>
                  <a:srgbClr val="0070C0"/>
                </a:solidFill>
                <a:latin typeface="微軟正黑體" panose="020B0604030504040204" pitchFamily="34" charset="-120"/>
                <a:ea typeface="微軟正黑體" panose="020B0604030504040204" pitchFamily="34" charset="-120"/>
              </a:rPr>
              <a:t>法轮大法好，真善忍好</a:t>
            </a:r>
            <a:r>
              <a:rPr lang="zh-TW" altLang="en-US" sz="2000" smtClean="0">
                <a:latin typeface="微軟正黑體" panose="020B0604030504040204" pitchFamily="34" charset="-120"/>
                <a:ea typeface="微軟正黑體" panose="020B0604030504040204" pitchFamily="34" charset="-120"/>
              </a:rPr>
              <a:t>」</a:t>
            </a:r>
            <a:r>
              <a:rPr lang="zh-TW" altLang="en-US" sz="2000" dirty="0" smtClean="0">
                <a:latin typeface="微軟正黑體" panose="020B0604030504040204" pitchFamily="34" charset="-120"/>
                <a:ea typeface="微軟正黑體" panose="020B0604030504040204" pitchFamily="34" charset="-120"/>
              </a:rPr>
              <a:t>。</a:t>
            </a:r>
            <a:r>
              <a:rPr lang="zh-TW" altLang="en-US" sz="2000" smtClean="0">
                <a:latin typeface="微軟正黑體" panose="020B0604030504040204" pitchFamily="34" charset="-120"/>
                <a:ea typeface="微軟正黑體" panose="020B0604030504040204" pitchFamily="34" charset="-120"/>
              </a:rPr>
              <a:t>十多分钟过去了，村里的电工和村民都围过来。电工说：你们接的是高压电线，这种情况没能</a:t>
            </a:r>
            <a:r>
              <a:rPr lang="zh-TW" altLang="en-US" sz="2000" dirty="0">
                <a:latin typeface="微軟正黑體" panose="020B0604030504040204" pitchFamily="34" charset="-120"/>
                <a:ea typeface="微軟正黑體" panose="020B0604030504040204" pitchFamily="34" charset="-120"/>
              </a:rPr>
              <a:t>活命的</a:t>
            </a:r>
            <a:r>
              <a:rPr lang="zh-TW" altLang="en-US" sz="2000" dirty="0" smtClean="0">
                <a:latin typeface="微軟正黑體" panose="020B0604030504040204" pitchFamily="34" charset="-120"/>
                <a:ea typeface="微軟正黑體" panose="020B0604030504040204" pitchFamily="34" charset="-120"/>
              </a:rPr>
              <a:t>。</a:t>
            </a:r>
            <a:endParaRPr lang="en-US" altLang="zh-TW" sz="2000" dirty="0" smtClean="0">
              <a:latin typeface="微軟正黑體" panose="020B0604030504040204" pitchFamily="34" charset="-120"/>
              <a:ea typeface="微軟正黑體" panose="020B0604030504040204" pitchFamily="34" charset="-120"/>
            </a:endParaRPr>
          </a:p>
          <a:p>
            <a:pPr fontAlgn="base"/>
            <a:endParaRPr lang="en-US" altLang="zh-TW" sz="2000" dirty="0">
              <a:latin typeface="微軟正黑體" panose="020B0604030504040204" pitchFamily="34" charset="-120"/>
              <a:ea typeface="微軟正黑體" panose="020B0604030504040204" pitchFamily="34" charset="-120"/>
            </a:endParaRPr>
          </a:p>
          <a:p>
            <a:pPr fontAlgn="base"/>
            <a:r>
              <a:rPr lang="zh-TW" altLang="en-US" sz="2000" smtClean="0">
                <a:latin typeface="微軟正黑體" panose="020B0604030504040204" pitchFamily="34" charset="-120"/>
                <a:ea typeface="微軟正黑體" panose="020B0604030504040204" pitchFamily="34" charset="-120"/>
              </a:rPr>
              <a:t>我娘继续求师父快救救我哥。仍然在我哥身旁念着「法轮大法好，真善忍好」。大约二十分钟后，我哥慢慢的醒过来，这时救护人员也赶到了。拉到医院检查说全身没事，但是手被电击伤了，脚趾上有两个洞，脚后跟有两个洞，腰部摔了。</a:t>
            </a:r>
            <a:endParaRPr lang="en-US" altLang="zh-TW" sz="2000" dirty="0" smtClean="0">
              <a:latin typeface="微軟正黑體" panose="020B0604030504040204" pitchFamily="34" charset="-120"/>
              <a:ea typeface="微軟正黑體" panose="020B0604030504040204" pitchFamily="34" charset="-120"/>
            </a:endParaRPr>
          </a:p>
          <a:p>
            <a:pPr fontAlgn="base"/>
            <a:endParaRPr lang="zh-TW" altLang="en-US" sz="2000" dirty="0">
              <a:latin typeface="微軟正黑體" panose="020B0604030504040204" pitchFamily="34" charset="-120"/>
              <a:ea typeface="微軟正黑體" panose="020B0604030504040204" pitchFamily="34" charset="-120"/>
            </a:endParaRPr>
          </a:p>
          <a:p>
            <a:pPr fontAlgn="base"/>
            <a:r>
              <a:rPr lang="zh-TW" altLang="en-US" sz="2000" smtClean="0">
                <a:latin typeface="微軟正黑體" panose="020B0604030504040204" pitchFamily="34" charset="-120"/>
                <a:ea typeface="微軟正黑體" panose="020B0604030504040204" pitchFamily="34" charset="-120"/>
              </a:rPr>
              <a:t>医生说像这样被高压电击中的没见有活下来的。我娘跟医生说：「我和我闺女修大法，大法师父就救了我儿子！」后来我娘逢人就说：「是大法师父救了我儿子一命！」十几年前，我和我妈就修炼大法，我哥哥</a:t>
            </a:r>
            <a:r>
              <a:rPr lang="zh-TW" altLang="en-US" sz="2000" dirty="0" smtClean="0">
                <a:latin typeface="微軟正黑體" panose="020B0604030504040204" pitchFamily="34" charset="-120"/>
                <a:ea typeface="微軟正黑體" panose="020B0604030504040204" pitchFamily="34" charset="-120"/>
              </a:rPr>
              <a:t>知道</a:t>
            </a:r>
            <a:r>
              <a:rPr lang="zh-TW" altLang="en-US" sz="2000" dirty="0">
                <a:latin typeface="微軟正黑體" panose="020B0604030504040204" pitchFamily="34" charset="-120"/>
                <a:ea typeface="微軟正黑體" panose="020B0604030504040204" pitchFamily="34" charset="-120"/>
              </a:rPr>
              <a:t>大法好</a:t>
            </a:r>
            <a:r>
              <a:rPr lang="zh-TW" altLang="en-US" sz="2000" smtClean="0">
                <a:latin typeface="微軟正黑體" panose="020B0604030504040204" pitchFamily="34" charset="-120"/>
                <a:ea typeface="微軟正黑體" panose="020B0604030504040204" pitchFamily="34" charset="-120"/>
              </a:rPr>
              <a:t>。他帮助我们保护大法书籍。平时他很喜欢看真相资料，还读过一遍</a:t>
            </a:r>
            <a:r>
              <a:rPr lang="en-US" altLang="zh-TW" sz="2000" smtClean="0">
                <a:latin typeface="微軟正黑體" panose="020B0604030504040204" pitchFamily="34" charset="-120"/>
                <a:ea typeface="微軟正黑體" panose="020B0604030504040204" pitchFamily="34" charset="-120"/>
                <a:hlinkClick r:id="rId3" tooltip="李洪志先生指導法輪功弟子修煉的專著，是講解法輪功（法輪大法）修煉原則、指導學煉者提高的根本大法。 &#10;&#10;&#10;&#10;* 《轉法輪》免費下載&#10;* 《轉法輪》印刷版購買&#10;"/>
              </a:rPr>
              <a:t>《</a:t>
            </a:r>
            <a:r>
              <a:rPr lang="zh-TW" altLang="en-US" sz="2000" smtClean="0">
                <a:latin typeface="微軟正黑體" panose="020B0604030504040204" pitchFamily="34" charset="-120"/>
                <a:ea typeface="微軟正黑體" panose="020B0604030504040204" pitchFamily="34" charset="-120"/>
                <a:hlinkClick r:id="rId3" tooltip="李洪志先生指導法輪功弟子修煉的專著，是講解法輪功（法輪大法）修煉原則、指導學煉者提高的根本大法。 &#10;&#10;&#10;&#10;* 《轉法輪》免費下載&#10;* 《轉法輪》印刷版購買&#10;"/>
              </a:rPr>
              <a:t>转法轮</a:t>
            </a:r>
            <a:r>
              <a:rPr lang="en-US" altLang="zh-TW" sz="2000" smtClean="0">
                <a:latin typeface="微軟正黑體" panose="020B0604030504040204" pitchFamily="34" charset="-120"/>
                <a:ea typeface="微軟正黑體" panose="020B0604030504040204" pitchFamily="34" charset="-120"/>
                <a:hlinkClick r:id="rId3" tooltip="李洪志先生指導法輪功弟子修煉的專著，是講解法輪功（法輪大法）修煉原則、指導學煉者提高的根本大法。 &#10;&#10;&#10;&#10;* 《轉法輪》免費下載&#10;* 《轉法輪》印刷版購買&#10;"/>
              </a:rPr>
              <a:t>》</a:t>
            </a:r>
            <a:r>
              <a:rPr lang="zh-TW" altLang="en-US" sz="2000" smtClean="0">
                <a:latin typeface="微軟正黑體" panose="020B0604030504040204" pitchFamily="34" charset="-120"/>
                <a:ea typeface="微軟正黑體" panose="020B0604030504040204" pitchFamily="34" charset="-120"/>
              </a:rPr>
              <a:t>。今天在大难面前，师父救了我哥一命。我们全家感激师父的救命之恩。</a:t>
            </a:r>
            <a:endParaRPr lang="zh-TW" altLang="en-US" sz="2000" dirty="0">
              <a:latin typeface="微軟正黑體" panose="020B0604030504040204" pitchFamily="34" charset="-120"/>
              <a:ea typeface="微軟正黑體" panose="020B0604030504040204" pitchFamily="34" charset="-120"/>
            </a:endParaRPr>
          </a:p>
        </p:txBody>
      </p:sp>
      <p:sp>
        <p:nvSpPr>
          <p:cNvPr id="11" name="矩形"/>
          <p:cNvSpPr/>
          <p:nvPr/>
        </p:nvSpPr>
        <p:spPr>
          <a:xfrm>
            <a:off x="7164288" y="100504"/>
            <a:ext cx="1847946" cy="648076"/>
          </a:xfrm>
          <a:prstGeom prst="rect">
            <a:avLst/>
          </a:prstGeom>
          <a:solidFill>
            <a:srgbClr val="FFFFFF"/>
          </a:solidFill>
          <a:ln w="38100" cap="flat">
            <a:solidFill>
              <a:schemeClr val="accent6">
                <a:hueOff val="-146070"/>
                <a:satOff val="-10048"/>
                <a:lumOff val="-30626"/>
              </a:schemeClr>
            </a:solidFill>
            <a:prstDash val="solid"/>
            <a:round/>
          </a:ln>
          <a:effectLst/>
        </p:spPr>
        <p:txBody>
          <a:bodyPr wrap="square" lIns="65022" tIns="65022" rIns="65022" bIns="65022" numCol="1" anchor="ctr">
            <a:noAutofit/>
          </a:bodyPr>
          <a:lstStyle/>
          <a:p>
            <a:pPr algn="ctr" defTabSz="909458" hangingPunct="0">
              <a:defRPr sz="5600">
                <a:latin typeface="微軟正黑體"/>
                <a:ea typeface="微軟正黑體"/>
                <a:cs typeface="微軟正黑體"/>
                <a:sym typeface="微軟正黑體"/>
              </a:defRPr>
            </a:pPr>
            <a:r>
              <a:rPr lang="ja-JP" altLang="en-US" sz="3200" b="1" kern="0" dirty="0" smtClean="0">
                <a:solidFill>
                  <a:srgbClr val="EF5FA7">
                    <a:hueOff val="-146070"/>
                    <a:satOff val="-10048"/>
                    <a:lumOff val="-30626"/>
                  </a:srgbClr>
                </a:solidFill>
              </a:rPr>
              <a:t>善報</a:t>
            </a:r>
            <a:r>
              <a:rPr lang="en-US" altLang="ja-JP" sz="3200" b="1" kern="0" smtClean="0">
                <a:solidFill>
                  <a:srgbClr val="EF5FA7">
                    <a:hueOff val="-146070"/>
                    <a:satOff val="-10048"/>
                    <a:lumOff val="-30626"/>
                  </a:srgbClr>
                </a:solidFill>
              </a:rPr>
              <a:t>4</a:t>
            </a:r>
            <a:endParaRPr lang="en-US" altLang="ja-JP" sz="3200" b="1" kern="0" dirty="0">
              <a:solidFill>
                <a:srgbClr val="EF5FA7">
                  <a:hueOff val="-146070"/>
                  <a:satOff val="-10048"/>
                  <a:lumOff val="-30626"/>
                </a:srgbClr>
              </a:solidFill>
            </a:endParaRPr>
          </a:p>
        </p:txBody>
      </p:sp>
    </p:spTree>
    <p:extLst>
      <p:ext uri="{BB962C8B-B14F-4D97-AF65-F5344CB8AC3E}">
        <p14:creationId xmlns:p14="http://schemas.microsoft.com/office/powerpoint/2010/main" val="1809127133"/>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3" name="圓角化單一角落矩形 8"/>
          <p:cNvSpPr/>
          <p:nvPr/>
        </p:nvSpPr>
        <p:spPr>
          <a:xfrm>
            <a:off x="4067945" y="511806"/>
            <a:ext cx="5076055" cy="634619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8000" y="0"/>
                </a:lnTo>
                <a:cubicBezTo>
                  <a:pt x="19988" y="0"/>
                  <a:pt x="21600" y="1289"/>
                  <a:pt x="21600" y="2880"/>
                </a:cubicBezTo>
                <a:lnTo>
                  <a:pt x="21600" y="21600"/>
                </a:lnTo>
                <a:lnTo>
                  <a:pt x="0" y="21600"/>
                </a:lnTo>
                <a:close/>
              </a:path>
            </a:pathLst>
          </a:custGeom>
          <a:solidFill>
            <a:srgbClr val="000000"/>
          </a:solidFill>
          <a:ln w="12700">
            <a:miter lim="400000"/>
          </a:ln>
        </p:spPr>
        <p:txBody>
          <a:bodyPr lIns="45719" rIns="45719" anchor="ctr"/>
          <a:lstStyle/>
          <a:p>
            <a:pPr algn="ctr"/>
            <a:endParaRPr/>
          </a:p>
        </p:txBody>
      </p:sp>
      <p:sp>
        <p:nvSpPr>
          <p:cNvPr id="224" name="矩形 2"/>
          <p:cNvSpPr/>
          <p:nvPr/>
        </p:nvSpPr>
        <p:spPr>
          <a:xfrm>
            <a:off x="0" y="0"/>
            <a:ext cx="4067947" cy="6858000"/>
          </a:xfrm>
          <a:prstGeom prst="rect">
            <a:avLst/>
          </a:prstGeom>
          <a:solidFill>
            <a:srgbClr val="0F253F">
              <a:alpha val="69804"/>
            </a:srgbClr>
          </a:solidFill>
          <a:ln w="12700">
            <a:miter lim="400000"/>
          </a:ln>
        </p:spPr>
        <p:txBody>
          <a:bodyPr lIns="45719" rIns="45719" anchor="ctr"/>
          <a:lstStyle/>
          <a:p>
            <a:pPr algn="ctr">
              <a:defRPr sz="3200" b="1">
                <a:solidFill>
                  <a:srgbClr val="FFFFFF"/>
                </a:solidFill>
                <a:latin typeface="微軟正黑體"/>
                <a:ea typeface="微軟正黑體"/>
                <a:cs typeface="微軟正黑體"/>
                <a:sym typeface="微軟正黑體"/>
              </a:defRPr>
            </a:pPr>
            <a:endParaRPr/>
          </a:p>
        </p:txBody>
      </p:sp>
      <p:sp>
        <p:nvSpPr>
          <p:cNvPr id="225" name="文字方塊 1"/>
          <p:cNvSpPr txBox="1"/>
          <p:nvPr/>
        </p:nvSpPr>
        <p:spPr>
          <a:xfrm>
            <a:off x="101251" y="188641"/>
            <a:ext cx="3685343" cy="725945"/>
          </a:xfrm>
          <a:prstGeom prst="rect">
            <a:avLst/>
          </a:prstGeom>
          <a:ln w="12700">
            <a:miter lim="400000"/>
          </a:ln>
          <a:extLst>
            <a:ext uri="{C572A759-6A51-4108-AA02-DFA0A04FC94B}">
              <ma14:wrappingTextBoxFlag xmlns="" xmlns:ma14="http://schemas.microsoft.com/office/mac/drawingml/2011/main" val="1"/>
            </a:ext>
          </a:extLst>
        </p:spPr>
        <p:txBody>
          <a:bodyPr wrap="none" lIns="45472" tIns="45472" rIns="45472" bIns="45472">
            <a:spAutoFit/>
          </a:bodyPr>
          <a:lstStyle/>
          <a:p>
            <a:pPr>
              <a:defRPr sz="3600" b="1">
                <a:solidFill>
                  <a:srgbClr val="FFFFFF"/>
                </a:solidFill>
                <a:latin typeface="微軟正黑體"/>
                <a:ea typeface="微軟正黑體"/>
                <a:cs typeface="微軟正黑體"/>
                <a:sym typeface="微軟正黑體"/>
              </a:defRPr>
            </a:pPr>
            <a:r>
              <a:rPr dirty="0"/>
              <a:t>2.河北省迫害情况</a:t>
            </a:r>
          </a:p>
        </p:txBody>
      </p:sp>
      <p:sp>
        <p:nvSpPr>
          <p:cNvPr id="226" name="矩形 4"/>
          <p:cNvSpPr txBox="1"/>
          <p:nvPr/>
        </p:nvSpPr>
        <p:spPr>
          <a:xfrm>
            <a:off x="107503" y="1124848"/>
            <a:ext cx="3888434" cy="4031372"/>
          </a:xfrm>
          <a:prstGeom prst="rect">
            <a:avLst/>
          </a:prstGeom>
          <a:ln w="12700">
            <a:miter lim="400000"/>
          </a:ln>
          <a:extLst>
            <a:ext uri="{C572A759-6A51-4108-AA02-DFA0A04FC94B}">
              <ma14:wrappingTextBoxFlag xmlns="" xmlns:ma14="http://schemas.microsoft.com/office/mac/drawingml/2011/main" val="1"/>
            </a:ext>
          </a:extLst>
        </p:spPr>
        <p:txBody>
          <a:bodyPr lIns="45472" tIns="45472" rIns="45472" bIns="45472">
            <a:spAutoFit/>
          </a:bodyPr>
          <a:lstStyle/>
          <a:p>
            <a:pPr>
              <a:defRPr sz="2000">
                <a:solidFill>
                  <a:srgbClr val="FFFFFF"/>
                </a:solidFill>
                <a:latin typeface="微軟正黑體"/>
                <a:ea typeface="微軟正黑體"/>
                <a:cs typeface="微軟正黑體"/>
                <a:sym typeface="微軟正黑體"/>
              </a:defRPr>
            </a:pPr>
            <a:r>
              <a:rPr dirty="0"/>
              <a:t>截至2018</a:t>
            </a:r>
            <a:r>
              <a:rPr dirty="0" smtClean="0"/>
              <a:t>年</a:t>
            </a:r>
            <a:r>
              <a:rPr lang="en-US" dirty="0" smtClean="0"/>
              <a:t>5</a:t>
            </a:r>
            <a:r>
              <a:rPr dirty="0" smtClean="0"/>
              <a:t>月</a:t>
            </a:r>
            <a:r>
              <a:rPr lang="en-US" dirty="0" smtClean="0"/>
              <a:t>5</a:t>
            </a:r>
            <a:r>
              <a:rPr dirty="0" smtClean="0"/>
              <a:t>日</a:t>
            </a:r>
            <a:endParaRPr dirty="0"/>
          </a:p>
          <a:p>
            <a:pPr>
              <a:defRPr sz="2000">
                <a:solidFill>
                  <a:srgbClr val="FFFFFF"/>
                </a:solidFill>
                <a:latin typeface="微軟正黑體"/>
                <a:ea typeface="微軟正黑體"/>
                <a:cs typeface="微軟正黑體"/>
                <a:sym typeface="微軟正黑體"/>
              </a:defRPr>
            </a:pPr>
            <a:r>
              <a:rPr dirty="0" err="1" smtClean="0"/>
              <a:t>明慧数据馆数据统计显示</a:t>
            </a:r>
            <a:r>
              <a:rPr dirty="0" smtClean="0"/>
              <a:t>，</a:t>
            </a:r>
            <a:endParaRPr dirty="0"/>
          </a:p>
          <a:p>
            <a:pPr>
              <a:defRPr sz="2400">
                <a:solidFill>
                  <a:srgbClr val="FFFFFF"/>
                </a:solidFill>
                <a:latin typeface="微軟正黑體"/>
                <a:ea typeface="微軟正黑體"/>
                <a:cs typeface="微軟正黑體"/>
                <a:sym typeface="微軟正黑體"/>
              </a:defRPr>
            </a:pPr>
            <a:endParaRPr dirty="0"/>
          </a:p>
          <a:p>
            <a:pPr>
              <a:defRPr sz="2000">
                <a:solidFill>
                  <a:srgbClr val="FFFFFF"/>
                </a:solidFill>
                <a:latin typeface="微軟正黑體"/>
                <a:ea typeface="微軟正黑體"/>
                <a:cs typeface="微軟正黑體"/>
                <a:sym typeface="微軟正黑體"/>
              </a:defRPr>
            </a:pPr>
            <a:r>
              <a:rPr dirty="0" smtClean="0"/>
              <a:t>迫害法轮功案例共计</a:t>
            </a:r>
            <a:r>
              <a:rPr lang="en-US" sz="2400" b="1" dirty="0" smtClean="0">
                <a:solidFill>
                  <a:srgbClr val="FFFF00"/>
                </a:solidFill>
              </a:rPr>
              <a:t>13354</a:t>
            </a:r>
            <a:r>
              <a:rPr dirty="0" smtClean="0"/>
              <a:t>例。</a:t>
            </a:r>
            <a:endParaRPr lang="en-US" dirty="0" smtClean="0"/>
          </a:p>
          <a:p>
            <a:pPr>
              <a:defRPr sz="2000">
                <a:solidFill>
                  <a:srgbClr val="FFFFFF"/>
                </a:solidFill>
                <a:latin typeface="微軟正黑體"/>
                <a:ea typeface="微軟正黑體"/>
                <a:cs typeface="微軟正黑體"/>
                <a:sym typeface="微軟正黑體"/>
              </a:defRPr>
            </a:pPr>
            <a:r>
              <a:rPr lang="en-US" altLang="zh-TW" sz="2000" dirty="0" smtClean="0">
                <a:solidFill>
                  <a:schemeClr val="bg1"/>
                </a:solidFill>
                <a:latin typeface="微軟正黑體" panose="020B0604030504040204" pitchFamily="34" charset="-120"/>
                <a:ea typeface="微軟正黑體" panose="020B0604030504040204" pitchFamily="34" charset="-120"/>
              </a:rPr>
              <a:t>(</a:t>
            </a:r>
            <a:r>
              <a:rPr lang="zh-TW" altLang="en-US" sz="2000" dirty="0" smtClean="0">
                <a:solidFill>
                  <a:schemeClr val="bg1"/>
                </a:solidFill>
                <a:latin typeface="微軟正黑體" panose="020B0604030504040204" pitchFamily="34" charset="-120"/>
                <a:ea typeface="微軟正黑體" panose="020B0604030504040204" pitchFamily="34" charset="-120"/>
              </a:rPr>
              <a:t>全国第二大，仅次山东</a:t>
            </a:r>
            <a:r>
              <a:rPr lang="en-US" altLang="zh-TW" sz="2000" dirty="0" smtClean="0">
                <a:solidFill>
                  <a:schemeClr val="bg1"/>
                </a:solidFill>
                <a:latin typeface="微軟正黑體" panose="020B0604030504040204" pitchFamily="34" charset="-120"/>
                <a:ea typeface="微軟正黑體" panose="020B0604030504040204" pitchFamily="34" charset="-120"/>
              </a:rPr>
              <a:t>)</a:t>
            </a:r>
            <a:endParaRPr dirty="0"/>
          </a:p>
          <a:p>
            <a:pPr>
              <a:defRPr sz="2000">
                <a:solidFill>
                  <a:srgbClr val="FFFFFF"/>
                </a:solidFill>
                <a:latin typeface="微軟正黑體"/>
                <a:ea typeface="微軟正黑體"/>
                <a:cs typeface="微軟正黑體"/>
                <a:sym typeface="微軟正黑體"/>
              </a:defRPr>
            </a:pPr>
            <a:endParaRPr dirty="0"/>
          </a:p>
          <a:p>
            <a:pPr>
              <a:defRPr sz="2000">
                <a:solidFill>
                  <a:srgbClr val="FFFFFF"/>
                </a:solidFill>
                <a:latin typeface="微軟正黑體"/>
                <a:ea typeface="微軟正黑體"/>
                <a:cs typeface="微軟正黑體"/>
                <a:sym typeface="微軟正黑體"/>
              </a:defRPr>
            </a:pPr>
            <a:r>
              <a:rPr dirty="0" smtClean="0"/>
              <a:t>直接受迫害人数</a:t>
            </a:r>
            <a:r>
              <a:rPr lang="en-US" sz="2400" b="1" dirty="0" smtClean="0">
                <a:solidFill>
                  <a:srgbClr val="FFFF00"/>
                </a:solidFill>
              </a:rPr>
              <a:t>14497</a:t>
            </a:r>
            <a:r>
              <a:rPr dirty="0" smtClean="0"/>
              <a:t>人。</a:t>
            </a:r>
            <a:endParaRPr lang="en-US" dirty="0" smtClean="0"/>
          </a:p>
          <a:p>
            <a:pPr>
              <a:defRPr sz="2000">
                <a:solidFill>
                  <a:srgbClr val="FFFFFF"/>
                </a:solidFill>
                <a:latin typeface="微軟正黑體"/>
                <a:ea typeface="微軟正黑體"/>
                <a:cs typeface="微軟正黑體"/>
                <a:sym typeface="微軟正黑體"/>
              </a:defRPr>
            </a:pPr>
            <a:r>
              <a:rPr lang="en-US" altLang="zh-TW" sz="2000" dirty="0" smtClean="0">
                <a:solidFill>
                  <a:schemeClr val="bg1"/>
                </a:solidFill>
                <a:latin typeface="微軟正黑體" panose="020B0604030504040204" pitchFamily="34" charset="-120"/>
                <a:ea typeface="微軟正黑體" panose="020B0604030504040204" pitchFamily="34" charset="-120"/>
              </a:rPr>
              <a:t>(</a:t>
            </a:r>
            <a:r>
              <a:rPr lang="zh-TW" altLang="en-US" sz="2000" dirty="0" smtClean="0">
                <a:solidFill>
                  <a:schemeClr val="bg1"/>
                </a:solidFill>
                <a:latin typeface="微軟正黑體" panose="020B0604030504040204" pitchFamily="34" charset="-120"/>
                <a:ea typeface="微軟正黑體" panose="020B0604030504040204" pitchFamily="34" charset="-120"/>
              </a:rPr>
              <a:t>全国第二大，仅次山东</a:t>
            </a:r>
            <a:r>
              <a:rPr lang="en-US" altLang="zh-TW" sz="2000" dirty="0" smtClean="0">
                <a:solidFill>
                  <a:schemeClr val="bg1"/>
                </a:solidFill>
                <a:latin typeface="微軟正黑體" panose="020B0604030504040204" pitchFamily="34" charset="-120"/>
                <a:ea typeface="微軟正黑體" panose="020B0604030504040204" pitchFamily="34" charset="-120"/>
              </a:rPr>
              <a:t>)</a:t>
            </a:r>
            <a:endParaRPr lang="zh-TW" altLang="zh-TW" sz="2000" dirty="0">
              <a:solidFill>
                <a:schemeClr val="bg1"/>
              </a:solidFill>
              <a:latin typeface="微軟正黑體" panose="020B0604030504040204" pitchFamily="34" charset="-120"/>
              <a:ea typeface="微軟正黑體" panose="020B0604030504040204" pitchFamily="34" charset="-120"/>
            </a:endParaRPr>
          </a:p>
          <a:p>
            <a:pPr>
              <a:defRPr sz="2000">
                <a:solidFill>
                  <a:srgbClr val="FFFFFF"/>
                </a:solidFill>
                <a:latin typeface="微軟正黑體"/>
                <a:ea typeface="微軟正黑體"/>
                <a:cs typeface="微軟正黑體"/>
                <a:sym typeface="微軟正黑體"/>
              </a:defRPr>
            </a:pPr>
            <a:endParaRPr dirty="0"/>
          </a:p>
          <a:p>
            <a:pPr>
              <a:defRPr sz="2000">
                <a:solidFill>
                  <a:srgbClr val="FFFFFF"/>
                </a:solidFill>
                <a:latin typeface="微軟正黑體"/>
                <a:ea typeface="微軟正黑體"/>
                <a:cs typeface="微軟正黑體"/>
                <a:sym typeface="微軟正黑體"/>
              </a:defRPr>
            </a:pPr>
            <a:r>
              <a:rPr dirty="0" smtClean="0"/>
              <a:t>受迫害致死人数</a:t>
            </a:r>
            <a:r>
              <a:rPr lang="en-US" sz="2400" b="1" dirty="0" smtClean="0">
                <a:solidFill>
                  <a:srgbClr val="FFFF00"/>
                </a:solidFill>
              </a:rPr>
              <a:t>485</a:t>
            </a:r>
            <a:r>
              <a:rPr dirty="0" smtClean="0"/>
              <a:t>人。</a:t>
            </a:r>
            <a:endParaRPr lang="en-US" dirty="0" smtClean="0"/>
          </a:p>
          <a:p>
            <a:pPr>
              <a:defRPr sz="2000">
                <a:solidFill>
                  <a:srgbClr val="FFFFFF"/>
                </a:solidFill>
                <a:latin typeface="微軟正黑體"/>
                <a:ea typeface="微軟正黑體"/>
                <a:cs typeface="微軟正黑體"/>
                <a:sym typeface="微軟正黑體"/>
              </a:defRPr>
            </a:pPr>
            <a:r>
              <a:rPr lang="en-US" altLang="zh-TW" sz="2000" dirty="0" smtClean="0">
                <a:solidFill>
                  <a:schemeClr val="bg1"/>
                </a:solidFill>
                <a:latin typeface="微軟正黑體" panose="020B0604030504040204" pitchFamily="34" charset="-120"/>
                <a:ea typeface="微軟正黑體" panose="020B0604030504040204" pitchFamily="34" charset="-120"/>
              </a:rPr>
              <a:t>(</a:t>
            </a:r>
            <a:r>
              <a:rPr lang="zh-TW" altLang="en-US" sz="2000" dirty="0" smtClean="0">
                <a:solidFill>
                  <a:schemeClr val="bg1"/>
                </a:solidFill>
                <a:latin typeface="微軟正黑體" panose="020B0604030504040204" pitchFamily="34" charset="-120"/>
                <a:ea typeface="微軟正黑體" panose="020B0604030504040204" pitchFamily="34" charset="-120"/>
              </a:rPr>
              <a:t>全国第三大，仅次黑龙江、辽宁</a:t>
            </a:r>
            <a:r>
              <a:rPr lang="en-US" altLang="zh-TW" sz="2000" dirty="0" smtClean="0">
                <a:solidFill>
                  <a:schemeClr val="bg1"/>
                </a:solidFill>
                <a:latin typeface="微軟正黑體" panose="020B0604030504040204" pitchFamily="34" charset="-120"/>
                <a:ea typeface="微軟正黑體" panose="020B0604030504040204" pitchFamily="34" charset="-120"/>
              </a:rPr>
              <a:t>)</a:t>
            </a:r>
            <a:endParaRPr lang="zh-TW" altLang="zh-TW" sz="2000" dirty="0">
              <a:solidFill>
                <a:schemeClr val="bg1"/>
              </a:solidFill>
              <a:latin typeface="微軟正黑體" panose="020B0604030504040204" pitchFamily="34" charset="-120"/>
              <a:ea typeface="微軟正黑體" panose="020B0604030504040204" pitchFamily="34" charset="-120"/>
            </a:endParaRPr>
          </a:p>
          <a:p>
            <a:pPr>
              <a:defRPr sz="2000">
                <a:solidFill>
                  <a:srgbClr val="FFFFFF"/>
                </a:solidFill>
                <a:latin typeface="微軟正黑體"/>
                <a:ea typeface="微軟正黑體"/>
                <a:cs typeface="微軟正黑體"/>
                <a:sym typeface="微軟正黑體"/>
              </a:defRPr>
            </a:pPr>
            <a:endParaRPr dirty="0"/>
          </a:p>
        </p:txBody>
      </p:sp>
      <p:sp>
        <p:nvSpPr>
          <p:cNvPr id="227" name="矩形 5"/>
          <p:cNvSpPr txBox="1"/>
          <p:nvPr/>
        </p:nvSpPr>
        <p:spPr>
          <a:xfrm>
            <a:off x="4193704" y="1432875"/>
            <a:ext cx="4824538" cy="2184713"/>
          </a:xfrm>
          <a:prstGeom prst="rect">
            <a:avLst/>
          </a:prstGeom>
          <a:ln w="12700">
            <a:miter lim="400000"/>
          </a:ln>
          <a:extLst>
            <a:ext uri="{C572A759-6A51-4108-AA02-DFA0A04FC94B}">
              <ma14:wrappingTextBoxFlag xmlns="" xmlns:ma14="http://schemas.microsoft.com/office/mac/drawingml/2011/main" val="1"/>
            </a:ext>
          </a:extLst>
        </p:spPr>
        <p:txBody>
          <a:bodyPr lIns="45472" tIns="45472" rIns="45472" bIns="45472">
            <a:spAutoFit/>
          </a:bodyPr>
          <a:lstStyle/>
          <a:p>
            <a:pPr>
              <a:defRPr sz="2200">
                <a:solidFill>
                  <a:srgbClr val="FFFFFF"/>
                </a:solidFill>
                <a:latin typeface="微軟正黑體"/>
                <a:ea typeface="微軟正黑體"/>
                <a:cs typeface="微軟正黑體"/>
                <a:sym typeface="微軟正黑體"/>
              </a:defRPr>
            </a:pPr>
            <a:r>
              <a:rPr dirty="0"/>
              <a:t>截至2014年底，</a:t>
            </a:r>
          </a:p>
          <a:p>
            <a:pPr>
              <a:defRPr sz="2200">
                <a:solidFill>
                  <a:srgbClr val="FFFFFF"/>
                </a:solidFill>
                <a:latin typeface="微軟正黑體"/>
                <a:ea typeface="微軟正黑體"/>
                <a:cs typeface="微軟正黑體"/>
                <a:sym typeface="微軟正黑體"/>
              </a:defRPr>
            </a:pPr>
            <a:r>
              <a:rPr dirty="0" err="1" smtClean="0"/>
              <a:t>追查国际公布了河北省</a:t>
            </a:r>
            <a:endParaRPr b="1" dirty="0"/>
          </a:p>
          <a:p>
            <a:pPr>
              <a:defRPr sz="2200">
                <a:solidFill>
                  <a:srgbClr val="FFFFFF"/>
                </a:solidFill>
                <a:latin typeface="微軟正黑體"/>
                <a:ea typeface="微軟正黑體"/>
                <a:cs typeface="微軟正黑體"/>
                <a:sym typeface="微軟正黑體"/>
              </a:defRPr>
            </a:pPr>
            <a:r>
              <a:rPr dirty="0" err="1" smtClean="0"/>
              <a:t>涉嫌参与活摘法轮功学员器官的</a:t>
            </a:r>
            <a:endParaRPr dirty="0"/>
          </a:p>
          <a:p>
            <a:pPr>
              <a:defRPr sz="2400" b="1">
                <a:solidFill>
                  <a:srgbClr val="FF0000"/>
                </a:solidFill>
                <a:latin typeface="微軟正黑體"/>
                <a:ea typeface="微軟正黑體"/>
                <a:cs typeface="微軟正黑體"/>
                <a:sym typeface="微軟正黑體"/>
              </a:defRPr>
            </a:pPr>
            <a:r>
              <a:rPr dirty="0"/>
              <a:t>34</a:t>
            </a:r>
            <a:r>
              <a:rPr dirty="0" smtClean="0"/>
              <a:t>家</a:t>
            </a:r>
            <a:r>
              <a:rPr sz="2200" dirty="0" smtClean="0">
                <a:solidFill>
                  <a:srgbClr val="FFFFFF"/>
                </a:solidFill>
              </a:rPr>
              <a:t>医院(占全国3.9%)、</a:t>
            </a:r>
          </a:p>
          <a:p>
            <a:pPr>
              <a:defRPr sz="2400" b="1">
                <a:solidFill>
                  <a:srgbClr val="FF0000"/>
                </a:solidFill>
                <a:latin typeface="微軟正黑體"/>
                <a:ea typeface="微軟正黑體"/>
                <a:cs typeface="微軟正黑體"/>
                <a:sym typeface="微軟正黑體"/>
              </a:defRPr>
            </a:pPr>
            <a:r>
              <a:rPr dirty="0" smtClean="0"/>
              <a:t>172名</a:t>
            </a:r>
            <a:r>
              <a:rPr sz="2200" dirty="0" smtClean="0">
                <a:solidFill>
                  <a:srgbClr val="FFFFFF"/>
                </a:solidFill>
              </a:rPr>
              <a:t>医务人员</a:t>
            </a:r>
            <a:r>
              <a:rPr sz="2200" b="0" dirty="0" smtClean="0">
                <a:solidFill>
                  <a:srgbClr val="FFFFFF"/>
                </a:solidFill>
              </a:rPr>
              <a:t>名单，</a:t>
            </a:r>
            <a:endParaRPr sz="2200" dirty="0">
              <a:solidFill>
                <a:srgbClr val="FFFFFF"/>
              </a:solidFill>
            </a:endParaRPr>
          </a:p>
          <a:p>
            <a:pPr>
              <a:defRPr sz="2200">
                <a:solidFill>
                  <a:srgbClr val="FFFFFF"/>
                </a:solidFill>
                <a:latin typeface="微軟正黑體"/>
                <a:ea typeface="微軟正黑體"/>
                <a:cs typeface="微軟正黑體"/>
                <a:sym typeface="微軟正黑體"/>
              </a:defRPr>
            </a:pPr>
            <a:r>
              <a:rPr dirty="0" err="1" smtClean="0"/>
              <a:t>并将他们立案追查</a:t>
            </a:r>
            <a:r>
              <a:rPr dirty="0" smtClean="0"/>
              <a:t>。</a:t>
            </a:r>
            <a:endParaRPr dirty="0"/>
          </a:p>
        </p:txBody>
      </p:sp>
      <p:grpSp>
        <p:nvGrpSpPr>
          <p:cNvPr id="232" name="群組 9"/>
          <p:cNvGrpSpPr/>
          <p:nvPr/>
        </p:nvGrpSpPr>
        <p:grpSpPr>
          <a:xfrm>
            <a:off x="4067945" y="-1"/>
            <a:ext cx="5076055" cy="1340771"/>
            <a:chOff x="0" y="0"/>
            <a:chExt cx="5076054" cy="1340769"/>
          </a:xfrm>
        </p:grpSpPr>
        <p:pic>
          <p:nvPicPr>
            <p:cNvPr id="228" name="Picture 4" descr="Picture 4"/>
            <p:cNvPicPr>
              <a:picLocks noChangeAspect="1"/>
            </p:cNvPicPr>
            <p:nvPr/>
          </p:nvPicPr>
          <p:blipFill>
            <a:blip r:embed="rId2">
              <a:extLst/>
            </a:blip>
            <a:srcRect t="27015" r="42154"/>
            <a:stretch>
              <a:fillRect/>
            </a:stretch>
          </p:blipFill>
          <p:spPr>
            <a:xfrm>
              <a:off x="3597632" y="1"/>
              <a:ext cx="1478423" cy="1340769"/>
            </a:xfrm>
            <a:prstGeom prst="rect">
              <a:avLst/>
            </a:prstGeom>
            <a:ln w="12700" cap="flat">
              <a:noFill/>
              <a:miter lim="400000"/>
            </a:ln>
            <a:effectLst/>
          </p:spPr>
        </p:pic>
        <p:grpSp>
          <p:nvGrpSpPr>
            <p:cNvPr id="231" name="矩形 11"/>
            <p:cNvGrpSpPr/>
            <p:nvPr/>
          </p:nvGrpSpPr>
          <p:grpSpPr>
            <a:xfrm>
              <a:off x="0" y="-1"/>
              <a:ext cx="3597632" cy="1340771"/>
              <a:chOff x="0" y="0"/>
              <a:chExt cx="3597631" cy="1340769"/>
            </a:xfrm>
          </p:grpSpPr>
          <p:sp>
            <p:nvSpPr>
              <p:cNvPr id="229" name="矩形"/>
              <p:cNvSpPr/>
              <p:nvPr/>
            </p:nvSpPr>
            <p:spPr>
              <a:xfrm>
                <a:off x="0" y="-1"/>
                <a:ext cx="3597632" cy="1340771"/>
              </a:xfrm>
              <a:prstGeom prst="rect">
                <a:avLst/>
              </a:prstGeom>
              <a:solidFill>
                <a:srgbClr val="000000"/>
              </a:solidFill>
              <a:ln w="12700" cap="flat">
                <a:noFill/>
                <a:miter lim="400000"/>
              </a:ln>
              <a:effectLst/>
            </p:spPr>
            <p:txBody>
              <a:bodyPr wrap="square" lIns="45719" tIns="45719" rIns="45719" bIns="45719" numCol="1" anchor="ctr">
                <a:noAutofit/>
              </a:bodyPr>
              <a:lstStyle/>
              <a:p>
                <a:pPr>
                  <a:defRPr sz="3200" b="1">
                    <a:solidFill>
                      <a:srgbClr val="FFFFFF"/>
                    </a:solidFill>
                    <a:latin typeface="微軟正黑體"/>
                    <a:ea typeface="微軟正黑體"/>
                    <a:cs typeface="微軟正黑體"/>
                    <a:sym typeface="微軟正黑體"/>
                  </a:defRPr>
                </a:pPr>
                <a:endParaRPr/>
              </a:p>
            </p:txBody>
          </p:sp>
          <p:sp>
            <p:nvSpPr>
              <p:cNvPr id="230" name="文字"/>
              <p:cNvSpPr txBox="1"/>
              <p:nvPr/>
            </p:nvSpPr>
            <p:spPr>
              <a:xfrm>
                <a:off x="0" y="383364"/>
                <a:ext cx="3597632" cy="57404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ctr">
                <a:spAutoFit/>
              </a:bodyPr>
              <a:lstStyle>
                <a:lvl1pPr>
                  <a:defRPr sz="3200" b="1">
                    <a:solidFill>
                      <a:srgbClr val="FFFFFF"/>
                    </a:solidFill>
                    <a:latin typeface="微軟正黑體"/>
                    <a:ea typeface="微軟正黑體"/>
                    <a:cs typeface="微軟正黑體"/>
                    <a:sym typeface="微軟正黑體"/>
                  </a:defRPr>
                </a:lvl1pPr>
              </a:lstStyle>
              <a:p>
                <a:r>
                  <a:t> </a:t>
                </a:r>
              </a:p>
            </p:txBody>
          </p:sp>
        </p:grpSp>
      </p:grpSp>
    </p:spTree>
    <p:extLst>
      <p:ext uri="{BB962C8B-B14F-4D97-AF65-F5344CB8AC3E}">
        <p14:creationId xmlns:p14="http://schemas.microsoft.com/office/powerpoint/2010/main" val="395282937"/>
      </p:ext>
    </p:extLst>
  </p:cSld>
  <p:clrMapOvr>
    <a:masterClrMapping/>
  </p:clrMapOvr>
  <p:transition spd="med"/>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6" name="矩形 7"/>
          <p:cNvSpPr/>
          <p:nvPr/>
        </p:nvSpPr>
        <p:spPr>
          <a:xfrm>
            <a:off x="225792" y="848935"/>
            <a:ext cx="8786543" cy="5119535"/>
          </a:xfrm>
          <a:prstGeom prst="rect">
            <a:avLst/>
          </a:prstGeom>
          <a:solidFill>
            <a:srgbClr val="FFFFFF"/>
          </a:solidFill>
          <a:ln w="12700">
            <a:miter lim="400000"/>
          </a:ln>
        </p:spPr>
        <p:txBody>
          <a:bodyPr lIns="45719" rIns="45719" anchor="ctr"/>
          <a:lstStyle/>
          <a:p>
            <a:pPr defTabSz="909457">
              <a:defRPr>
                <a:latin typeface="Microsoft JhengHei"/>
                <a:ea typeface="Microsoft JhengHei"/>
                <a:cs typeface="Microsoft JhengHei"/>
                <a:sym typeface="Microsoft JhengHei"/>
              </a:defRPr>
            </a:pPr>
            <a:endParaRPr/>
          </a:p>
        </p:txBody>
      </p:sp>
      <p:sp>
        <p:nvSpPr>
          <p:cNvPr id="417" name="矩形 10"/>
          <p:cNvSpPr txBox="1"/>
          <p:nvPr/>
        </p:nvSpPr>
        <p:spPr>
          <a:xfrm>
            <a:off x="225792" y="1011914"/>
            <a:ext cx="8786543" cy="4062142"/>
          </a:xfrm>
          <a:prstGeom prst="rect">
            <a:avLst/>
          </a:prstGeom>
          <a:ln w="12700">
            <a:miter lim="400000"/>
          </a:ln>
          <a:extLst>
            <a:ext uri="{C572A759-6A51-4108-AA02-DFA0A04FC94B}">
              <ma14:wrappingTextBoxFlag xmlns="" xmlns:ma14="http://schemas.microsoft.com/office/mac/drawingml/2011/main" val="1"/>
            </a:ext>
          </a:extLst>
        </p:spPr>
        <p:txBody>
          <a:bodyPr lIns="45468" tIns="45468" rIns="45468" bIns="45468">
            <a:spAutoFit/>
          </a:bodyPr>
          <a:lstStyle/>
          <a:p>
            <a:pPr defTabSz="909457">
              <a:defRPr sz="2200" b="1">
                <a:latin typeface="Microsoft JhengHei"/>
                <a:ea typeface="Microsoft JhengHei"/>
                <a:cs typeface="Microsoft JhengHei"/>
                <a:sym typeface="Microsoft JhengHei"/>
              </a:defRPr>
            </a:pPr>
            <a:r>
              <a:rPr dirty="0" err="1" smtClean="0"/>
              <a:t>性质：</a:t>
            </a:r>
            <a:r>
              <a:rPr dirty="0" err="1" smtClean="0">
                <a:solidFill>
                  <a:srgbClr val="C00000"/>
                </a:solidFill>
              </a:rPr>
              <a:t>污蔑签名活动</a:t>
            </a:r>
            <a:endParaRPr dirty="0">
              <a:solidFill>
                <a:srgbClr val="C00000"/>
              </a:solidFill>
            </a:endParaRPr>
          </a:p>
          <a:p>
            <a:pPr defTabSz="909457">
              <a:defRPr sz="2200" b="1">
                <a:latin typeface="Microsoft JhengHei"/>
                <a:ea typeface="Microsoft JhengHei"/>
                <a:cs typeface="Microsoft JhengHei"/>
                <a:sym typeface="Microsoft JhengHei"/>
              </a:defRPr>
            </a:pPr>
            <a:endParaRPr dirty="0">
              <a:solidFill>
                <a:srgbClr val="C00000"/>
              </a:solidFill>
            </a:endParaRPr>
          </a:p>
          <a:p>
            <a:pPr defTabSz="909457">
              <a:defRPr sz="2200" b="1">
                <a:latin typeface="Microsoft JhengHei"/>
                <a:ea typeface="Microsoft JhengHei"/>
                <a:cs typeface="Microsoft JhengHei"/>
                <a:sym typeface="Microsoft JhengHei"/>
              </a:defRPr>
            </a:pPr>
            <a:r>
              <a:rPr dirty="0" err="1" smtClean="0"/>
              <a:t>情况</a:t>
            </a:r>
            <a:r>
              <a:rPr dirty="0" smtClean="0"/>
              <a:t>：</a:t>
            </a:r>
            <a:endParaRPr dirty="0"/>
          </a:p>
          <a:p>
            <a:pPr>
              <a:defRPr sz="3200"/>
            </a:pPr>
            <a:endParaRPr sz="2400" dirty="0"/>
          </a:p>
          <a:p>
            <a:pPr>
              <a:defRPr sz="2800">
                <a:latin typeface="Microsoft JhengHei"/>
                <a:ea typeface="Microsoft JhengHei"/>
                <a:cs typeface="Microsoft JhengHei"/>
                <a:sym typeface="Microsoft JhengHei"/>
              </a:defRPr>
            </a:pPr>
            <a:r>
              <a:rPr sz="2400" dirty="0" err="1" smtClean="0"/>
              <a:t>河北省邯郸市曲周县让学生家长</a:t>
            </a:r>
            <a:r>
              <a:rPr lang="zh-TW" altLang="en-US" sz="2400" dirty="0" smtClean="0"/>
              <a:t>进行</a:t>
            </a:r>
            <a:r>
              <a:rPr lang="zh-TW" altLang="en-US" sz="2400" dirty="0" smtClean="0">
                <a:solidFill>
                  <a:srgbClr val="FF0000"/>
                </a:solidFill>
              </a:rPr>
              <a:t>污蔑大法的</a:t>
            </a:r>
            <a:r>
              <a:rPr sz="2400" dirty="0" err="1" smtClean="0">
                <a:solidFill>
                  <a:srgbClr val="FF0000"/>
                </a:solidFill>
              </a:rPr>
              <a:t>签名活动</a:t>
            </a:r>
            <a:r>
              <a:rPr sz="2400" dirty="0" smtClean="0"/>
              <a:t>。</a:t>
            </a:r>
            <a:endParaRPr lang="en-US" sz="2400" dirty="0" smtClean="0"/>
          </a:p>
          <a:p>
            <a:pPr>
              <a:defRPr sz="2800">
                <a:latin typeface="Microsoft JhengHei"/>
                <a:ea typeface="Microsoft JhengHei"/>
                <a:cs typeface="Microsoft JhengHei"/>
                <a:sym typeface="Microsoft JhengHei"/>
              </a:defRPr>
            </a:pPr>
            <a:endParaRPr lang="en-US" sz="2400" dirty="0"/>
          </a:p>
          <a:p>
            <a:pPr>
              <a:defRPr sz="2800">
                <a:latin typeface="Microsoft JhengHei"/>
                <a:ea typeface="Microsoft JhengHei"/>
                <a:cs typeface="Microsoft JhengHei"/>
                <a:sym typeface="Microsoft JhengHei"/>
              </a:defRPr>
            </a:pPr>
            <a:r>
              <a:rPr sz="2400" dirty="0" err="1" smtClean="0"/>
              <a:t>目前已知</a:t>
            </a:r>
            <a:r>
              <a:rPr sz="2400" dirty="0" err="1" smtClean="0">
                <a:solidFill>
                  <a:schemeClr val="accent6">
                    <a:lumMod val="50000"/>
                  </a:schemeClr>
                </a:solidFill>
              </a:rPr>
              <a:t>曲周县尚书中学</a:t>
            </a:r>
            <a:r>
              <a:rPr sz="2400" dirty="0" err="1" smtClean="0"/>
              <a:t>、</a:t>
            </a:r>
            <a:r>
              <a:rPr sz="2400" dirty="0" err="1" smtClean="0">
                <a:solidFill>
                  <a:schemeClr val="accent6">
                    <a:lumMod val="50000"/>
                  </a:schemeClr>
                </a:solidFill>
              </a:rPr>
              <a:t>进修附中</a:t>
            </a:r>
            <a:r>
              <a:rPr sz="2400" dirty="0" err="1" smtClean="0"/>
              <a:t>正在向学生</a:t>
            </a:r>
            <a:endParaRPr lang="en-US" sz="2400" dirty="0" smtClean="0"/>
          </a:p>
          <a:p>
            <a:pPr>
              <a:defRPr sz="2800">
                <a:latin typeface="Microsoft JhengHei"/>
                <a:ea typeface="Microsoft JhengHei"/>
                <a:cs typeface="Microsoft JhengHei"/>
                <a:sym typeface="Microsoft JhengHei"/>
              </a:defRPr>
            </a:pPr>
            <a:endParaRPr lang="en-US" sz="2400" dirty="0" smtClean="0"/>
          </a:p>
          <a:p>
            <a:pPr>
              <a:defRPr sz="2800">
                <a:latin typeface="Microsoft JhengHei"/>
                <a:ea typeface="Microsoft JhengHei"/>
                <a:cs typeface="Microsoft JhengHei"/>
                <a:sym typeface="Microsoft JhengHei"/>
              </a:defRPr>
            </a:pPr>
            <a:r>
              <a:rPr sz="2400" dirty="0" err="1" smtClean="0"/>
              <a:t>发放诬蔑法轮大法的签名表叫家长签名</a:t>
            </a:r>
            <a:r>
              <a:rPr sz="2400" dirty="0" smtClean="0"/>
              <a:t>，</a:t>
            </a:r>
            <a:endParaRPr lang="en-US" sz="2400" dirty="0" smtClean="0"/>
          </a:p>
          <a:p>
            <a:pPr>
              <a:defRPr sz="2800">
                <a:latin typeface="Microsoft JhengHei"/>
                <a:ea typeface="Microsoft JhengHei"/>
                <a:cs typeface="Microsoft JhengHei"/>
                <a:sym typeface="Microsoft JhengHei"/>
              </a:defRPr>
            </a:pPr>
            <a:endParaRPr lang="en-US" sz="2400" dirty="0" smtClean="0"/>
          </a:p>
          <a:p>
            <a:pPr>
              <a:defRPr sz="2800">
                <a:latin typeface="Microsoft JhengHei"/>
                <a:ea typeface="Microsoft JhengHei"/>
                <a:cs typeface="Microsoft JhengHei"/>
                <a:sym typeface="Microsoft JhengHei"/>
              </a:defRPr>
            </a:pPr>
            <a:r>
              <a:rPr sz="2400" dirty="0" err="1" smtClean="0"/>
              <a:t>并说家里有几口人都要签名</a:t>
            </a:r>
            <a:r>
              <a:rPr sz="2400" dirty="0" smtClean="0"/>
              <a:t>。</a:t>
            </a:r>
            <a:endParaRPr sz="2400" dirty="0"/>
          </a:p>
        </p:txBody>
      </p:sp>
      <p:grpSp>
        <p:nvGrpSpPr>
          <p:cNvPr id="420" name="矩形 5"/>
          <p:cNvGrpSpPr/>
          <p:nvPr/>
        </p:nvGrpSpPr>
        <p:grpSpPr>
          <a:xfrm>
            <a:off x="-3" y="-12"/>
            <a:ext cx="9144002" cy="848947"/>
            <a:chOff x="-1" y="-6"/>
            <a:chExt cx="9144001" cy="848945"/>
          </a:xfrm>
        </p:grpSpPr>
        <p:sp>
          <p:nvSpPr>
            <p:cNvPr id="418" name="矩形"/>
            <p:cNvSpPr/>
            <p:nvPr/>
          </p:nvSpPr>
          <p:spPr>
            <a:xfrm>
              <a:off x="-1" y="-6"/>
              <a:ext cx="9144001" cy="848945"/>
            </a:xfrm>
            <a:prstGeom prst="rect">
              <a:avLst/>
            </a:prstGeom>
            <a:solidFill>
              <a:srgbClr val="E46C0A"/>
            </a:solidFill>
            <a:ln w="12700" cap="flat">
              <a:noFill/>
              <a:miter lim="400000"/>
            </a:ln>
            <a:effectLst/>
          </p:spPr>
          <p:txBody>
            <a:bodyPr wrap="square" lIns="45719" tIns="45719" rIns="45719" bIns="45719" numCol="1" anchor="ctr">
              <a:noAutofit/>
            </a:bodyPr>
            <a:lstStyle/>
            <a:p>
              <a:pPr defTabSz="909457">
                <a:defRPr>
                  <a:solidFill>
                    <a:srgbClr val="FFFFFF"/>
                  </a:solidFill>
                </a:defRPr>
              </a:pPr>
              <a:endParaRPr/>
            </a:p>
          </p:txBody>
        </p:sp>
        <p:sp>
          <p:nvSpPr>
            <p:cNvPr id="419" name="9-1. 湖南專案一(株洲市)"/>
            <p:cNvSpPr txBox="1"/>
            <p:nvPr/>
          </p:nvSpPr>
          <p:spPr>
            <a:xfrm>
              <a:off x="-1" y="81809"/>
              <a:ext cx="9144001" cy="68531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65022" tIns="65022" rIns="65022" bIns="65022" numCol="1" anchor="ctr">
              <a:spAutoFit/>
            </a:bodyPr>
            <a:lstStyle/>
            <a:p>
              <a:pPr defTabSz="1300480">
                <a:defRPr sz="3600">
                  <a:solidFill>
                    <a:srgbClr val="FFFFFF"/>
                  </a:solidFill>
                  <a:latin typeface="微軟正黑體"/>
                  <a:ea typeface="微軟正黑體"/>
                  <a:cs typeface="微軟正黑體"/>
                  <a:sym typeface="微軟正黑體"/>
                </a:defRPr>
              </a:pPr>
              <a:r>
                <a:rPr lang="en-US" dirty="0" smtClean="0"/>
                <a:t>10</a:t>
              </a:r>
              <a:r>
                <a:rPr dirty="0" smtClean="0"/>
                <a:t>-1.</a:t>
              </a:r>
              <a:r>
                <a:rPr b="1" dirty="0" smtClean="0"/>
                <a:t>邯郸市</a:t>
              </a:r>
              <a:r>
                <a:rPr lang="en-US" b="1" dirty="0" smtClean="0"/>
                <a:t>-</a:t>
              </a:r>
              <a:r>
                <a:rPr lang="zh-TW" altLang="en-US" b="1" dirty="0" smtClean="0"/>
                <a:t>曲周县</a:t>
              </a:r>
              <a:endParaRPr b="1" dirty="0"/>
            </a:p>
          </p:txBody>
        </p:sp>
      </p:grpSp>
      <p:grpSp>
        <p:nvGrpSpPr>
          <p:cNvPr id="423" name="矩形"/>
          <p:cNvGrpSpPr/>
          <p:nvPr/>
        </p:nvGrpSpPr>
        <p:grpSpPr>
          <a:xfrm>
            <a:off x="7380312" y="42019"/>
            <a:ext cx="1632023" cy="765045"/>
            <a:chOff x="0" y="0"/>
            <a:chExt cx="1632022" cy="765044"/>
          </a:xfrm>
        </p:grpSpPr>
        <p:sp>
          <p:nvSpPr>
            <p:cNvPr id="421" name="矩形"/>
            <p:cNvSpPr/>
            <p:nvPr/>
          </p:nvSpPr>
          <p:spPr>
            <a:xfrm>
              <a:off x="0" y="58484"/>
              <a:ext cx="1632023" cy="648076"/>
            </a:xfrm>
            <a:prstGeom prst="rect">
              <a:avLst/>
            </a:prstGeom>
            <a:solidFill>
              <a:srgbClr val="FFFFFF"/>
            </a:solidFill>
            <a:ln w="38100" cap="flat">
              <a:solidFill>
                <a:schemeClr val="accent6"/>
              </a:solidFill>
              <a:prstDash val="solid"/>
              <a:round/>
            </a:ln>
            <a:effectLst/>
          </p:spPr>
          <p:txBody>
            <a:bodyPr wrap="square" lIns="45719" tIns="45719" rIns="45719" bIns="45719" numCol="1" anchor="ctr">
              <a:noAutofit/>
            </a:bodyPr>
            <a:lstStyle/>
            <a:p>
              <a:pPr algn="ctr" defTabSz="909457">
                <a:defRPr sz="5600">
                  <a:solidFill>
                    <a:srgbClr val="984807"/>
                  </a:solidFill>
                  <a:latin typeface="微軟正黑體"/>
                  <a:ea typeface="微軟正黑體"/>
                  <a:cs typeface="微軟正黑體"/>
                  <a:sym typeface="微軟正黑體"/>
                </a:defRPr>
              </a:pPr>
              <a:endParaRPr/>
            </a:p>
          </p:txBody>
        </p:sp>
        <p:sp>
          <p:nvSpPr>
            <p:cNvPr id="422" name="案情5"/>
            <p:cNvSpPr txBox="1"/>
            <p:nvPr/>
          </p:nvSpPr>
          <p:spPr>
            <a:xfrm>
              <a:off x="0" y="0"/>
              <a:ext cx="1632023" cy="765045"/>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65022" tIns="65022" rIns="65022" bIns="65022" numCol="1" anchor="ctr">
              <a:spAutoFit/>
            </a:bodyPr>
            <a:lstStyle>
              <a:lvl1pPr algn="ctr" defTabSz="909457">
                <a:defRPr sz="3600" b="1">
                  <a:solidFill>
                    <a:srgbClr val="E46C0A"/>
                  </a:solidFill>
                  <a:latin typeface="微軟正黑體"/>
                  <a:ea typeface="微軟正黑體"/>
                  <a:cs typeface="微軟正黑體"/>
                  <a:sym typeface="微軟正黑體"/>
                </a:defRPr>
              </a:lvl1pPr>
            </a:lstStyle>
            <a:p>
              <a:r>
                <a:t>案情5</a:t>
              </a:r>
            </a:p>
          </p:txBody>
        </p:sp>
      </p:grpSp>
    </p:spTree>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5" name="矩形 7"/>
          <p:cNvSpPr/>
          <p:nvPr/>
        </p:nvSpPr>
        <p:spPr>
          <a:xfrm>
            <a:off x="225792" y="848935"/>
            <a:ext cx="8786543" cy="5119535"/>
          </a:xfrm>
          <a:prstGeom prst="rect">
            <a:avLst/>
          </a:prstGeom>
          <a:solidFill>
            <a:srgbClr val="FFFFFF"/>
          </a:solidFill>
          <a:ln w="12700">
            <a:miter lim="400000"/>
          </a:ln>
        </p:spPr>
        <p:txBody>
          <a:bodyPr lIns="45719" rIns="45719" anchor="ctr"/>
          <a:lstStyle/>
          <a:p>
            <a:pPr defTabSz="909457">
              <a:defRPr>
                <a:latin typeface="Microsoft JhengHei"/>
                <a:ea typeface="Microsoft JhengHei"/>
                <a:cs typeface="Microsoft JhengHei"/>
                <a:sym typeface="Microsoft JhengHei"/>
              </a:defRPr>
            </a:pPr>
            <a:endParaRPr/>
          </a:p>
        </p:txBody>
      </p:sp>
      <p:sp>
        <p:nvSpPr>
          <p:cNvPr id="426" name="矩形 10"/>
          <p:cNvSpPr txBox="1"/>
          <p:nvPr/>
        </p:nvSpPr>
        <p:spPr>
          <a:xfrm>
            <a:off x="107504" y="1011915"/>
            <a:ext cx="8904831" cy="5108582"/>
          </a:xfrm>
          <a:prstGeom prst="rect">
            <a:avLst/>
          </a:prstGeom>
          <a:ln w="12700">
            <a:miter lim="400000"/>
          </a:ln>
          <a:extLst>
            <a:ext uri="{C572A759-6A51-4108-AA02-DFA0A04FC94B}">
              <ma14:wrappingTextBoxFlag xmlns="" xmlns:ma14="http://schemas.microsoft.com/office/mac/drawingml/2011/main" val="1"/>
            </a:ext>
          </a:extLst>
        </p:spPr>
        <p:txBody>
          <a:bodyPr wrap="square" lIns="45468" tIns="45468" rIns="45468" bIns="45468">
            <a:spAutoFit/>
          </a:bodyPr>
          <a:lstStyle/>
          <a:p>
            <a:pPr defTabSz="909457">
              <a:defRPr sz="2200" b="1">
                <a:latin typeface="Microsoft JhengHei"/>
                <a:ea typeface="Microsoft JhengHei"/>
                <a:cs typeface="Microsoft JhengHei"/>
                <a:sym typeface="Microsoft JhengHei"/>
              </a:defRPr>
            </a:pPr>
            <a:r>
              <a:rPr smtClean="0"/>
              <a:t>性质：</a:t>
            </a:r>
            <a:r>
              <a:rPr smtClean="0">
                <a:solidFill>
                  <a:srgbClr val="C00000"/>
                </a:solidFill>
              </a:rPr>
              <a:t>污蔑签名活动</a:t>
            </a:r>
            <a:endParaRPr dirty="0">
              <a:solidFill>
                <a:srgbClr val="C00000"/>
              </a:solidFill>
            </a:endParaRPr>
          </a:p>
          <a:p>
            <a:pPr defTabSz="909457">
              <a:defRPr sz="2200" b="1">
                <a:latin typeface="Microsoft JhengHei"/>
                <a:ea typeface="Microsoft JhengHei"/>
                <a:cs typeface="Microsoft JhengHei"/>
                <a:sym typeface="Microsoft JhengHei"/>
              </a:defRPr>
            </a:pPr>
            <a:endParaRPr dirty="0">
              <a:solidFill>
                <a:srgbClr val="C00000"/>
              </a:solidFill>
            </a:endParaRPr>
          </a:p>
          <a:p>
            <a:pPr defTabSz="909457">
              <a:defRPr sz="2200" b="1">
                <a:latin typeface="Microsoft JhengHei"/>
                <a:ea typeface="Microsoft JhengHei"/>
                <a:cs typeface="Microsoft JhengHei"/>
                <a:sym typeface="Microsoft JhengHei"/>
              </a:defRPr>
            </a:pPr>
            <a:endParaRPr b="0" dirty="0"/>
          </a:p>
          <a:p>
            <a:pPr>
              <a:defRPr sz="2600">
                <a:latin typeface="Microsoft JhengHei"/>
                <a:ea typeface="Microsoft JhengHei"/>
                <a:cs typeface="Microsoft JhengHei"/>
                <a:sym typeface="Microsoft JhengHei"/>
              </a:defRPr>
            </a:pPr>
            <a:r>
              <a:rPr sz="2000" dirty="0" smtClean="0"/>
              <a:t>2018</a:t>
            </a:r>
            <a:r>
              <a:rPr sz="2000" dirty="0"/>
              <a:t>年2月28日</a:t>
            </a:r>
            <a:r>
              <a:rPr sz="2000" dirty="0" smtClean="0"/>
              <a:t>，</a:t>
            </a:r>
            <a:endParaRPr lang="en-US" sz="2000" dirty="0" smtClean="0"/>
          </a:p>
          <a:p>
            <a:pPr>
              <a:defRPr sz="2600">
                <a:latin typeface="Microsoft JhengHei"/>
                <a:ea typeface="Microsoft JhengHei"/>
                <a:cs typeface="Microsoft JhengHei"/>
                <a:sym typeface="Microsoft JhengHei"/>
              </a:defRPr>
            </a:pPr>
            <a:endParaRPr lang="en-US" sz="2000" dirty="0" smtClean="0"/>
          </a:p>
          <a:p>
            <a:pPr>
              <a:defRPr sz="2600">
                <a:latin typeface="Microsoft JhengHei"/>
                <a:ea typeface="Microsoft JhengHei"/>
                <a:cs typeface="Microsoft JhengHei"/>
                <a:sym typeface="Microsoft JhengHei"/>
              </a:defRPr>
            </a:pPr>
            <a:r>
              <a:rPr sz="2000" smtClean="0"/>
              <a:t>河北邯郸</a:t>
            </a:r>
            <a:r>
              <a:rPr sz="2000" smtClean="0">
                <a:solidFill>
                  <a:srgbClr val="FF0000"/>
                </a:solidFill>
              </a:rPr>
              <a:t>武安市委宣传部</a:t>
            </a:r>
            <a:r>
              <a:rPr sz="2000" smtClean="0"/>
              <a:t>下属的</a:t>
            </a:r>
            <a:r>
              <a:rPr sz="2000" smtClean="0">
                <a:solidFill>
                  <a:srgbClr val="FF0000"/>
                </a:solidFill>
              </a:rPr>
              <a:t>武安市报社微信公众号：【</a:t>
            </a:r>
            <a:r>
              <a:rPr sz="2000" dirty="0" err="1">
                <a:solidFill>
                  <a:srgbClr val="FF0000"/>
                </a:solidFill>
              </a:rPr>
              <a:t>新武安</a:t>
            </a:r>
            <a:r>
              <a:rPr sz="2000" dirty="0" smtClean="0">
                <a:solidFill>
                  <a:srgbClr val="FF0000"/>
                </a:solidFill>
              </a:rPr>
              <a:t>】</a:t>
            </a:r>
            <a:endParaRPr lang="en-US" sz="2000" dirty="0" smtClean="0">
              <a:solidFill>
                <a:srgbClr val="FF0000"/>
              </a:solidFill>
            </a:endParaRPr>
          </a:p>
          <a:p>
            <a:pPr>
              <a:defRPr sz="2600">
                <a:latin typeface="Microsoft JhengHei"/>
                <a:ea typeface="Microsoft JhengHei"/>
                <a:cs typeface="Microsoft JhengHei"/>
                <a:sym typeface="Microsoft JhengHei"/>
              </a:defRPr>
            </a:pPr>
            <a:endParaRPr lang="en-US" sz="2000" dirty="0">
              <a:solidFill>
                <a:srgbClr val="FF0000"/>
              </a:solidFill>
            </a:endParaRPr>
          </a:p>
          <a:p>
            <a:pPr>
              <a:defRPr sz="2600">
                <a:latin typeface="Microsoft JhengHei"/>
                <a:ea typeface="Microsoft JhengHei"/>
                <a:cs typeface="Microsoft JhengHei"/>
                <a:sym typeface="Microsoft JhengHei"/>
              </a:defRPr>
            </a:pPr>
            <a:r>
              <a:rPr sz="2000" smtClean="0"/>
              <a:t>发布</a:t>
            </a:r>
            <a:r>
              <a:rPr lang="en-US" altLang="zh-TW" sz="2000" smtClean="0">
                <a:solidFill>
                  <a:srgbClr val="FF0000"/>
                </a:solidFill>
              </a:rPr>
              <a:t>〝</a:t>
            </a:r>
            <a:r>
              <a:rPr sz="2000" smtClean="0">
                <a:solidFill>
                  <a:srgbClr val="FF0000"/>
                </a:solidFill>
              </a:rPr>
              <a:t>河北出台举报邪教违法犯罪活动奖励办法</a:t>
            </a:r>
            <a:r>
              <a:rPr lang="zh-TW" altLang="en-US" sz="2000" smtClean="0">
                <a:solidFill>
                  <a:srgbClr val="FF0000"/>
                </a:solidFill>
              </a:rPr>
              <a:t>：</a:t>
            </a:r>
            <a:r>
              <a:rPr sz="2000" smtClean="0">
                <a:solidFill>
                  <a:srgbClr val="FF0000"/>
                </a:solidFill>
              </a:rPr>
              <a:t>最高奖励20000</a:t>
            </a:r>
            <a:r>
              <a:rPr sz="2000" dirty="0" smtClean="0">
                <a:solidFill>
                  <a:srgbClr val="FF0000"/>
                </a:solidFill>
              </a:rPr>
              <a:t>元”</a:t>
            </a:r>
            <a:endParaRPr lang="en-US" sz="2000" dirty="0" smtClean="0">
              <a:solidFill>
                <a:srgbClr val="FF0000"/>
              </a:solidFill>
            </a:endParaRPr>
          </a:p>
          <a:p>
            <a:pPr>
              <a:defRPr sz="2600">
                <a:latin typeface="Microsoft JhengHei"/>
                <a:ea typeface="Microsoft JhengHei"/>
                <a:cs typeface="Microsoft JhengHei"/>
                <a:sym typeface="Microsoft JhengHei"/>
              </a:defRPr>
            </a:pPr>
            <a:endParaRPr lang="en-US" sz="2000" dirty="0" smtClean="0"/>
          </a:p>
          <a:p>
            <a:pPr>
              <a:defRPr sz="2600">
                <a:latin typeface="Microsoft JhengHei"/>
                <a:ea typeface="Microsoft JhengHei"/>
                <a:cs typeface="Microsoft JhengHei"/>
                <a:sym typeface="Microsoft JhengHei"/>
              </a:defRPr>
            </a:pPr>
            <a:r>
              <a:rPr sz="2000" smtClean="0"/>
              <a:t>除刊登污蔑法轮功的通告外</a:t>
            </a:r>
            <a:r>
              <a:rPr lang="zh-TW" altLang="en-US" sz="2000" smtClean="0"/>
              <a:t>，</a:t>
            </a:r>
            <a:r>
              <a:rPr sz="2000" smtClean="0"/>
              <a:t>配以</a:t>
            </a:r>
            <a:r>
              <a:rPr lang="zh-TW" altLang="en-US" sz="2000" smtClean="0"/>
              <a:t>两</a:t>
            </a:r>
            <a:r>
              <a:rPr sz="2000" smtClean="0"/>
              <a:t>部4分钟和3分钟的视频造谣污蔑法轮功。</a:t>
            </a:r>
          </a:p>
          <a:p>
            <a:pPr>
              <a:defRPr sz="2600">
                <a:latin typeface="Microsoft JhengHei"/>
                <a:ea typeface="Microsoft JhengHei"/>
                <a:cs typeface="Microsoft JhengHei"/>
                <a:sym typeface="Microsoft JhengHei"/>
              </a:defRPr>
            </a:pPr>
            <a:endParaRPr sz="2000" dirty="0"/>
          </a:p>
          <a:p>
            <a:pPr>
              <a:defRPr sz="2600">
                <a:latin typeface="Microsoft JhengHei"/>
                <a:ea typeface="Microsoft JhengHei"/>
                <a:cs typeface="Microsoft JhengHei"/>
                <a:sym typeface="Microsoft JhengHei"/>
              </a:defRPr>
            </a:pPr>
            <a:r>
              <a:rPr sz="2000" err="1" smtClean="0"/>
              <a:t>同日</a:t>
            </a:r>
            <a:r>
              <a:rPr lang="zh-TW" altLang="en-US" sz="2000" smtClean="0"/>
              <a:t>，</a:t>
            </a:r>
            <a:r>
              <a:rPr sz="2000" smtClean="0">
                <a:solidFill>
                  <a:srgbClr val="FF0000"/>
                </a:solidFill>
              </a:rPr>
              <a:t>武安市有线广播系统</a:t>
            </a:r>
            <a:r>
              <a:rPr sz="2000" smtClean="0"/>
              <a:t>在</a:t>
            </a:r>
            <a:r>
              <a:rPr lang="zh-TW" altLang="en-US" sz="2000" smtClean="0">
                <a:solidFill>
                  <a:srgbClr val="FF0000"/>
                </a:solidFill>
              </a:rPr>
              <a:t>当</a:t>
            </a:r>
            <a:r>
              <a:rPr sz="2000" smtClean="0">
                <a:solidFill>
                  <a:srgbClr val="FF0000"/>
                </a:solidFill>
              </a:rPr>
              <a:t>地电视台</a:t>
            </a:r>
            <a:r>
              <a:rPr sz="2000" smtClean="0"/>
              <a:t>的游动字幕打出</a:t>
            </a:r>
            <a:endParaRPr lang="en-US" sz="2000" dirty="0" smtClean="0"/>
          </a:p>
          <a:p>
            <a:pPr>
              <a:defRPr sz="2600">
                <a:latin typeface="Microsoft JhengHei"/>
                <a:ea typeface="Microsoft JhengHei"/>
                <a:cs typeface="Microsoft JhengHei"/>
                <a:sym typeface="Microsoft JhengHei"/>
              </a:defRPr>
            </a:pPr>
            <a:endParaRPr lang="en-US" altLang="zh-TW" sz="2000" dirty="0" smtClean="0"/>
          </a:p>
          <a:p>
            <a:pPr>
              <a:defRPr sz="2600">
                <a:latin typeface="Microsoft JhengHei"/>
                <a:ea typeface="Microsoft JhengHei"/>
                <a:cs typeface="Microsoft JhengHei"/>
                <a:sym typeface="Microsoft JhengHei"/>
              </a:defRPr>
            </a:pPr>
            <a:r>
              <a:rPr lang="en-US" altLang="zh-TW" sz="2000" smtClean="0"/>
              <a:t>〝</a:t>
            </a:r>
            <a:r>
              <a:rPr sz="2000" smtClean="0"/>
              <a:t>举报法轮功张贴传单的可获奖励20000元</a:t>
            </a:r>
            <a:r>
              <a:rPr lang="en-US" altLang="zh-TW" sz="2000" smtClean="0"/>
              <a:t>〞</a:t>
            </a:r>
            <a:r>
              <a:rPr sz="2000" smtClean="0"/>
              <a:t>等内容。</a:t>
            </a:r>
            <a:endParaRPr lang="en-US" sz="2000" dirty="0" smtClean="0"/>
          </a:p>
          <a:p>
            <a:pPr>
              <a:defRPr sz="2600">
                <a:latin typeface="Microsoft JhengHei"/>
                <a:ea typeface="Microsoft JhengHei"/>
                <a:cs typeface="Microsoft JhengHei"/>
                <a:sym typeface="Microsoft JhengHei"/>
              </a:defRPr>
            </a:pPr>
            <a:endParaRPr lang="en-US" sz="2000" dirty="0" smtClean="0"/>
          </a:p>
          <a:p>
            <a:pPr>
              <a:defRPr sz="2600">
                <a:latin typeface="Microsoft JhengHei"/>
                <a:ea typeface="Microsoft JhengHei"/>
                <a:cs typeface="Microsoft JhengHei"/>
                <a:sym typeface="Microsoft JhengHei"/>
              </a:defRPr>
            </a:pPr>
            <a:r>
              <a:rPr sz="2000" smtClean="0"/>
              <a:t>各街道和乡镇，学校机关单位也下发张贴了此通告。</a:t>
            </a:r>
            <a:endParaRPr sz="2000" dirty="0"/>
          </a:p>
        </p:txBody>
      </p:sp>
      <p:grpSp>
        <p:nvGrpSpPr>
          <p:cNvPr id="429" name="矩形 5"/>
          <p:cNvGrpSpPr/>
          <p:nvPr/>
        </p:nvGrpSpPr>
        <p:grpSpPr>
          <a:xfrm>
            <a:off x="-3" y="-12"/>
            <a:ext cx="9144002" cy="848947"/>
            <a:chOff x="-1" y="-6"/>
            <a:chExt cx="9144001" cy="848945"/>
          </a:xfrm>
        </p:grpSpPr>
        <p:sp>
          <p:nvSpPr>
            <p:cNvPr id="427" name="矩形"/>
            <p:cNvSpPr/>
            <p:nvPr/>
          </p:nvSpPr>
          <p:spPr>
            <a:xfrm>
              <a:off x="-1" y="-6"/>
              <a:ext cx="9144001" cy="848945"/>
            </a:xfrm>
            <a:prstGeom prst="rect">
              <a:avLst/>
            </a:prstGeom>
            <a:solidFill>
              <a:srgbClr val="E46C0A"/>
            </a:solidFill>
            <a:ln w="12700" cap="flat">
              <a:noFill/>
              <a:miter lim="400000"/>
            </a:ln>
            <a:effectLst/>
          </p:spPr>
          <p:txBody>
            <a:bodyPr wrap="square" lIns="45719" tIns="45719" rIns="45719" bIns="45719" numCol="1" anchor="ctr">
              <a:noAutofit/>
            </a:bodyPr>
            <a:lstStyle/>
            <a:p>
              <a:pPr defTabSz="909457">
                <a:defRPr>
                  <a:solidFill>
                    <a:srgbClr val="FFFFFF"/>
                  </a:solidFill>
                </a:defRPr>
              </a:pPr>
              <a:endParaRPr/>
            </a:p>
          </p:txBody>
        </p:sp>
        <p:sp>
          <p:nvSpPr>
            <p:cNvPr id="428" name="9-1. 湖南專案一(株洲市)"/>
            <p:cNvSpPr txBox="1"/>
            <p:nvPr/>
          </p:nvSpPr>
          <p:spPr>
            <a:xfrm>
              <a:off x="-1" y="81809"/>
              <a:ext cx="9144001" cy="68531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65022" tIns="65022" rIns="65022" bIns="65022" numCol="1" anchor="ctr">
              <a:spAutoFit/>
            </a:bodyPr>
            <a:lstStyle/>
            <a:p>
              <a:pPr defTabSz="1300480">
                <a:defRPr sz="3600">
                  <a:solidFill>
                    <a:srgbClr val="FFFFFF"/>
                  </a:solidFill>
                  <a:latin typeface="微軟正黑體"/>
                  <a:ea typeface="微軟正黑體"/>
                  <a:cs typeface="微軟正黑體"/>
                  <a:sym typeface="微軟正黑體"/>
                </a:defRPr>
              </a:pPr>
              <a:r>
                <a:rPr lang="en-US" dirty="0" smtClean="0"/>
                <a:t>10</a:t>
              </a:r>
              <a:r>
                <a:rPr dirty="0" smtClean="0"/>
                <a:t>-</a:t>
              </a:r>
              <a:r>
                <a:rPr lang="en-US" dirty="0" smtClean="0"/>
                <a:t>2</a:t>
              </a:r>
              <a:r>
                <a:rPr dirty="0" smtClean="0"/>
                <a:t>.</a:t>
              </a:r>
              <a:r>
                <a:rPr b="1" dirty="0" smtClean="0"/>
                <a:t>邯郸市</a:t>
              </a:r>
              <a:r>
                <a:rPr lang="en-US" b="1" dirty="0" smtClean="0"/>
                <a:t>-</a:t>
              </a:r>
              <a:r>
                <a:rPr lang="zh-TW" altLang="en-US" b="1" dirty="0" smtClean="0"/>
                <a:t>武安市</a:t>
              </a:r>
              <a:endParaRPr b="1" dirty="0"/>
            </a:p>
          </p:txBody>
        </p:sp>
      </p:grpSp>
      <p:grpSp>
        <p:nvGrpSpPr>
          <p:cNvPr id="432" name="矩形"/>
          <p:cNvGrpSpPr/>
          <p:nvPr/>
        </p:nvGrpSpPr>
        <p:grpSpPr>
          <a:xfrm>
            <a:off x="7380312" y="42019"/>
            <a:ext cx="1632023" cy="765045"/>
            <a:chOff x="0" y="0"/>
            <a:chExt cx="1632022" cy="765044"/>
          </a:xfrm>
        </p:grpSpPr>
        <p:sp>
          <p:nvSpPr>
            <p:cNvPr id="430" name="矩形"/>
            <p:cNvSpPr/>
            <p:nvPr/>
          </p:nvSpPr>
          <p:spPr>
            <a:xfrm>
              <a:off x="0" y="58484"/>
              <a:ext cx="1632023" cy="648076"/>
            </a:xfrm>
            <a:prstGeom prst="rect">
              <a:avLst/>
            </a:prstGeom>
            <a:solidFill>
              <a:srgbClr val="FFFFFF"/>
            </a:solidFill>
            <a:ln w="38100" cap="flat">
              <a:solidFill>
                <a:schemeClr val="accent6"/>
              </a:solidFill>
              <a:prstDash val="solid"/>
              <a:round/>
            </a:ln>
            <a:effectLst/>
          </p:spPr>
          <p:txBody>
            <a:bodyPr wrap="square" lIns="45719" tIns="45719" rIns="45719" bIns="45719" numCol="1" anchor="ctr">
              <a:noAutofit/>
            </a:bodyPr>
            <a:lstStyle/>
            <a:p>
              <a:pPr algn="ctr" defTabSz="909457">
                <a:defRPr sz="5600">
                  <a:solidFill>
                    <a:srgbClr val="984807"/>
                  </a:solidFill>
                  <a:latin typeface="微軟正黑體"/>
                  <a:ea typeface="微軟正黑體"/>
                  <a:cs typeface="微軟正黑體"/>
                  <a:sym typeface="微軟正黑體"/>
                </a:defRPr>
              </a:pPr>
              <a:endParaRPr/>
            </a:p>
          </p:txBody>
        </p:sp>
        <p:sp>
          <p:nvSpPr>
            <p:cNvPr id="431" name="案情6"/>
            <p:cNvSpPr txBox="1"/>
            <p:nvPr/>
          </p:nvSpPr>
          <p:spPr>
            <a:xfrm>
              <a:off x="0" y="0"/>
              <a:ext cx="1632023" cy="765045"/>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65022" tIns="65022" rIns="65022" bIns="65022" numCol="1" anchor="ctr">
              <a:spAutoFit/>
            </a:bodyPr>
            <a:lstStyle>
              <a:lvl1pPr algn="ctr" defTabSz="909457">
                <a:defRPr sz="3600" b="1">
                  <a:solidFill>
                    <a:srgbClr val="E46C0A"/>
                  </a:solidFill>
                  <a:latin typeface="微軟正黑體"/>
                  <a:ea typeface="微軟正黑體"/>
                  <a:cs typeface="微軟正黑體"/>
                  <a:sym typeface="微軟正黑體"/>
                </a:defRPr>
              </a:lvl1pPr>
            </a:lstStyle>
            <a:p>
              <a:r>
                <a:t>案情6</a:t>
              </a:r>
            </a:p>
          </p:txBody>
        </p:sp>
      </p:grpSp>
    </p:spTree>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6" name="矩形 5"/>
          <p:cNvGrpSpPr/>
          <p:nvPr/>
        </p:nvGrpSpPr>
        <p:grpSpPr>
          <a:xfrm>
            <a:off x="13396" y="-3"/>
            <a:ext cx="9130611" cy="836723"/>
            <a:chOff x="-1" y="0"/>
            <a:chExt cx="9130609" cy="836722"/>
          </a:xfrm>
        </p:grpSpPr>
        <p:sp>
          <p:nvSpPr>
            <p:cNvPr id="434" name="矩形"/>
            <p:cNvSpPr/>
            <p:nvPr/>
          </p:nvSpPr>
          <p:spPr>
            <a:xfrm>
              <a:off x="-1" y="0"/>
              <a:ext cx="9130609" cy="836722"/>
            </a:xfrm>
            <a:prstGeom prst="rect">
              <a:avLst/>
            </a:prstGeom>
            <a:solidFill>
              <a:srgbClr val="0070C0"/>
            </a:solidFill>
            <a:ln w="12700" cap="flat">
              <a:noFill/>
              <a:miter lim="400000"/>
            </a:ln>
            <a:effectLst/>
          </p:spPr>
          <p:txBody>
            <a:bodyPr wrap="square" lIns="45719" tIns="45719" rIns="45719" bIns="45719" numCol="1" anchor="ctr">
              <a:noAutofit/>
            </a:bodyPr>
            <a:lstStyle/>
            <a:p>
              <a:pPr>
                <a:defRPr>
                  <a:solidFill>
                    <a:srgbClr val="FFFFFF"/>
                  </a:solidFill>
                </a:defRPr>
              </a:pPr>
              <a:endParaRPr/>
            </a:p>
          </p:txBody>
        </p:sp>
        <p:sp>
          <p:nvSpPr>
            <p:cNvPr id="435" name="9-3. 株洲市被國際追查官員"/>
            <p:cNvSpPr txBox="1"/>
            <p:nvPr/>
          </p:nvSpPr>
          <p:spPr>
            <a:xfrm>
              <a:off x="166693" y="163739"/>
              <a:ext cx="5256006" cy="58477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8" tIns="45718" rIns="45718" bIns="45718" numCol="1" anchor="ctr">
              <a:spAutoFit/>
            </a:bodyPr>
            <a:lstStyle/>
            <a:p>
              <a:pPr>
                <a:defRPr sz="3200" b="1">
                  <a:solidFill>
                    <a:srgbClr val="FFFFFF"/>
                  </a:solidFill>
                  <a:latin typeface="微軟正黑體"/>
                  <a:ea typeface="微軟正黑體"/>
                  <a:cs typeface="微軟正黑體"/>
                  <a:sym typeface="微軟正黑體"/>
                </a:defRPr>
              </a:pPr>
              <a:r>
                <a:rPr lang="en-US" dirty="0" smtClean="0"/>
                <a:t>10</a:t>
              </a:r>
              <a:r>
                <a:rPr dirty="0" smtClean="0"/>
                <a:t>-</a:t>
              </a:r>
              <a:r>
                <a:rPr lang="en-US" dirty="0" smtClean="0"/>
                <a:t>3</a:t>
              </a:r>
              <a:r>
                <a:rPr dirty="0" smtClean="0"/>
                <a:t>. </a:t>
              </a:r>
              <a:r>
                <a:rPr dirty="0" err="1" smtClean="0"/>
                <a:t>邯郸市</a:t>
              </a:r>
              <a:endParaRPr dirty="0"/>
            </a:p>
          </p:txBody>
        </p:sp>
      </p:grpSp>
      <p:grpSp>
        <p:nvGrpSpPr>
          <p:cNvPr id="439" name="矩形"/>
          <p:cNvGrpSpPr/>
          <p:nvPr/>
        </p:nvGrpSpPr>
        <p:grpSpPr>
          <a:xfrm>
            <a:off x="7092281" y="92999"/>
            <a:ext cx="1919956" cy="662937"/>
            <a:chOff x="0" y="0"/>
            <a:chExt cx="1919955" cy="662935"/>
          </a:xfrm>
        </p:grpSpPr>
        <p:sp>
          <p:nvSpPr>
            <p:cNvPr id="437" name="矩形"/>
            <p:cNvSpPr/>
            <p:nvPr/>
          </p:nvSpPr>
          <p:spPr>
            <a:xfrm>
              <a:off x="0" y="7428"/>
              <a:ext cx="1919956" cy="648080"/>
            </a:xfrm>
            <a:prstGeom prst="rect">
              <a:avLst/>
            </a:prstGeom>
            <a:solidFill>
              <a:srgbClr val="FFFFFF"/>
            </a:solidFill>
            <a:ln w="28575" cap="flat">
              <a:solidFill>
                <a:srgbClr val="0070C0"/>
              </a:solidFill>
              <a:prstDash val="solid"/>
              <a:round/>
            </a:ln>
            <a:effectLst/>
          </p:spPr>
          <p:txBody>
            <a:bodyPr wrap="square" lIns="45719" tIns="45719" rIns="45719" bIns="45719" numCol="1" anchor="ctr">
              <a:noAutofit/>
            </a:bodyPr>
            <a:lstStyle/>
            <a:p>
              <a:pPr algn="ctr">
                <a:defRPr sz="3200" b="1">
                  <a:solidFill>
                    <a:srgbClr val="0070C0"/>
                  </a:solidFill>
                  <a:latin typeface="微軟正黑體"/>
                  <a:ea typeface="微軟正黑體"/>
                  <a:cs typeface="微軟正黑體"/>
                  <a:sym typeface="微軟正黑體"/>
                </a:defRPr>
              </a:pPr>
              <a:endParaRPr/>
            </a:p>
          </p:txBody>
        </p:sp>
        <p:sp>
          <p:nvSpPr>
            <p:cNvPr id="438" name="追查5&amp;6"/>
            <p:cNvSpPr txBox="1"/>
            <p:nvPr/>
          </p:nvSpPr>
          <p:spPr>
            <a:xfrm>
              <a:off x="0" y="-1"/>
              <a:ext cx="1919956" cy="662937"/>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8" tIns="45718" rIns="45718" bIns="45718" numCol="1" anchor="ctr">
              <a:spAutoFit/>
            </a:bodyPr>
            <a:lstStyle/>
            <a:p>
              <a:pPr algn="ctr">
                <a:defRPr sz="3200" b="1">
                  <a:solidFill>
                    <a:srgbClr val="0070C0"/>
                  </a:solidFill>
                  <a:latin typeface="微軟正黑體"/>
                  <a:ea typeface="微軟正黑體"/>
                  <a:cs typeface="微軟正黑體"/>
                  <a:sym typeface="微軟正黑體"/>
                </a:defRPr>
              </a:pPr>
              <a:r>
                <a:t>追查5&amp;6</a:t>
              </a:r>
            </a:p>
          </p:txBody>
        </p:sp>
      </p:grpSp>
      <p:sp>
        <p:nvSpPr>
          <p:cNvPr id="440" name="文字方塊 2"/>
          <p:cNvSpPr txBox="1"/>
          <p:nvPr/>
        </p:nvSpPr>
        <p:spPr>
          <a:xfrm>
            <a:off x="337502" y="963078"/>
            <a:ext cx="8482398" cy="3816429"/>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p>
            <a:pPr>
              <a:defRPr sz="2400" b="1">
                <a:solidFill>
                  <a:srgbClr val="FF0000"/>
                </a:solidFill>
                <a:latin typeface="Microsoft JhengHei"/>
                <a:ea typeface="Microsoft JhengHei"/>
                <a:cs typeface="Microsoft JhengHei"/>
                <a:sym typeface="Microsoft JhengHei"/>
              </a:defRPr>
            </a:pPr>
            <a:r>
              <a:rPr sz="2200" dirty="0" err="1" smtClean="0"/>
              <a:t>邯郸市</a:t>
            </a:r>
            <a:r>
              <a:rPr sz="2200" dirty="0" smtClean="0"/>
              <a:t> </a:t>
            </a:r>
            <a:r>
              <a:rPr sz="2200" b="0" dirty="0" err="1" smtClean="0">
                <a:solidFill>
                  <a:srgbClr val="000000"/>
                </a:solidFill>
              </a:rPr>
              <a:t>市一级主要被追查官员</a:t>
            </a:r>
            <a:r>
              <a:rPr sz="2200" b="0" dirty="0" smtClean="0">
                <a:solidFill>
                  <a:srgbClr val="000000"/>
                </a:solidFill>
              </a:rPr>
              <a:t>：</a:t>
            </a:r>
            <a:endParaRPr sz="2200" b="0" dirty="0">
              <a:solidFill>
                <a:srgbClr val="000000"/>
              </a:solidFill>
            </a:endParaRPr>
          </a:p>
          <a:p>
            <a:pPr>
              <a:defRPr sz="2400">
                <a:latin typeface="Microsoft JhengHei"/>
                <a:ea typeface="Microsoft JhengHei"/>
                <a:cs typeface="Microsoft JhengHei"/>
                <a:sym typeface="Microsoft JhengHei"/>
              </a:defRPr>
            </a:pPr>
            <a:r>
              <a:rPr sz="2200" dirty="0" err="1" smtClean="0"/>
              <a:t>历任市政法委书记：</a:t>
            </a:r>
            <a:r>
              <a:rPr sz="2200" b="1" dirty="0" err="1" smtClean="0"/>
              <a:t>穆伟利</a:t>
            </a:r>
            <a:r>
              <a:rPr sz="2200" b="1" dirty="0" err="1"/>
              <a:t>、崔永斌、冯连生、张有祥、周国江</a:t>
            </a:r>
            <a:endParaRPr sz="2200" b="1" dirty="0"/>
          </a:p>
          <a:p>
            <a:pPr>
              <a:defRPr sz="2400">
                <a:latin typeface="Microsoft JhengHei"/>
                <a:ea typeface="Microsoft JhengHei"/>
                <a:cs typeface="Microsoft JhengHei"/>
                <a:sym typeface="Microsoft JhengHei"/>
              </a:defRPr>
            </a:pPr>
            <a:r>
              <a:rPr sz="2200" dirty="0" err="1" smtClean="0"/>
              <a:t>历任市委防范办</a:t>
            </a:r>
            <a:r>
              <a:rPr sz="2200" dirty="0" smtClean="0"/>
              <a:t>(610办)</a:t>
            </a:r>
            <a:r>
              <a:rPr sz="2200" dirty="0" err="1" smtClean="0"/>
              <a:t>主任</a:t>
            </a:r>
            <a:r>
              <a:rPr sz="2200" dirty="0" smtClean="0"/>
              <a:t> </a:t>
            </a:r>
            <a:r>
              <a:rPr sz="2200" dirty="0"/>
              <a:t>：</a:t>
            </a:r>
            <a:r>
              <a:rPr sz="2200" b="1" dirty="0" err="1"/>
              <a:t>李向东、曹志霞</a:t>
            </a:r>
            <a:r>
              <a:rPr sz="2200" b="1" dirty="0"/>
              <a:t/>
            </a:r>
            <a:br>
              <a:rPr sz="2200" b="1" dirty="0"/>
            </a:br>
            <a:endParaRPr sz="2200" b="1" dirty="0"/>
          </a:p>
          <a:p>
            <a:pPr>
              <a:defRPr sz="2100" b="1">
                <a:solidFill>
                  <a:srgbClr val="E46C0A"/>
                </a:solidFill>
                <a:latin typeface="Microsoft JhengHei"/>
                <a:ea typeface="Microsoft JhengHei"/>
                <a:cs typeface="Microsoft JhengHei"/>
                <a:sym typeface="Microsoft JhengHei"/>
              </a:defRPr>
            </a:pPr>
            <a:r>
              <a:rPr sz="2200" dirty="0" err="1" smtClean="0">
                <a:solidFill>
                  <a:srgbClr val="FF0000"/>
                </a:solidFill>
              </a:rPr>
              <a:t>曲周县</a:t>
            </a:r>
            <a:r>
              <a:rPr lang="en-US" altLang="zh-TW" sz="2200" dirty="0" smtClean="0">
                <a:solidFill>
                  <a:srgbClr val="FF0000"/>
                </a:solidFill>
              </a:rPr>
              <a:t>(</a:t>
            </a:r>
            <a:r>
              <a:rPr lang="zh-TW" altLang="en-US" sz="2200" dirty="0" smtClean="0">
                <a:solidFill>
                  <a:srgbClr val="FF0000"/>
                </a:solidFill>
              </a:rPr>
              <a:t>案例</a:t>
            </a:r>
            <a:r>
              <a:rPr lang="en-US" altLang="zh-TW" sz="2200" dirty="0" smtClean="0">
                <a:solidFill>
                  <a:srgbClr val="FF0000"/>
                </a:solidFill>
              </a:rPr>
              <a:t>5)</a:t>
            </a:r>
            <a:endParaRPr sz="2200" dirty="0">
              <a:solidFill>
                <a:srgbClr val="FF0000"/>
              </a:solidFill>
            </a:endParaRPr>
          </a:p>
          <a:p>
            <a:pPr>
              <a:defRPr sz="2100">
                <a:latin typeface="Microsoft JhengHei"/>
                <a:ea typeface="Microsoft JhengHei"/>
                <a:cs typeface="Microsoft JhengHei"/>
                <a:sym typeface="Microsoft JhengHei"/>
              </a:defRPr>
            </a:pPr>
            <a:r>
              <a:rPr sz="2200" dirty="0" err="1" smtClean="0"/>
              <a:t>历任县政法委书记</a:t>
            </a:r>
            <a:r>
              <a:rPr sz="2200" dirty="0" smtClean="0"/>
              <a:t>：（</a:t>
            </a:r>
            <a:r>
              <a:rPr sz="2200" dirty="0" err="1" smtClean="0"/>
              <a:t>无资料</a:t>
            </a:r>
            <a:r>
              <a:rPr sz="2200" dirty="0" smtClean="0"/>
              <a:t>）</a:t>
            </a:r>
            <a:endParaRPr sz="2200" dirty="0"/>
          </a:p>
          <a:p>
            <a:pPr>
              <a:defRPr sz="2100">
                <a:latin typeface="Microsoft JhengHei"/>
                <a:ea typeface="Microsoft JhengHei"/>
                <a:cs typeface="Microsoft JhengHei"/>
                <a:sym typeface="Microsoft JhengHei"/>
              </a:defRPr>
            </a:pPr>
            <a:r>
              <a:rPr sz="2200" dirty="0" err="1" smtClean="0"/>
              <a:t>历任县委防范办</a:t>
            </a:r>
            <a:r>
              <a:rPr sz="2200" dirty="0" smtClean="0"/>
              <a:t>(610办)</a:t>
            </a:r>
            <a:r>
              <a:rPr sz="2200" dirty="0" err="1" smtClean="0"/>
              <a:t>主任</a:t>
            </a:r>
            <a:r>
              <a:rPr sz="2200" dirty="0" smtClean="0"/>
              <a:t> ：（</a:t>
            </a:r>
            <a:r>
              <a:rPr sz="2200" dirty="0" err="1" smtClean="0"/>
              <a:t>无资料</a:t>
            </a:r>
            <a:r>
              <a:rPr sz="2200" dirty="0" smtClean="0"/>
              <a:t>）</a:t>
            </a:r>
            <a:endParaRPr sz="2200" dirty="0"/>
          </a:p>
          <a:p>
            <a:pPr>
              <a:defRPr sz="2100">
                <a:latin typeface="Microsoft JhengHei"/>
                <a:ea typeface="Microsoft JhengHei"/>
                <a:cs typeface="Microsoft JhengHei"/>
                <a:sym typeface="Microsoft JhengHei"/>
              </a:defRPr>
            </a:pPr>
            <a:endParaRPr sz="2200" b="1" dirty="0">
              <a:solidFill>
                <a:srgbClr val="E46C0A"/>
              </a:solidFill>
            </a:endParaRPr>
          </a:p>
          <a:p>
            <a:pPr>
              <a:defRPr sz="2100" b="1">
                <a:solidFill>
                  <a:srgbClr val="E46C0A"/>
                </a:solidFill>
                <a:latin typeface="Microsoft JhengHei"/>
                <a:ea typeface="Microsoft JhengHei"/>
                <a:cs typeface="Microsoft JhengHei"/>
                <a:sym typeface="Microsoft JhengHei"/>
              </a:defRPr>
            </a:pPr>
            <a:r>
              <a:rPr sz="2200" dirty="0" err="1" smtClean="0">
                <a:solidFill>
                  <a:srgbClr val="FF0000"/>
                </a:solidFill>
              </a:rPr>
              <a:t>武安市</a:t>
            </a:r>
            <a:r>
              <a:rPr lang="en-US" altLang="zh-TW" sz="2200" dirty="0">
                <a:solidFill>
                  <a:srgbClr val="FF0000"/>
                </a:solidFill>
              </a:rPr>
              <a:t>(</a:t>
            </a:r>
            <a:r>
              <a:rPr lang="zh-TW" altLang="en-US" sz="2200" dirty="0" smtClean="0">
                <a:solidFill>
                  <a:srgbClr val="FF0000"/>
                </a:solidFill>
              </a:rPr>
              <a:t>案例</a:t>
            </a:r>
            <a:r>
              <a:rPr lang="en-US" altLang="zh-TW" sz="2200" dirty="0" smtClean="0">
                <a:solidFill>
                  <a:srgbClr val="FF0000"/>
                </a:solidFill>
              </a:rPr>
              <a:t>6)</a:t>
            </a:r>
            <a:endParaRPr sz="2200" dirty="0">
              <a:solidFill>
                <a:srgbClr val="FF0000"/>
              </a:solidFill>
            </a:endParaRPr>
          </a:p>
          <a:p>
            <a:pPr>
              <a:defRPr sz="2100">
                <a:latin typeface="Microsoft JhengHei"/>
                <a:ea typeface="Microsoft JhengHei"/>
                <a:cs typeface="Microsoft JhengHei"/>
                <a:sym typeface="Microsoft JhengHei"/>
              </a:defRPr>
            </a:pPr>
            <a:r>
              <a:rPr sz="2200" dirty="0" err="1" smtClean="0"/>
              <a:t>历任市政法委书记：</a:t>
            </a:r>
            <a:r>
              <a:rPr sz="2200" b="1" dirty="0" err="1" smtClean="0"/>
              <a:t>麻增礼</a:t>
            </a:r>
            <a:r>
              <a:rPr sz="2200" b="1" dirty="0" err="1"/>
              <a:t>、宋玉申、谷志强、任西山、韩保魁</a:t>
            </a:r>
            <a:endParaRPr sz="2200" b="1" dirty="0"/>
          </a:p>
          <a:p>
            <a:pPr>
              <a:defRPr sz="2100">
                <a:latin typeface="Microsoft JhengHei"/>
                <a:ea typeface="Microsoft JhengHei"/>
                <a:cs typeface="Microsoft JhengHei"/>
                <a:sym typeface="Microsoft JhengHei"/>
              </a:defRPr>
            </a:pPr>
            <a:r>
              <a:rPr sz="2200" dirty="0" err="1" smtClean="0"/>
              <a:t>历任市委防范办</a:t>
            </a:r>
            <a:r>
              <a:rPr sz="2200" dirty="0" smtClean="0"/>
              <a:t>(610办)</a:t>
            </a:r>
            <a:r>
              <a:rPr sz="2200" dirty="0" err="1" smtClean="0"/>
              <a:t>主任</a:t>
            </a:r>
            <a:r>
              <a:rPr sz="2200" dirty="0" smtClean="0"/>
              <a:t> </a:t>
            </a:r>
            <a:r>
              <a:rPr sz="2200" dirty="0"/>
              <a:t>：</a:t>
            </a:r>
            <a:r>
              <a:rPr sz="2200" b="1" dirty="0" err="1"/>
              <a:t>韩俊义、李学平</a:t>
            </a:r>
            <a:endParaRPr sz="2200" b="1" dirty="0"/>
          </a:p>
        </p:txBody>
      </p:sp>
      <p:sp>
        <p:nvSpPr>
          <p:cNvPr id="441" name="矩形 6"/>
          <p:cNvSpPr/>
          <p:nvPr/>
        </p:nvSpPr>
        <p:spPr>
          <a:xfrm>
            <a:off x="296271" y="5373216"/>
            <a:ext cx="8485063" cy="830993"/>
          </a:xfrm>
          <a:prstGeom prst="rect">
            <a:avLst/>
          </a:prstGeom>
          <a:ln w="28575">
            <a:solidFill>
              <a:srgbClr val="0070C0"/>
            </a:solidFill>
          </a:ln>
          <a:extLst>
            <a:ext uri="{C572A759-6A51-4108-AA02-DFA0A04FC94B}">
              <ma14:wrappingTextBoxFlag xmlns="" xmlns:ma14="http://schemas.microsoft.com/office/mac/drawingml/2011/main" val="1"/>
            </a:ext>
          </a:extLst>
        </p:spPr>
        <p:txBody>
          <a:bodyPr lIns="45718" tIns="45718" rIns="45718" bIns="45718">
            <a:spAutoFit/>
          </a:bodyPr>
          <a:lstStyle/>
          <a:p>
            <a:pPr>
              <a:defRPr sz="2400">
                <a:latin typeface="微軟正黑體"/>
                <a:ea typeface="微軟正黑體"/>
                <a:cs typeface="微軟正黑體"/>
                <a:sym typeface="微軟正黑體"/>
              </a:defRPr>
            </a:pPr>
            <a:r>
              <a:rPr smtClean="0"/>
              <a:t>到目前为止，</a:t>
            </a:r>
            <a:r>
              <a:rPr b="1" smtClean="0">
                <a:solidFill>
                  <a:srgbClr val="C00000"/>
                </a:solidFill>
              </a:rPr>
              <a:t>河北省</a:t>
            </a:r>
            <a:r>
              <a:rPr smtClean="0"/>
              <a:t>有</a:t>
            </a:r>
            <a:r>
              <a:rPr b="1" smtClean="0">
                <a:solidFill>
                  <a:srgbClr val="C00000"/>
                </a:solidFill>
              </a:rPr>
              <a:t>5857</a:t>
            </a:r>
            <a:r>
              <a:rPr smtClean="0"/>
              <a:t>名的公检法司、教育界、媒体界等人员因迫害法轮功学员，被海外组织“追查国际”立案追查</a:t>
            </a:r>
            <a:endParaRPr/>
          </a:p>
        </p:txBody>
      </p:sp>
    </p:spTree>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7" name="矩形 5"/>
          <p:cNvSpPr txBox="1"/>
          <p:nvPr/>
        </p:nvSpPr>
        <p:spPr>
          <a:xfrm>
            <a:off x="318706" y="184282"/>
            <a:ext cx="4508064" cy="662941"/>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p>
            <a:pPr>
              <a:defRPr sz="3200" b="1">
                <a:solidFill>
                  <a:srgbClr val="FFFFFF"/>
                </a:solidFill>
                <a:latin typeface="微軟正黑體"/>
                <a:ea typeface="微軟正黑體"/>
                <a:cs typeface="微軟正黑體"/>
                <a:sym typeface="微軟正黑體"/>
              </a:defRPr>
            </a:pPr>
            <a:r>
              <a:t>11-3. XX市官員惡報實例</a:t>
            </a:r>
          </a:p>
        </p:txBody>
      </p:sp>
      <p:grpSp>
        <p:nvGrpSpPr>
          <p:cNvPr id="270" name="矩形 3"/>
          <p:cNvGrpSpPr/>
          <p:nvPr/>
        </p:nvGrpSpPr>
        <p:grpSpPr>
          <a:xfrm>
            <a:off x="13400" y="-1"/>
            <a:ext cx="9130602" cy="836716"/>
            <a:chOff x="-1" y="-1"/>
            <a:chExt cx="9130600" cy="836714"/>
          </a:xfrm>
        </p:grpSpPr>
        <p:sp>
          <p:nvSpPr>
            <p:cNvPr id="268" name="矩形"/>
            <p:cNvSpPr/>
            <p:nvPr/>
          </p:nvSpPr>
          <p:spPr>
            <a:xfrm>
              <a:off x="-1" y="-1"/>
              <a:ext cx="9130600" cy="836714"/>
            </a:xfrm>
            <a:prstGeom prst="rect">
              <a:avLst/>
            </a:prstGeom>
            <a:solidFill>
              <a:srgbClr val="000000"/>
            </a:solidFill>
            <a:ln w="12700" cap="flat">
              <a:noFill/>
              <a:miter lim="400000"/>
            </a:ln>
            <a:effectLst/>
          </p:spPr>
          <p:txBody>
            <a:bodyPr wrap="square" lIns="45719" tIns="45719" rIns="45719" bIns="45719" numCol="1" anchor="ctr">
              <a:noAutofit/>
            </a:bodyPr>
            <a:lstStyle/>
            <a:p>
              <a:pPr>
                <a:defRPr sz="3200" b="1">
                  <a:solidFill>
                    <a:srgbClr val="FFFFFF"/>
                  </a:solidFill>
                  <a:latin typeface="微軟正黑體"/>
                  <a:ea typeface="微軟正黑體"/>
                  <a:cs typeface="微軟正黑體"/>
                  <a:sym typeface="微軟正黑體"/>
                </a:defRPr>
              </a:pPr>
              <a:endParaRPr/>
            </a:p>
          </p:txBody>
        </p:sp>
        <p:sp>
          <p:nvSpPr>
            <p:cNvPr id="269" name="9-3. 長沙市官員惡報實例"/>
            <p:cNvSpPr txBox="1"/>
            <p:nvPr/>
          </p:nvSpPr>
          <p:spPr>
            <a:xfrm>
              <a:off x="-1" y="125971"/>
              <a:ext cx="9130600" cy="58477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ctr">
              <a:spAutoFit/>
            </a:bodyPr>
            <a:lstStyle/>
            <a:p>
              <a:pPr>
                <a:defRPr sz="3200" b="1">
                  <a:solidFill>
                    <a:srgbClr val="FFFFFF"/>
                  </a:solidFill>
                  <a:latin typeface="微軟正黑體"/>
                  <a:ea typeface="微軟正黑體"/>
                  <a:cs typeface="微軟正黑體"/>
                  <a:sym typeface="微軟正黑體"/>
                </a:defRPr>
              </a:pPr>
              <a:r>
                <a:rPr dirty="0"/>
                <a:t> </a:t>
              </a:r>
              <a:r>
                <a:rPr lang="en-US" dirty="0"/>
                <a:t> </a:t>
              </a:r>
              <a:r>
                <a:rPr lang="en-US" dirty="0" smtClean="0"/>
                <a:t>10-4</a:t>
              </a:r>
              <a:r>
                <a:rPr dirty="0" smtClean="0"/>
                <a:t>.</a:t>
              </a:r>
              <a:r>
                <a:rPr lang="zh-TW" altLang="en-US" b="1" dirty="0" smtClean="0"/>
                <a:t>邯郸市</a:t>
              </a:r>
              <a:endParaRPr dirty="0">
                <a:solidFill>
                  <a:schemeClr val="bg1"/>
                </a:solidFill>
              </a:endParaRPr>
            </a:p>
          </p:txBody>
        </p:sp>
      </p:grpSp>
      <p:grpSp>
        <p:nvGrpSpPr>
          <p:cNvPr id="273" name="矩形 6"/>
          <p:cNvGrpSpPr/>
          <p:nvPr/>
        </p:nvGrpSpPr>
        <p:grpSpPr>
          <a:xfrm>
            <a:off x="7093178" y="94319"/>
            <a:ext cx="1919952" cy="648075"/>
            <a:chOff x="0" y="77283"/>
            <a:chExt cx="1631919" cy="648074"/>
          </a:xfrm>
        </p:grpSpPr>
        <p:sp>
          <p:nvSpPr>
            <p:cNvPr id="271" name="矩形"/>
            <p:cNvSpPr/>
            <p:nvPr/>
          </p:nvSpPr>
          <p:spPr>
            <a:xfrm>
              <a:off x="0" y="77283"/>
              <a:ext cx="1631919" cy="648074"/>
            </a:xfrm>
            <a:prstGeom prst="rect">
              <a:avLst/>
            </a:prstGeom>
            <a:solidFill>
              <a:srgbClr val="FFFFFF"/>
            </a:solidFill>
            <a:ln w="28575" cap="flat">
              <a:solidFill>
                <a:srgbClr val="000000"/>
              </a:solidFill>
              <a:prstDash val="solid"/>
              <a:round/>
            </a:ln>
            <a:effectLst/>
          </p:spPr>
          <p:txBody>
            <a:bodyPr wrap="square" lIns="45719" tIns="45719" rIns="45719" bIns="45719" numCol="1" anchor="ctr">
              <a:noAutofit/>
            </a:bodyPr>
            <a:lstStyle/>
            <a:p>
              <a:pPr algn="ctr">
                <a:defRPr sz="4000" b="1">
                  <a:latin typeface="微軟正黑體"/>
                  <a:ea typeface="微軟正黑體"/>
                  <a:cs typeface="微軟正黑體"/>
                  <a:sym typeface="微軟正黑體"/>
                </a:defRPr>
              </a:pPr>
              <a:endParaRPr/>
            </a:p>
          </p:txBody>
        </p:sp>
        <p:sp>
          <p:nvSpPr>
            <p:cNvPr id="272" name="惡報2"/>
            <p:cNvSpPr txBox="1"/>
            <p:nvPr/>
          </p:nvSpPr>
          <p:spPr>
            <a:xfrm>
              <a:off x="102938" y="139712"/>
              <a:ext cx="1426043" cy="523217"/>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ctr">
              <a:spAutoFit/>
            </a:bodyPr>
            <a:lstStyle/>
            <a:p>
              <a:pPr algn="ctr">
                <a:defRPr sz="4000" b="1">
                  <a:latin typeface="微軟正黑體"/>
                  <a:ea typeface="微軟正黑體"/>
                  <a:cs typeface="微軟正黑體"/>
                  <a:sym typeface="微軟正黑體"/>
                </a:defRPr>
              </a:pPr>
              <a:r>
                <a:rPr sz="2800" dirty="0" smtClean="0"/>
                <a:t>惡</a:t>
              </a:r>
              <a:r>
                <a:rPr lang="zh-TW" altLang="en-US" sz="2800" dirty="0" smtClean="0"/>
                <a:t>報</a:t>
              </a:r>
              <a:r>
                <a:rPr lang="en-US" altLang="zh-TW" sz="2800" dirty="0" smtClean="0"/>
                <a:t>5&amp;6</a:t>
              </a:r>
              <a:endParaRPr lang="en-US" altLang="zh-TW" sz="2800" dirty="0"/>
            </a:p>
          </p:txBody>
        </p:sp>
      </p:grpSp>
      <p:sp>
        <p:nvSpPr>
          <p:cNvPr id="3" name="矩形 2"/>
          <p:cNvSpPr/>
          <p:nvPr/>
        </p:nvSpPr>
        <p:spPr>
          <a:xfrm>
            <a:off x="52798" y="908720"/>
            <a:ext cx="8977360" cy="3170099"/>
          </a:xfrm>
          <a:prstGeom prst="rect">
            <a:avLst/>
          </a:prstGeom>
          <a:ln>
            <a:solidFill>
              <a:schemeClr val="tx1"/>
            </a:solidFill>
          </a:ln>
        </p:spPr>
        <p:txBody>
          <a:bodyPr wrap="square">
            <a:spAutoFit/>
          </a:bodyPr>
          <a:lstStyle/>
          <a:p>
            <a:pPr fontAlgn="base"/>
            <a:r>
              <a:rPr lang="zh-TW" altLang="en-US" sz="2000" b="1" dirty="0" smtClean="0">
                <a:latin typeface="微軟正黑體" panose="020B0604030504040204" pitchFamily="34" charset="-120"/>
                <a:ea typeface="微軟正黑體" panose="020B0604030504040204" pitchFamily="34" charset="-120"/>
              </a:rPr>
              <a:t>邯郸政法委书记</a:t>
            </a:r>
            <a:r>
              <a:rPr lang="zh-TW" altLang="en-US" sz="2000" b="1" dirty="0" smtClean="0">
                <a:solidFill>
                  <a:srgbClr val="00B050"/>
                </a:solidFill>
                <a:latin typeface="微軟正黑體" panose="020B0604030504040204" pitchFamily="34" charset="-120"/>
                <a:ea typeface="微軟正黑體" panose="020B0604030504040204" pitchFamily="34" charset="-120"/>
              </a:rPr>
              <a:t>冯连生</a:t>
            </a:r>
            <a:r>
              <a:rPr lang="zh-TW" altLang="en-US" sz="2000" b="1" dirty="0" smtClean="0">
                <a:latin typeface="微軟正黑體" panose="020B0604030504040204" pitchFamily="34" charset="-120"/>
                <a:ea typeface="微軟正黑體" panose="020B0604030504040204" pitchFamily="34" charset="-120"/>
              </a:rPr>
              <a:t>得</a:t>
            </a:r>
            <a:r>
              <a:rPr lang="zh-TW" altLang="en-US" sz="2000" b="1" dirty="0">
                <a:solidFill>
                  <a:srgbClr val="FF0000"/>
                </a:solidFill>
                <a:latin typeface="微軟正黑體" panose="020B0604030504040204" pitchFamily="34" charset="-120"/>
                <a:ea typeface="微軟正黑體" panose="020B0604030504040204" pitchFamily="34" charset="-120"/>
              </a:rPr>
              <a:t>胃</a:t>
            </a:r>
            <a:r>
              <a:rPr lang="zh-TW" altLang="en-US" sz="2000" b="1" dirty="0" smtClean="0">
                <a:solidFill>
                  <a:srgbClr val="FF0000"/>
                </a:solidFill>
                <a:latin typeface="微軟正黑體" panose="020B0604030504040204" pitchFamily="34" charset="-120"/>
                <a:ea typeface="微軟正黑體" panose="020B0604030504040204" pitchFamily="34" charset="-120"/>
              </a:rPr>
              <a:t>癌</a:t>
            </a:r>
            <a:r>
              <a:rPr lang="zh-TW" altLang="en-US" sz="2000" b="1" dirty="0" smtClean="0">
                <a:latin typeface="微軟正黑體" panose="020B0604030504040204" pitchFamily="34" charset="-120"/>
                <a:ea typeface="微軟正黑體" panose="020B0604030504040204" pitchFamily="34" charset="-120"/>
              </a:rPr>
              <a:t> </a:t>
            </a:r>
            <a:r>
              <a:rPr lang="en-US" altLang="zh-TW" sz="2000" dirty="0" smtClean="0">
                <a:latin typeface="微軟正黑體" panose="020B0604030504040204" pitchFamily="34" charset="-120"/>
                <a:ea typeface="微軟正黑體" panose="020B0604030504040204" pitchFamily="34" charset="-120"/>
              </a:rPr>
              <a:t>【</a:t>
            </a:r>
            <a:r>
              <a:rPr lang="zh-TW" altLang="en-US" sz="2000" dirty="0" smtClean="0">
                <a:latin typeface="微軟正黑體" panose="020B0604030504040204" pitchFamily="34" charset="-120"/>
                <a:ea typeface="微軟正黑體" panose="020B0604030504040204" pitchFamily="34" charset="-120"/>
              </a:rPr>
              <a:t>明慧网二零一八年四月十九日</a:t>
            </a:r>
            <a:r>
              <a:rPr lang="en-US" altLang="zh-TW" sz="2000" dirty="0" smtClean="0">
                <a:latin typeface="微軟正黑體" panose="020B0604030504040204" pitchFamily="34" charset="-120"/>
                <a:ea typeface="微軟正黑體" panose="020B0604030504040204" pitchFamily="34" charset="-120"/>
              </a:rPr>
              <a:t>】</a:t>
            </a:r>
            <a:endParaRPr lang="zh-TW" altLang="en-US" sz="2000" dirty="0">
              <a:latin typeface="微軟正黑體" panose="020B0604030504040204" pitchFamily="34" charset="-120"/>
              <a:ea typeface="微軟正黑體" panose="020B0604030504040204" pitchFamily="34" charset="-120"/>
            </a:endParaRPr>
          </a:p>
          <a:p>
            <a:pPr fontAlgn="base"/>
            <a:r>
              <a:rPr lang="zh-TW" altLang="en-US" sz="2000" dirty="0" smtClean="0">
                <a:solidFill>
                  <a:srgbClr val="00B050"/>
                </a:solidFill>
                <a:latin typeface="微軟正黑體" panose="020B0604030504040204" pitchFamily="34" charset="-120"/>
                <a:ea typeface="微軟正黑體" panose="020B0604030504040204" pitchFamily="34" charset="-120"/>
              </a:rPr>
              <a:t>冯连生</a:t>
            </a:r>
            <a:r>
              <a:rPr lang="zh-TW" altLang="en-US" sz="2000" dirty="0" smtClean="0">
                <a:latin typeface="微軟正黑體" panose="020B0604030504040204" pitchFamily="34" charset="-120"/>
                <a:ea typeface="微軟正黑體" panose="020B0604030504040204" pitchFamily="34" charset="-120"/>
              </a:rPr>
              <a:t>是</a:t>
            </a:r>
            <a:r>
              <a:rPr lang="zh-TW" altLang="en-US" sz="2000" dirty="0">
                <a:latin typeface="微軟正黑體" panose="020B0604030504040204" pitchFamily="34" charset="-120"/>
                <a:ea typeface="微軟正黑體" panose="020B0604030504040204" pitchFamily="34" charset="-120"/>
              </a:rPr>
              <a:t>在</a:t>
            </a:r>
            <a:r>
              <a:rPr lang="en-US" altLang="zh-TW" sz="2000" dirty="0">
                <a:latin typeface="微軟正黑體" panose="020B0604030504040204" pitchFamily="34" charset="-120"/>
                <a:ea typeface="微軟正黑體" panose="020B0604030504040204" pitchFamily="34" charset="-120"/>
              </a:rPr>
              <a:t>2011</a:t>
            </a:r>
            <a:r>
              <a:rPr lang="zh-TW" altLang="en-US" sz="2000" dirty="0">
                <a:latin typeface="微軟正黑體" panose="020B0604030504040204" pitchFamily="34" charset="-120"/>
                <a:ea typeface="微軟正黑體" panose="020B0604030504040204" pitchFamily="34" charset="-120"/>
              </a:rPr>
              <a:t>年</a:t>
            </a:r>
            <a:r>
              <a:rPr lang="zh-TW" altLang="en-US" sz="2000" dirty="0" smtClean="0">
                <a:latin typeface="微軟正黑體" panose="020B0604030504040204" pitchFamily="34" charset="-120"/>
                <a:ea typeface="微軟正黑體" panose="020B0604030504040204" pitchFamily="34" charset="-120"/>
              </a:rPr>
              <a:t>接替</a:t>
            </a:r>
            <a:r>
              <a:rPr lang="zh-TW" altLang="en-US" sz="2000" dirty="0" smtClean="0">
                <a:solidFill>
                  <a:srgbClr val="00B050"/>
                </a:solidFill>
                <a:latin typeface="微軟正黑體" panose="020B0604030504040204" pitchFamily="34" charset="-120"/>
                <a:ea typeface="微軟正黑體" panose="020B0604030504040204" pitchFamily="34" charset="-120"/>
              </a:rPr>
              <a:t>周国江</a:t>
            </a:r>
            <a:r>
              <a:rPr lang="zh-TW" altLang="en-US" sz="2000" dirty="0" smtClean="0">
                <a:latin typeface="微軟正黑體" panose="020B0604030504040204" pitchFamily="34" charset="-120"/>
                <a:ea typeface="微軟正黑體" panose="020B0604030504040204" pitchFamily="34" charset="-120"/>
              </a:rPr>
              <a:t>任邯郸政法委书记，并同时兼任邯郸市委副书记一职，可谓位高权重。他上台后继续推行迫害法轮功政策，主抓邯郸地区公检法、</a:t>
            </a:r>
            <a:r>
              <a:rPr lang="en-US" altLang="zh-TW" sz="2000" dirty="0" smtClean="0">
                <a:latin typeface="微軟正黑體" panose="020B0604030504040204" pitchFamily="34" charset="-120"/>
                <a:ea typeface="微軟正黑體" panose="020B0604030504040204" pitchFamily="34" charset="-120"/>
              </a:rPr>
              <a:t>610</a:t>
            </a:r>
            <a:r>
              <a:rPr lang="zh-TW" altLang="en-US" sz="2000" dirty="0" smtClean="0">
                <a:latin typeface="微軟正黑體" panose="020B0604030504040204" pitchFamily="34" charset="-120"/>
                <a:ea typeface="微軟正黑體" panose="020B0604030504040204" pitchFamily="34" charset="-120"/>
              </a:rPr>
              <a:t>、劳教所和迫害法轮功。可以说这两年多时间来邯郸地区所有这些迫害的发生冯连生都负有不可推卸的责任。</a:t>
            </a:r>
            <a:endParaRPr lang="en-US" altLang="zh-TW" sz="2000" dirty="0" smtClean="0">
              <a:latin typeface="微軟正黑體" panose="020B0604030504040204" pitchFamily="34" charset="-120"/>
              <a:ea typeface="微軟正黑體" panose="020B0604030504040204" pitchFamily="34" charset="-120"/>
            </a:endParaRPr>
          </a:p>
          <a:p>
            <a:pPr fontAlgn="base"/>
            <a:endParaRPr lang="zh-TW" altLang="en-US" sz="2000" dirty="0">
              <a:latin typeface="微軟正黑體" panose="020B0604030504040204" pitchFamily="34" charset="-120"/>
              <a:ea typeface="微軟正黑體" panose="020B0604030504040204" pitchFamily="34" charset="-120"/>
            </a:endParaRPr>
          </a:p>
          <a:p>
            <a:pPr fontAlgn="base"/>
            <a:r>
              <a:rPr lang="en-US" altLang="zh-TW" sz="2000" dirty="0">
                <a:latin typeface="微軟正黑體" panose="020B0604030504040204" pitchFamily="34" charset="-120"/>
                <a:ea typeface="微軟正黑體" panose="020B0604030504040204" pitchFamily="34" charset="-120"/>
              </a:rPr>
              <a:t>2013</a:t>
            </a:r>
            <a:r>
              <a:rPr lang="zh-TW" altLang="en-US" sz="2000" dirty="0">
                <a:latin typeface="微軟正黑體" panose="020B0604030504040204" pitchFamily="34" charset="-120"/>
                <a:ea typeface="微軟正黑體" panose="020B0604030504040204" pitchFamily="34" charset="-120"/>
              </a:rPr>
              <a:t>年</a:t>
            </a:r>
            <a:r>
              <a:rPr lang="en-US" altLang="zh-TW" sz="2000" dirty="0" smtClean="0">
                <a:latin typeface="微軟正黑體" panose="020B0604030504040204" pitchFamily="34" charset="-120"/>
                <a:ea typeface="微軟正黑體" panose="020B0604030504040204" pitchFamily="34" charset="-120"/>
              </a:rPr>
              <a:t>12</a:t>
            </a:r>
            <a:r>
              <a:rPr lang="zh-TW" altLang="en-US" sz="2000" dirty="0" smtClean="0">
                <a:latin typeface="微軟正黑體" panose="020B0604030504040204" pitchFamily="34" charset="-120"/>
                <a:ea typeface="微軟正黑體" panose="020B0604030504040204" pitchFamily="34" charset="-120"/>
              </a:rPr>
              <a:t>月初，透过中共的重重封锁传出来的消息证实：冯连生因迫害法轮功已经遭到恶报──得</a:t>
            </a:r>
            <a:r>
              <a:rPr lang="zh-TW" altLang="en-US" sz="2000" dirty="0" smtClean="0">
                <a:solidFill>
                  <a:srgbClr val="FF0000"/>
                </a:solidFill>
                <a:latin typeface="微軟正黑體" panose="020B0604030504040204" pitchFamily="34" charset="-120"/>
                <a:ea typeface="微軟正黑體" panose="020B0604030504040204" pitchFamily="34" charset="-120"/>
              </a:rPr>
              <a:t>胃癌</a:t>
            </a:r>
            <a:r>
              <a:rPr lang="zh-TW" altLang="en-US" sz="2000" dirty="0" smtClean="0">
                <a:latin typeface="微軟正黑體" panose="020B0604030504040204" pitchFamily="34" charset="-120"/>
                <a:ea typeface="微軟正黑體" panose="020B0604030504040204" pitchFamily="34" charset="-120"/>
              </a:rPr>
              <a:t>开刀住院了。冯连生是继前公安局局长</a:t>
            </a:r>
            <a:r>
              <a:rPr lang="zh-TW" altLang="en-US" sz="2000" dirty="0" smtClean="0">
                <a:solidFill>
                  <a:srgbClr val="00B050"/>
                </a:solidFill>
                <a:latin typeface="微軟正黑體" panose="020B0604030504040204" pitchFamily="34" charset="-120"/>
                <a:ea typeface="微軟正黑體" panose="020B0604030504040204" pitchFamily="34" charset="-120"/>
              </a:rPr>
              <a:t>李桂洪</a:t>
            </a:r>
            <a:r>
              <a:rPr lang="zh-TW" altLang="en-US" sz="2000" dirty="0" smtClean="0">
                <a:latin typeface="微軟正黑體" panose="020B0604030504040204" pitchFamily="34" charset="-120"/>
                <a:ea typeface="微軟正黑體" panose="020B0604030504040204" pitchFamily="34" charset="-120"/>
              </a:rPr>
              <a:t>得</a:t>
            </a:r>
            <a:r>
              <a:rPr lang="zh-TW" altLang="en-US" sz="2000" dirty="0" smtClean="0">
                <a:solidFill>
                  <a:srgbClr val="FF0000"/>
                </a:solidFill>
                <a:latin typeface="微軟正黑體" panose="020B0604030504040204" pitchFamily="34" charset="-120"/>
                <a:ea typeface="微軟正黑體" panose="020B0604030504040204" pitchFamily="34" charset="-120"/>
              </a:rPr>
              <a:t>脑溢血</a:t>
            </a:r>
            <a:r>
              <a:rPr lang="zh-TW" altLang="en-US" sz="2000" dirty="0" smtClean="0">
                <a:latin typeface="微軟正黑體" panose="020B0604030504040204" pitchFamily="34" charset="-120"/>
                <a:ea typeface="微軟正黑體" panose="020B0604030504040204" pitchFamily="34" charset="-120"/>
              </a:rPr>
              <a:t>神智不清后又一个邯郸现任高官，他们共同的特点就是紧随江泽民、周永康之流疯狂迫害善良的法轮功学员。</a:t>
            </a:r>
            <a:endParaRPr lang="zh-TW" altLang="en-US" sz="2000" dirty="0">
              <a:latin typeface="微軟正黑體" panose="020B0604030504040204" pitchFamily="34" charset="-120"/>
              <a:ea typeface="微軟正黑體" panose="020B0604030504040204" pitchFamily="34" charset="-120"/>
            </a:endParaRPr>
          </a:p>
        </p:txBody>
      </p:sp>
      <p:sp>
        <p:nvSpPr>
          <p:cNvPr id="2" name="矩形 1"/>
          <p:cNvSpPr/>
          <p:nvPr/>
        </p:nvSpPr>
        <p:spPr>
          <a:xfrm>
            <a:off x="72764" y="4221088"/>
            <a:ext cx="8957394" cy="2554545"/>
          </a:xfrm>
          <a:prstGeom prst="rect">
            <a:avLst/>
          </a:prstGeom>
          <a:ln>
            <a:solidFill>
              <a:schemeClr val="tx1"/>
            </a:solidFill>
          </a:ln>
        </p:spPr>
        <p:txBody>
          <a:bodyPr wrap="square">
            <a:spAutoFit/>
          </a:bodyPr>
          <a:lstStyle/>
          <a:p>
            <a:r>
              <a:rPr lang="zh-TW" altLang="en-US" sz="2000" b="1" dirty="0" smtClean="0">
                <a:latin typeface="微軟正黑體" panose="020B0604030504040204" pitchFamily="34" charset="-120"/>
                <a:ea typeface="微軟正黑體" panose="020B0604030504040204" pitchFamily="34" charset="-120"/>
              </a:rPr>
              <a:t>不怕报应，不等于不遭报应 </a:t>
            </a:r>
            <a:r>
              <a:rPr lang="en-US" altLang="zh-TW" sz="2000" dirty="0" smtClean="0">
                <a:latin typeface="微軟正黑體" panose="020B0604030504040204" pitchFamily="34" charset="-120"/>
                <a:ea typeface="微軟正黑體" panose="020B0604030504040204" pitchFamily="34" charset="-120"/>
              </a:rPr>
              <a:t>【</a:t>
            </a:r>
            <a:r>
              <a:rPr lang="zh-TW" altLang="en-US" sz="2000" dirty="0" smtClean="0">
                <a:latin typeface="微軟正黑體" panose="020B0604030504040204" pitchFamily="34" charset="-120"/>
                <a:ea typeface="微軟正黑體" panose="020B0604030504040204" pitchFamily="34" charset="-120"/>
              </a:rPr>
              <a:t>明慧网二零一八年四月十九日</a:t>
            </a:r>
            <a:r>
              <a:rPr lang="en-US" altLang="zh-TW" sz="2000" dirty="0" smtClean="0">
                <a:latin typeface="微軟正黑體" panose="020B0604030504040204" pitchFamily="34" charset="-120"/>
                <a:ea typeface="微軟正黑體" panose="020B0604030504040204" pitchFamily="34" charset="-120"/>
              </a:rPr>
              <a:t>】</a:t>
            </a:r>
            <a:endParaRPr lang="zh-TW" altLang="en-US" sz="2000" b="1" dirty="0">
              <a:latin typeface="微軟正黑體" panose="020B0604030504040204" pitchFamily="34" charset="-120"/>
              <a:ea typeface="微軟正黑體" panose="020B0604030504040204" pitchFamily="34" charset="-120"/>
            </a:endParaRPr>
          </a:p>
          <a:p>
            <a:r>
              <a:rPr lang="zh-TW" altLang="en-US" sz="2000" dirty="0" smtClean="0">
                <a:solidFill>
                  <a:srgbClr val="00B050"/>
                </a:solidFill>
                <a:latin typeface="微軟正黑體" panose="020B0604030504040204" pitchFamily="34" charset="-120"/>
                <a:ea typeface="微軟正黑體" panose="020B0604030504040204" pitchFamily="34" charset="-120"/>
              </a:rPr>
              <a:t>党殿军</a:t>
            </a:r>
            <a:r>
              <a:rPr lang="zh-TW" altLang="en-US" sz="2000" dirty="0" smtClean="0">
                <a:latin typeface="微軟正黑體" panose="020B0604030504040204" pitchFamily="34" charset="-120"/>
                <a:ea typeface="微軟正黑體" panose="020B0604030504040204" pitchFamily="34" charset="-120"/>
              </a:rPr>
              <a:t>，邯郸市邯山区公安分局国保大队长，他在位期间为了眼前私利疯狂迫害法轮功学员，被他绑架、非法劳教或判刑的法轮功学员多达数十人，他还经常在非法审讯时毒打、电击等酷刑折磨法轮功学员。在法轮功学员对他讲真相劝其停止作恶时，否则会遭报时，他口口声声说：</a:t>
            </a:r>
            <a:r>
              <a:rPr lang="zh-TW" altLang="en-US" sz="2000" dirty="0" smtClean="0">
                <a:solidFill>
                  <a:srgbClr val="FF0000"/>
                </a:solidFill>
                <a:latin typeface="微軟正黑體" panose="020B0604030504040204" pitchFamily="34" charset="-120"/>
                <a:ea typeface="微軟正黑體" panose="020B0604030504040204" pitchFamily="34" charset="-120"/>
              </a:rPr>
              <a:t>「我是共产党员，无神论者就是不怕遭报应。」 </a:t>
            </a:r>
            <a:r>
              <a:rPr lang="zh-TW" altLang="en-US" sz="2000" dirty="0" smtClean="0">
                <a:latin typeface="微軟正黑體" panose="020B0604030504040204" pitchFamily="34" charset="-120"/>
                <a:ea typeface="微軟正黑體" panose="020B0604030504040204" pitchFamily="34" charset="-120"/>
              </a:rPr>
              <a:t>然而当报应来到时，他是显得那么的可怜与凄惨。他遭恶报得</a:t>
            </a:r>
            <a:r>
              <a:rPr lang="zh-TW" altLang="en-US" sz="2000" dirty="0" smtClean="0">
                <a:solidFill>
                  <a:srgbClr val="FF0000"/>
                </a:solidFill>
                <a:latin typeface="微軟正黑體" panose="020B0604030504040204" pitchFamily="34" charset="-120"/>
                <a:ea typeface="微軟正黑體" panose="020B0604030504040204" pitchFamily="34" charset="-120"/>
              </a:rPr>
              <a:t>癌症</a:t>
            </a:r>
            <a:r>
              <a:rPr lang="zh-TW" altLang="en-US" sz="2000" dirty="0" smtClean="0">
                <a:latin typeface="微軟正黑體" panose="020B0604030504040204" pitchFamily="34" charset="-120"/>
                <a:ea typeface="微軟正黑體" panose="020B0604030504040204" pitchFamily="34" charset="-120"/>
              </a:rPr>
              <a:t>后总是低着头怕别人知道，原来迫害法轮功学员时的嚣张气焰也没有了，</a:t>
            </a:r>
            <a:r>
              <a:rPr lang="zh-TW" altLang="en-US" sz="2000" dirty="0" smtClean="0">
                <a:solidFill>
                  <a:srgbClr val="FF0000"/>
                </a:solidFill>
                <a:latin typeface="微軟正黑體" panose="020B0604030504040204" pitchFamily="34" charset="-120"/>
                <a:ea typeface="微軟正黑體" panose="020B0604030504040204" pitchFamily="34" charset="-120"/>
              </a:rPr>
              <a:t>于</a:t>
            </a:r>
            <a:r>
              <a:rPr lang="en-US" altLang="zh-TW" sz="2000" dirty="0" smtClean="0">
                <a:solidFill>
                  <a:srgbClr val="FF0000"/>
                </a:solidFill>
                <a:latin typeface="微軟正黑體" panose="020B0604030504040204" pitchFamily="34" charset="-120"/>
                <a:ea typeface="微軟正黑體" panose="020B0604030504040204" pitchFamily="34" charset="-120"/>
              </a:rPr>
              <a:t>2004</a:t>
            </a:r>
            <a:r>
              <a:rPr lang="zh-TW" altLang="en-US" sz="2000" dirty="0" smtClean="0">
                <a:solidFill>
                  <a:srgbClr val="FF0000"/>
                </a:solidFill>
                <a:latin typeface="微軟正黑體" panose="020B0604030504040204" pitchFamily="34" charset="-120"/>
                <a:ea typeface="微軟正黑體" panose="020B0604030504040204" pitchFamily="34" charset="-120"/>
              </a:rPr>
              <a:t>年死亡，死时才四十多岁。</a:t>
            </a:r>
            <a:endParaRPr lang="zh-TW" altLang="en-US" sz="2000" dirty="0">
              <a:solidFill>
                <a:srgbClr val="FF0000"/>
              </a:solidFill>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380446793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1" name="矩形 5"/>
          <p:cNvSpPr txBox="1"/>
          <p:nvPr/>
        </p:nvSpPr>
        <p:spPr>
          <a:xfrm>
            <a:off x="318738" y="184307"/>
            <a:ext cx="6237282" cy="769003"/>
          </a:xfrm>
          <a:prstGeom prst="rect">
            <a:avLst/>
          </a:prstGeom>
          <a:ln w="12700">
            <a:miter lim="400000"/>
          </a:ln>
          <a:extLst>
            <a:ext uri="{C572A759-6A51-4108-AA02-DFA0A04FC94B}">
              <ma14:wrappingTextBoxFlag xmlns="" xmlns:ma14="http://schemas.microsoft.com/office/mac/drawingml/2011/main" val="1"/>
            </a:ext>
          </a:extLst>
        </p:spPr>
        <p:txBody>
          <a:bodyPr wrap="none" lIns="45503" tIns="45503" rIns="45503" bIns="45503">
            <a:spAutoFit/>
          </a:bodyPr>
          <a:lstStyle>
            <a:lvl1pPr algn="l" defTabSz="1300480">
              <a:defRPr sz="4400">
                <a:solidFill>
                  <a:srgbClr val="FFFFFF"/>
                </a:solidFill>
                <a:latin typeface="微軟正黑體"/>
                <a:ea typeface="微軟正黑體"/>
                <a:cs typeface="微軟正黑體"/>
                <a:sym typeface="微軟正黑體"/>
              </a:defRPr>
            </a:lvl1pPr>
          </a:lstStyle>
          <a:p>
            <a:pPr hangingPunct="0"/>
            <a:r>
              <a:rPr b="1" kern="0"/>
              <a:t>11-3. XX市官員惡報實例</a:t>
            </a:r>
          </a:p>
        </p:txBody>
      </p:sp>
      <p:grpSp>
        <p:nvGrpSpPr>
          <p:cNvPr id="214" name="矩形 3"/>
          <p:cNvGrpSpPr/>
          <p:nvPr/>
        </p:nvGrpSpPr>
        <p:grpSpPr>
          <a:xfrm>
            <a:off x="13399" y="-2"/>
            <a:ext cx="9130603" cy="836718"/>
            <a:chOff x="-1" y="-2"/>
            <a:chExt cx="12985745" cy="1189997"/>
          </a:xfrm>
          <a:solidFill>
            <a:schemeClr val="accent2">
              <a:lumMod val="60000"/>
              <a:lumOff val="40000"/>
            </a:schemeClr>
          </a:solidFill>
        </p:grpSpPr>
        <p:sp>
          <p:nvSpPr>
            <p:cNvPr id="212" name="矩形"/>
            <p:cNvSpPr/>
            <p:nvPr/>
          </p:nvSpPr>
          <p:spPr>
            <a:xfrm>
              <a:off x="-1" y="-2"/>
              <a:ext cx="12985745" cy="1189997"/>
            </a:xfrm>
            <a:prstGeom prst="rect">
              <a:avLst/>
            </a:prstGeom>
            <a:grpFill/>
            <a:ln w="12700" cap="flat">
              <a:noFill/>
              <a:miter lim="400000"/>
            </a:ln>
            <a:effectLst/>
          </p:spPr>
          <p:txBody>
            <a:bodyPr wrap="square" lIns="65022" tIns="65022" rIns="65022" bIns="65022" numCol="1" anchor="ctr">
              <a:noAutofit/>
            </a:bodyPr>
            <a:lstStyle/>
            <a:p>
              <a:pPr defTabSz="910112" hangingPunct="0">
                <a:defRPr sz="4400">
                  <a:solidFill>
                    <a:srgbClr val="FFFFFF"/>
                  </a:solidFill>
                  <a:latin typeface="微軟正黑體"/>
                  <a:ea typeface="微軟正黑體"/>
                  <a:cs typeface="微軟正黑體"/>
                  <a:sym typeface="微軟正黑體"/>
                </a:defRPr>
              </a:pPr>
              <a:endParaRPr sz="3100" b="1" kern="0">
                <a:solidFill>
                  <a:srgbClr val="FFFFFF"/>
                </a:solidFill>
                <a:latin typeface="微軟正黑體"/>
                <a:ea typeface="微軟正黑體"/>
                <a:cs typeface="微軟正黑體"/>
                <a:sym typeface="微軟正黑體"/>
              </a:endParaRPr>
            </a:p>
          </p:txBody>
        </p:sp>
        <p:sp>
          <p:nvSpPr>
            <p:cNvPr id="213" name="9-3. 株洲市官員惡報實例"/>
            <p:cNvSpPr txBox="1"/>
            <p:nvPr/>
          </p:nvSpPr>
          <p:spPr>
            <a:xfrm>
              <a:off x="-1" y="63893"/>
              <a:ext cx="12985745" cy="1062209"/>
            </a:xfrm>
            <a:prstGeom prst="rect">
              <a:avLst/>
            </a:prstGeom>
            <a:grpFill/>
            <a:ln w="12700" cap="flat">
              <a:noFill/>
              <a:miter lim="400000"/>
            </a:ln>
            <a:effectLst/>
            <a:extLst>
              <a:ext uri="{C572A759-6A51-4108-AA02-DFA0A04FC94B}">
                <ma14:wrappingTextBoxFlag xmlns="" xmlns:ma14="http://schemas.microsoft.com/office/mac/drawingml/2011/main" val="1"/>
              </a:ext>
            </a:extLst>
          </p:spPr>
          <p:txBody>
            <a:bodyPr wrap="square" lIns="65022" tIns="65022" rIns="65022" bIns="65022" numCol="1" anchor="ctr">
              <a:spAutoFit/>
            </a:bodyPr>
            <a:lstStyle>
              <a:lvl1pPr algn="l" defTabSz="1300480">
                <a:defRPr sz="4400">
                  <a:solidFill>
                    <a:srgbClr val="FFFFFF"/>
                  </a:solidFill>
                  <a:latin typeface="微軟正黑體"/>
                  <a:ea typeface="微軟正黑體"/>
                  <a:cs typeface="微軟正黑體"/>
                  <a:sym typeface="微軟正黑體"/>
                </a:defRPr>
              </a:lvl1pPr>
            </a:lstStyle>
            <a:p>
              <a:pPr hangingPunct="0"/>
              <a:r>
                <a:rPr sz="4000" b="1" kern="0" dirty="0"/>
                <a:t> </a:t>
              </a:r>
              <a:r>
                <a:rPr lang="en-US" sz="4000" dirty="0" smtClean="0"/>
                <a:t>10</a:t>
              </a:r>
              <a:r>
                <a:rPr sz="4000" kern="0" dirty="0" smtClean="0"/>
                <a:t>-</a:t>
              </a:r>
              <a:r>
                <a:rPr lang="en-US" sz="4000" dirty="0"/>
                <a:t>5</a:t>
              </a:r>
              <a:r>
                <a:rPr sz="4000" kern="0" dirty="0" smtClean="0"/>
                <a:t>. </a:t>
              </a:r>
              <a:r>
                <a:rPr lang="zh-TW" altLang="en-US" sz="4000" kern="0" dirty="0" smtClean="0"/>
                <a:t>邯郸市</a:t>
              </a:r>
              <a:endParaRPr sz="4000" kern="0" dirty="0"/>
            </a:p>
          </p:txBody>
        </p:sp>
      </p:grpSp>
      <p:sp>
        <p:nvSpPr>
          <p:cNvPr id="218" name="矩形 4"/>
          <p:cNvSpPr/>
          <p:nvPr/>
        </p:nvSpPr>
        <p:spPr>
          <a:xfrm>
            <a:off x="53414" y="945567"/>
            <a:ext cx="9000060" cy="5912355"/>
          </a:xfrm>
          <a:prstGeom prst="rect">
            <a:avLst/>
          </a:prstGeom>
          <a:ln>
            <a:solidFill>
              <a:srgbClr val="984807"/>
            </a:solidFill>
          </a:ln>
          <a:extLst>
            <a:ext uri="{C572A759-6A51-4108-AA02-DFA0A04FC94B}">
              <ma14:wrappingTextBoxFlag xmlns="" xmlns:ma14="http://schemas.microsoft.com/office/mac/drawingml/2011/main" val="1"/>
            </a:ext>
          </a:extLst>
        </p:spPr>
        <p:txBody>
          <a:bodyPr lIns="31988" tIns="31988" rIns="31988" bIns="31988">
            <a:spAutoFit/>
          </a:bodyPr>
          <a:lstStyle/>
          <a:p>
            <a:pPr algn="ctr" fontAlgn="base"/>
            <a:r>
              <a:rPr lang="zh-TW" altLang="en-US" sz="2000" b="1" smtClean="0">
                <a:solidFill>
                  <a:srgbClr val="00B0F0"/>
                </a:solidFill>
                <a:latin typeface="微軟正黑體" panose="020B0604030504040204" pitchFamily="34" charset="-120"/>
                <a:ea typeface="微軟正黑體" panose="020B0604030504040204" pitchFamily="34" charset="-120"/>
              </a:rPr>
              <a:t>再也不为女儿的美丽容貌担心了</a:t>
            </a:r>
            <a:r>
              <a:rPr lang="en-US" altLang="zh-TW" sz="2000" b="1" smtClean="0">
                <a:solidFill>
                  <a:schemeClr val="tx1"/>
                </a:solidFill>
                <a:latin typeface="微軟正黑體" panose="020B0604030504040204" pitchFamily="34" charset="-120"/>
                <a:ea typeface="微軟正黑體" panose="020B0604030504040204" pitchFamily="34" charset="-120"/>
              </a:rPr>
              <a:t>【</a:t>
            </a:r>
            <a:r>
              <a:rPr lang="zh-TW" altLang="en-US" sz="2000" b="1" smtClean="0">
                <a:solidFill>
                  <a:schemeClr val="tx1"/>
                </a:solidFill>
                <a:latin typeface="微軟正黑體" panose="020B0604030504040204" pitchFamily="34" charset="-120"/>
                <a:ea typeface="微軟正黑體" panose="020B0604030504040204" pitchFamily="34" charset="-120"/>
              </a:rPr>
              <a:t>明慧网二零一六年十一月十七日</a:t>
            </a:r>
            <a:r>
              <a:rPr lang="en-US" altLang="zh-TW" sz="2000" b="1" smtClean="0">
                <a:solidFill>
                  <a:schemeClr val="tx1"/>
                </a:solidFill>
                <a:latin typeface="微軟正黑體" panose="020B0604030504040204" pitchFamily="34" charset="-120"/>
                <a:ea typeface="微軟正黑體" panose="020B0604030504040204" pitchFamily="34" charset="-120"/>
              </a:rPr>
              <a:t>】</a:t>
            </a:r>
            <a:endParaRPr lang="zh-TW" altLang="en-US" sz="2000" dirty="0">
              <a:solidFill>
                <a:schemeClr val="tx1"/>
              </a:solidFill>
              <a:latin typeface="微軟正黑體" panose="020B0604030504040204" pitchFamily="34" charset="-120"/>
              <a:ea typeface="微軟正黑體" panose="020B0604030504040204" pitchFamily="34" charset="-120"/>
            </a:endParaRPr>
          </a:p>
          <a:p>
            <a:pPr fontAlgn="base"/>
            <a:r>
              <a:rPr lang="zh-TW" altLang="en-US" sz="2000" smtClean="0">
                <a:latin typeface="微軟正黑體" panose="020B0604030504040204" pitchFamily="34" charset="-120"/>
                <a:ea typeface="微軟正黑體" panose="020B0604030504040204" pitchFamily="34" charset="-120"/>
              </a:rPr>
              <a:t>我是邯郸市人，最初对法轮功的了解只是通过电视和媒体的反面宣传。</a:t>
            </a:r>
            <a:r>
              <a:rPr lang="en-US" altLang="zh-TW" sz="2000" smtClean="0">
                <a:latin typeface="微軟正黑體" panose="020B0604030504040204" pitchFamily="34" charset="-120"/>
                <a:ea typeface="微軟正黑體" panose="020B0604030504040204" pitchFamily="34" charset="-120"/>
              </a:rPr>
              <a:t>2008</a:t>
            </a:r>
            <a:r>
              <a:rPr lang="zh-TW" altLang="en-US" sz="2000" smtClean="0">
                <a:latin typeface="微軟正黑體" panose="020B0604030504040204" pitchFamily="34" charset="-120"/>
                <a:ea typeface="微軟正黑體" panose="020B0604030504040204" pitchFamily="34" charset="-120"/>
              </a:rPr>
              <a:t>年我认识了现在的丈夫。当我知道他的父母修炼法轮大法时，我和家人也犹豫过，不过通过接触，发现他们全家人都真诚、善良，不像电视和媒体上宣传的那样。</a:t>
            </a:r>
            <a:endParaRPr lang="en-US" altLang="zh-TW" sz="2000" dirty="0" smtClean="0">
              <a:latin typeface="微軟正黑體" panose="020B0604030504040204" pitchFamily="34" charset="-120"/>
              <a:ea typeface="微軟正黑體" panose="020B0604030504040204" pitchFamily="34" charset="-120"/>
            </a:endParaRPr>
          </a:p>
          <a:p>
            <a:pPr fontAlgn="base"/>
            <a:endParaRPr lang="en-US" altLang="zh-TW" sz="2000" dirty="0">
              <a:latin typeface="微軟正黑體" panose="020B0604030504040204" pitchFamily="34" charset="-120"/>
              <a:ea typeface="微軟正黑體" panose="020B0604030504040204" pitchFamily="34" charset="-120"/>
            </a:endParaRPr>
          </a:p>
          <a:p>
            <a:pPr fontAlgn="base"/>
            <a:r>
              <a:rPr lang="en-US" altLang="zh-TW" sz="2000" smtClean="0">
                <a:latin typeface="微軟正黑體" panose="020B0604030504040204" pitchFamily="34" charset="-120"/>
                <a:ea typeface="微軟正黑體" panose="020B0604030504040204" pitchFamily="34" charset="-120"/>
              </a:rPr>
              <a:t>2010</a:t>
            </a:r>
            <a:r>
              <a:rPr lang="zh-TW" altLang="en-US" sz="2000" smtClean="0">
                <a:latin typeface="微軟正黑體" panose="020B0604030504040204" pitchFamily="34" charset="-120"/>
                <a:ea typeface="微軟正黑體" panose="020B0604030504040204" pitchFamily="34" charset="-120"/>
              </a:rPr>
              <a:t>年我们的女儿出生了，漂亮可爱，小名「格格」。格格口角处有一血丝红线。去邯郸市中心医院检查，确诊为「血管瘤」。去了几家医院，医生都说格格血管瘤的部位有点特殊，孩子长牙后一旦咬破，会引起出血，止血比较困难，都建议手术治疗。但手术会留下永久性瘢痕。我们一直犹豫做不做手术。</a:t>
            </a:r>
            <a:endParaRPr lang="en-US" altLang="zh-TW" sz="2000" dirty="0" smtClean="0">
              <a:latin typeface="微軟正黑體" panose="020B0604030504040204" pitchFamily="34" charset="-120"/>
              <a:ea typeface="微軟正黑體" panose="020B0604030504040204" pitchFamily="34" charset="-120"/>
            </a:endParaRPr>
          </a:p>
          <a:p>
            <a:pPr fontAlgn="base"/>
            <a:endParaRPr lang="zh-TW" altLang="en-US" sz="2000" dirty="0">
              <a:latin typeface="微軟正黑體" panose="020B0604030504040204" pitchFamily="34" charset="-120"/>
              <a:ea typeface="微軟正黑體" panose="020B0604030504040204" pitchFamily="34" charset="-120"/>
            </a:endParaRPr>
          </a:p>
          <a:p>
            <a:pPr fontAlgn="base"/>
            <a:r>
              <a:rPr lang="zh-TW" altLang="en-US" sz="2000" smtClean="0">
                <a:latin typeface="微軟正黑體" panose="020B0604030504040204" pitchFamily="34" charset="-120"/>
                <a:ea typeface="微軟正黑體" panose="020B0604030504040204" pitchFamily="34" charset="-120"/>
              </a:rPr>
              <a:t>后来孩子给交婆婆带。婆婆教孩子念「法轮大法好，真善忍好」，</a:t>
            </a:r>
            <a:r>
              <a:rPr lang="zh-TW" altLang="en-US" sz="2000" dirty="0" smtClean="0">
                <a:latin typeface="微軟正黑體" panose="020B0604030504040204" pitchFamily="34" charset="-120"/>
                <a:ea typeface="微軟正黑體" panose="020B0604030504040204" pitchFamily="34" charset="-120"/>
              </a:rPr>
              <a:t>背</a:t>
            </a:r>
            <a:r>
              <a:rPr lang="en-US" altLang="zh-TW" sz="2000" dirty="0">
                <a:latin typeface="微軟正黑體" panose="020B0604030504040204" pitchFamily="34" charset="-120"/>
                <a:ea typeface="微軟正黑體" panose="020B0604030504040204" pitchFamily="34" charset="-120"/>
                <a:hlinkClick r:id="rId3" tooltip="李洪志先生的詩集之一。 &#10;&#10;&#10;&#10;* 免費下載電子版&#10;* 購買印刷版&#10;"/>
              </a:rPr>
              <a:t>《</a:t>
            </a:r>
            <a:r>
              <a:rPr lang="zh-TW" altLang="en-US" sz="2000" dirty="0">
                <a:latin typeface="微軟正黑體" panose="020B0604030504040204" pitchFamily="34" charset="-120"/>
                <a:ea typeface="微軟正黑體" panose="020B0604030504040204" pitchFamily="34" charset="-120"/>
                <a:hlinkClick r:id="rId3" tooltip="李洪志先生的詩集之一。 &#10;&#10;&#10;&#10;* 免費下載電子版&#10;* 購買印刷版&#10;"/>
              </a:rPr>
              <a:t>洪</a:t>
            </a:r>
            <a:r>
              <a:rPr lang="zh-TW" altLang="en-US" sz="2000">
                <a:latin typeface="微軟正黑體" panose="020B0604030504040204" pitchFamily="34" charset="-120"/>
                <a:ea typeface="微軟正黑體" panose="020B0604030504040204" pitchFamily="34" charset="-120"/>
                <a:hlinkClick r:id="rId3" tooltip="李洪志先生的詩集之一。 &#10;&#10;&#10;&#10;* 免費下載電子版&#10;* 購買印刷版&#10;"/>
              </a:rPr>
              <a:t>吟</a:t>
            </a:r>
            <a:r>
              <a:rPr lang="en-US" altLang="zh-TW" sz="2000" smtClean="0">
                <a:latin typeface="微軟正黑體" panose="020B0604030504040204" pitchFamily="34" charset="-120"/>
                <a:ea typeface="微軟正黑體" panose="020B0604030504040204" pitchFamily="34" charset="-120"/>
                <a:hlinkClick r:id="rId3" tooltip="李洪志先生的詩集之一。 &#10;&#10;&#10;&#10;* 免費下載電子版&#10;* 購買印刷版&#10;"/>
              </a:rPr>
              <a:t>》</a:t>
            </a:r>
            <a:r>
              <a:rPr lang="zh-TW" altLang="en-US" sz="2000" smtClean="0">
                <a:latin typeface="微軟正黑體" panose="020B0604030504040204" pitchFamily="34" charset="-120"/>
                <a:ea typeface="微軟正黑體" panose="020B0604030504040204" pitchFamily="34" charset="-120"/>
              </a:rPr>
              <a:t>中的诗词，唱大法弟子创作的歌曲。孩子爱看大法师父的照片，每次婆婆拿起大法书，孩子就要看师父照片，向师父问好。</a:t>
            </a:r>
            <a:endParaRPr lang="en-US" altLang="zh-TW" sz="2000" dirty="0" smtClean="0">
              <a:latin typeface="微軟正黑體" panose="020B0604030504040204" pitchFamily="34" charset="-120"/>
              <a:ea typeface="微軟正黑體" panose="020B0604030504040204" pitchFamily="34" charset="-120"/>
            </a:endParaRPr>
          </a:p>
          <a:p>
            <a:pPr fontAlgn="base"/>
            <a:endParaRPr lang="en-US" altLang="zh-TW" sz="2000" dirty="0">
              <a:latin typeface="微軟正黑體" panose="020B0604030504040204" pitchFamily="34" charset="-120"/>
              <a:ea typeface="微軟正黑體" panose="020B0604030504040204" pitchFamily="34" charset="-120"/>
            </a:endParaRPr>
          </a:p>
          <a:p>
            <a:pPr fontAlgn="base"/>
            <a:r>
              <a:rPr lang="zh-TW" altLang="en-US" sz="2000" smtClean="0">
                <a:latin typeface="微軟正黑體" panose="020B0604030504040204" pitchFamily="34" charset="-120"/>
                <a:ea typeface="微軟正黑體" panose="020B0604030504040204" pitchFamily="34" charset="-120"/>
              </a:rPr>
              <a:t>不知不觉孩子一岁半了。一天，婆婆告诉我们孩子的血管瘤不见了。我们一看是真的！</a:t>
            </a:r>
            <a:r>
              <a:rPr lang="zh-TW" altLang="en-US" sz="2000" smtClean="0">
                <a:solidFill>
                  <a:srgbClr val="0070C0"/>
                </a:solidFill>
                <a:latin typeface="微軟正黑體" panose="020B0604030504040204" pitchFamily="34" charset="-120"/>
                <a:ea typeface="微軟正黑體" panose="020B0604030504040204" pitchFamily="34" charset="-120"/>
              </a:rPr>
              <a:t>不用做手术了，也不必担心「瘢痕」</a:t>
            </a:r>
            <a:r>
              <a:rPr lang="zh-TW" altLang="en-US" sz="2000" dirty="0" smtClean="0">
                <a:solidFill>
                  <a:srgbClr val="0070C0"/>
                </a:solidFill>
                <a:latin typeface="微軟正黑體" panose="020B0604030504040204" pitchFamily="34" charset="-120"/>
                <a:ea typeface="微軟正黑體" panose="020B0604030504040204" pitchFamily="34" charset="-120"/>
              </a:rPr>
              <a:t>了</a:t>
            </a:r>
            <a:r>
              <a:rPr lang="zh-TW" altLang="en-US" sz="2000" smtClean="0">
                <a:solidFill>
                  <a:srgbClr val="0070C0"/>
                </a:solidFill>
                <a:latin typeface="微軟正黑體" panose="020B0604030504040204" pitchFamily="34" charset="-120"/>
                <a:ea typeface="微軟正黑體" panose="020B0604030504040204" pitchFamily="34" charset="-120"/>
              </a:rPr>
              <a:t>。法轮大法真是神奇呀！</a:t>
            </a:r>
            <a:r>
              <a:rPr lang="zh-TW" altLang="en-US" sz="2000" smtClean="0">
                <a:latin typeface="微軟正黑體" panose="020B0604030504040204" pitchFamily="34" charset="-120"/>
                <a:ea typeface="微軟正黑體" panose="020B0604030504040204" pitchFamily="34" charset="-120"/>
              </a:rPr>
              <a:t>以前也听说过发生在修炼人身上的奇迹，虽知他们不会说谎，但总是半信半疑。格格的事让我相信了那都是真的！我更清楚的知道电视和媒体的宣传全是诽谤、构陷。</a:t>
            </a:r>
            <a:endParaRPr lang="en-US" altLang="zh-TW" sz="2000" dirty="0" smtClean="0">
              <a:latin typeface="微軟正黑體" panose="020B0604030504040204" pitchFamily="34" charset="-120"/>
              <a:ea typeface="微軟正黑體" panose="020B0604030504040204" pitchFamily="34" charset="-120"/>
            </a:endParaRPr>
          </a:p>
          <a:p>
            <a:pPr fontAlgn="base"/>
            <a:r>
              <a:rPr lang="zh-TW" altLang="en-US" sz="2000" smtClean="0">
                <a:latin typeface="微軟正黑體" panose="020B0604030504040204" pitchFamily="34" charset="-120"/>
                <a:ea typeface="微軟正黑體" panose="020B0604030504040204" pitchFamily="34" charset="-120"/>
              </a:rPr>
              <a:t>现在孩子健康、聪明。我来到大法修炼人的家庭心里感到踏实、放心。</a:t>
            </a:r>
            <a:endParaRPr lang="zh-TW" altLang="en-US" sz="2000" dirty="0">
              <a:latin typeface="微軟正黑體" panose="020B0604030504040204" pitchFamily="34" charset="-120"/>
              <a:ea typeface="微軟正黑體" panose="020B0604030504040204" pitchFamily="34" charset="-120"/>
            </a:endParaRPr>
          </a:p>
        </p:txBody>
      </p:sp>
      <p:sp>
        <p:nvSpPr>
          <p:cNvPr id="11" name="矩形"/>
          <p:cNvSpPr/>
          <p:nvPr/>
        </p:nvSpPr>
        <p:spPr>
          <a:xfrm>
            <a:off x="7164288" y="100504"/>
            <a:ext cx="1847946" cy="648076"/>
          </a:xfrm>
          <a:prstGeom prst="rect">
            <a:avLst/>
          </a:prstGeom>
          <a:solidFill>
            <a:srgbClr val="FFFFFF"/>
          </a:solidFill>
          <a:ln w="38100" cap="flat">
            <a:solidFill>
              <a:schemeClr val="accent6">
                <a:hueOff val="-146070"/>
                <a:satOff val="-10048"/>
                <a:lumOff val="-30626"/>
              </a:schemeClr>
            </a:solidFill>
            <a:prstDash val="solid"/>
            <a:round/>
          </a:ln>
          <a:effectLst/>
        </p:spPr>
        <p:txBody>
          <a:bodyPr wrap="square" lIns="65022" tIns="65022" rIns="65022" bIns="65022" numCol="1" anchor="ctr">
            <a:noAutofit/>
          </a:bodyPr>
          <a:lstStyle/>
          <a:p>
            <a:pPr algn="ctr" defTabSz="909458" hangingPunct="0">
              <a:defRPr sz="5600">
                <a:latin typeface="微軟正黑體"/>
                <a:ea typeface="微軟正黑體"/>
                <a:cs typeface="微軟正黑體"/>
                <a:sym typeface="微軟正黑體"/>
              </a:defRPr>
            </a:pPr>
            <a:r>
              <a:rPr lang="ja-JP" altLang="en-US" sz="3200" b="1" kern="0" dirty="0" smtClean="0">
                <a:solidFill>
                  <a:srgbClr val="EF5FA7">
                    <a:hueOff val="-146070"/>
                    <a:satOff val="-10048"/>
                    <a:lumOff val="-30626"/>
                  </a:srgbClr>
                </a:solidFill>
              </a:rPr>
              <a:t>善報</a:t>
            </a:r>
            <a:r>
              <a:rPr lang="en-US" altLang="ja-JP" sz="3200" b="1" dirty="0" smtClean="0">
                <a:solidFill>
                  <a:srgbClr val="EF5FA7">
                    <a:hueOff val="-146070"/>
                    <a:satOff val="-10048"/>
                    <a:lumOff val="-30626"/>
                  </a:srgbClr>
                </a:solidFill>
              </a:rPr>
              <a:t>5</a:t>
            </a:r>
            <a:r>
              <a:rPr lang="en-US" altLang="ja-JP" sz="3200" b="1" kern="0" dirty="0" smtClean="0">
                <a:solidFill>
                  <a:srgbClr val="EF5FA7">
                    <a:hueOff val="-146070"/>
                    <a:satOff val="-10048"/>
                    <a:lumOff val="-30626"/>
                  </a:srgbClr>
                </a:solidFill>
              </a:rPr>
              <a:t>&amp;6</a:t>
            </a:r>
            <a:endParaRPr lang="en-US" altLang="ja-JP" sz="3200" b="1" kern="0" dirty="0">
              <a:solidFill>
                <a:srgbClr val="EF5FA7">
                  <a:hueOff val="-146070"/>
                  <a:satOff val="-10048"/>
                  <a:lumOff val="-30626"/>
                </a:srgbClr>
              </a:solidFill>
            </a:endParaRPr>
          </a:p>
        </p:txBody>
      </p:sp>
    </p:spTree>
    <p:extLst>
      <p:ext uri="{BB962C8B-B14F-4D97-AF65-F5344CB8AC3E}">
        <p14:creationId xmlns:p14="http://schemas.microsoft.com/office/powerpoint/2010/main" val="4180583837"/>
      </p:ext>
    </p:extLst>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6" name="文字方塊 1"/>
          <p:cNvSpPr txBox="1"/>
          <p:nvPr/>
        </p:nvSpPr>
        <p:spPr>
          <a:xfrm>
            <a:off x="175417" y="165524"/>
            <a:ext cx="2607443" cy="646331"/>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p>
            <a:pPr>
              <a:defRPr sz="3600" b="1">
                <a:latin typeface="微軟正黑體"/>
                <a:ea typeface="微軟正黑體"/>
                <a:cs typeface="微軟正黑體"/>
                <a:sym typeface="微軟正黑體"/>
              </a:defRPr>
            </a:pPr>
            <a:r>
              <a:rPr dirty="0" smtClean="0"/>
              <a:t>1</a:t>
            </a:r>
            <a:r>
              <a:rPr lang="en-US" dirty="0" smtClean="0"/>
              <a:t>1</a:t>
            </a:r>
            <a:r>
              <a:rPr dirty="0" smtClean="0"/>
              <a:t>.参与办法</a:t>
            </a:r>
            <a:endParaRPr dirty="0"/>
          </a:p>
        </p:txBody>
      </p:sp>
      <p:sp>
        <p:nvSpPr>
          <p:cNvPr id="467" name="矩形 2"/>
          <p:cNvSpPr txBox="1"/>
          <p:nvPr/>
        </p:nvSpPr>
        <p:spPr>
          <a:xfrm>
            <a:off x="87781" y="980728"/>
            <a:ext cx="9036496" cy="5416868"/>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p>
            <a:pPr>
              <a:defRPr sz="2400" b="1">
                <a:solidFill>
                  <a:srgbClr val="0070C0"/>
                </a:solidFill>
                <a:latin typeface="Microsoft JhengHei"/>
                <a:ea typeface="Microsoft JhengHei"/>
                <a:cs typeface="Microsoft JhengHei"/>
                <a:sym typeface="Microsoft JhengHei"/>
              </a:defRPr>
            </a:pPr>
            <a:r>
              <a:rPr dirty="0" err="1" smtClean="0"/>
              <a:t>案情说明</a:t>
            </a:r>
            <a:r>
              <a:rPr dirty="0" smtClean="0"/>
              <a:t>：</a:t>
            </a:r>
            <a:endParaRPr dirty="0">
              <a:latin typeface="Helvetica Neue"/>
              <a:ea typeface="Helvetica Neue"/>
              <a:cs typeface="Helvetica Neue"/>
              <a:sym typeface="Helvetica Neue"/>
            </a:endParaRPr>
          </a:p>
          <a:p>
            <a:pPr>
              <a:defRPr sz="2200" b="1">
                <a:latin typeface="Microsoft JhengHei"/>
                <a:ea typeface="Microsoft JhengHei"/>
                <a:cs typeface="Microsoft JhengHei"/>
                <a:sym typeface="Microsoft JhengHei"/>
              </a:defRPr>
            </a:pPr>
            <a:r>
              <a:rPr lang="en-US" dirty="0" smtClean="0"/>
              <a:t>5</a:t>
            </a:r>
            <a:r>
              <a:rPr dirty="0" smtClean="0"/>
              <a:t>月1</a:t>
            </a:r>
            <a:r>
              <a:rPr lang="en-US" dirty="0" smtClean="0"/>
              <a:t>4</a:t>
            </a:r>
            <a:r>
              <a:rPr dirty="0" smtClean="0"/>
              <a:t>日拨打</a:t>
            </a:r>
            <a:r>
              <a:rPr dirty="0" smtClean="0">
                <a:solidFill>
                  <a:srgbClr val="C00000"/>
                </a:solidFill>
              </a:rPr>
              <a:t>河北省</a:t>
            </a:r>
            <a:r>
              <a:rPr dirty="0" smtClean="0"/>
              <a:t>重点案例</a:t>
            </a:r>
            <a:endParaRPr dirty="0"/>
          </a:p>
          <a:p>
            <a:pPr>
              <a:defRPr sz="2200" b="1">
                <a:latin typeface="Microsoft JhengHei"/>
                <a:ea typeface="Microsoft JhengHei"/>
                <a:cs typeface="Microsoft JhengHei"/>
                <a:sym typeface="Microsoft JhengHei"/>
              </a:defRPr>
            </a:pPr>
            <a:endParaRPr dirty="0"/>
          </a:p>
          <a:p>
            <a:pPr marL="342900" indent="-342900">
              <a:buSzPct val="100000"/>
              <a:buAutoNum type="arabicPeriod"/>
              <a:defRPr sz="2200">
                <a:latin typeface="Microsoft JhengHei"/>
                <a:ea typeface="Microsoft JhengHei"/>
                <a:cs typeface="Microsoft JhengHei"/>
                <a:sym typeface="Microsoft JhengHei"/>
              </a:defRPr>
            </a:pPr>
            <a:r>
              <a:rPr sz="2200" dirty="0" err="1" smtClean="0"/>
              <a:t>保定市蠡县教育局要学生家长签</a:t>
            </a:r>
            <a:r>
              <a:rPr lang="zh-TW" altLang="en-US" sz="2200" dirty="0" smtClean="0"/>
              <a:t>属</a:t>
            </a:r>
            <a:r>
              <a:rPr sz="2200" dirty="0" smtClean="0"/>
              <a:t>“</a:t>
            </a:r>
            <a:r>
              <a:rPr sz="2200" dirty="0" err="1" smtClean="0"/>
              <a:t>对</a:t>
            </a:r>
            <a:r>
              <a:rPr lang="en-US" altLang="zh-TW" sz="2200" dirty="0" err="1" smtClean="0"/>
              <a:t>X</a:t>
            </a:r>
            <a:r>
              <a:rPr sz="2200" dirty="0" err="1" smtClean="0"/>
              <a:t>教说不</a:t>
            </a:r>
            <a:r>
              <a:rPr sz="2200" dirty="0" smtClean="0"/>
              <a:t>”</a:t>
            </a:r>
            <a:endParaRPr sz="2200" dirty="0"/>
          </a:p>
          <a:p>
            <a:pPr marL="342900" indent="-342900">
              <a:buSzPct val="100000"/>
              <a:buAutoNum type="arabicPeriod"/>
              <a:defRPr sz="2200">
                <a:latin typeface="Microsoft JhengHei"/>
                <a:ea typeface="Microsoft JhengHei"/>
                <a:cs typeface="Microsoft JhengHei"/>
                <a:sym typeface="Microsoft JhengHei"/>
              </a:defRPr>
            </a:pPr>
            <a:r>
              <a:rPr sz="2200" dirty="0" err="1" smtClean="0"/>
              <a:t>石家庄教育部门组织微信签名诽谤大法</a:t>
            </a:r>
            <a:endParaRPr sz="2200" dirty="0"/>
          </a:p>
          <a:p>
            <a:pPr marL="342900" indent="-342900">
              <a:buSzPct val="100000"/>
              <a:buAutoNum type="arabicPeriod"/>
              <a:defRPr sz="2200">
                <a:latin typeface="Microsoft JhengHei"/>
                <a:ea typeface="Microsoft JhengHei"/>
                <a:cs typeface="Microsoft JhengHei"/>
                <a:sym typeface="Microsoft JhengHei"/>
              </a:defRPr>
            </a:pPr>
            <a:r>
              <a:rPr sz="2200" dirty="0" err="1" smtClean="0"/>
              <a:t>石家庄市河北工程技术学院多次进行污蔑诽谤大法宣传</a:t>
            </a:r>
            <a:endParaRPr sz="2200" dirty="0"/>
          </a:p>
          <a:p>
            <a:pPr marL="342900" indent="-342900">
              <a:buSzPct val="100000"/>
              <a:buAutoNum type="arabicPeriod"/>
              <a:defRPr sz="2200">
                <a:latin typeface="Microsoft JhengHei"/>
                <a:ea typeface="Microsoft JhengHei"/>
                <a:cs typeface="Microsoft JhengHei"/>
                <a:sym typeface="Microsoft JhengHei"/>
              </a:defRPr>
            </a:pPr>
            <a:r>
              <a:rPr sz="2200" dirty="0" err="1" smtClean="0"/>
              <a:t>沧州市肃宁县出现了“反邪教”网上签名活动</a:t>
            </a:r>
            <a:r>
              <a:rPr sz="2200" dirty="0" smtClean="0"/>
              <a:t> </a:t>
            </a:r>
            <a:endParaRPr sz="2200" dirty="0"/>
          </a:p>
          <a:p>
            <a:pPr marL="342900" indent="-342900">
              <a:buSzPct val="100000"/>
              <a:buAutoNum type="arabicPeriod"/>
              <a:defRPr sz="2200">
                <a:latin typeface="Microsoft JhengHei"/>
                <a:ea typeface="Microsoft JhengHei"/>
                <a:cs typeface="Microsoft JhengHei"/>
                <a:sym typeface="Microsoft JhengHei"/>
              </a:defRPr>
            </a:pPr>
            <a:r>
              <a:rPr sz="2200" dirty="0" err="1" smtClean="0"/>
              <a:t>邯郸市曲周县出现了让学生家长非法签名活动</a:t>
            </a:r>
            <a:r>
              <a:rPr sz="2200" dirty="0" smtClean="0"/>
              <a:t> </a:t>
            </a:r>
            <a:endParaRPr sz="2200" dirty="0"/>
          </a:p>
          <a:p>
            <a:pPr marL="342900" indent="-342900">
              <a:buSzPct val="100000"/>
              <a:buAutoNum type="arabicPeriod"/>
              <a:defRPr sz="2200">
                <a:latin typeface="Microsoft JhengHei"/>
                <a:ea typeface="Microsoft JhengHei"/>
                <a:cs typeface="Microsoft JhengHei"/>
                <a:sym typeface="Microsoft JhengHei"/>
              </a:defRPr>
            </a:pPr>
            <a:r>
              <a:rPr sz="2200" dirty="0" smtClean="0"/>
              <a:t>邯郸市武安市610举报法轮功张贴传单 </a:t>
            </a:r>
            <a:endParaRPr sz="2200" b="1" dirty="0">
              <a:solidFill>
                <a:srgbClr val="0070C0"/>
              </a:solidFill>
            </a:endParaRPr>
          </a:p>
          <a:p>
            <a:pPr marL="342900" indent="-342900">
              <a:buSzPct val="100000"/>
              <a:buAutoNum type="arabicPeriod"/>
              <a:defRPr sz="2400" b="1">
                <a:solidFill>
                  <a:srgbClr val="0070C0"/>
                </a:solidFill>
                <a:latin typeface="Microsoft JhengHei"/>
                <a:ea typeface="Microsoft JhengHei"/>
                <a:cs typeface="Microsoft JhengHei"/>
                <a:sym typeface="Microsoft JhengHei"/>
              </a:defRPr>
            </a:pPr>
            <a:endParaRPr b="1" dirty="0">
              <a:solidFill>
                <a:srgbClr val="0070C0"/>
              </a:solidFill>
            </a:endParaRPr>
          </a:p>
          <a:p>
            <a:pPr>
              <a:defRPr sz="2400" b="1">
                <a:solidFill>
                  <a:srgbClr val="0070C0"/>
                </a:solidFill>
                <a:latin typeface="Microsoft JhengHei"/>
                <a:ea typeface="Microsoft JhengHei"/>
                <a:cs typeface="Microsoft JhengHei"/>
                <a:sym typeface="Microsoft JhengHei"/>
              </a:defRPr>
            </a:pPr>
            <a:r>
              <a:rPr dirty="0" err="1" smtClean="0"/>
              <a:t>重点案例说明</a:t>
            </a:r>
            <a:r>
              <a:rPr dirty="0" smtClean="0"/>
              <a:t>：</a:t>
            </a:r>
            <a:r>
              <a:rPr dirty="0"/>
              <a:t/>
            </a:r>
            <a:br>
              <a:rPr dirty="0"/>
            </a:br>
            <a:r>
              <a:rPr sz="1800" b="0" dirty="0" smtClean="0">
                <a:solidFill>
                  <a:srgbClr val="000000"/>
                </a:solidFill>
              </a:rPr>
              <a:t>◎周一（</a:t>
            </a:r>
            <a:r>
              <a:rPr lang="en-US" sz="1800" b="0" dirty="0" smtClean="0">
                <a:solidFill>
                  <a:srgbClr val="000000"/>
                </a:solidFill>
              </a:rPr>
              <a:t>5</a:t>
            </a:r>
            <a:r>
              <a:rPr sz="1800" b="0" dirty="0" smtClean="0">
                <a:solidFill>
                  <a:srgbClr val="000000"/>
                </a:solidFill>
              </a:rPr>
              <a:t>月1</a:t>
            </a:r>
            <a:r>
              <a:rPr lang="en-US" sz="1800" b="0" dirty="0" smtClean="0">
                <a:solidFill>
                  <a:srgbClr val="000000"/>
                </a:solidFill>
              </a:rPr>
              <a:t>4</a:t>
            </a:r>
            <a:r>
              <a:rPr sz="1800" b="0" dirty="0" smtClean="0">
                <a:solidFill>
                  <a:srgbClr val="000000"/>
                </a:solidFill>
              </a:rPr>
              <a:t>日）拨打重点号码。</a:t>
            </a:r>
          </a:p>
          <a:p>
            <a:pPr>
              <a:defRPr>
                <a:latin typeface="Microsoft JhengHei"/>
                <a:ea typeface="Microsoft JhengHei"/>
                <a:cs typeface="Microsoft JhengHei"/>
                <a:sym typeface="Microsoft JhengHei"/>
              </a:defRPr>
            </a:pPr>
            <a:r>
              <a:rPr dirty="0" smtClean="0"/>
              <a:t/>
            </a:r>
            <a:br>
              <a:rPr dirty="0" smtClean="0"/>
            </a:br>
            <a:r>
              <a:rPr dirty="0" smtClean="0"/>
              <a:t>上午时段【101RTC第一直播室】有现场拨打解析。</a:t>
            </a:r>
          </a:p>
          <a:p>
            <a:pPr>
              <a:defRPr>
                <a:latin typeface="Microsoft JhengHei"/>
                <a:ea typeface="Microsoft JhengHei"/>
                <a:cs typeface="Microsoft JhengHei"/>
                <a:sym typeface="Microsoft JhengHei"/>
              </a:defRPr>
            </a:pPr>
            <a:endParaRPr dirty="0"/>
          </a:p>
          <a:p>
            <a:pPr>
              <a:defRPr>
                <a:latin typeface="Microsoft JhengHei"/>
                <a:ea typeface="Microsoft JhengHei"/>
                <a:cs typeface="Microsoft JhengHei"/>
                <a:sym typeface="Microsoft JhengHei"/>
              </a:defRPr>
            </a:pPr>
            <a:r>
              <a:rPr dirty="0" smtClean="0"/>
              <a:t>其它时间【104RTC重点讲真相直播室】每天都有同修值班，互相切磋共同</a:t>
            </a:r>
            <a:r>
              <a:rPr sz="2000" dirty="0" smtClean="0"/>
              <a:t>拨打。</a:t>
            </a:r>
            <a:endParaRPr sz="2000" dirty="0"/>
          </a:p>
        </p:txBody>
      </p:sp>
    </p:spTree>
  </p:cSld>
  <p:clrMapOvr>
    <a:masterClrMapping/>
  </p:clrMapOvr>
  <p:transition spd="med"/>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9" name="矩形 1"/>
          <p:cNvSpPr txBox="1"/>
          <p:nvPr/>
        </p:nvSpPr>
        <p:spPr>
          <a:xfrm>
            <a:off x="85140" y="640912"/>
            <a:ext cx="9058859" cy="5847755"/>
          </a:xfrm>
          <a:prstGeom prst="rect">
            <a:avLst/>
          </a:prstGeom>
          <a:ln w="12700">
            <a:miter lim="400000"/>
          </a:ln>
          <a:extLst>
            <a:ext uri="{C572A759-6A51-4108-AA02-DFA0A04FC94B}">
              <ma14:wrappingTextBoxFlag xmlns="" xmlns:ma14="http://schemas.microsoft.com/office/mac/drawingml/2011/main" val="1"/>
            </a:ext>
          </a:extLst>
        </p:spPr>
        <p:txBody>
          <a:bodyPr wrap="square" lIns="45719" rIns="45719">
            <a:spAutoFit/>
          </a:bodyPr>
          <a:lstStyle/>
          <a:p>
            <a:pPr>
              <a:defRPr sz="2200" b="1">
                <a:solidFill>
                  <a:srgbClr val="0070C0"/>
                </a:solidFill>
                <a:latin typeface="微軟正黑體"/>
                <a:ea typeface="微軟正黑體"/>
                <a:cs typeface="微軟正黑體"/>
                <a:sym typeface="微軟正黑體"/>
              </a:defRPr>
            </a:pPr>
            <a:r>
              <a:rPr dirty="0" err="1" smtClean="0"/>
              <a:t>您可根据自己的情况选择领取以下号码参与重点案例</a:t>
            </a:r>
            <a:r>
              <a:rPr dirty="0" smtClean="0"/>
              <a:t>：</a:t>
            </a:r>
            <a:endParaRPr sz="2400" dirty="0">
              <a:solidFill>
                <a:srgbClr val="7030A0"/>
              </a:solidFill>
            </a:endParaRPr>
          </a:p>
          <a:p>
            <a:pPr>
              <a:defRPr sz="2000" b="1">
                <a:solidFill>
                  <a:srgbClr val="7030A0"/>
                </a:solidFill>
                <a:latin typeface="微軟正黑體"/>
                <a:ea typeface="微軟正黑體"/>
                <a:cs typeface="微軟正黑體"/>
                <a:sym typeface="微軟正黑體"/>
              </a:defRPr>
            </a:pPr>
            <a:r>
              <a:rPr dirty="0"/>
              <a:t>◎ </a:t>
            </a:r>
            <a:r>
              <a:rPr dirty="0" err="1" smtClean="0"/>
              <a:t>当地民众</a:t>
            </a:r>
            <a:r>
              <a:rPr dirty="0" smtClean="0"/>
              <a:t>：</a:t>
            </a:r>
            <a:endParaRPr dirty="0"/>
          </a:p>
          <a:p>
            <a:pPr>
              <a:defRPr>
                <a:latin typeface="微軟正黑體"/>
                <a:ea typeface="微軟正黑體"/>
                <a:cs typeface="微軟正黑體"/>
                <a:sym typeface="微軟正黑體"/>
              </a:defRPr>
            </a:pPr>
            <a:r>
              <a:rPr dirty="0" smtClean="0"/>
              <a:t>55—当地的RTC号码（向当地民众揭露当地邪恶）回馈到【1002-rtc普通号码回馈平台】</a:t>
            </a:r>
            <a:br>
              <a:rPr dirty="0" smtClean="0"/>
            </a:br>
            <a:endParaRPr sz="2000" b="1" dirty="0">
              <a:solidFill>
                <a:srgbClr val="0070C0"/>
              </a:solidFill>
            </a:endParaRPr>
          </a:p>
          <a:p>
            <a:pPr>
              <a:defRPr sz="2000" b="1">
                <a:solidFill>
                  <a:srgbClr val="7030A0"/>
                </a:solidFill>
                <a:latin typeface="微軟正黑體"/>
                <a:ea typeface="微軟正黑體"/>
                <a:cs typeface="微軟正黑體"/>
                <a:sym typeface="微軟正黑體"/>
              </a:defRPr>
            </a:pPr>
            <a:r>
              <a:rPr dirty="0"/>
              <a:t>◎ </a:t>
            </a:r>
            <a:r>
              <a:rPr dirty="0" err="1" smtClean="0"/>
              <a:t>重点号码</a:t>
            </a:r>
            <a:r>
              <a:rPr dirty="0" smtClean="0"/>
              <a:t>：</a:t>
            </a:r>
            <a:r>
              <a:rPr dirty="0"/>
              <a:t/>
            </a:r>
            <a:br>
              <a:rPr dirty="0"/>
            </a:br>
            <a:r>
              <a:rPr sz="1800" b="0" dirty="0" smtClean="0">
                <a:solidFill>
                  <a:srgbClr val="000000"/>
                </a:solidFill>
              </a:rPr>
              <a:t>44--座机（白天拨打）请回馈到【1003-rtc重点号码回馈平台】</a:t>
            </a:r>
            <a:br>
              <a:rPr sz="1800" b="0" dirty="0" smtClean="0">
                <a:solidFill>
                  <a:srgbClr val="000000"/>
                </a:solidFill>
              </a:rPr>
            </a:br>
            <a:r>
              <a:rPr sz="1800" b="0" dirty="0" smtClean="0">
                <a:solidFill>
                  <a:srgbClr val="000000"/>
                </a:solidFill>
              </a:rPr>
              <a:t>45--手机（傍晚或晚间拨打）请回馈到【1003-rtc重点号码回馈平台】</a:t>
            </a:r>
            <a:br>
              <a:rPr sz="1800" b="0" dirty="0" smtClean="0">
                <a:solidFill>
                  <a:srgbClr val="000000"/>
                </a:solidFill>
              </a:rPr>
            </a:br>
            <a:r>
              <a:rPr sz="1800" b="0" dirty="0" smtClean="0">
                <a:solidFill>
                  <a:srgbClr val="000000"/>
                </a:solidFill>
              </a:rPr>
              <a:t>46—重要座机特别号码（请平时拨打重点的同修尽量先领46）请回馈到【1005-明慧紧急案例回馈平台】</a:t>
            </a:r>
            <a:endParaRPr dirty="0">
              <a:latin typeface="Helvetica Neue"/>
              <a:ea typeface="Helvetica Neue"/>
              <a:cs typeface="Helvetica Neue"/>
              <a:sym typeface="Helvetica Neue"/>
            </a:endParaRPr>
          </a:p>
          <a:p>
            <a:pPr>
              <a:defRPr>
                <a:latin typeface="微軟正黑體"/>
                <a:ea typeface="微軟正黑體"/>
                <a:cs typeface="微軟正黑體"/>
                <a:sym typeface="微軟正黑體"/>
              </a:defRPr>
            </a:pPr>
            <a:r>
              <a:rPr dirty="0" smtClean="0"/>
              <a:t>47--重要手机特别号码（请平时拨打重点的同修尽量先领47）请回馈到【1005-明慧紧急案例回馈平台】</a:t>
            </a:r>
            <a:endParaRPr dirty="0">
              <a:latin typeface="Helvetica Neue Medium"/>
              <a:ea typeface="Helvetica Neue Medium"/>
              <a:cs typeface="Helvetica Neue Medium"/>
              <a:sym typeface="Helvetica Neue Medium"/>
            </a:endParaRPr>
          </a:p>
          <a:p>
            <a:pPr>
              <a:defRPr>
                <a:latin typeface="微軟正黑體"/>
                <a:ea typeface="微軟正黑體"/>
                <a:cs typeface="微軟正黑體"/>
                <a:sym typeface="微軟正黑體"/>
              </a:defRPr>
            </a:pPr>
            <a:endParaRPr dirty="0">
              <a:latin typeface="Helvetica Neue Medium"/>
              <a:ea typeface="Helvetica Neue Medium"/>
              <a:cs typeface="Helvetica Neue Medium"/>
              <a:sym typeface="Helvetica Neue Medium"/>
            </a:endParaRPr>
          </a:p>
          <a:p>
            <a:pPr>
              <a:defRPr sz="2000" b="1">
                <a:solidFill>
                  <a:srgbClr val="7030A0"/>
                </a:solidFill>
                <a:latin typeface="微軟正黑體"/>
                <a:ea typeface="微軟正黑體"/>
                <a:cs typeface="微軟正黑體"/>
                <a:sym typeface="微軟正黑體"/>
              </a:defRPr>
            </a:pPr>
            <a:r>
              <a:rPr dirty="0"/>
              <a:t>◎ </a:t>
            </a:r>
            <a:r>
              <a:rPr dirty="0" err="1" smtClean="0"/>
              <a:t>重点案例核心号码</a:t>
            </a:r>
            <a:r>
              <a:rPr dirty="0" smtClean="0"/>
              <a:t>：</a:t>
            </a:r>
            <a:r>
              <a:rPr dirty="0"/>
              <a:t/>
            </a:r>
            <a:br>
              <a:rPr dirty="0"/>
            </a:br>
            <a:r>
              <a:rPr sz="1800" b="0" dirty="0" smtClean="0">
                <a:solidFill>
                  <a:srgbClr val="000000"/>
                </a:solidFill>
                <a:latin typeface="Helvetica Neue Medium"/>
                <a:ea typeface="Helvetica Neue Medium"/>
                <a:cs typeface="Helvetica Neue Medium"/>
                <a:sym typeface="Helvetica Neue Medium"/>
              </a:rPr>
              <a:t>重点</a:t>
            </a:r>
            <a:r>
              <a:rPr sz="1800" b="0" dirty="0" smtClean="0">
                <a:solidFill>
                  <a:srgbClr val="000000"/>
                </a:solidFill>
              </a:rPr>
              <a:t>案例核心号码的拨打，主要是在安信平台上领号。如有意愿参加核心号码拨打的同修请到【104RTC重点讲真相直播室】找当班负责同修，可让负责同修将您加入到领号平台。或请当班同修帮你领号，参与拨打。</a:t>
            </a:r>
            <a:endParaRPr dirty="0">
              <a:latin typeface="Helvetica Neue"/>
              <a:ea typeface="Helvetica Neue"/>
              <a:cs typeface="Helvetica Neue"/>
              <a:sym typeface="Helvetica Neue"/>
            </a:endParaRPr>
          </a:p>
          <a:p>
            <a:pPr>
              <a:defRPr>
                <a:latin typeface="微軟正黑體"/>
                <a:ea typeface="微軟正黑體"/>
                <a:cs typeface="微軟正黑體"/>
                <a:sym typeface="微軟正黑體"/>
              </a:defRPr>
            </a:pPr>
            <a:endParaRPr dirty="0">
              <a:latin typeface="Helvetica Neue"/>
              <a:ea typeface="Helvetica Neue"/>
              <a:cs typeface="Helvetica Neue"/>
              <a:sym typeface="Helvetica Neue"/>
            </a:endParaRPr>
          </a:p>
          <a:p>
            <a:pPr>
              <a:defRPr sz="2000" b="1">
                <a:solidFill>
                  <a:srgbClr val="7030A0"/>
                </a:solidFill>
                <a:latin typeface="微軟正黑體"/>
                <a:ea typeface="微軟正黑體"/>
                <a:cs typeface="微軟正黑體"/>
                <a:sym typeface="微軟正黑體"/>
              </a:defRPr>
            </a:pPr>
            <a:r>
              <a:rPr dirty="0" smtClean="0"/>
              <a:t>◎</a:t>
            </a:r>
            <a:r>
              <a:rPr dirty="0" err="1" smtClean="0"/>
              <a:t>周三联合专案（同一案情</a:t>
            </a:r>
            <a:r>
              <a:rPr dirty="0" smtClean="0"/>
              <a:t>）：</a:t>
            </a:r>
            <a:r>
              <a:rPr dirty="0"/>
              <a:t/>
            </a:r>
            <a:br>
              <a:rPr dirty="0"/>
            </a:br>
            <a:r>
              <a:rPr sz="1800" b="0" dirty="0" smtClean="0">
                <a:solidFill>
                  <a:srgbClr val="000000"/>
                </a:solidFill>
              </a:rPr>
              <a:t>联合专案当天，听了真相的号码会自动上传到8号键领号平台。在8号键领号平台里的同修可自由领号参与拨打。请大家共同参与！</a:t>
            </a:r>
            <a:endParaRPr sz="1800" b="0" dirty="0">
              <a:solidFill>
                <a:srgbClr val="000000"/>
              </a:solidFill>
            </a:endParaRPr>
          </a:p>
        </p:txBody>
      </p:sp>
      <p:sp>
        <p:nvSpPr>
          <p:cNvPr id="470" name="矩形 2"/>
          <p:cNvSpPr txBox="1"/>
          <p:nvPr/>
        </p:nvSpPr>
        <p:spPr>
          <a:xfrm>
            <a:off x="107504" y="97292"/>
            <a:ext cx="2328521" cy="584775"/>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p>
            <a:pPr>
              <a:defRPr sz="3200" b="1">
                <a:latin typeface="微軟正黑體"/>
                <a:ea typeface="微軟正黑體"/>
                <a:cs typeface="微軟正黑體"/>
                <a:sym typeface="微軟正黑體"/>
              </a:defRPr>
            </a:pPr>
            <a:r>
              <a:rPr dirty="0" smtClean="0"/>
              <a:t>1</a:t>
            </a:r>
            <a:r>
              <a:rPr lang="en-US" dirty="0" smtClean="0"/>
              <a:t>2</a:t>
            </a:r>
            <a:r>
              <a:rPr dirty="0" smtClean="0"/>
              <a:t>.如何参与</a:t>
            </a:r>
            <a:endParaRPr dirty="0"/>
          </a:p>
        </p:txBody>
      </p:sp>
    </p:spTree>
  </p:cSld>
  <p:clrMapOvr>
    <a:masterClrMapping/>
  </p:clrMapOvr>
  <p:transition spd="med"/>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72" name="Picture 2" descr="Picture 2"/>
          <p:cNvPicPr>
            <a:picLocks noChangeAspect="1"/>
          </p:cNvPicPr>
          <p:nvPr/>
        </p:nvPicPr>
        <p:blipFill>
          <a:blip r:embed="rId2">
            <a:extLst/>
          </a:blip>
          <a:srcRect l="13164" r="13818"/>
          <a:stretch>
            <a:fillRect/>
          </a:stretch>
        </p:blipFill>
        <p:spPr>
          <a:xfrm>
            <a:off x="107504" y="-2"/>
            <a:ext cx="8902484" cy="6858181"/>
          </a:xfrm>
          <a:prstGeom prst="rect">
            <a:avLst/>
          </a:prstGeom>
          <a:ln w="12700">
            <a:miter lim="400000"/>
          </a:ln>
        </p:spPr>
      </p:pic>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4" name="矩形 3"/>
          <p:cNvSpPr txBox="1"/>
          <p:nvPr/>
        </p:nvSpPr>
        <p:spPr>
          <a:xfrm>
            <a:off x="211828" y="132079"/>
            <a:ext cx="8352929" cy="662939"/>
          </a:xfrm>
          <a:prstGeom prst="rect">
            <a:avLst/>
          </a:prstGeom>
          <a:ln w="12700">
            <a:miter lim="400000"/>
          </a:ln>
          <a:extLst>
            <a:ext uri="{C572A759-6A51-4108-AA02-DFA0A04FC94B}">
              <ma14:wrappingTextBoxFlag xmlns="" xmlns:ma14="http://schemas.microsoft.com/office/mac/drawingml/2011/main" val="1"/>
            </a:ext>
          </a:extLst>
        </p:spPr>
        <p:txBody>
          <a:bodyPr lIns="45718" tIns="45718" rIns="45718" bIns="45718">
            <a:spAutoFit/>
          </a:bodyPr>
          <a:lstStyle/>
          <a:p>
            <a:pPr>
              <a:defRPr sz="3200" b="1">
                <a:latin typeface="微軟正黑體"/>
                <a:ea typeface="微軟正黑體"/>
                <a:cs typeface="微軟正黑體"/>
                <a:sym typeface="微軟正黑體"/>
              </a:defRPr>
            </a:pPr>
            <a:r>
              <a:t>3. </a:t>
            </a:r>
            <a:r>
              <a:rPr sz="2400"/>
              <a:t>歷任中共</a:t>
            </a:r>
            <a:r>
              <a:rPr>
                <a:solidFill>
                  <a:srgbClr val="C00000"/>
                </a:solidFill>
              </a:rPr>
              <a:t>河北省書記</a:t>
            </a:r>
            <a:r>
              <a:rPr sz="2400"/>
              <a:t>被追查情況</a:t>
            </a:r>
          </a:p>
        </p:txBody>
      </p:sp>
      <p:graphicFrame>
        <p:nvGraphicFramePr>
          <p:cNvPr id="235" name="表格 3"/>
          <p:cNvGraphicFramePr/>
          <p:nvPr>
            <p:extLst>
              <p:ext uri="{D42A27DB-BD31-4B8C-83A1-F6EECF244321}">
                <p14:modId xmlns:p14="http://schemas.microsoft.com/office/powerpoint/2010/main" val="944653454"/>
              </p:ext>
            </p:extLst>
          </p:nvPr>
        </p:nvGraphicFramePr>
        <p:xfrm>
          <a:off x="107504" y="855980"/>
          <a:ext cx="8856984" cy="5237480"/>
        </p:xfrm>
        <a:graphic>
          <a:graphicData uri="http://schemas.openxmlformats.org/drawingml/2006/table">
            <a:tbl>
              <a:tblPr firstRow="1" bandRow="1">
                <a:tableStyleId>{4C3C2611-4C71-4FC5-86AE-919BDF0F9419}</a:tableStyleId>
              </a:tblPr>
              <a:tblGrid>
                <a:gridCol w="970863"/>
                <a:gridCol w="2917596"/>
                <a:gridCol w="1045545"/>
                <a:gridCol w="3922980"/>
              </a:tblGrid>
              <a:tr h="370840">
                <a:tc>
                  <a:txBody>
                    <a:bodyPr/>
                    <a:lstStyle/>
                    <a:p>
                      <a:pPr algn="l">
                        <a:defRPr sz="1800" b="0">
                          <a:solidFill>
                            <a:srgbClr val="000000"/>
                          </a:solidFill>
                        </a:defRPr>
                      </a:pPr>
                      <a:r>
                        <a:rPr sz="1800" b="1" dirty="0" err="1">
                          <a:latin typeface="Microsoft JhengHei"/>
                          <a:ea typeface="Microsoft JhengHei"/>
                          <a:cs typeface="Microsoft JhengHei"/>
                          <a:sym typeface="Microsoft JhengHei"/>
                        </a:rPr>
                        <a:t>姓名</a:t>
                      </a:r>
                      <a:endParaRPr sz="1800" b="1" dirty="0">
                        <a:latin typeface="Microsoft JhengHei"/>
                        <a:ea typeface="Microsoft JhengHei"/>
                        <a:cs typeface="Microsoft JhengHei"/>
                        <a:sym typeface="Microsoft JhengHei"/>
                      </a:endParaRPr>
                    </a:p>
                  </a:txBody>
                  <a:tcPr marL="45720" marR="45720" horzOverflow="overflow">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algn="l">
                        <a:defRPr sz="1800" b="0">
                          <a:solidFill>
                            <a:srgbClr val="000000"/>
                          </a:solidFill>
                        </a:defRPr>
                      </a:pPr>
                      <a:r>
                        <a:rPr sz="1800" b="1" dirty="0" err="1">
                          <a:latin typeface="Microsoft JhengHei"/>
                          <a:ea typeface="Microsoft JhengHei"/>
                          <a:cs typeface="Microsoft JhengHei"/>
                          <a:sym typeface="Microsoft JhengHei"/>
                        </a:rPr>
                        <a:t>任期</a:t>
                      </a:r>
                      <a:endParaRPr sz="1800" b="1" dirty="0">
                        <a:latin typeface="Microsoft JhengHei"/>
                        <a:ea typeface="Microsoft JhengHei"/>
                        <a:cs typeface="Microsoft JhengHei"/>
                        <a:sym typeface="Microsoft JhengHei"/>
                      </a:endParaRPr>
                    </a:p>
                  </a:txBody>
                  <a:tcPr marL="45720" marR="45720" horzOverflow="overflow">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algn="l">
                        <a:defRPr sz="1800" b="0">
                          <a:solidFill>
                            <a:srgbClr val="000000"/>
                          </a:solidFill>
                        </a:defRPr>
                      </a:pPr>
                      <a:r>
                        <a:rPr sz="1800" b="1" smtClean="0">
                          <a:latin typeface="Microsoft JhengHei"/>
                          <a:ea typeface="Microsoft JhengHei"/>
                          <a:cs typeface="Microsoft JhengHei"/>
                          <a:sym typeface="Microsoft JhengHei"/>
                        </a:rPr>
                        <a:t>追查国际</a:t>
                      </a:r>
                      <a:endParaRPr sz="1800" b="1" dirty="0">
                        <a:latin typeface="Microsoft JhengHei"/>
                        <a:ea typeface="Microsoft JhengHei"/>
                        <a:cs typeface="Microsoft JhengHei"/>
                        <a:sym typeface="Microsoft JhengHei"/>
                      </a:endParaRPr>
                    </a:p>
                  </a:txBody>
                  <a:tcPr marL="45720" marR="45720" horzOverflow="overflow">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algn="l">
                        <a:defRPr sz="1800" b="0">
                          <a:solidFill>
                            <a:srgbClr val="000000"/>
                          </a:solidFill>
                        </a:defRPr>
                      </a:pPr>
                      <a:r>
                        <a:rPr sz="1800" b="1">
                          <a:latin typeface="Microsoft JhengHei"/>
                          <a:ea typeface="Microsoft JhengHei"/>
                          <a:cs typeface="Microsoft JhengHei"/>
                          <a:sym typeface="Microsoft JhengHei"/>
                        </a:rPr>
                        <a:t>追查通告</a:t>
                      </a:r>
                    </a:p>
                  </a:txBody>
                  <a:tcPr marL="45720" marR="45720" horzOverflow="overflow">
                    <a:lnL w="12700">
                      <a:solidFill>
                        <a:srgbClr val="000000"/>
                      </a:solidFill>
                    </a:lnL>
                    <a:lnR w="12700">
                      <a:solidFill>
                        <a:srgbClr val="000000"/>
                      </a:solidFill>
                    </a:lnR>
                    <a:lnT w="12700">
                      <a:solidFill>
                        <a:srgbClr val="000000"/>
                      </a:solidFill>
                    </a:lnT>
                    <a:lnB w="12700">
                      <a:solidFill>
                        <a:srgbClr val="000000"/>
                      </a:solidFill>
                    </a:lnB>
                    <a:noFill/>
                  </a:tcPr>
                </a:tc>
              </a:tr>
              <a:tr h="370840">
                <a:tc>
                  <a:txBody>
                    <a:bodyPr/>
                    <a:lstStyle/>
                    <a:p>
                      <a:pPr algn="l">
                        <a:defRPr sz="1800"/>
                      </a:pPr>
                      <a:r>
                        <a:rPr sz="1800" b="1" smtClean="0">
                          <a:solidFill>
                            <a:schemeClr val="accent2"/>
                          </a:solidFill>
                          <a:latin typeface="Microsoft JhengHei"/>
                          <a:ea typeface="Microsoft JhengHei"/>
                          <a:cs typeface="Microsoft JhengHei"/>
                          <a:sym typeface="Microsoft JhengHei"/>
                        </a:rPr>
                        <a:t>叶连松</a:t>
                      </a:r>
                      <a:endParaRPr sz="1800" b="1" dirty="0">
                        <a:solidFill>
                          <a:schemeClr val="accent2"/>
                        </a:solidFill>
                        <a:latin typeface="Microsoft JhengHei"/>
                        <a:ea typeface="Microsoft JhengHei"/>
                        <a:cs typeface="Microsoft JhengHei"/>
                        <a:sym typeface="Microsoft JhengHei"/>
                      </a:endParaRPr>
                    </a:p>
                  </a:txBody>
                  <a:tcPr marL="45720" marR="45720" horzOverflow="overflow">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algn="l">
                        <a:defRPr sz="1800"/>
                      </a:pPr>
                      <a:r>
                        <a:rPr sz="1800" dirty="0">
                          <a:latin typeface="Microsoft JhengHei"/>
                          <a:ea typeface="Microsoft JhengHei"/>
                          <a:cs typeface="Microsoft JhengHei"/>
                          <a:sym typeface="Microsoft JhengHei"/>
                        </a:rPr>
                        <a:t>1998年11月—2000年6月</a:t>
                      </a:r>
                    </a:p>
                  </a:txBody>
                  <a:tcPr marL="45720" marR="45720" horzOverflow="overflow">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algn="l">
                        <a:defRPr sz="1800"/>
                      </a:pPr>
                      <a:r>
                        <a:rPr sz="1800" b="1" dirty="0" err="1">
                          <a:solidFill>
                            <a:schemeClr val="accent2"/>
                          </a:solidFill>
                          <a:latin typeface="Microsoft JhengHei"/>
                          <a:ea typeface="Microsoft JhengHei"/>
                          <a:cs typeface="Microsoft JhengHei"/>
                          <a:sym typeface="Microsoft JhengHei"/>
                        </a:rPr>
                        <a:t>被追查</a:t>
                      </a:r>
                      <a:endParaRPr sz="1800" b="1" dirty="0">
                        <a:solidFill>
                          <a:schemeClr val="accent2"/>
                        </a:solidFill>
                        <a:latin typeface="Microsoft JhengHei"/>
                        <a:ea typeface="Microsoft JhengHei"/>
                        <a:cs typeface="Microsoft JhengHei"/>
                        <a:sym typeface="Microsoft JhengHei"/>
                      </a:endParaRPr>
                    </a:p>
                  </a:txBody>
                  <a:tcPr marL="45720" marR="45720" horzOverflow="overflow">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algn="l" defTabSz="914400">
                        <a:defRPr sz="1600" b="1">
                          <a:solidFill>
                            <a:schemeClr val="accent1"/>
                          </a:solidFill>
                          <a:latin typeface="Microsoft JhengHei"/>
                          <a:ea typeface="Microsoft JhengHei"/>
                          <a:cs typeface="Microsoft JhengHei"/>
                          <a:sym typeface="Microsoft JhengHei"/>
                        </a:defRPr>
                      </a:pPr>
                      <a:r>
                        <a:rPr sz="1800" u="sng" dirty="0" err="1">
                          <a:uFill>
                            <a:solidFill>
                              <a:srgbClr val="0000FF"/>
                            </a:solidFill>
                          </a:uFill>
                          <a:hlinkClick r:id="rId2"/>
                        </a:rPr>
                        <a:t>对河北省委、省政府白克明、王旭东、</a:t>
                      </a:r>
                      <a:r>
                        <a:rPr sz="1800" u="sng" dirty="0" err="1" smtClean="0">
                          <a:uFill>
                            <a:solidFill>
                              <a:srgbClr val="0000FF"/>
                            </a:solidFill>
                          </a:uFill>
                          <a:hlinkClick r:id="rId2"/>
                        </a:rPr>
                        <a:t>叶连松等人的追查通告</a:t>
                      </a:r>
                      <a:endParaRPr lang="en-US" sz="1800" u="sng" dirty="0" smtClean="0">
                        <a:uFill>
                          <a:solidFill>
                            <a:srgbClr val="0000FF"/>
                          </a:solidFill>
                        </a:uFill>
                        <a:hlinkClick r:id="rId2"/>
                      </a:endParaRPr>
                    </a:p>
                    <a:p>
                      <a:pPr algn="l" defTabSz="914400">
                        <a:defRPr sz="1600" b="1">
                          <a:solidFill>
                            <a:schemeClr val="accent1"/>
                          </a:solidFill>
                          <a:latin typeface="Microsoft JhengHei"/>
                          <a:ea typeface="Microsoft JhengHei"/>
                          <a:cs typeface="Microsoft JhengHei"/>
                          <a:sym typeface="Microsoft JhengHei"/>
                        </a:defRPr>
                      </a:pPr>
                      <a:r>
                        <a:rPr sz="1800" u="sng" dirty="0" smtClean="0">
                          <a:uFill>
                            <a:solidFill>
                              <a:srgbClr val="0000FF"/>
                            </a:solidFill>
                          </a:uFill>
                          <a:hlinkClick r:id="rId2"/>
                        </a:rPr>
                        <a:t>(</a:t>
                      </a:r>
                      <a:r>
                        <a:rPr sz="1800" u="sng" dirty="0">
                          <a:uFill>
                            <a:solidFill>
                              <a:srgbClr val="0000FF"/>
                            </a:solidFill>
                          </a:uFill>
                          <a:hlinkClick r:id="rId2"/>
                        </a:rPr>
                        <a:t>2004 年5月14日)</a:t>
                      </a:r>
                    </a:p>
                  </a:txBody>
                  <a:tcPr marL="45720" marR="45720" horzOverflow="overflow">
                    <a:lnL w="12700">
                      <a:solidFill>
                        <a:srgbClr val="000000"/>
                      </a:solidFill>
                    </a:lnL>
                    <a:lnR w="12700">
                      <a:solidFill>
                        <a:srgbClr val="000000"/>
                      </a:solidFill>
                    </a:lnR>
                    <a:lnT w="12700">
                      <a:solidFill>
                        <a:srgbClr val="000000"/>
                      </a:solidFill>
                    </a:lnT>
                    <a:lnB w="12700">
                      <a:solidFill>
                        <a:srgbClr val="000000"/>
                      </a:solidFill>
                    </a:lnB>
                    <a:noFill/>
                  </a:tcPr>
                </a:tc>
              </a:tr>
              <a:tr h="370840">
                <a:tc>
                  <a:txBody>
                    <a:bodyPr/>
                    <a:lstStyle/>
                    <a:p>
                      <a:pPr algn="l">
                        <a:defRPr sz="1800"/>
                      </a:pPr>
                      <a:r>
                        <a:rPr sz="1800" smtClean="0">
                          <a:latin typeface="Microsoft JhengHei"/>
                          <a:ea typeface="Microsoft JhengHei"/>
                          <a:cs typeface="Microsoft JhengHei"/>
                          <a:sym typeface="Microsoft JhengHei"/>
                        </a:rPr>
                        <a:t>王旭东</a:t>
                      </a:r>
                      <a:endParaRPr sz="1800">
                        <a:latin typeface="Microsoft JhengHei"/>
                        <a:ea typeface="Microsoft JhengHei"/>
                        <a:cs typeface="Microsoft JhengHei"/>
                        <a:sym typeface="Microsoft JhengHei"/>
                      </a:endParaRPr>
                    </a:p>
                  </a:txBody>
                  <a:tcPr marL="45720" marR="45720" horzOverflow="overflow">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algn="l">
                        <a:defRPr sz="1800"/>
                      </a:pPr>
                      <a:r>
                        <a:rPr sz="1800">
                          <a:latin typeface="Microsoft JhengHei"/>
                          <a:ea typeface="Microsoft JhengHei"/>
                          <a:cs typeface="Microsoft JhengHei"/>
                          <a:sym typeface="Microsoft JhengHei"/>
                        </a:rPr>
                        <a:t>2000年6月－2002年12月</a:t>
                      </a:r>
                    </a:p>
                  </a:txBody>
                  <a:tcPr marL="45720" marR="45720" horzOverflow="overflow">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algn="l">
                        <a:defRPr sz="1800"/>
                      </a:pPr>
                      <a:r>
                        <a:rPr sz="1800" smtClean="0">
                          <a:latin typeface="Microsoft JhengHei"/>
                          <a:ea typeface="Microsoft JhengHei"/>
                          <a:cs typeface="Microsoft JhengHei"/>
                          <a:sym typeface="Microsoft JhengHei"/>
                        </a:rPr>
                        <a:t>无</a:t>
                      </a:r>
                      <a:endParaRPr sz="1800" dirty="0">
                        <a:latin typeface="Microsoft JhengHei"/>
                        <a:ea typeface="Microsoft JhengHei"/>
                        <a:cs typeface="Microsoft JhengHei"/>
                        <a:sym typeface="Microsoft JhengHei"/>
                      </a:endParaRPr>
                    </a:p>
                  </a:txBody>
                  <a:tcPr marL="45720" marR="45720" horzOverflow="overflow">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algn="l" defTabSz="914400">
                        <a:defRPr sz="1600">
                          <a:solidFill>
                            <a:schemeClr val="accent1"/>
                          </a:solidFill>
                          <a:latin typeface="Microsoft JhengHei"/>
                          <a:ea typeface="Microsoft JhengHei"/>
                          <a:cs typeface="Microsoft JhengHei"/>
                          <a:sym typeface="Microsoft JhengHei"/>
                        </a:defRPr>
                      </a:pPr>
                      <a:endParaRPr sz="1800" dirty="0"/>
                    </a:p>
                  </a:txBody>
                  <a:tcPr marL="45720" marR="45720" horzOverflow="overflow">
                    <a:lnL w="12700">
                      <a:solidFill>
                        <a:srgbClr val="000000"/>
                      </a:solidFill>
                    </a:lnL>
                    <a:lnR w="12700">
                      <a:solidFill>
                        <a:srgbClr val="000000"/>
                      </a:solidFill>
                    </a:lnR>
                    <a:lnT w="12700">
                      <a:solidFill>
                        <a:srgbClr val="000000"/>
                      </a:solidFill>
                    </a:lnT>
                    <a:lnB w="12700">
                      <a:solidFill>
                        <a:srgbClr val="000000"/>
                      </a:solidFill>
                    </a:lnB>
                    <a:noFill/>
                  </a:tcPr>
                </a:tc>
              </a:tr>
              <a:tr h="370840">
                <a:tc>
                  <a:txBody>
                    <a:bodyPr/>
                    <a:lstStyle/>
                    <a:p>
                      <a:pPr algn="l">
                        <a:defRPr sz="1800"/>
                      </a:pPr>
                      <a:r>
                        <a:rPr sz="1800" b="1">
                          <a:solidFill>
                            <a:schemeClr val="accent2"/>
                          </a:solidFill>
                          <a:latin typeface="Microsoft JhengHei"/>
                          <a:ea typeface="Microsoft JhengHei"/>
                          <a:cs typeface="Microsoft JhengHei"/>
                          <a:sym typeface="Microsoft JhengHei"/>
                        </a:rPr>
                        <a:t>白克明</a:t>
                      </a:r>
                    </a:p>
                  </a:txBody>
                  <a:tcPr marL="45720" marR="45720" horzOverflow="overflow">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algn="l">
                        <a:defRPr sz="1800"/>
                      </a:pPr>
                      <a:r>
                        <a:rPr sz="1800">
                          <a:latin typeface="Microsoft JhengHei"/>
                          <a:ea typeface="Microsoft JhengHei"/>
                          <a:cs typeface="Microsoft JhengHei"/>
                          <a:sym typeface="Microsoft JhengHei"/>
                        </a:rPr>
                        <a:t>2002年11月－2007年8月</a:t>
                      </a:r>
                    </a:p>
                  </a:txBody>
                  <a:tcPr marL="45720" marR="45720" horzOverflow="overflow">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algn="l">
                        <a:defRPr sz="1800"/>
                      </a:pPr>
                      <a:r>
                        <a:rPr sz="1800" b="1" dirty="0" err="1">
                          <a:solidFill>
                            <a:schemeClr val="accent2"/>
                          </a:solidFill>
                          <a:latin typeface="Microsoft JhengHei"/>
                          <a:ea typeface="Microsoft JhengHei"/>
                          <a:cs typeface="Microsoft JhengHei"/>
                          <a:sym typeface="Microsoft JhengHei"/>
                        </a:rPr>
                        <a:t>被追查</a:t>
                      </a:r>
                      <a:endParaRPr sz="1800" b="1" dirty="0">
                        <a:solidFill>
                          <a:schemeClr val="accent2"/>
                        </a:solidFill>
                        <a:latin typeface="Microsoft JhengHei"/>
                        <a:ea typeface="Microsoft JhengHei"/>
                        <a:cs typeface="Microsoft JhengHei"/>
                        <a:sym typeface="Microsoft JhengHei"/>
                      </a:endParaRPr>
                    </a:p>
                  </a:txBody>
                  <a:tcPr marL="45720" marR="45720" horzOverflow="overflow">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algn="l" defTabSz="914400">
                        <a:defRPr sz="1600" b="1">
                          <a:solidFill>
                            <a:schemeClr val="accent1"/>
                          </a:solidFill>
                          <a:latin typeface="Microsoft JhengHei"/>
                          <a:ea typeface="Microsoft JhengHei"/>
                          <a:cs typeface="Microsoft JhengHei"/>
                          <a:sym typeface="Microsoft JhengHei"/>
                        </a:defRPr>
                      </a:pPr>
                      <a:r>
                        <a:rPr sz="1800" u="sng" dirty="0" err="1">
                          <a:uFill>
                            <a:solidFill>
                              <a:srgbClr val="0000FF"/>
                            </a:solidFill>
                          </a:uFill>
                          <a:hlinkClick r:id="rId2"/>
                        </a:rPr>
                        <a:t>对河北省委、省政府白克明、王旭东、</a:t>
                      </a:r>
                      <a:r>
                        <a:rPr sz="1800" u="sng" dirty="0" err="1" smtClean="0">
                          <a:uFill>
                            <a:solidFill>
                              <a:srgbClr val="0000FF"/>
                            </a:solidFill>
                          </a:uFill>
                          <a:hlinkClick r:id="rId2"/>
                        </a:rPr>
                        <a:t>叶连松等人的追查通告</a:t>
                      </a:r>
                      <a:endParaRPr lang="en-US" sz="1800" u="sng" dirty="0" smtClean="0">
                        <a:uFill>
                          <a:solidFill>
                            <a:srgbClr val="0000FF"/>
                          </a:solidFill>
                        </a:uFill>
                        <a:hlinkClick r:id="rId2"/>
                      </a:endParaRPr>
                    </a:p>
                    <a:p>
                      <a:pPr algn="l" defTabSz="914400">
                        <a:defRPr sz="1600" b="1">
                          <a:solidFill>
                            <a:schemeClr val="accent1"/>
                          </a:solidFill>
                          <a:latin typeface="Microsoft JhengHei"/>
                          <a:ea typeface="Microsoft JhengHei"/>
                          <a:cs typeface="Microsoft JhengHei"/>
                          <a:sym typeface="Microsoft JhengHei"/>
                        </a:defRPr>
                      </a:pPr>
                      <a:r>
                        <a:rPr sz="1800" u="sng" dirty="0" smtClean="0">
                          <a:uFill>
                            <a:solidFill>
                              <a:srgbClr val="0000FF"/>
                            </a:solidFill>
                          </a:uFill>
                          <a:hlinkClick r:id="rId2"/>
                        </a:rPr>
                        <a:t>(</a:t>
                      </a:r>
                      <a:r>
                        <a:rPr sz="1800" u="sng" dirty="0">
                          <a:uFill>
                            <a:solidFill>
                              <a:srgbClr val="0000FF"/>
                            </a:solidFill>
                          </a:uFill>
                          <a:hlinkClick r:id="rId2"/>
                        </a:rPr>
                        <a:t>2004 年5月14日)</a:t>
                      </a:r>
                    </a:p>
                  </a:txBody>
                  <a:tcPr marL="45720" marR="45720" horzOverflow="overflow">
                    <a:lnL w="12700">
                      <a:solidFill>
                        <a:srgbClr val="000000"/>
                      </a:solidFill>
                    </a:lnL>
                    <a:lnR w="12700">
                      <a:solidFill>
                        <a:srgbClr val="000000"/>
                      </a:solidFill>
                    </a:lnR>
                    <a:lnT w="12700">
                      <a:solidFill>
                        <a:srgbClr val="000000"/>
                      </a:solidFill>
                    </a:lnT>
                    <a:lnB w="12700">
                      <a:solidFill>
                        <a:srgbClr val="000000"/>
                      </a:solidFill>
                    </a:lnB>
                    <a:noFill/>
                  </a:tcPr>
                </a:tc>
              </a:tr>
              <a:tr h="370840">
                <a:tc>
                  <a:txBody>
                    <a:bodyPr/>
                    <a:lstStyle/>
                    <a:p>
                      <a:pPr algn="l">
                        <a:defRPr sz="1800"/>
                      </a:pPr>
                      <a:r>
                        <a:rPr sz="1800" b="1" smtClean="0">
                          <a:solidFill>
                            <a:schemeClr val="accent2"/>
                          </a:solidFill>
                          <a:latin typeface="Microsoft JhengHei"/>
                          <a:ea typeface="Microsoft JhengHei"/>
                          <a:cs typeface="Microsoft JhengHei"/>
                          <a:sym typeface="Microsoft JhengHei"/>
                        </a:rPr>
                        <a:t>张云川</a:t>
                      </a:r>
                      <a:endParaRPr sz="1800" b="1">
                        <a:solidFill>
                          <a:schemeClr val="accent2"/>
                        </a:solidFill>
                        <a:latin typeface="Microsoft JhengHei"/>
                        <a:ea typeface="Microsoft JhengHei"/>
                        <a:cs typeface="Microsoft JhengHei"/>
                        <a:sym typeface="Microsoft JhengHei"/>
                      </a:endParaRPr>
                    </a:p>
                  </a:txBody>
                  <a:tcPr marL="45720" marR="45720" horzOverflow="overflow">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algn="l">
                        <a:defRPr sz="1800"/>
                      </a:pPr>
                      <a:r>
                        <a:rPr sz="1800">
                          <a:latin typeface="Microsoft JhengHei"/>
                          <a:ea typeface="Microsoft JhengHei"/>
                          <a:cs typeface="Microsoft JhengHei"/>
                          <a:sym typeface="Microsoft JhengHei"/>
                        </a:rPr>
                        <a:t>2007年8月－2011年8月</a:t>
                      </a:r>
                    </a:p>
                  </a:txBody>
                  <a:tcPr marL="45720" marR="45720" horzOverflow="overflow">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algn="l">
                        <a:defRPr sz="1800"/>
                      </a:pPr>
                      <a:r>
                        <a:rPr sz="1800" b="1">
                          <a:solidFill>
                            <a:schemeClr val="accent2"/>
                          </a:solidFill>
                          <a:latin typeface="Microsoft JhengHei"/>
                          <a:ea typeface="Microsoft JhengHei"/>
                          <a:cs typeface="Microsoft JhengHei"/>
                          <a:sym typeface="Microsoft JhengHei"/>
                        </a:rPr>
                        <a:t>被追查</a:t>
                      </a:r>
                    </a:p>
                  </a:txBody>
                  <a:tcPr marL="45720" marR="45720" horzOverflow="overflow">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algn="l" defTabSz="914400">
                        <a:defRPr sz="1600" b="1">
                          <a:solidFill>
                            <a:schemeClr val="accent1"/>
                          </a:solidFill>
                          <a:latin typeface="Microsoft JhengHei"/>
                          <a:ea typeface="Microsoft JhengHei"/>
                          <a:cs typeface="Microsoft JhengHei"/>
                          <a:sym typeface="Microsoft JhengHei"/>
                        </a:defRPr>
                      </a:pPr>
                      <a:r>
                        <a:rPr sz="1800" u="sng" dirty="0" err="1" smtClean="0">
                          <a:uFill>
                            <a:solidFill>
                              <a:srgbClr val="0000FF"/>
                            </a:solidFill>
                          </a:uFill>
                          <a:hlinkClick r:id="rId3"/>
                        </a:rPr>
                        <a:t>追查湖南省长沙市迫害法轮功学员的责任人的通告</a:t>
                      </a:r>
                      <a:r>
                        <a:rPr sz="1800" u="sng" dirty="0" smtClean="0">
                          <a:uFill>
                            <a:solidFill>
                              <a:srgbClr val="0000FF"/>
                            </a:solidFill>
                          </a:uFill>
                          <a:hlinkClick r:id="rId3"/>
                        </a:rPr>
                        <a:t>(</a:t>
                      </a:r>
                      <a:r>
                        <a:rPr sz="1800" u="sng" dirty="0">
                          <a:uFill>
                            <a:solidFill>
                              <a:srgbClr val="0000FF"/>
                            </a:solidFill>
                          </a:uFill>
                          <a:hlinkClick r:id="rId3"/>
                        </a:rPr>
                        <a:t>2012年11月14日)</a:t>
                      </a:r>
                    </a:p>
                  </a:txBody>
                  <a:tcPr marL="45720" marR="45720" horzOverflow="overflow">
                    <a:lnL w="12700">
                      <a:solidFill>
                        <a:srgbClr val="000000"/>
                      </a:solidFill>
                    </a:lnL>
                    <a:lnR w="12700">
                      <a:solidFill>
                        <a:srgbClr val="000000"/>
                      </a:solidFill>
                    </a:lnR>
                    <a:lnT w="12700">
                      <a:solidFill>
                        <a:srgbClr val="000000"/>
                      </a:solidFill>
                    </a:lnT>
                    <a:lnB w="12700">
                      <a:solidFill>
                        <a:srgbClr val="000000"/>
                      </a:solidFill>
                    </a:lnB>
                    <a:noFill/>
                  </a:tcPr>
                </a:tc>
              </a:tr>
              <a:tr h="370840">
                <a:tc>
                  <a:txBody>
                    <a:bodyPr/>
                    <a:lstStyle/>
                    <a:p>
                      <a:pPr algn="l">
                        <a:defRPr sz="1800"/>
                      </a:pPr>
                      <a:r>
                        <a:rPr sz="1800" smtClean="0">
                          <a:latin typeface="Microsoft JhengHei"/>
                          <a:ea typeface="Microsoft JhengHei"/>
                          <a:cs typeface="Microsoft JhengHei"/>
                          <a:sym typeface="Microsoft JhengHei"/>
                        </a:rPr>
                        <a:t>张庆黎</a:t>
                      </a:r>
                      <a:endParaRPr sz="1800">
                        <a:latin typeface="Microsoft JhengHei"/>
                        <a:ea typeface="Microsoft JhengHei"/>
                        <a:cs typeface="Microsoft JhengHei"/>
                        <a:sym typeface="Microsoft JhengHei"/>
                      </a:endParaRPr>
                    </a:p>
                  </a:txBody>
                  <a:tcPr marL="45720" marR="45720" horzOverflow="overflow">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algn="l">
                        <a:defRPr sz="1800"/>
                      </a:pPr>
                      <a:r>
                        <a:rPr sz="1800">
                          <a:latin typeface="Microsoft JhengHei"/>
                          <a:ea typeface="Microsoft JhengHei"/>
                          <a:cs typeface="Microsoft JhengHei"/>
                          <a:sym typeface="Microsoft JhengHei"/>
                        </a:rPr>
                        <a:t>2011年8月－2013年3月</a:t>
                      </a:r>
                    </a:p>
                  </a:txBody>
                  <a:tcPr marL="45720" marR="45720" horzOverflow="overflow">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algn="l">
                        <a:defRPr sz="1800"/>
                      </a:pPr>
                      <a:r>
                        <a:rPr sz="1800" smtClean="0">
                          <a:latin typeface="Microsoft JhengHei"/>
                          <a:ea typeface="Microsoft JhengHei"/>
                          <a:cs typeface="Microsoft JhengHei"/>
                          <a:sym typeface="Microsoft JhengHei"/>
                        </a:rPr>
                        <a:t>无</a:t>
                      </a:r>
                      <a:endParaRPr sz="1800">
                        <a:latin typeface="Microsoft JhengHei"/>
                        <a:ea typeface="Microsoft JhengHei"/>
                        <a:cs typeface="Microsoft JhengHei"/>
                        <a:sym typeface="Microsoft JhengHei"/>
                      </a:endParaRPr>
                    </a:p>
                  </a:txBody>
                  <a:tcPr marL="45720" marR="45720" horzOverflow="overflow">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algn="l">
                        <a:defRPr sz="1800">
                          <a:solidFill>
                            <a:schemeClr val="accent1"/>
                          </a:solidFill>
                          <a:latin typeface="Microsoft JhengHei"/>
                          <a:ea typeface="Microsoft JhengHei"/>
                          <a:cs typeface="Microsoft JhengHei"/>
                          <a:sym typeface="Microsoft JhengHei"/>
                        </a:defRPr>
                      </a:pPr>
                      <a:endParaRPr sz="1800"/>
                    </a:p>
                  </a:txBody>
                  <a:tcPr marL="45720" marR="45720" horzOverflow="overflow">
                    <a:lnL w="12700">
                      <a:solidFill>
                        <a:srgbClr val="000000"/>
                      </a:solidFill>
                    </a:lnL>
                    <a:lnR w="12700">
                      <a:solidFill>
                        <a:srgbClr val="000000"/>
                      </a:solidFill>
                    </a:lnR>
                    <a:lnT w="12700">
                      <a:solidFill>
                        <a:srgbClr val="000000"/>
                      </a:solidFill>
                    </a:lnT>
                    <a:lnB w="12700">
                      <a:solidFill>
                        <a:srgbClr val="000000"/>
                      </a:solidFill>
                    </a:lnB>
                    <a:noFill/>
                  </a:tcPr>
                </a:tc>
              </a:tr>
              <a:tr h="370840">
                <a:tc>
                  <a:txBody>
                    <a:bodyPr/>
                    <a:lstStyle/>
                    <a:p>
                      <a:pPr algn="l">
                        <a:defRPr sz="1800"/>
                      </a:pPr>
                      <a:r>
                        <a:rPr sz="1800" b="1" smtClean="0">
                          <a:solidFill>
                            <a:schemeClr val="accent2"/>
                          </a:solidFill>
                          <a:latin typeface="Microsoft JhengHei"/>
                          <a:ea typeface="Microsoft JhengHei"/>
                          <a:cs typeface="Microsoft JhengHei"/>
                          <a:sym typeface="Microsoft JhengHei"/>
                        </a:rPr>
                        <a:t>周本顺</a:t>
                      </a:r>
                      <a:endParaRPr sz="1800" b="1">
                        <a:solidFill>
                          <a:schemeClr val="accent2"/>
                        </a:solidFill>
                        <a:latin typeface="Microsoft JhengHei"/>
                        <a:ea typeface="Microsoft JhengHei"/>
                        <a:cs typeface="Microsoft JhengHei"/>
                        <a:sym typeface="Microsoft JhengHei"/>
                      </a:endParaRPr>
                    </a:p>
                  </a:txBody>
                  <a:tcPr marL="45720" marR="45720" horzOverflow="overflow">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algn="l" defTabSz="914400">
                        <a:defRPr sz="1800"/>
                      </a:pPr>
                      <a:r>
                        <a:rPr sz="1800">
                          <a:latin typeface="Microsoft JhengHei"/>
                          <a:ea typeface="Microsoft JhengHei"/>
                          <a:cs typeface="Microsoft JhengHei"/>
                          <a:sym typeface="Microsoft JhengHei"/>
                        </a:rPr>
                        <a:t>2013年3月－2015年7月</a:t>
                      </a:r>
                    </a:p>
                  </a:txBody>
                  <a:tcPr marL="45720" marR="45720" horzOverflow="overflow">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algn="l">
                        <a:defRPr sz="1800"/>
                      </a:pPr>
                      <a:r>
                        <a:rPr sz="1800" b="1">
                          <a:solidFill>
                            <a:schemeClr val="accent2"/>
                          </a:solidFill>
                          <a:latin typeface="Microsoft JhengHei"/>
                          <a:ea typeface="Microsoft JhengHei"/>
                          <a:cs typeface="Microsoft JhengHei"/>
                          <a:sym typeface="Microsoft JhengHei"/>
                        </a:rPr>
                        <a:t>被追查</a:t>
                      </a:r>
                    </a:p>
                  </a:txBody>
                  <a:tcPr marL="45720" marR="45720" horzOverflow="overflow">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algn="l" defTabSz="914400">
                        <a:defRPr sz="1600" b="1">
                          <a:solidFill>
                            <a:schemeClr val="accent1"/>
                          </a:solidFill>
                          <a:latin typeface="Microsoft JhengHei"/>
                          <a:ea typeface="Microsoft JhengHei"/>
                          <a:cs typeface="Microsoft JhengHei"/>
                          <a:sym typeface="Microsoft JhengHei"/>
                        </a:defRPr>
                      </a:pPr>
                      <a:r>
                        <a:rPr sz="1800" u="sng" dirty="0" err="1">
                          <a:uFill>
                            <a:solidFill>
                              <a:srgbClr val="0000FF"/>
                            </a:solidFill>
                          </a:uFill>
                          <a:hlinkClick r:id="rId4"/>
                        </a:rPr>
                        <a:t>追查原河北省委书记周本顺迫害法轮功的通告</a:t>
                      </a:r>
                      <a:r>
                        <a:rPr sz="1800" u="sng" dirty="0">
                          <a:uFill>
                            <a:solidFill>
                              <a:srgbClr val="0000FF"/>
                            </a:solidFill>
                          </a:uFill>
                          <a:hlinkClick r:id="rId4"/>
                        </a:rPr>
                        <a:t>(2016年11月13日) 等3份追查通告</a:t>
                      </a:r>
                    </a:p>
                  </a:txBody>
                  <a:tcPr marL="45720" marR="45720" horzOverflow="overflow">
                    <a:lnL w="12700">
                      <a:solidFill>
                        <a:srgbClr val="000000"/>
                      </a:solidFill>
                    </a:lnL>
                    <a:lnR w="12700">
                      <a:solidFill>
                        <a:srgbClr val="000000"/>
                      </a:solidFill>
                    </a:lnR>
                    <a:lnT w="12700">
                      <a:solidFill>
                        <a:srgbClr val="000000"/>
                      </a:solidFill>
                    </a:lnT>
                    <a:lnB w="12700">
                      <a:solidFill>
                        <a:srgbClr val="000000"/>
                      </a:solidFill>
                    </a:lnB>
                    <a:noFill/>
                  </a:tcPr>
                </a:tc>
              </a:tr>
              <a:tr h="370840">
                <a:tc>
                  <a:txBody>
                    <a:bodyPr/>
                    <a:lstStyle/>
                    <a:p>
                      <a:pPr algn="l">
                        <a:defRPr sz="1800"/>
                      </a:pPr>
                      <a:r>
                        <a:rPr sz="1800" smtClean="0">
                          <a:latin typeface="Microsoft JhengHei"/>
                          <a:ea typeface="Microsoft JhengHei"/>
                          <a:cs typeface="Microsoft JhengHei"/>
                          <a:sym typeface="Microsoft JhengHei"/>
                        </a:rPr>
                        <a:t>赵克志</a:t>
                      </a:r>
                      <a:endParaRPr sz="1800">
                        <a:latin typeface="Microsoft JhengHei"/>
                        <a:ea typeface="Microsoft JhengHei"/>
                        <a:cs typeface="Microsoft JhengHei"/>
                        <a:sym typeface="Microsoft JhengHei"/>
                      </a:endParaRPr>
                    </a:p>
                  </a:txBody>
                  <a:tcPr marL="45720" marR="45720" horzOverflow="overflow">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algn="l" defTabSz="914400">
                        <a:defRPr sz="1800"/>
                      </a:pPr>
                      <a:r>
                        <a:rPr sz="1800">
                          <a:latin typeface="Microsoft JhengHei"/>
                          <a:ea typeface="Microsoft JhengHei"/>
                          <a:cs typeface="Microsoft JhengHei"/>
                          <a:sym typeface="Microsoft JhengHei"/>
                        </a:rPr>
                        <a:t>2015年7月－2017年10月</a:t>
                      </a:r>
                    </a:p>
                  </a:txBody>
                  <a:tcPr marL="45720" marR="45720" horzOverflow="overflow">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algn="l">
                        <a:defRPr sz="1800"/>
                      </a:pPr>
                      <a:r>
                        <a:rPr sz="1800" smtClean="0">
                          <a:latin typeface="Microsoft JhengHei"/>
                          <a:ea typeface="Microsoft JhengHei"/>
                          <a:cs typeface="Microsoft JhengHei"/>
                          <a:sym typeface="Microsoft JhengHei"/>
                        </a:rPr>
                        <a:t>无</a:t>
                      </a:r>
                      <a:endParaRPr sz="1800">
                        <a:latin typeface="Microsoft JhengHei"/>
                        <a:ea typeface="Microsoft JhengHei"/>
                        <a:cs typeface="Microsoft JhengHei"/>
                        <a:sym typeface="Microsoft JhengHei"/>
                      </a:endParaRPr>
                    </a:p>
                  </a:txBody>
                  <a:tcPr marL="45720" marR="45720" horzOverflow="overflow">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algn="l" defTabSz="914400">
                        <a:defRPr sz="1600" b="1">
                          <a:solidFill>
                            <a:schemeClr val="accent1"/>
                          </a:solidFill>
                          <a:latin typeface="Microsoft JhengHei"/>
                          <a:ea typeface="Microsoft JhengHei"/>
                          <a:cs typeface="Microsoft JhengHei"/>
                          <a:sym typeface="Microsoft JhengHei"/>
                        </a:defRPr>
                      </a:pPr>
                      <a:endParaRPr sz="1800"/>
                    </a:p>
                  </a:txBody>
                  <a:tcPr marL="45720" marR="45720" horzOverflow="overflow">
                    <a:lnL w="12700">
                      <a:solidFill>
                        <a:srgbClr val="000000"/>
                      </a:solidFill>
                    </a:lnL>
                    <a:lnR w="12700">
                      <a:solidFill>
                        <a:srgbClr val="000000"/>
                      </a:solidFill>
                    </a:lnR>
                    <a:lnT w="12700">
                      <a:solidFill>
                        <a:srgbClr val="000000"/>
                      </a:solidFill>
                    </a:lnT>
                    <a:lnB w="12700">
                      <a:solidFill>
                        <a:srgbClr val="000000"/>
                      </a:solidFill>
                    </a:lnB>
                    <a:noFill/>
                  </a:tcPr>
                </a:tc>
              </a:tr>
              <a:tr h="370840">
                <a:tc>
                  <a:txBody>
                    <a:bodyPr/>
                    <a:lstStyle/>
                    <a:p>
                      <a:pPr algn="l">
                        <a:defRPr sz="1800"/>
                      </a:pPr>
                      <a:r>
                        <a:rPr sz="1800" smtClean="0">
                          <a:latin typeface="Microsoft JhengHei"/>
                          <a:ea typeface="Microsoft JhengHei"/>
                          <a:cs typeface="Microsoft JhengHei"/>
                          <a:sym typeface="Microsoft JhengHei"/>
                        </a:rPr>
                        <a:t>王东峰</a:t>
                      </a:r>
                      <a:endParaRPr sz="1800">
                        <a:latin typeface="Microsoft JhengHei"/>
                        <a:ea typeface="Microsoft JhengHei"/>
                        <a:cs typeface="Microsoft JhengHei"/>
                        <a:sym typeface="Microsoft JhengHei"/>
                      </a:endParaRPr>
                    </a:p>
                  </a:txBody>
                  <a:tcPr marL="45720" marR="45720" horzOverflow="overflow">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algn="l" defTabSz="914400">
                        <a:defRPr sz="1800"/>
                      </a:pPr>
                      <a:r>
                        <a:rPr sz="1800">
                          <a:latin typeface="Microsoft JhengHei"/>
                          <a:ea typeface="Microsoft JhengHei"/>
                          <a:cs typeface="Microsoft JhengHei"/>
                          <a:sym typeface="Microsoft JhengHei"/>
                        </a:rPr>
                        <a:t>2017年10月—</a:t>
                      </a:r>
                    </a:p>
                  </a:txBody>
                  <a:tcPr marL="45720" marR="45720" horzOverflow="overflow">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algn="l">
                        <a:defRPr sz="1800"/>
                      </a:pPr>
                      <a:r>
                        <a:rPr sz="1800" smtClean="0">
                          <a:latin typeface="Microsoft JhengHei"/>
                          <a:ea typeface="Microsoft JhengHei"/>
                          <a:cs typeface="Microsoft JhengHei"/>
                          <a:sym typeface="Microsoft JhengHei"/>
                        </a:rPr>
                        <a:t>无</a:t>
                      </a:r>
                      <a:endParaRPr sz="1800">
                        <a:latin typeface="Microsoft JhengHei"/>
                        <a:ea typeface="Microsoft JhengHei"/>
                        <a:cs typeface="Microsoft JhengHei"/>
                        <a:sym typeface="Microsoft JhengHei"/>
                      </a:endParaRPr>
                    </a:p>
                  </a:txBody>
                  <a:tcPr marL="45720" marR="45720" horzOverflow="overflow">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algn="l" defTabSz="914400">
                        <a:defRPr sz="1600" b="1">
                          <a:solidFill>
                            <a:schemeClr val="accent1"/>
                          </a:solidFill>
                          <a:latin typeface="Microsoft JhengHei"/>
                          <a:ea typeface="Microsoft JhengHei"/>
                          <a:cs typeface="Microsoft JhengHei"/>
                          <a:sym typeface="Microsoft JhengHei"/>
                        </a:defRPr>
                      </a:pPr>
                      <a:endParaRPr sz="1800" dirty="0"/>
                    </a:p>
                  </a:txBody>
                  <a:tcPr marL="45720" marR="45720" horzOverflow="overflow">
                    <a:lnL w="12700">
                      <a:solidFill>
                        <a:srgbClr val="000000"/>
                      </a:solidFill>
                    </a:lnL>
                    <a:lnR w="12700">
                      <a:solidFill>
                        <a:srgbClr val="000000"/>
                      </a:solidFill>
                    </a:lnR>
                    <a:lnT w="12700">
                      <a:solidFill>
                        <a:srgbClr val="000000"/>
                      </a:solidFill>
                    </a:lnT>
                    <a:lnB w="12700">
                      <a:solidFill>
                        <a:srgbClr val="000000"/>
                      </a:solidFill>
                    </a:lnB>
                    <a:noFill/>
                  </a:tcPr>
                </a:tc>
              </a:tr>
            </a:tbl>
          </a:graphicData>
        </a:graphic>
      </p:graphicFrame>
    </p:spTree>
  </p:cSld>
  <p:clrMapOvr>
    <a:masterClrMapping/>
  </p:clrMapOvr>
  <p:transition spd="med"/>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2" name="矩形 5"/>
          <p:cNvGrpSpPr/>
          <p:nvPr/>
        </p:nvGrpSpPr>
        <p:grpSpPr>
          <a:xfrm>
            <a:off x="13397" y="-3"/>
            <a:ext cx="9130609" cy="836722"/>
            <a:chOff x="0" y="0"/>
            <a:chExt cx="9130607" cy="836721"/>
          </a:xfrm>
        </p:grpSpPr>
        <p:sp>
          <p:nvSpPr>
            <p:cNvPr id="250" name="矩形"/>
            <p:cNvSpPr/>
            <p:nvPr/>
          </p:nvSpPr>
          <p:spPr>
            <a:xfrm>
              <a:off x="-1" y="0"/>
              <a:ext cx="9130609" cy="836722"/>
            </a:xfrm>
            <a:prstGeom prst="rect">
              <a:avLst/>
            </a:prstGeom>
            <a:solidFill>
              <a:srgbClr val="0070C0"/>
            </a:solidFill>
            <a:ln w="12700" cap="flat">
              <a:noFill/>
              <a:miter lim="400000"/>
            </a:ln>
            <a:effectLst/>
          </p:spPr>
          <p:txBody>
            <a:bodyPr wrap="square" lIns="45719" tIns="45719" rIns="45719" bIns="45719" numCol="1" anchor="ctr">
              <a:noAutofit/>
            </a:bodyPr>
            <a:lstStyle/>
            <a:p>
              <a:pPr>
                <a:defRPr>
                  <a:solidFill>
                    <a:srgbClr val="FFFFFF"/>
                  </a:solidFill>
                </a:defRPr>
              </a:pPr>
              <a:endParaRPr/>
            </a:p>
          </p:txBody>
        </p:sp>
        <p:sp>
          <p:nvSpPr>
            <p:cNvPr id="251" name="9-3. 株洲市被國際追查官員"/>
            <p:cNvSpPr txBox="1"/>
            <p:nvPr/>
          </p:nvSpPr>
          <p:spPr>
            <a:xfrm>
              <a:off x="166693" y="124656"/>
              <a:ext cx="5256006" cy="662937"/>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8" tIns="45718" rIns="45718" bIns="45718" numCol="1" anchor="ctr">
              <a:spAutoFit/>
            </a:bodyPr>
            <a:lstStyle/>
            <a:p>
              <a:pPr>
                <a:defRPr sz="3200" b="1">
                  <a:solidFill>
                    <a:srgbClr val="FFFFFF"/>
                  </a:solidFill>
                  <a:latin typeface="微軟正黑體"/>
                  <a:ea typeface="微軟正黑體"/>
                  <a:cs typeface="微軟正黑體"/>
                  <a:sym typeface="微軟正黑體"/>
                </a:defRPr>
              </a:pPr>
              <a:r>
                <a:rPr dirty="0"/>
                <a:t>4. </a:t>
              </a:r>
              <a:r>
                <a:rPr dirty="0" err="1"/>
                <a:t>省部级高官</a:t>
              </a:r>
              <a:endParaRPr dirty="0"/>
            </a:p>
          </p:txBody>
        </p:sp>
      </p:grpSp>
      <p:sp>
        <p:nvSpPr>
          <p:cNvPr id="253" name="矩形 6"/>
          <p:cNvSpPr/>
          <p:nvPr/>
        </p:nvSpPr>
        <p:spPr>
          <a:xfrm>
            <a:off x="293940" y="5229200"/>
            <a:ext cx="8485063" cy="830993"/>
          </a:xfrm>
          <a:prstGeom prst="rect">
            <a:avLst/>
          </a:prstGeom>
          <a:ln w="28575">
            <a:solidFill>
              <a:srgbClr val="0070C0"/>
            </a:solidFill>
          </a:ln>
          <a:extLst>
            <a:ext uri="{C572A759-6A51-4108-AA02-DFA0A04FC94B}">
              <ma14:wrappingTextBoxFlag xmlns="" xmlns:ma14="http://schemas.microsoft.com/office/mac/drawingml/2011/main" val="1"/>
            </a:ext>
          </a:extLst>
        </p:spPr>
        <p:txBody>
          <a:bodyPr lIns="45718" tIns="45718" rIns="45718" bIns="45718">
            <a:spAutoFit/>
          </a:bodyPr>
          <a:lstStyle/>
          <a:p>
            <a:pPr>
              <a:defRPr sz="2400">
                <a:latin typeface="微軟正黑體"/>
                <a:ea typeface="微軟正黑體"/>
                <a:cs typeface="微軟正黑體"/>
                <a:sym typeface="微軟正黑體"/>
              </a:defRPr>
            </a:pPr>
            <a:r>
              <a:rPr smtClean="0"/>
              <a:t>到目前为止，</a:t>
            </a:r>
            <a:r>
              <a:rPr b="1" smtClean="0">
                <a:solidFill>
                  <a:srgbClr val="C00000"/>
                </a:solidFill>
              </a:rPr>
              <a:t>河北省</a:t>
            </a:r>
            <a:r>
              <a:rPr smtClean="0"/>
              <a:t>有</a:t>
            </a:r>
            <a:r>
              <a:rPr b="1">
                <a:solidFill>
                  <a:srgbClr val="C00000"/>
                </a:solidFill>
              </a:rPr>
              <a:t>5880</a:t>
            </a:r>
            <a:r>
              <a:rPr b="1" smtClean="0">
                <a:solidFill>
                  <a:srgbClr val="C00000"/>
                </a:solidFill>
              </a:rPr>
              <a:t>名</a:t>
            </a:r>
            <a:r>
              <a:rPr smtClean="0"/>
              <a:t>的公检法司、教育界、媒体界</a:t>
            </a:r>
          </a:p>
          <a:p>
            <a:pPr>
              <a:defRPr sz="2400">
                <a:latin typeface="微軟正黑體"/>
                <a:ea typeface="微軟正黑體"/>
                <a:cs typeface="微軟正黑體"/>
                <a:sym typeface="微軟正黑體"/>
              </a:defRPr>
            </a:pPr>
            <a:r>
              <a:rPr smtClean="0"/>
              <a:t>等人员因迫害法轮功学员，被海外组织“追查国际”立案追查</a:t>
            </a:r>
            <a:endParaRPr/>
          </a:p>
        </p:txBody>
      </p:sp>
      <p:grpSp>
        <p:nvGrpSpPr>
          <p:cNvPr id="256" name="矩形"/>
          <p:cNvGrpSpPr/>
          <p:nvPr/>
        </p:nvGrpSpPr>
        <p:grpSpPr>
          <a:xfrm>
            <a:off x="7525884" y="92999"/>
            <a:ext cx="1486352" cy="662937"/>
            <a:chOff x="0" y="0"/>
            <a:chExt cx="1486351" cy="662935"/>
          </a:xfrm>
        </p:grpSpPr>
        <p:sp>
          <p:nvSpPr>
            <p:cNvPr id="254" name="矩形"/>
            <p:cNvSpPr/>
            <p:nvPr/>
          </p:nvSpPr>
          <p:spPr>
            <a:xfrm>
              <a:off x="0" y="7428"/>
              <a:ext cx="1486352" cy="648080"/>
            </a:xfrm>
            <a:prstGeom prst="rect">
              <a:avLst/>
            </a:prstGeom>
            <a:solidFill>
              <a:srgbClr val="FFFFFF"/>
            </a:solidFill>
            <a:ln w="28575" cap="flat">
              <a:solidFill>
                <a:srgbClr val="0070C0"/>
              </a:solidFill>
              <a:prstDash val="solid"/>
              <a:round/>
            </a:ln>
            <a:effectLst/>
          </p:spPr>
          <p:txBody>
            <a:bodyPr wrap="square" lIns="45719" tIns="45719" rIns="45719" bIns="45719" numCol="1" anchor="ctr">
              <a:noAutofit/>
            </a:bodyPr>
            <a:lstStyle/>
            <a:p>
              <a:pPr algn="ctr">
                <a:defRPr sz="3200" b="1">
                  <a:solidFill>
                    <a:srgbClr val="0070C0"/>
                  </a:solidFill>
                  <a:latin typeface="微軟正黑體"/>
                  <a:ea typeface="微軟正黑體"/>
                  <a:cs typeface="微軟正黑體"/>
                  <a:sym typeface="微軟正黑體"/>
                </a:defRPr>
              </a:pPr>
              <a:endParaRPr/>
            </a:p>
          </p:txBody>
        </p:sp>
        <p:sp>
          <p:nvSpPr>
            <p:cNvPr id="255" name="高官"/>
            <p:cNvSpPr txBox="1"/>
            <p:nvPr/>
          </p:nvSpPr>
          <p:spPr>
            <a:xfrm>
              <a:off x="0" y="-1"/>
              <a:ext cx="1486352" cy="662937"/>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8" tIns="45718" rIns="45718" bIns="45718" numCol="1" anchor="ctr">
              <a:spAutoFit/>
            </a:bodyPr>
            <a:lstStyle>
              <a:lvl1pPr algn="ctr">
                <a:defRPr sz="3200" b="1">
                  <a:solidFill>
                    <a:srgbClr val="0070C0"/>
                  </a:solidFill>
                  <a:latin typeface="微軟正黑體"/>
                  <a:ea typeface="微軟正黑體"/>
                  <a:cs typeface="微軟正黑體"/>
                  <a:sym typeface="微軟正黑體"/>
                </a:defRPr>
              </a:lvl1pPr>
            </a:lstStyle>
            <a:p>
              <a:r>
                <a:t>高官</a:t>
              </a:r>
            </a:p>
          </p:txBody>
        </p:sp>
      </p:grpSp>
      <p:sp>
        <p:nvSpPr>
          <p:cNvPr id="257" name="文字方塊 2"/>
          <p:cNvSpPr txBox="1"/>
          <p:nvPr/>
        </p:nvSpPr>
        <p:spPr>
          <a:xfrm>
            <a:off x="238452" y="1201553"/>
            <a:ext cx="8773784" cy="2677656"/>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p>
            <a:pPr>
              <a:defRPr sz="2400" b="1">
                <a:solidFill>
                  <a:srgbClr val="C00000"/>
                </a:solidFill>
                <a:latin typeface="微軟正黑體"/>
                <a:ea typeface="微軟正黑體"/>
                <a:cs typeface="微軟正黑體"/>
                <a:sym typeface="微軟正黑體"/>
              </a:defRPr>
            </a:pPr>
            <a:r>
              <a:rPr smtClean="0"/>
              <a:t>河北省</a:t>
            </a:r>
            <a:r>
              <a:rPr b="0" smtClean="0">
                <a:solidFill>
                  <a:srgbClr val="000000"/>
                </a:solidFill>
              </a:rPr>
              <a:t>许多官员因迫害法轮功被国际追查，包括</a:t>
            </a:r>
            <a:endParaRPr b="0" dirty="0">
              <a:solidFill>
                <a:srgbClr val="000000"/>
              </a:solidFill>
            </a:endParaRPr>
          </a:p>
          <a:p>
            <a:pPr>
              <a:defRPr sz="2400">
                <a:latin typeface="微軟正黑體"/>
                <a:ea typeface="微軟正黑體"/>
                <a:cs typeface="微軟正黑體"/>
                <a:sym typeface="微軟正黑體"/>
              </a:defRPr>
            </a:pPr>
            <a:endParaRPr b="0" dirty="0">
              <a:solidFill>
                <a:srgbClr val="000000"/>
              </a:solidFill>
            </a:endParaRPr>
          </a:p>
          <a:p>
            <a:pPr>
              <a:defRPr sz="2400">
                <a:latin typeface="微軟正黑體"/>
                <a:ea typeface="微軟正黑體"/>
                <a:cs typeface="微軟正黑體"/>
                <a:sym typeface="微軟正黑體"/>
              </a:defRPr>
            </a:pPr>
            <a:r>
              <a:rPr smtClean="0"/>
              <a:t>历任省政法委书记：</a:t>
            </a:r>
            <a:endParaRPr lang="en-US" dirty="0" smtClean="0"/>
          </a:p>
          <a:p>
            <a:pPr>
              <a:defRPr sz="2400">
                <a:latin typeface="微軟正黑體"/>
                <a:ea typeface="微軟正黑體"/>
                <a:cs typeface="微軟正黑體"/>
                <a:sym typeface="微軟正黑體"/>
              </a:defRPr>
            </a:pPr>
            <a:r>
              <a:rPr sz="2400" b="1" err="1" smtClean="0">
                <a:latin typeface="微軟正黑體"/>
                <a:ea typeface="微軟正黑體"/>
                <a:cs typeface="微軟正黑體"/>
              </a:rPr>
              <a:t>董仚生</a:t>
            </a:r>
            <a:r>
              <a:rPr b="1" smtClean="0">
                <a:solidFill>
                  <a:srgbClr val="FF0000"/>
                </a:solidFill>
              </a:rPr>
              <a:t>(现任)、</a:t>
            </a:r>
            <a:r>
              <a:rPr b="1" smtClean="0"/>
              <a:t>张越、王其江、车俊、刘金国、冯文海；</a:t>
            </a:r>
            <a:endParaRPr b="1" dirty="0"/>
          </a:p>
          <a:p>
            <a:pPr>
              <a:defRPr sz="2400">
                <a:latin typeface="微軟正黑體"/>
                <a:ea typeface="微軟正黑體"/>
                <a:cs typeface="微軟正黑體"/>
                <a:sym typeface="微軟正黑體"/>
              </a:defRPr>
            </a:pPr>
            <a:endParaRPr b="1" dirty="0"/>
          </a:p>
          <a:p>
            <a:pPr>
              <a:defRPr sz="2400">
                <a:latin typeface="微軟正黑體"/>
                <a:ea typeface="微軟正黑體"/>
                <a:cs typeface="微軟正黑體"/>
                <a:sym typeface="微軟正黑體"/>
              </a:defRPr>
            </a:pPr>
            <a:r>
              <a:rPr smtClean="0"/>
              <a:t>省委防范办主任(610办)：</a:t>
            </a:r>
            <a:endParaRPr lang="en-US" dirty="0" smtClean="0"/>
          </a:p>
          <a:p>
            <a:pPr>
              <a:defRPr sz="2400">
                <a:latin typeface="微軟正黑體"/>
                <a:ea typeface="微軟正黑體"/>
                <a:cs typeface="微軟正黑體"/>
                <a:sym typeface="微軟正黑體"/>
              </a:defRPr>
            </a:pPr>
            <a:r>
              <a:rPr b="1" dirty="0" err="1" smtClean="0"/>
              <a:t>贾德海</a:t>
            </a:r>
            <a:r>
              <a:rPr b="1" dirty="0" err="1"/>
              <a:t>、王书民、王立山、李剑方、张海立、刘立森、张国钧</a:t>
            </a:r>
            <a:r>
              <a:rPr dirty="0"/>
              <a:t>；</a:t>
            </a:r>
          </a:p>
        </p:txBody>
      </p:sp>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222217" y="1052736"/>
            <a:ext cx="8712968" cy="461665"/>
          </a:xfrm>
          <a:prstGeom prst="rect">
            <a:avLst/>
          </a:prstGeom>
        </p:spPr>
        <p:txBody>
          <a:bodyPr wrap="square">
            <a:spAutoFit/>
          </a:bodyPr>
          <a:lstStyle/>
          <a:p>
            <a:r>
              <a:rPr lang="zh-CN" altLang="en-US" smtClean="0">
                <a:latin typeface="微軟正黑體" panose="020B0604030504040204" pitchFamily="34" charset="-120"/>
                <a:ea typeface="微軟正黑體" panose="020B0604030504040204" pitchFamily="34" charset="-120"/>
              </a:rPr>
              <a:t>十八大到迄今为止，</a:t>
            </a:r>
            <a:r>
              <a:rPr lang="zh-CN" altLang="en-US" sz="2400" smtClean="0">
                <a:solidFill>
                  <a:srgbClr val="FF0000"/>
                </a:solidFill>
                <a:latin typeface="微軟正黑體" panose="020B0604030504040204" pitchFamily="34" charset="-120"/>
                <a:ea typeface="微軟正黑體" panose="020B0604030504040204" pitchFamily="34" charset="-120"/>
              </a:rPr>
              <a:t>河北省就有四名常委落马</a:t>
            </a:r>
            <a:r>
              <a:rPr lang="zh-CN" altLang="en-US" smtClean="0">
                <a:latin typeface="微軟正黑體" panose="020B0604030504040204" pitchFamily="34" charset="-120"/>
                <a:ea typeface="微軟正黑體" panose="020B0604030504040204" pitchFamily="34" charset="-120"/>
              </a:rPr>
              <a:t>，分别是</a:t>
            </a:r>
            <a:endParaRPr lang="en-US" altLang="zh-CN" dirty="0" smtClean="0">
              <a:latin typeface="微軟正黑體" panose="020B0604030504040204" pitchFamily="34" charset="-120"/>
              <a:ea typeface="微軟正黑體" panose="020B0604030504040204" pitchFamily="34" charset="-120"/>
            </a:endParaRPr>
          </a:p>
        </p:txBody>
      </p:sp>
      <p:grpSp>
        <p:nvGrpSpPr>
          <p:cNvPr id="4" name="矩形 5"/>
          <p:cNvGrpSpPr/>
          <p:nvPr/>
        </p:nvGrpSpPr>
        <p:grpSpPr>
          <a:xfrm>
            <a:off x="0" y="-3"/>
            <a:ext cx="9144005" cy="836722"/>
            <a:chOff x="-1" y="-1"/>
            <a:chExt cx="9130605" cy="836720"/>
          </a:xfrm>
          <a:solidFill>
            <a:schemeClr val="tx1"/>
          </a:solidFill>
        </p:grpSpPr>
        <p:sp>
          <p:nvSpPr>
            <p:cNvPr id="5" name="矩形"/>
            <p:cNvSpPr/>
            <p:nvPr/>
          </p:nvSpPr>
          <p:spPr>
            <a:xfrm>
              <a:off x="-1" y="-1"/>
              <a:ext cx="9130605" cy="836720"/>
            </a:xfrm>
            <a:prstGeom prst="rect">
              <a:avLst/>
            </a:prstGeom>
            <a:grpFill/>
            <a:ln w="12700" cap="flat">
              <a:noFill/>
              <a:miter lim="400000"/>
            </a:ln>
            <a:effectLst/>
          </p:spPr>
          <p:txBody>
            <a:bodyPr wrap="square" lIns="45718" tIns="45718" rIns="45718" bIns="45718" numCol="1" anchor="ctr">
              <a:noAutofit/>
            </a:bodyPr>
            <a:lstStyle/>
            <a:p>
              <a:pPr>
                <a:defRPr>
                  <a:solidFill>
                    <a:srgbClr val="FFFFFF"/>
                  </a:solidFill>
                </a:defRPr>
              </a:pPr>
              <a:endParaRPr/>
            </a:p>
          </p:txBody>
        </p:sp>
        <p:sp>
          <p:nvSpPr>
            <p:cNvPr id="6" name="9-3. 株洲市被國際追查官員"/>
            <p:cNvSpPr txBox="1"/>
            <p:nvPr/>
          </p:nvSpPr>
          <p:spPr>
            <a:xfrm>
              <a:off x="107346" y="125949"/>
              <a:ext cx="8915907" cy="584769"/>
            </a:xfrm>
            <a:prstGeom prst="rect">
              <a:avLst/>
            </a:prstGeom>
            <a:grpFill/>
            <a:ln w="12700" cap="flat">
              <a:noFill/>
              <a:miter lim="400000"/>
            </a:ln>
            <a:effectLst/>
            <a:extLst>
              <a:ext uri="{C572A759-6A51-4108-AA02-DFA0A04FC94B}">
                <ma14:wrappingTextBoxFlag xmlns:ma14="http://schemas.microsoft.com/office/mac/drawingml/2011/main" xmlns="" val="1"/>
              </a:ext>
            </a:extLst>
          </p:spPr>
          <p:txBody>
            <a:bodyPr wrap="square" lIns="45718" tIns="45718" rIns="45718" bIns="45718" numCol="1" anchor="ctr">
              <a:spAutoFit/>
            </a:bodyPr>
            <a:lstStyle>
              <a:lvl1pPr>
                <a:defRPr sz="3200" b="1">
                  <a:solidFill>
                    <a:srgbClr val="FFFFFF"/>
                  </a:solidFill>
                  <a:latin typeface="微軟正黑體"/>
                  <a:ea typeface="微軟正黑體"/>
                  <a:cs typeface="微軟正黑體"/>
                  <a:sym typeface="微軟正黑體"/>
                </a:defRPr>
              </a:lvl1pPr>
            </a:lstStyle>
            <a:p>
              <a:r>
                <a:rPr lang="en-US" dirty="0"/>
                <a:t>5</a:t>
              </a:r>
              <a:r>
                <a:rPr dirty="0" smtClean="0"/>
                <a:t>.</a:t>
              </a:r>
              <a:r>
                <a:rPr lang="zh-TW" altLang="en-US" dirty="0" smtClean="0"/>
                <a:t> </a:t>
              </a:r>
              <a:r>
                <a:rPr lang="zh-CN" altLang="en-US" dirty="0" smtClean="0"/>
                <a:t>江派地方势力</a:t>
              </a:r>
              <a:r>
                <a:rPr lang="en-US" altLang="zh-CN" dirty="0" smtClean="0"/>
                <a:t>-</a:t>
              </a:r>
              <a:r>
                <a:rPr lang="zh-TW" altLang="en-US" dirty="0" smtClean="0"/>
                <a:t>「河北帮」</a:t>
              </a:r>
              <a:r>
                <a:rPr lang="zh-CN" altLang="en-US" dirty="0" smtClean="0"/>
                <a:t>大溃散</a:t>
              </a:r>
              <a:endParaRPr lang="zh-CN" altLang="en-US" dirty="0"/>
            </a:p>
          </p:txBody>
        </p:sp>
      </p:grpSp>
      <p:graphicFrame>
        <p:nvGraphicFramePr>
          <p:cNvPr id="8" name="表格 7"/>
          <p:cNvGraphicFramePr>
            <a:graphicFrameLocks noGrp="1"/>
          </p:cNvGraphicFramePr>
          <p:nvPr>
            <p:extLst>
              <p:ext uri="{D42A27DB-BD31-4B8C-83A1-F6EECF244321}">
                <p14:modId xmlns:p14="http://schemas.microsoft.com/office/powerpoint/2010/main" val="1045490060"/>
              </p:ext>
            </p:extLst>
          </p:nvPr>
        </p:nvGraphicFramePr>
        <p:xfrm>
          <a:off x="132592" y="1700808"/>
          <a:ext cx="8856987" cy="4812392"/>
        </p:xfrm>
        <a:graphic>
          <a:graphicData uri="http://schemas.openxmlformats.org/drawingml/2006/table">
            <a:tbl>
              <a:tblPr firstRow="1" bandRow="1">
                <a:tableStyleId>{5C22544A-7EE6-4342-B048-85BDC9FD1C3A}</a:tableStyleId>
              </a:tblPr>
              <a:tblGrid>
                <a:gridCol w="1944217"/>
                <a:gridCol w="2088232"/>
                <a:gridCol w="2376264"/>
                <a:gridCol w="2448274"/>
              </a:tblGrid>
              <a:tr h="432048">
                <a:tc>
                  <a:txBody>
                    <a:bodyPr/>
                    <a:lstStyle/>
                    <a:p>
                      <a:pPr marL="0" marR="0" indent="0" algn="ctr" defTabSz="909489" rtl="0" eaLnBrk="1" fontAlgn="auto" latinLnBrk="0" hangingPunct="1">
                        <a:lnSpc>
                          <a:spcPct val="100000"/>
                        </a:lnSpc>
                        <a:spcBef>
                          <a:spcPts val="0"/>
                        </a:spcBef>
                        <a:spcAft>
                          <a:spcPts val="0"/>
                        </a:spcAft>
                        <a:buClrTx/>
                        <a:buSzTx/>
                        <a:buFontTx/>
                        <a:buNone/>
                        <a:tabLst/>
                        <a:defRPr/>
                      </a:pPr>
                      <a:r>
                        <a:rPr lang="zh-TW" altLang="en-US" sz="2000" smtClean="0">
                          <a:solidFill>
                            <a:schemeClr val="tx1"/>
                          </a:solidFill>
                          <a:latin typeface="微軟正黑體" panose="020B0604030504040204" pitchFamily="34" charset="-120"/>
                          <a:ea typeface="微軟正黑體" panose="020B0604030504040204" pitchFamily="34" charset="-120"/>
                        </a:rPr>
                        <a:t>河北</a:t>
                      </a:r>
                      <a:r>
                        <a:rPr lang="zh-CN" altLang="en-US" sz="2000" smtClean="0">
                          <a:solidFill>
                            <a:schemeClr val="tx1"/>
                          </a:solidFill>
                          <a:latin typeface="微軟正黑體" panose="020B0604030504040204" pitchFamily="34" charset="-120"/>
                          <a:ea typeface="微軟正黑體" panose="020B0604030504040204" pitchFamily="34" charset="-120"/>
                        </a:rPr>
                        <a:t>省委书记</a:t>
                      </a:r>
                      <a:endParaRPr lang="zh-TW" altLang="en-US" sz="2000" dirty="0" smtClean="0">
                        <a:solidFill>
                          <a:schemeClr val="tx1"/>
                        </a:solidFill>
                        <a:latin typeface="微軟正黑體" panose="020B0604030504040204" pitchFamily="34" charset="-120"/>
                        <a:ea typeface="微軟正黑體" panose="020B0604030504040204" pitchFamily="34"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ctr" defTabSz="909489" rtl="0" eaLnBrk="1" fontAlgn="auto" latinLnBrk="0" hangingPunct="1">
                        <a:lnSpc>
                          <a:spcPct val="100000"/>
                        </a:lnSpc>
                        <a:spcBef>
                          <a:spcPts val="0"/>
                        </a:spcBef>
                        <a:spcAft>
                          <a:spcPts val="0"/>
                        </a:spcAft>
                        <a:buClrTx/>
                        <a:buSzTx/>
                        <a:buFontTx/>
                        <a:buNone/>
                        <a:tabLst/>
                        <a:defRPr/>
                      </a:pPr>
                      <a:r>
                        <a:rPr lang="zh-CN" altLang="en-US" sz="2000" smtClean="0">
                          <a:solidFill>
                            <a:schemeClr val="tx1"/>
                          </a:solidFill>
                          <a:latin typeface="微軟正黑體" panose="020B0604030504040204" pitchFamily="34" charset="-120"/>
                          <a:ea typeface="微軟正黑體" panose="020B0604030504040204" pitchFamily="34" charset="-120"/>
                        </a:rPr>
                        <a:t>省委秘书长</a:t>
                      </a:r>
                      <a:endParaRPr lang="zh-TW" altLang="en-US" sz="2000" dirty="0" smtClean="0">
                        <a:solidFill>
                          <a:schemeClr val="tx1"/>
                        </a:solidFill>
                        <a:latin typeface="微軟正黑體" panose="020B0604030504040204" pitchFamily="34" charset="-120"/>
                        <a:ea typeface="微軟正黑體" panose="020B0604030504040204" pitchFamily="34"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ctr" defTabSz="909489" rtl="0" eaLnBrk="1" fontAlgn="auto" latinLnBrk="0" hangingPunct="1">
                        <a:lnSpc>
                          <a:spcPct val="100000"/>
                        </a:lnSpc>
                        <a:spcBef>
                          <a:spcPts val="0"/>
                        </a:spcBef>
                        <a:spcAft>
                          <a:spcPts val="0"/>
                        </a:spcAft>
                        <a:buClrTx/>
                        <a:buSzTx/>
                        <a:buFontTx/>
                        <a:buNone/>
                        <a:tabLst/>
                        <a:defRPr/>
                      </a:pPr>
                      <a:r>
                        <a:rPr lang="zh-TW" altLang="en-US" sz="2000" smtClean="0">
                          <a:solidFill>
                            <a:schemeClr val="tx1"/>
                          </a:solidFill>
                          <a:latin typeface="微軟正黑體" panose="020B0604030504040204" pitchFamily="34" charset="-120"/>
                          <a:ea typeface="微軟正黑體" panose="020B0604030504040204" pitchFamily="34" charset="-120"/>
                        </a:rPr>
                        <a:t>省</a:t>
                      </a:r>
                      <a:r>
                        <a:rPr lang="zh-CN" altLang="en-US" sz="2000" smtClean="0">
                          <a:solidFill>
                            <a:schemeClr val="tx1"/>
                          </a:solidFill>
                          <a:latin typeface="微軟正黑體" panose="020B0604030504040204" pitchFamily="34" charset="-120"/>
                          <a:ea typeface="微軟正黑體" panose="020B0604030504040204" pitchFamily="34" charset="-120"/>
                        </a:rPr>
                        <a:t>组织</a:t>
                      </a:r>
                      <a:r>
                        <a:rPr lang="zh-TW" altLang="en-US" sz="2000" smtClean="0">
                          <a:solidFill>
                            <a:schemeClr val="tx1"/>
                          </a:solidFill>
                          <a:latin typeface="微軟正黑體" panose="020B0604030504040204" pitchFamily="34" charset="-120"/>
                          <a:ea typeface="微軟正黑體" panose="020B0604030504040204" pitchFamily="34" charset="-120"/>
                        </a:rPr>
                        <a:t>部</a:t>
                      </a:r>
                      <a:r>
                        <a:rPr lang="zh-CN" altLang="en-US" sz="2000" smtClean="0">
                          <a:solidFill>
                            <a:schemeClr val="tx1"/>
                          </a:solidFill>
                          <a:latin typeface="微軟正黑體" panose="020B0604030504040204" pitchFamily="34" charset="-120"/>
                          <a:ea typeface="微軟正黑體" panose="020B0604030504040204" pitchFamily="34" charset="-120"/>
                        </a:rPr>
                        <a:t>部长</a:t>
                      </a:r>
                      <a:endParaRPr lang="zh-TW" altLang="en-US" sz="2000" dirty="0" smtClean="0">
                        <a:solidFill>
                          <a:schemeClr val="tx1"/>
                        </a:solidFill>
                        <a:latin typeface="微軟正黑體" panose="020B0604030504040204" pitchFamily="34" charset="-120"/>
                        <a:ea typeface="微軟正黑體" panose="020B0604030504040204" pitchFamily="34"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ctr" defTabSz="909489" rtl="0" eaLnBrk="1" fontAlgn="auto" latinLnBrk="0" hangingPunct="1">
                        <a:lnSpc>
                          <a:spcPct val="100000"/>
                        </a:lnSpc>
                        <a:spcBef>
                          <a:spcPts val="0"/>
                        </a:spcBef>
                        <a:spcAft>
                          <a:spcPts val="0"/>
                        </a:spcAft>
                        <a:buClrTx/>
                        <a:buSzTx/>
                        <a:buFontTx/>
                        <a:buNone/>
                        <a:tabLst/>
                        <a:defRPr/>
                      </a:pPr>
                      <a:r>
                        <a:rPr lang="zh-CN" altLang="en-US" sz="2000" smtClean="0">
                          <a:solidFill>
                            <a:schemeClr val="tx1"/>
                          </a:solidFill>
                          <a:latin typeface="微軟正黑體" panose="020B0604030504040204" pitchFamily="34" charset="-120"/>
                          <a:ea typeface="微軟正黑體" panose="020B0604030504040204" pitchFamily="34" charset="-120"/>
                        </a:rPr>
                        <a:t>省</a:t>
                      </a:r>
                      <a:r>
                        <a:rPr lang="zh-TW" altLang="en-US" sz="2000" smtClean="0">
                          <a:solidFill>
                            <a:schemeClr val="tx1"/>
                          </a:solidFill>
                          <a:latin typeface="微軟正黑體" panose="020B0604030504040204" pitchFamily="34" charset="-120"/>
                          <a:ea typeface="微軟正黑體" panose="020B0604030504040204" pitchFamily="34" charset="-120"/>
                        </a:rPr>
                        <a:t>委</a:t>
                      </a:r>
                      <a:r>
                        <a:rPr lang="zh-CN" altLang="en-US" sz="2000" smtClean="0">
                          <a:solidFill>
                            <a:schemeClr val="tx1"/>
                          </a:solidFill>
                          <a:latin typeface="微軟正黑體" panose="020B0604030504040204" pitchFamily="34" charset="-120"/>
                          <a:ea typeface="微軟正黑體" panose="020B0604030504040204" pitchFamily="34" charset="-120"/>
                        </a:rPr>
                        <a:t>政法委书记</a:t>
                      </a:r>
                      <a:endParaRPr lang="zh-TW" altLang="en-US" sz="2000" dirty="0" smtClean="0">
                        <a:solidFill>
                          <a:schemeClr val="tx1"/>
                        </a:solidFill>
                        <a:latin typeface="微軟正黑體" panose="020B0604030504040204" pitchFamily="34" charset="-120"/>
                        <a:ea typeface="微軟正黑體" panose="020B0604030504040204" pitchFamily="34"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478904">
                <a:tc>
                  <a:txBody>
                    <a:bodyPr/>
                    <a:lstStyle/>
                    <a:p>
                      <a:pPr marL="0" marR="0" indent="0" algn="ctr" defTabSz="909489" rtl="0" eaLnBrk="1" fontAlgn="auto" latinLnBrk="0" hangingPunct="1">
                        <a:lnSpc>
                          <a:spcPct val="100000"/>
                        </a:lnSpc>
                        <a:spcBef>
                          <a:spcPts val="0"/>
                        </a:spcBef>
                        <a:spcAft>
                          <a:spcPts val="0"/>
                        </a:spcAft>
                        <a:buClrTx/>
                        <a:buSzTx/>
                        <a:buFontTx/>
                        <a:buNone/>
                        <a:tabLst/>
                        <a:defRPr/>
                      </a:pPr>
                      <a:r>
                        <a:rPr lang="zh-TW" altLang="en-US" sz="2400" b="1" smtClean="0">
                          <a:solidFill>
                            <a:schemeClr val="tx1"/>
                          </a:solidFill>
                          <a:latin typeface="微軟正黑體" panose="020B0604030504040204" pitchFamily="34" charset="-120"/>
                          <a:ea typeface="微軟正黑體" panose="020B0604030504040204" pitchFamily="34" charset="-120"/>
                        </a:rPr>
                        <a:t>周本顺</a:t>
                      </a:r>
                      <a:endParaRPr lang="zh-TW" altLang="en-US" sz="2400" b="1" dirty="0" smtClean="0">
                        <a:solidFill>
                          <a:schemeClr val="tx1"/>
                        </a:solidFill>
                        <a:latin typeface="微軟正黑體" panose="020B0604030504040204" pitchFamily="34" charset="-120"/>
                        <a:ea typeface="微軟正黑體" panose="020B0604030504040204" pitchFamily="34"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ctr" defTabSz="909489" rtl="0" eaLnBrk="1" fontAlgn="auto" latinLnBrk="0" hangingPunct="1">
                        <a:lnSpc>
                          <a:spcPct val="100000"/>
                        </a:lnSpc>
                        <a:spcBef>
                          <a:spcPts val="0"/>
                        </a:spcBef>
                        <a:spcAft>
                          <a:spcPts val="0"/>
                        </a:spcAft>
                        <a:buClrTx/>
                        <a:buSzTx/>
                        <a:buFontTx/>
                        <a:buNone/>
                        <a:tabLst/>
                        <a:defRPr/>
                      </a:pPr>
                      <a:r>
                        <a:rPr lang="zh-TW" altLang="en-US" sz="2400" b="1" smtClean="0">
                          <a:solidFill>
                            <a:schemeClr val="tx1"/>
                          </a:solidFill>
                          <a:latin typeface="微軟正黑體" panose="020B0604030504040204" pitchFamily="34" charset="-120"/>
                          <a:ea typeface="微軟正黑體" panose="020B0604030504040204" pitchFamily="34" charset="-120"/>
                        </a:rPr>
                        <a:t>景春华</a:t>
                      </a:r>
                      <a:endParaRPr lang="zh-TW" altLang="en-US" sz="2400" b="1" dirty="0" smtClean="0">
                        <a:solidFill>
                          <a:schemeClr val="tx1"/>
                        </a:solidFill>
                        <a:latin typeface="微軟正黑體" panose="020B0604030504040204" pitchFamily="34" charset="-120"/>
                        <a:ea typeface="微軟正黑體" panose="020B0604030504040204" pitchFamily="34"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ctr" defTabSz="909489" rtl="0" eaLnBrk="1" fontAlgn="auto" latinLnBrk="0" hangingPunct="1">
                        <a:lnSpc>
                          <a:spcPct val="100000"/>
                        </a:lnSpc>
                        <a:spcBef>
                          <a:spcPts val="0"/>
                        </a:spcBef>
                        <a:spcAft>
                          <a:spcPts val="0"/>
                        </a:spcAft>
                        <a:buClrTx/>
                        <a:buSzTx/>
                        <a:buFontTx/>
                        <a:buNone/>
                        <a:tabLst/>
                        <a:defRPr/>
                      </a:pPr>
                      <a:r>
                        <a:rPr lang="zh-TW" altLang="en-US" sz="2400" b="1" kern="1200" smtClean="0">
                          <a:solidFill>
                            <a:schemeClr val="tx1"/>
                          </a:solidFill>
                          <a:latin typeface="微軟正黑體" panose="020B0604030504040204" pitchFamily="34" charset="-120"/>
                          <a:ea typeface="微軟正黑體" panose="020B0604030504040204" pitchFamily="34" charset="-120"/>
                          <a:cs typeface="+mn-cs"/>
                        </a:rPr>
                        <a:t>梁滨</a:t>
                      </a:r>
                      <a:endParaRPr lang="zh-TW" altLang="en-US" sz="2400" b="1" kern="1200" dirty="0" smtClean="0">
                        <a:solidFill>
                          <a:schemeClr val="tx1"/>
                        </a:solidFill>
                        <a:latin typeface="微軟正黑體" panose="020B0604030504040204" pitchFamily="34" charset="-120"/>
                        <a:ea typeface="微軟正黑體" panose="020B0604030504040204" pitchFamily="34" charset="-120"/>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ctr" defTabSz="909489" rtl="0" eaLnBrk="1" fontAlgn="auto" latinLnBrk="0" hangingPunct="1">
                        <a:lnSpc>
                          <a:spcPct val="100000"/>
                        </a:lnSpc>
                        <a:spcBef>
                          <a:spcPts val="0"/>
                        </a:spcBef>
                        <a:spcAft>
                          <a:spcPts val="0"/>
                        </a:spcAft>
                        <a:buClrTx/>
                        <a:buSzTx/>
                        <a:buFontTx/>
                        <a:buNone/>
                        <a:tabLst/>
                        <a:defRPr/>
                      </a:pPr>
                      <a:r>
                        <a:rPr lang="zh-TW" altLang="en-US" sz="2400" b="1" kern="1200" smtClean="0">
                          <a:solidFill>
                            <a:schemeClr val="tx1"/>
                          </a:solidFill>
                          <a:latin typeface="微軟正黑體" panose="020B0604030504040204" pitchFamily="34" charset="-120"/>
                          <a:ea typeface="微軟正黑體" panose="020B0604030504040204" pitchFamily="34" charset="-120"/>
                          <a:cs typeface="+mn-cs"/>
                        </a:rPr>
                        <a:t>张越</a:t>
                      </a:r>
                      <a:endParaRPr lang="zh-TW" altLang="en-US" sz="2400" b="1" kern="1200" dirty="0">
                        <a:solidFill>
                          <a:schemeClr val="tx1"/>
                        </a:solidFill>
                        <a:latin typeface="微軟正黑體" panose="020B0604030504040204" pitchFamily="34" charset="-120"/>
                        <a:ea typeface="微軟正黑體" panose="020B0604030504040204" pitchFamily="34" charset="-120"/>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453752">
                <a:tc>
                  <a:txBody>
                    <a:bodyPr/>
                    <a:lstStyle/>
                    <a:p>
                      <a:endParaRPr lang="en-US" altLang="zh-TW" sz="2400" dirty="0" smtClean="0">
                        <a:latin typeface="微軟正黑體" panose="020B0604030504040204" pitchFamily="34" charset="-120"/>
                        <a:ea typeface="微軟正黑體" panose="020B0604030504040204" pitchFamily="34" charset="-120"/>
                      </a:endParaRPr>
                    </a:p>
                    <a:p>
                      <a:endParaRPr lang="en-US" altLang="zh-TW" sz="2400" dirty="0" smtClean="0">
                        <a:latin typeface="微軟正黑體" panose="020B0604030504040204" pitchFamily="34" charset="-120"/>
                        <a:ea typeface="微軟正黑體" panose="020B0604030504040204" pitchFamily="34" charset="-120"/>
                      </a:endParaRPr>
                    </a:p>
                    <a:p>
                      <a:endParaRPr lang="zh-TW" altLang="en-US" sz="2400" dirty="0">
                        <a:latin typeface="微軟正黑體" panose="020B0604030504040204" pitchFamily="34" charset="-120"/>
                        <a:ea typeface="微軟正黑體" panose="020B0604030504040204" pitchFamily="34"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zh-TW" altLang="en-US" sz="2400" dirty="0">
                        <a:latin typeface="微軟正黑體" panose="020B0604030504040204" pitchFamily="34" charset="-120"/>
                        <a:ea typeface="微軟正黑體" panose="020B0604030504040204" pitchFamily="34"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zh-TW" altLang="en-US" sz="2400" dirty="0">
                        <a:latin typeface="微軟正黑體" panose="020B0604030504040204" pitchFamily="34" charset="-120"/>
                        <a:ea typeface="微軟正黑體" panose="020B0604030504040204" pitchFamily="34"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09489" rtl="0" eaLnBrk="1" fontAlgn="auto" latinLnBrk="0" hangingPunct="1">
                        <a:lnSpc>
                          <a:spcPct val="100000"/>
                        </a:lnSpc>
                        <a:spcBef>
                          <a:spcPts val="0"/>
                        </a:spcBef>
                        <a:spcAft>
                          <a:spcPts val="0"/>
                        </a:spcAft>
                        <a:buClrTx/>
                        <a:buSzTx/>
                        <a:buFontTx/>
                        <a:buNone/>
                        <a:tabLst/>
                        <a:defRPr/>
                      </a:pPr>
                      <a:endParaRPr lang="en-US" altLang="zh-TW" sz="2400" dirty="0" smtClean="0">
                        <a:latin typeface="微軟正黑體" panose="020B0604030504040204" pitchFamily="34" charset="-120"/>
                        <a:ea typeface="微軟正黑體" panose="020B0604030504040204" pitchFamily="34" charset="-120"/>
                      </a:endParaRPr>
                    </a:p>
                    <a:p>
                      <a:pPr marL="0" marR="0" indent="0" algn="l" defTabSz="909489" rtl="0" eaLnBrk="1" fontAlgn="auto" latinLnBrk="0" hangingPunct="1">
                        <a:lnSpc>
                          <a:spcPct val="100000"/>
                        </a:lnSpc>
                        <a:spcBef>
                          <a:spcPts val="0"/>
                        </a:spcBef>
                        <a:spcAft>
                          <a:spcPts val="0"/>
                        </a:spcAft>
                        <a:buClrTx/>
                        <a:buSzTx/>
                        <a:buFontTx/>
                        <a:buNone/>
                        <a:tabLst/>
                        <a:defRPr/>
                      </a:pPr>
                      <a:endParaRPr lang="en-US" altLang="zh-TW" sz="2400" dirty="0" smtClean="0">
                        <a:latin typeface="微軟正黑體" panose="020B0604030504040204" pitchFamily="34" charset="-120"/>
                        <a:ea typeface="微軟正黑體" panose="020B0604030504040204" pitchFamily="34" charset="-120"/>
                      </a:endParaRPr>
                    </a:p>
                    <a:p>
                      <a:pPr marL="0" marR="0" indent="0" algn="l" defTabSz="909489" rtl="0" eaLnBrk="1" fontAlgn="auto" latinLnBrk="0" hangingPunct="1">
                        <a:lnSpc>
                          <a:spcPct val="100000"/>
                        </a:lnSpc>
                        <a:spcBef>
                          <a:spcPts val="0"/>
                        </a:spcBef>
                        <a:spcAft>
                          <a:spcPts val="0"/>
                        </a:spcAft>
                        <a:buClrTx/>
                        <a:buSzTx/>
                        <a:buFontTx/>
                        <a:buNone/>
                        <a:tabLst/>
                        <a:defRPr/>
                      </a:pPr>
                      <a:endParaRPr lang="en-US" altLang="zh-TW" sz="2400" dirty="0" smtClean="0">
                        <a:latin typeface="微軟正黑體" panose="020B0604030504040204" pitchFamily="34" charset="-120"/>
                        <a:ea typeface="微軟正黑體" panose="020B0604030504040204" pitchFamily="34" charset="-120"/>
                      </a:endParaRPr>
                    </a:p>
                    <a:p>
                      <a:pPr marL="0" marR="0" indent="0" algn="l" defTabSz="909489" rtl="0" eaLnBrk="1" fontAlgn="auto" latinLnBrk="0" hangingPunct="1">
                        <a:lnSpc>
                          <a:spcPct val="100000"/>
                        </a:lnSpc>
                        <a:spcBef>
                          <a:spcPts val="0"/>
                        </a:spcBef>
                        <a:spcAft>
                          <a:spcPts val="0"/>
                        </a:spcAft>
                        <a:buClrTx/>
                        <a:buSzTx/>
                        <a:buFontTx/>
                        <a:buNone/>
                        <a:tabLst/>
                        <a:defRPr/>
                      </a:pPr>
                      <a:endParaRPr lang="zh-TW" altLang="en-US" sz="2400" dirty="0" smtClean="0">
                        <a:latin typeface="微軟正黑體" panose="020B0604030504040204" pitchFamily="34" charset="-120"/>
                        <a:ea typeface="微軟正黑體" panose="020B0604030504040204" pitchFamily="34"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70840">
                <a:tc>
                  <a:txBody>
                    <a:bodyPr/>
                    <a:lstStyle/>
                    <a:p>
                      <a:endParaRPr lang="en-US" altLang="zh-CN" sz="2000" b="1" dirty="0" smtClean="0">
                        <a:solidFill>
                          <a:srgbClr val="FF0000"/>
                        </a:solidFill>
                        <a:latin typeface="微軟正黑體" panose="020B0604030504040204" pitchFamily="34" charset="-120"/>
                        <a:ea typeface="微軟正黑體" panose="020B0604030504040204" pitchFamily="34" charset="-120"/>
                      </a:endParaRPr>
                    </a:p>
                    <a:p>
                      <a:r>
                        <a:rPr lang="zh-CN" altLang="en-US" sz="2000" b="1" dirty="0" smtClean="0">
                          <a:solidFill>
                            <a:srgbClr val="FF0000"/>
                          </a:solidFill>
                          <a:latin typeface="微軟正黑體" panose="020B0604030504040204" pitchFamily="34" charset="-120"/>
                          <a:ea typeface="微軟正黑體" panose="020B0604030504040204" pitchFamily="34" charset="-120"/>
                        </a:rPr>
                        <a:t>有期徒刑</a:t>
                      </a:r>
                      <a:r>
                        <a:rPr lang="en-US" altLang="zh-CN" sz="2000" b="1" dirty="0" smtClean="0">
                          <a:solidFill>
                            <a:srgbClr val="FF0000"/>
                          </a:solidFill>
                          <a:latin typeface="微軟正黑體" panose="020B0604030504040204" pitchFamily="34" charset="-120"/>
                          <a:ea typeface="微軟正黑體" panose="020B0604030504040204" pitchFamily="34" charset="-120"/>
                        </a:rPr>
                        <a:t>15</a:t>
                      </a:r>
                      <a:r>
                        <a:rPr lang="zh-CN" altLang="en-US" sz="2000" b="1" dirty="0" smtClean="0">
                          <a:solidFill>
                            <a:srgbClr val="FF0000"/>
                          </a:solidFill>
                          <a:latin typeface="微軟正黑體" panose="020B0604030504040204" pitchFamily="34" charset="-120"/>
                          <a:ea typeface="微軟正黑體" panose="020B0604030504040204" pitchFamily="34" charset="-120"/>
                        </a:rPr>
                        <a:t>年</a:t>
                      </a:r>
                      <a:endParaRPr lang="zh-TW" altLang="en-US" sz="2000" dirty="0">
                        <a:solidFill>
                          <a:srgbClr val="FF0000"/>
                        </a:solidFill>
                        <a:latin typeface="微軟正黑體" panose="020B0604030504040204" pitchFamily="34" charset="-120"/>
                        <a:ea typeface="微軟正黑體" panose="020B0604030504040204" pitchFamily="34"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US" altLang="zh-TW" sz="2000" b="1" dirty="0" smtClean="0">
                        <a:solidFill>
                          <a:srgbClr val="FF0000"/>
                        </a:solidFill>
                        <a:latin typeface="微軟正黑體" panose="020B0604030504040204" pitchFamily="34" charset="-120"/>
                        <a:ea typeface="微軟正黑體" panose="020B0604030504040204" pitchFamily="34" charset="-120"/>
                      </a:endParaRPr>
                    </a:p>
                    <a:p>
                      <a:pPr algn="ctr"/>
                      <a:r>
                        <a:rPr lang="zh-TW" altLang="en-US" sz="2000" b="1" dirty="0" smtClean="0">
                          <a:solidFill>
                            <a:srgbClr val="FF0000"/>
                          </a:solidFill>
                          <a:latin typeface="微軟正黑體" panose="020B0604030504040204" pitchFamily="34" charset="-120"/>
                          <a:ea typeface="微軟正黑體" panose="020B0604030504040204" pitchFamily="34" charset="-120"/>
                        </a:rPr>
                        <a:t>有期徒刑</a:t>
                      </a:r>
                      <a:r>
                        <a:rPr lang="en-US" altLang="zh-TW" sz="2000" b="1" dirty="0" smtClean="0">
                          <a:solidFill>
                            <a:srgbClr val="FF0000"/>
                          </a:solidFill>
                          <a:latin typeface="微軟正黑體" panose="020B0604030504040204" pitchFamily="34" charset="-120"/>
                          <a:ea typeface="微軟正黑體" panose="020B0604030504040204" pitchFamily="34" charset="-120"/>
                        </a:rPr>
                        <a:t>18</a:t>
                      </a:r>
                      <a:r>
                        <a:rPr lang="zh-TW" altLang="en-US" sz="2000" b="1" dirty="0" smtClean="0">
                          <a:solidFill>
                            <a:srgbClr val="FF0000"/>
                          </a:solidFill>
                          <a:latin typeface="微軟正黑體" panose="020B0604030504040204" pitchFamily="34" charset="-120"/>
                          <a:ea typeface="微軟正黑體" panose="020B0604030504040204" pitchFamily="34" charset="-120"/>
                        </a:rPr>
                        <a:t>年</a:t>
                      </a:r>
                      <a:endParaRPr lang="zh-TW" altLang="en-US" sz="2000" b="1" dirty="0">
                        <a:solidFill>
                          <a:srgbClr val="FF0000"/>
                        </a:solidFill>
                        <a:latin typeface="微軟正黑體" panose="020B0604030504040204" pitchFamily="34" charset="-120"/>
                        <a:ea typeface="微軟正黑體" panose="020B0604030504040204" pitchFamily="34"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ctr" defTabSz="909489" rtl="0" eaLnBrk="1" fontAlgn="auto" latinLnBrk="0" hangingPunct="1">
                        <a:lnSpc>
                          <a:spcPct val="100000"/>
                        </a:lnSpc>
                        <a:spcBef>
                          <a:spcPts val="0"/>
                        </a:spcBef>
                        <a:spcAft>
                          <a:spcPts val="0"/>
                        </a:spcAft>
                        <a:buClrTx/>
                        <a:buSzTx/>
                        <a:buFontTx/>
                        <a:buNone/>
                        <a:tabLst/>
                        <a:defRPr/>
                      </a:pPr>
                      <a:endParaRPr lang="en-US" altLang="zh-CN" sz="2000" b="1" dirty="0" smtClean="0">
                        <a:solidFill>
                          <a:srgbClr val="FF0000"/>
                        </a:solidFill>
                        <a:latin typeface="微軟正黑體" panose="020B0604030504040204" pitchFamily="34" charset="-120"/>
                        <a:ea typeface="微軟正黑體" panose="020B0604030504040204" pitchFamily="34" charset="-120"/>
                      </a:endParaRPr>
                    </a:p>
                    <a:p>
                      <a:pPr marL="0" marR="0" indent="0" algn="ctr" defTabSz="909489" rtl="0" eaLnBrk="1" fontAlgn="auto" latinLnBrk="0" hangingPunct="1">
                        <a:lnSpc>
                          <a:spcPct val="100000"/>
                        </a:lnSpc>
                        <a:spcBef>
                          <a:spcPts val="0"/>
                        </a:spcBef>
                        <a:spcAft>
                          <a:spcPts val="0"/>
                        </a:spcAft>
                        <a:buClrTx/>
                        <a:buSzTx/>
                        <a:buFontTx/>
                        <a:buNone/>
                        <a:tabLst/>
                        <a:defRPr/>
                      </a:pPr>
                      <a:r>
                        <a:rPr lang="zh-CN" altLang="en-US" sz="2000" b="1" dirty="0" smtClean="0">
                          <a:solidFill>
                            <a:srgbClr val="FF0000"/>
                          </a:solidFill>
                          <a:latin typeface="微軟正黑體" panose="020B0604030504040204" pitchFamily="34" charset="-120"/>
                          <a:ea typeface="微軟正黑體" panose="020B0604030504040204" pitchFamily="34" charset="-120"/>
                        </a:rPr>
                        <a:t>有期徒刑</a:t>
                      </a:r>
                      <a:r>
                        <a:rPr lang="en-US" altLang="zh-CN" sz="2000" b="1" dirty="0" smtClean="0">
                          <a:solidFill>
                            <a:srgbClr val="FF0000"/>
                          </a:solidFill>
                          <a:latin typeface="微軟正黑體" panose="020B0604030504040204" pitchFamily="34" charset="-120"/>
                          <a:ea typeface="微軟正黑體" panose="020B0604030504040204" pitchFamily="34" charset="-120"/>
                        </a:rPr>
                        <a:t>8</a:t>
                      </a:r>
                      <a:r>
                        <a:rPr lang="zh-CN" altLang="en-US" sz="2000" b="1" dirty="0" smtClean="0">
                          <a:solidFill>
                            <a:srgbClr val="FF0000"/>
                          </a:solidFill>
                          <a:latin typeface="微軟正黑體" panose="020B0604030504040204" pitchFamily="34" charset="-120"/>
                          <a:ea typeface="微軟正黑體" panose="020B0604030504040204" pitchFamily="34" charset="-120"/>
                        </a:rPr>
                        <a:t>年</a:t>
                      </a:r>
                      <a:endParaRPr lang="en-US" altLang="zh-CN" sz="2000" b="1" dirty="0" smtClean="0">
                        <a:solidFill>
                          <a:srgbClr val="FF0000"/>
                        </a:solidFill>
                        <a:latin typeface="微軟正黑體" panose="020B0604030504040204" pitchFamily="34" charset="-120"/>
                        <a:ea typeface="微軟正黑體" panose="020B0604030504040204" pitchFamily="34" charset="-120"/>
                      </a:endParaRPr>
                    </a:p>
                    <a:p>
                      <a:pPr marL="0" marR="0" indent="0" algn="ctr" defTabSz="909489" rtl="0" eaLnBrk="1" fontAlgn="auto" latinLnBrk="0" hangingPunct="1">
                        <a:lnSpc>
                          <a:spcPct val="100000"/>
                        </a:lnSpc>
                        <a:spcBef>
                          <a:spcPts val="0"/>
                        </a:spcBef>
                        <a:spcAft>
                          <a:spcPts val="0"/>
                        </a:spcAft>
                        <a:buClrTx/>
                        <a:buSzTx/>
                        <a:buFontTx/>
                        <a:buNone/>
                        <a:tabLst/>
                        <a:defRPr/>
                      </a:pPr>
                      <a:r>
                        <a:rPr lang="en-US" altLang="zh-TW" sz="1800" b="0" smtClean="0">
                          <a:solidFill>
                            <a:schemeClr val="tx1"/>
                          </a:solidFill>
                          <a:latin typeface="微軟正黑體" panose="020B0604030504040204" pitchFamily="34" charset="-120"/>
                          <a:ea typeface="微軟正黑體" panose="020B0604030504040204" pitchFamily="34" charset="-120"/>
                        </a:rPr>
                        <a:t>(</a:t>
                      </a:r>
                      <a:r>
                        <a:rPr lang="zh-TW" altLang="en-US" sz="1800" b="0" smtClean="0">
                          <a:solidFill>
                            <a:schemeClr val="tx1"/>
                          </a:solidFill>
                          <a:latin typeface="微軟正黑體" panose="020B0604030504040204" pitchFamily="34" charset="-120"/>
                          <a:ea typeface="微軟正黑體" panose="020B0604030504040204" pitchFamily="34" charset="-120"/>
                        </a:rPr>
                        <a:t>举报他人，减轻判刑</a:t>
                      </a:r>
                      <a:r>
                        <a:rPr lang="en-US" altLang="zh-TW" sz="1800" b="0" smtClean="0">
                          <a:solidFill>
                            <a:schemeClr val="tx1"/>
                          </a:solidFill>
                          <a:latin typeface="微軟正黑體" panose="020B0604030504040204" pitchFamily="34" charset="-120"/>
                          <a:ea typeface="微軟正黑體" panose="020B0604030504040204" pitchFamily="34" charset="-120"/>
                        </a:rPr>
                        <a:t>)</a:t>
                      </a:r>
                      <a:endParaRPr lang="en-US" altLang="zh-TW" sz="1800" b="0" dirty="0" smtClean="0">
                        <a:solidFill>
                          <a:schemeClr val="tx1"/>
                        </a:solidFill>
                        <a:latin typeface="微軟正黑體" panose="020B0604030504040204" pitchFamily="34" charset="-120"/>
                        <a:ea typeface="微軟正黑體" panose="020B0604030504040204" pitchFamily="34"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ctr" defTabSz="909489" rtl="0" eaLnBrk="1" fontAlgn="auto" latinLnBrk="0" hangingPunct="1">
                        <a:lnSpc>
                          <a:spcPct val="100000"/>
                        </a:lnSpc>
                        <a:spcBef>
                          <a:spcPts val="0"/>
                        </a:spcBef>
                        <a:spcAft>
                          <a:spcPts val="0"/>
                        </a:spcAft>
                        <a:buClrTx/>
                        <a:buSzTx/>
                        <a:buFontTx/>
                        <a:buNone/>
                        <a:tabLst/>
                        <a:defRPr/>
                      </a:pPr>
                      <a:endParaRPr lang="en-US" altLang="zh-TW" sz="2000" b="1" dirty="0" smtClean="0">
                        <a:solidFill>
                          <a:srgbClr val="FF0000"/>
                        </a:solidFill>
                        <a:latin typeface="微軟正黑體" panose="020B0604030504040204" pitchFamily="34" charset="-120"/>
                        <a:ea typeface="微軟正黑體" panose="020B0604030504040204" pitchFamily="34" charset="-120"/>
                      </a:endParaRPr>
                    </a:p>
                    <a:p>
                      <a:pPr marL="0" marR="0" indent="0" algn="ctr" defTabSz="909489" rtl="0" eaLnBrk="1" fontAlgn="auto" latinLnBrk="0" hangingPunct="1">
                        <a:lnSpc>
                          <a:spcPct val="100000"/>
                        </a:lnSpc>
                        <a:spcBef>
                          <a:spcPts val="0"/>
                        </a:spcBef>
                        <a:spcAft>
                          <a:spcPts val="0"/>
                        </a:spcAft>
                        <a:buClrTx/>
                        <a:buSzTx/>
                        <a:buFontTx/>
                        <a:buNone/>
                        <a:tabLst/>
                        <a:defRPr/>
                      </a:pPr>
                      <a:r>
                        <a:rPr lang="zh-TW" altLang="en-US" sz="2000" b="1" smtClean="0">
                          <a:solidFill>
                            <a:srgbClr val="FF0000"/>
                          </a:solidFill>
                          <a:latin typeface="微軟正黑體" panose="020B0604030504040204" pitchFamily="34" charset="-120"/>
                          <a:ea typeface="微軟正黑體" panose="020B0604030504040204" pitchFamily="34" charset="-120"/>
                        </a:rPr>
                        <a:t>当庭认罪，待判</a:t>
                      </a:r>
                      <a:endParaRPr lang="en-US" altLang="zh-TW" sz="2000" dirty="0" smtClean="0">
                        <a:latin typeface="微軟正黑體" panose="020B0604030504040204" pitchFamily="34" charset="-120"/>
                        <a:ea typeface="微軟正黑體" panose="020B0604030504040204" pitchFamily="34" charset="-120"/>
                      </a:endParaRPr>
                    </a:p>
                    <a:p>
                      <a:pPr algn="ctr"/>
                      <a:r>
                        <a:rPr lang="zh-TW" altLang="en-US" sz="2000" smtClean="0">
                          <a:latin typeface="微軟正黑體" panose="020B0604030504040204" pitchFamily="34" charset="-120"/>
                          <a:ea typeface="微軟正黑體" panose="020B0604030504040204" pitchFamily="34" charset="-120"/>
                        </a:rPr>
                        <a:t>被控受贿</a:t>
                      </a:r>
                      <a:r>
                        <a:rPr lang="en-US" altLang="zh-TW" sz="2000" smtClean="0">
                          <a:latin typeface="微軟正黑體" panose="020B0604030504040204" pitchFamily="34" charset="-120"/>
                          <a:ea typeface="微軟正黑體" panose="020B0604030504040204" pitchFamily="34" charset="-120"/>
                        </a:rPr>
                        <a:t>1.5</a:t>
                      </a:r>
                      <a:r>
                        <a:rPr lang="zh-TW" altLang="en-US" sz="2000" smtClean="0">
                          <a:latin typeface="微軟正黑體" panose="020B0604030504040204" pitchFamily="34" charset="-120"/>
                          <a:ea typeface="微軟正黑體" panose="020B0604030504040204" pitchFamily="34" charset="-120"/>
                        </a:rPr>
                        <a:t>亿</a:t>
                      </a:r>
                      <a:endParaRPr lang="en-US" altLang="zh-TW" sz="2000" dirty="0" smtClean="0">
                        <a:latin typeface="微軟正黑體" panose="020B0604030504040204" pitchFamily="34" charset="-120"/>
                        <a:ea typeface="微軟正黑體" panose="020B0604030504040204" pitchFamily="34" charset="-120"/>
                      </a:endParaRPr>
                    </a:p>
                    <a:p>
                      <a:pPr algn="ctr"/>
                      <a:endParaRPr lang="en-US" altLang="zh-TW" sz="2000" dirty="0" smtClean="0">
                        <a:latin typeface="微軟正黑體" panose="020B0604030504040204" pitchFamily="34" charset="-120"/>
                        <a:ea typeface="微軟正黑體" panose="020B0604030504040204" pitchFamily="34"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70840">
                <a:tc>
                  <a:txBody>
                    <a:bodyPr/>
                    <a:lstStyle/>
                    <a:p>
                      <a:pPr algn="ctr"/>
                      <a:r>
                        <a:rPr lang="zh-TW" altLang="en-US" sz="2000" b="1" dirty="0" smtClean="0">
                          <a:latin typeface="微軟正黑體" panose="020B0604030504040204" pitchFamily="34" charset="-120"/>
                          <a:ea typeface="微軟正黑體" panose="020B0604030504040204" pitchFamily="34" charset="-120"/>
                        </a:rPr>
                        <a:t>周永康</a:t>
                      </a:r>
                      <a:r>
                        <a:rPr lang="zh-TW" altLang="en-US" sz="2000" b="1" dirty="0" smtClean="0">
                          <a:solidFill>
                            <a:srgbClr val="FF0000"/>
                          </a:solidFill>
                          <a:latin typeface="微軟正黑體" panose="020B0604030504040204" pitchFamily="34" charset="-120"/>
                          <a:ea typeface="微軟正黑體" panose="020B0604030504040204" pitchFamily="34" charset="-120"/>
                        </a:rPr>
                        <a:t>心腹</a:t>
                      </a:r>
                      <a:endParaRPr lang="zh-TW" altLang="en-US" sz="2000" b="1" dirty="0">
                        <a:solidFill>
                          <a:srgbClr val="FF0000"/>
                        </a:solidFill>
                        <a:latin typeface="微軟正黑體" panose="020B0604030504040204" pitchFamily="34" charset="-120"/>
                        <a:ea typeface="微軟正黑體" panose="020B0604030504040204" pitchFamily="34"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gridSpan="3">
                  <a:txBody>
                    <a:bodyPr/>
                    <a:lstStyle/>
                    <a:p>
                      <a:pPr algn="ctr"/>
                      <a:r>
                        <a:rPr lang="zh-TW" altLang="en-US" sz="2000" b="1" smtClean="0">
                          <a:latin typeface="微軟正黑體" panose="020B0604030504040204" pitchFamily="34" charset="-120"/>
                          <a:ea typeface="微軟正黑體" panose="020B0604030504040204" pitchFamily="34" charset="-120"/>
                        </a:rPr>
                        <a:t>周永康派系里的</a:t>
                      </a:r>
                      <a:r>
                        <a:rPr lang="zh-TW" altLang="en-US" sz="2000" b="1" smtClean="0">
                          <a:solidFill>
                            <a:srgbClr val="FF0000"/>
                          </a:solidFill>
                          <a:latin typeface="微軟正黑體" panose="020B0604030504040204" pitchFamily="34" charset="-120"/>
                          <a:ea typeface="微軟正黑體" panose="020B0604030504040204" pitchFamily="34" charset="-120"/>
                        </a:rPr>
                        <a:t>“三剑客</a:t>
                      </a:r>
                      <a:r>
                        <a:rPr lang="en-US" altLang="zh-TW" sz="2000" b="1" smtClean="0">
                          <a:solidFill>
                            <a:srgbClr val="FF0000"/>
                          </a:solidFill>
                          <a:latin typeface="微軟正黑體" panose="020B0604030504040204" pitchFamily="34" charset="-120"/>
                          <a:ea typeface="微軟正黑體" panose="020B0604030504040204" pitchFamily="34" charset="-120"/>
                        </a:rPr>
                        <a:t>”</a:t>
                      </a:r>
                      <a:endParaRPr lang="zh-TW" altLang="en-US" sz="2000" b="1" dirty="0">
                        <a:solidFill>
                          <a:srgbClr val="FF0000"/>
                        </a:solidFill>
                        <a:latin typeface="微軟正黑體" panose="020B0604030504040204" pitchFamily="34" charset="-120"/>
                        <a:ea typeface="微軟正黑體" panose="020B0604030504040204" pitchFamily="34"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endParaRPr lang="zh-TW" altLang="en-US"/>
                    </a:p>
                  </a:txBody>
                  <a:tcPr/>
                </a:tc>
                <a:tc hMerge="1">
                  <a:txBody>
                    <a:bodyPr/>
                    <a:lstStyle/>
                    <a:p>
                      <a:endParaRPr lang="zh-TW" altLang="en-US"/>
                    </a:p>
                  </a:txBody>
                  <a:tcPr/>
                </a:tc>
              </a:tr>
              <a:tr h="370840">
                <a:tc gridSpan="4">
                  <a:txBody>
                    <a:bodyPr/>
                    <a:lstStyle/>
                    <a:p>
                      <a:pPr algn="ctr"/>
                      <a:r>
                        <a:rPr lang="zh-TW" altLang="en-US" sz="1800" b="1" i="0" kern="1200" dirty="0" smtClean="0">
                          <a:solidFill>
                            <a:schemeClr val="dk1"/>
                          </a:solidFill>
                          <a:effectLst/>
                          <a:latin typeface="微軟正黑體" panose="020B0604030504040204" pitchFamily="34" charset="-120"/>
                          <a:ea typeface="微軟正黑體" panose="020B0604030504040204" pitchFamily="34" charset="-120"/>
                          <a:cs typeface="+mn-cs"/>
                        </a:rPr>
                        <a:t>他们为捞取政治资本，</a:t>
                      </a:r>
                      <a:r>
                        <a:rPr lang="zh-CN" altLang="en-US" sz="1800" b="1" i="0" kern="1200" dirty="0" smtClean="0">
                          <a:solidFill>
                            <a:schemeClr val="dk1"/>
                          </a:solidFill>
                          <a:effectLst/>
                          <a:latin typeface="微軟正黑體" panose="020B0604030504040204" pitchFamily="34" charset="-120"/>
                          <a:ea typeface="微軟正黑體" panose="020B0604030504040204" pitchFamily="34" charset="-120"/>
                          <a:cs typeface="+mn-cs"/>
                        </a:rPr>
                        <a:t>积极追随江泽民、周永康卖力迫害法轮功学员，</a:t>
                      </a:r>
                      <a:endParaRPr lang="en-US" altLang="zh-CN" sz="1800" b="1" i="0" kern="1200" dirty="0" smtClean="0">
                        <a:solidFill>
                          <a:schemeClr val="dk1"/>
                        </a:solidFill>
                        <a:effectLst/>
                        <a:latin typeface="微軟正黑體" panose="020B0604030504040204" pitchFamily="34" charset="-120"/>
                        <a:ea typeface="微軟正黑體" panose="020B0604030504040204" pitchFamily="34" charset="-120"/>
                        <a:cs typeface="+mn-cs"/>
                      </a:endParaRPr>
                    </a:p>
                    <a:p>
                      <a:pPr algn="ctr"/>
                      <a:r>
                        <a:rPr lang="zh-CN" altLang="en-US" sz="1800" b="1" i="0" kern="1200" dirty="0" smtClean="0">
                          <a:solidFill>
                            <a:schemeClr val="dk1"/>
                          </a:solidFill>
                          <a:effectLst/>
                          <a:latin typeface="微軟正黑體" panose="020B0604030504040204" pitchFamily="34" charset="-120"/>
                          <a:ea typeface="微軟正黑體" panose="020B0604030504040204" pitchFamily="34" charset="-120"/>
                          <a:cs typeface="+mn-cs"/>
                        </a:rPr>
                        <a:t>双手沾满</a:t>
                      </a:r>
                      <a:r>
                        <a:rPr lang="zh-TW" altLang="en-US" sz="1800" b="1" i="0" kern="1200" dirty="0" smtClean="0">
                          <a:solidFill>
                            <a:schemeClr val="dk1"/>
                          </a:solidFill>
                          <a:effectLst/>
                          <a:latin typeface="微軟正黑體" panose="020B0604030504040204" pitchFamily="34" charset="-120"/>
                          <a:ea typeface="微軟正黑體" panose="020B0604030504040204" pitchFamily="34" charset="-120"/>
                          <a:cs typeface="+mn-cs"/>
                        </a:rPr>
                        <a:t>人民</a:t>
                      </a:r>
                      <a:r>
                        <a:rPr lang="zh-CN" altLang="en-US" sz="1800" b="1" i="0" kern="1200" dirty="0" smtClean="0">
                          <a:solidFill>
                            <a:schemeClr val="dk1"/>
                          </a:solidFill>
                          <a:effectLst/>
                          <a:latin typeface="微軟正黑體" panose="020B0604030504040204" pitchFamily="34" charset="-120"/>
                          <a:ea typeface="微軟正黑體" panose="020B0604030504040204" pitchFamily="34" charset="-120"/>
                          <a:cs typeface="+mn-cs"/>
                        </a:rPr>
                        <a:t>的鲜血</a:t>
                      </a:r>
                      <a:r>
                        <a:rPr lang="zh-TW" altLang="en-US" sz="1800" b="1" i="0" kern="1200" dirty="0" smtClean="0">
                          <a:solidFill>
                            <a:schemeClr val="dk1"/>
                          </a:solidFill>
                          <a:effectLst/>
                          <a:latin typeface="微軟正黑體" panose="020B0604030504040204" pitchFamily="34" charset="-120"/>
                          <a:ea typeface="微軟正黑體" panose="020B0604030504040204" pitchFamily="34" charset="-120"/>
                          <a:cs typeface="+mn-cs"/>
                        </a:rPr>
                        <a:t>。</a:t>
                      </a:r>
                      <a:endParaRPr lang="zh-TW" altLang="en-US" sz="2400" b="1" dirty="0">
                        <a:latin typeface="微軟正黑體" panose="020B0604030504040204" pitchFamily="34" charset="-120"/>
                        <a:ea typeface="微軟正黑體" panose="020B0604030504040204" pitchFamily="34"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endParaRPr lang="zh-TW" altLang="en-US" sz="2400" dirty="0">
                        <a:latin typeface="微軟正黑體" panose="020B0604030504040204" pitchFamily="34" charset="-120"/>
                        <a:ea typeface="微軟正黑體" panose="020B0604030504040204" pitchFamily="34"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endParaRPr lang="zh-TW"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endParaRPr lang="zh-TW"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bl>
          </a:graphicData>
        </a:graphic>
      </p:graphicFrame>
      <p:pic>
        <p:nvPicPr>
          <p:cNvPr id="9" name="Picture 14"/>
          <p:cNvPicPr>
            <a:picLocks noChangeAspect="1"/>
          </p:cNvPicPr>
          <p:nvPr/>
        </p:nvPicPr>
        <p:blipFill rotWithShape="1">
          <a:blip r:embed="rId2">
            <a:extLst>
              <a:ext uri="{BEBA8EAE-BF5A-486C-A8C5-ECC9F3942E4B}">
                <a14:imgProps xmlns:a14="http://schemas.microsoft.com/office/drawing/2010/main">
                  <a14:imgLayer r:embed="rId3">
                    <a14:imgEffect>
                      <a14:saturation sat="0"/>
                    </a14:imgEffect>
                  </a14:imgLayer>
                </a14:imgProps>
              </a:ext>
            </a:extLst>
          </a:blip>
          <a:srcRect l="19909" t="17839" r="49809" b="27964"/>
          <a:stretch/>
        </p:blipFill>
        <p:spPr>
          <a:xfrm>
            <a:off x="395536" y="2657632"/>
            <a:ext cx="1368152" cy="1449226"/>
          </a:xfrm>
          <a:prstGeom prst="rect">
            <a:avLst/>
          </a:prstGeom>
        </p:spPr>
      </p:pic>
      <p:pic>
        <p:nvPicPr>
          <p:cNvPr id="10" name="Picture 11"/>
          <p:cNvPicPr>
            <a:picLocks noChangeAspect="1"/>
          </p:cNvPicPr>
          <p:nvPr/>
        </p:nvPicPr>
        <p:blipFill rotWithShape="1">
          <a:blip r:embed="rId4"/>
          <a:srcRect l="32966" t="9754" r="30016" b="18957"/>
          <a:stretch/>
        </p:blipFill>
        <p:spPr>
          <a:xfrm>
            <a:off x="4860032" y="2646070"/>
            <a:ext cx="1080120" cy="1469946"/>
          </a:xfrm>
          <a:prstGeom prst="rect">
            <a:avLst/>
          </a:prstGeom>
        </p:spPr>
      </p:pic>
      <p:pic>
        <p:nvPicPr>
          <p:cNvPr id="11" name="Picture 13"/>
          <p:cNvPicPr>
            <a:picLocks noChangeAspect="1"/>
          </p:cNvPicPr>
          <p:nvPr/>
        </p:nvPicPr>
        <p:blipFill rotWithShape="1">
          <a:blip r:embed="rId5">
            <a:extLst>
              <a:ext uri="{BEBA8EAE-BF5A-486C-A8C5-ECC9F3942E4B}">
                <a14:imgProps xmlns:a14="http://schemas.microsoft.com/office/drawing/2010/main">
                  <a14:imgLayer r:embed="rId6">
                    <a14:imgEffect>
                      <a14:saturation sat="0"/>
                    </a14:imgEffect>
                  </a14:imgLayer>
                </a14:imgProps>
              </a:ext>
            </a:extLst>
          </a:blip>
          <a:srcRect l="31425" t="6054" r="26279" b="27108"/>
          <a:stretch/>
        </p:blipFill>
        <p:spPr>
          <a:xfrm>
            <a:off x="2322888" y="2655229"/>
            <a:ext cx="1656184" cy="1472191"/>
          </a:xfrm>
          <a:prstGeom prst="rect">
            <a:avLst/>
          </a:prstGeom>
        </p:spPr>
      </p:pic>
      <p:pic>
        <p:nvPicPr>
          <p:cNvPr id="12" name="Picture 2" descr="4月20日，中共河北省委前常委、政法委前书记张越案开庭审理，其当庭认罪悔罪。（网络图片）"/>
          <p:cNvPicPr>
            <a:picLocks noChangeAspect="1" noChangeArrowheads="1"/>
          </p:cNvPicPr>
          <p:nvPr/>
        </p:nvPicPr>
        <p:blipFill rotWithShape="1">
          <a:blip r:embed="rId7">
            <a:extLst>
              <a:ext uri="{28A0092B-C50C-407E-A947-70E740481C1C}">
                <a14:useLocalDpi xmlns:a14="http://schemas.microsoft.com/office/drawing/2010/main" val="0"/>
              </a:ext>
            </a:extLst>
          </a:blip>
          <a:srcRect l="41263" t="16136" r="32507" b="34153"/>
          <a:stretch/>
        </p:blipFill>
        <p:spPr bwMode="auto">
          <a:xfrm>
            <a:off x="7308304" y="2655229"/>
            <a:ext cx="1141850" cy="1451629"/>
          </a:xfrm>
          <a:prstGeom prst="rect">
            <a:avLst/>
          </a:prstGeom>
          <a:noFill/>
          <a:extLst>
            <a:ext uri="{909E8E84-426E-40DD-AFC4-6F175D3DCCD1}">
              <a14:hiddenFill xmlns:a14="http://schemas.microsoft.com/office/drawing/2010/main">
                <a:solidFill>
                  <a:srgbClr val="FFFFFF"/>
                </a:solidFill>
              </a14:hiddenFill>
            </a:ext>
          </a:extLst>
        </p:spPr>
      </p:pic>
      <p:sp>
        <p:nvSpPr>
          <p:cNvPr id="13" name="矩形"/>
          <p:cNvSpPr/>
          <p:nvPr/>
        </p:nvSpPr>
        <p:spPr>
          <a:xfrm>
            <a:off x="7491868" y="100429"/>
            <a:ext cx="1486351" cy="648078"/>
          </a:xfrm>
          <a:prstGeom prst="rect">
            <a:avLst/>
          </a:prstGeom>
          <a:ln/>
        </p:spPr>
        <p:style>
          <a:lnRef idx="2">
            <a:schemeClr val="dk1"/>
          </a:lnRef>
          <a:fillRef idx="1">
            <a:schemeClr val="lt1"/>
          </a:fillRef>
          <a:effectRef idx="0">
            <a:schemeClr val="dk1"/>
          </a:effectRef>
          <a:fontRef idx="minor">
            <a:schemeClr val="dk1"/>
          </a:fontRef>
        </p:style>
        <p:txBody>
          <a:bodyPr wrap="square" lIns="45718" tIns="45718" rIns="45718" bIns="45718" numCol="1" anchor="ctr">
            <a:noAutofit/>
          </a:bodyPr>
          <a:lstStyle/>
          <a:p>
            <a:pPr algn="ctr">
              <a:defRPr sz="4000" b="1">
                <a:solidFill>
                  <a:srgbClr val="0070C0"/>
                </a:solidFill>
                <a:latin typeface="微軟正黑體"/>
                <a:ea typeface="微軟正黑體"/>
                <a:cs typeface="微軟正黑體"/>
                <a:sym typeface="微軟正黑體"/>
              </a:defRPr>
            </a:pPr>
            <a:r>
              <a:rPr lang="zh-TW" altLang="en-US" sz="3200" dirty="0">
                <a:solidFill>
                  <a:schemeClr val="tx1"/>
                </a:solidFill>
              </a:rPr>
              <a:t>惡報</a:t>
            </a:r>
            <a:endParaRPr sz="3200" dirty="0">
              <a:solidFill>
                <a:schemeClr val="tx1"/>
              </a:solidFill>
            </a:endParaRPr>
          </a:p>
        </p:txBody>
      </p:sp>
    </p:spTree>
    <p:extLst>
      <p:ext uri="{BB962C8B-B14F-4D97-AF65-F5344CB8AC3E}">
        <p14:creationId xmlns:p14="http://schemas.microsoft.com/office/powerpoint/2010/main" val="728243770"/>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9" name="圖片 1" descr="圖片 1"/>
          <p:cNvPicPr>
            <a:picLocks noChangeAspect="1"/>
          </p:cNvPicPr>
          <p:nvPr/>
        </p:nvPicPr>
        <p:blipFill>
          <a:blip r:embed="rId2">
            <a:extLst/>
          </a:blip>
          <a:srcRect l="13935" t="1655" r="7102" b="2843"/>
          <a:stretch>
            <a:fillRect/>
          </a:stretch>
        </p:blipFill>
        <p:spPr>
          <a:xfrm>
            <a:off x="3011640" y="698186"/>
            <a:ext cx="3770317" cy="4879233"/>
          </a:xfrm>
          <a:prstGeom prst="rect">
            <a:avLst/>
          </a:prstGeom>
          <a:ln w="12700">
            <a:miter lim="400000"/>
          </a:ln>
        </p:spPr>
      </p:pic>
      <p:sp>
        <p:nvSpPr>
          <p:cNvPr id="270" name="矩形 2"/>
          <p:cNvSpPr txBox="1"/>
          <p:nvPr/>
        </p:nvSpPr>
        <p:spPr>
          <a:xfrm>
            <a:off x="179556" y="104635"/>
            <a:ext cx="4274059" cy="645822"/>
          </a:xfrm>
          <a:prstGeom prst="rect">
            <a:avLst/>
          </a:prstGeom>
          <a:ln w="12700">
            <a:miter lim="400000"/>
          </a:ln>
          <a:extLst>
            <a:ext uri="{C572A759-6A51-4108-AA02-DFA0A04FC94B}">
              <ma14:wrappingTextBoxFlag xmlns="" xmlns:ma14="http://schemas.microsoft.com/office/mac/drawingml/2011/main" val="1"/>
            </a:ext>
          </a:extLst>
        </p:spPr>
        <p:txBody>
          <a:bodyPr wrap="none" lIns="45468" tIns="45468" rIns="45468" bIns="45468">
            <a:spAutoFit/>
          </a:bodyPr>
          <a:lstStyle/>
          <a:p>
            <a:pPr defTabSz="909457">
              <a:defRPr sz="3600">
                <a:latin typeface="微軟正黑體"/>
                <a:ea typeface="微軟正黑體"/>
                <a:cs typeface="微軟正黑體"/>
                <a:sym typeface="微軟正黑體"/>
              </a:defRPr>
            </a:pPr>
            <a:r>
              <a:rPr lang="en-US" dirty="0" smtClean="0"/>
              <a:t>6</a:t>
            </a:r>
            <a:r>
              <a:rPr dirty="0" smtClean="0"/>
              <a:t>. </a:t>
            </a:r>
            <a:r>
              <a:rPr b="1" dirty="0" err="1" smtClean="0"/>
              <a:t>本次河北案例一览</a:t>
            </a:r>
            <a:endParaRPr b="1" dirty="0"/>
          </a:p>
        </p:txBody>
      </p:sp>
      <p:sp>
        <p:nvSpPr>
          <p:cNvPr id="271" name="橢圓 4"/>
          <p:cNvSpPr/>
          <p:nvPr/>
        </p:nvSpPr>
        <p:spPr>
          <a:xfrm>
            <a:off x="4232541" y="3979720"/>
            <a:ext cx="664260" cy="630216"/>
          </a:xfrm>
          <a:prstGeom prst="ellipse">
            <a:avLst/>
          </a:prstGeom>
          <a:solidFill>
            <a:schemeClr val="accent2">
              <a:alpha val="35000"/>
            </a:schemeClr>
          </a:solidFill>
          <a:ln w="12700">
            <a:miter lim="400000"/>
          </a:ln>
        </p:spPr>
        <p:txBody>
          <a:bodyPr lIns="45719" rIns="45719" anchor="ctr"/>
          <a:lstStyle/>
          <a:p>
            <a:pPr defTabSz="909457">
              <a:defRPr>
                <a:solidFill>
                  <a:srgbClr val="FFFFFF"/>
                </a:solidFill>
              </a:defRPr>
            </a:pPr>
            <a:endParaRPr/>
          </a:p>
        </p:txBody>
      </p:sp>
      <p:sp>
        <p:nvSpPr>
          <p:cNvPr id="274" name="橢圓 4"/>
          <p:cNvSpPr/>
          <p:nvPr/>
        </p:nvSpPr>
        <p:spPr>
          <a:xfrm>
            <a:off x="3328933" y="3669276"/>
            <a:ext cx="903607" cy="940659"/>
          </a:xfrm>
          <a:prstGeom prst="ellipse">
            <a:avLst/>
          </a:prstGeom>
          <a:solidFill>
            <a:schemeClr val="accent2">
              <a:alpha val="35000"/>
            </a:schemeClr>
          </a:solidFill>
          <a:ln w="12700">
            <a:miter lim="400000"/>
          </a:ln>
        </p:spPr>
        <p:txBody>
          <a:bodyPr lIns="45719" rIns="45719" anchor="ctr"/>
          <a:lstStyle/>
          <a:p>
            <a:pPr defTabSz="909457">
              <a:defRPr>
                <a:solidFill>
                  <a:srgbClr val="FFFFFF"/>
                </a:solidFill>
              </a:defRPr>
            </a:pPr>
            <a:endParaRPr/>
          </a:p>
        </p:txBody>
      </p:sp>
      <p:cxnSp>
        <p:nvCxnSpPr>
          <p:cNvPr id="275" name="直線接點 16"/>
          <p:cNvCxnSpPr>
            <a:endCxn id="274" idx="2"/>
          </p:cNvCxnSpPr>
          <p:nvPr/>
        </p:nvCxnSpPr>
        <p:spPr>
          <a:xfrm>
            <a:off x="2861200" y="3669276"/>
            <a:ext cx="467733" cy="470330"/>
          </a:xfrm>
          <a:prstGeom prst="straightConnector1">
            <a:avLst/>
          </a:prstGeom>
          <a:ln w="25400">
            <a:solidFill>
              <a:schemeClr val="accent5"/>
            </a:solidFill>
          </a:ln>
          <a:effectLst>
            <a:outerShdw blurRad="38100" dist="20000" dir="5400000" rotWithShape="0">
              <a:srgbClr val="000000">
                <a:alpha val="38000"/>
              </a:srgbClr>
            </a:outerShdw>
          </a:effectLst>
        </p:spPr>
      </p:cxnSp>
      <p:sp>
        <p:nvSpPr>
          <p:cNvPr id="276" name="文字方塊 24"/>
          <p:cNvSpPr txBox="1"/>
          <p:nvPr/>
        </p:nvSpPr>
        <p:spPr>
          <a:xfrm>
            <a:off x="65982" y="2837953"/>
            <a:ext cx="2795218" cy="2862322"/>
          </a:xfrm>
          <a:prstGeom prst="rect">
            <a:avLst/>
          </a:prstGeom>
          <a:solidFill>
            <a:schemeClr val="bg1"/>
          </a:solidFill>
          <a:ln w="25400">
            <a:solidFill>
              <a:schemeClr val="accent2"/>
            </a:solidFill>
          </a:ln>
          <a:extLst>
            <a:ext uri="{C572A759-6A51-4108-AA02-DFA0A04FC94B}">
              <ma14:wrappingTextBoxFlag xmlns="" xmlns:ma14="http://schemas.microsoft.com/office/mac/drawingml/2011/main" val="1"/>
            </a:ext>
          </a:extLst>
        </p:spPr>
        <p:txBody>
          <a:bodyPr wrap="square" lIns="45719" rIns="45719">
            <a:spAutoFit/>
          </a:bodyPr>
          <a:lstStyle/>
          <a:p>
            <a:pPr>
              <a:defRPr sz="2000" b="1">
                <a:solidFill>
                  <a:srgbClr val="E46C0A"/>
                </a:solidFill>
                <a:latin typeface="Microsoft JhengHei"/>
                <a:ea typeface="Microsoft JhengHei"/>
                <a:cs typeface="Microsoft JhengHei"/>
                <a:sym typeface="Microsoft JhengHei"/>
              </a:defRPr>
            </a:pPr>
            <a:r>
              <a:rPr dirty="0" err="1" smtClean="0">
                <a:solidFill>
                  <a:srgbClr val="7030A0"/>
                </a:solidFill>
              </a:rPr>
              <a:t>石家庄</a:t>
            </a:r>
            <a:endParaRPr lang="en-US" dirty="0" smtClean="0">
              <a:solidFill>
                <a:srgbClr val="7030A0"/>
              </a:solidFill>
            </a:endParaRPr>
          </a:p>
          <a:p>
            <a:pPr>
              <a:defRPr sz="2000" b="1">
                <a:solidFill>
                  <a:srgbClr val="E46C0A"/>
                </a:solidFill>
                <a:latin typeface="Microsoft JhengHei"/>
                <a:ea typeface="Microsoft JhengHei"/>
                <a:cs typeface="Microsoft JhengHei"/>
                <a:sym typeface="Microsoft JhengHei"/>
              </a:defRPr>
            </a:pPr>
            <a:endParaRPr dirty="0"/>
          </a:p>
          <a:p>
            <a:pPr>
              <a:defRPr sz="2000" b="1">
                <a:solidFill>
                  <a:srgbClr val="C00000"/>
                </a:solidFill>
                <a:latin typeface="Microsoft JhengHei"/>
                <a:ea typeface="Microsoft JhengHei"/>
                <a:cs typeface="Microsoft JhengHei"/>
                <a:sym typeface="Microsoft JhengHei"/>
              </a:defRPr>
            </a:pPr>
            <a:r>
              <a:rPr dirty="0"/>
              <a:t>案情</a:t>
            </a:r>
            <a:r>
              <a:rPr/>
              <a:t>2</a:t>
            </a:r>
            <a:r>
              <a:rPr smtClean="0"/>
              <a:t>：</a:t>
            </a:r>
            <a:r>
              <a:rPr b="0" smtClean="0">
                <a:solidFill>
                  <a:srgbClr val="000000"/>
                </a:solidFill>
              </a:rPr>
              <a:t>石家庄教育部门组织微信签名诽谤大法</a:t>
            </a:r>
          </a:p>
          <a:p>
            <a:pPr>
              <a:defRPr sz="2000" b="1">
                <a:solidFill>
                  <a:srgbClr val="C00000"/>
                </a:solidFill>
                <a:latin typeface="Microsoft JhengHei"/>
                <a:ea typeface="Microsoft JhengHei"/>
                <a:cs typeface="Microsoft JhengHei"/>
                <a:sym typeface="Microsoft JhengHei"/>
              </a:defRPr>
            </a:pPr>
            <a:endParaRPr lang="en-US" dirty="0" smtClean="0"/>
          </a:p>
          <a:p>
            <a:pPr>
              <a:defRPr sz="2000" b="1">
                <a:solidFill>
                  <a:srgbClr val="C00000"/>
                </a:solidFill>
                <a:latin typeface="Microsoft JhengHei"/>
                <a:ea typeface="Microsoft JhengHei"/>
                <a:cs typeface="Microsoft JhengHei"/>
                <a:sym typeface="Microsoft JhengHei"/>
              </a:defRPr>
            </a:pPr>
            <a:r>
              <a:rPr dirty="0" smtClean="0"/>
              <a:t>案情</a:t>
            </a:r>
            <a:r>
              <a:rPr dirty="0"/>
              <a:t>3：</a:t>
            </a:r>
          </a:p>
          <a:p>
            <a:pPr>
              <a:defRPr sz="2000">
                <a:latin typeface="Microsoft JhengHei"/>
                <a:ea typeface="Microsoft JhengHei"/>
                <a:cs typeface="Microsoft JhengHei"/>
                <a:sym typeface="Microsoft JhengHei"/>
              </a:defRPr>
            </a:pPr>
            <a:r>
              <a:rPr smtClean="0"/>
              <a:t>石家庄市河北工程技术学院多次进行污蔑诽谤大法宣传 </a:t>
            </a:r>
            <a:endParaRPr dirty="0"/>
          </a:p>
        </p:txBody>
      </p:sp>
      <p:cxnSp>
        <p:nvCxnSpPr>
          <p:cNvPr id="277" name="直線接點 16"/>
          <p:cNvCxnSpPr>
            <a:stCxn id="271" idx="7"/>
          </p:cNvCxnSpPr>
          <p:nvPr/>
        </p:nvCxnSpPr>
        <p:spPr>
          <a:xfrm flipV="1">
            <a:off x="4799522" y="1847626"/>
            <a:ext cx="2117302" cy="2224387"/>
          </a:xfrm>
          <a:prstGeom prst="straightConnector1">
            <a:avLst/>
          </a:prstGeom>
          <a:ln w="25400">
            <a:solidFill>
              <a:schemeClr val="accent5"/>
            </a:solidFill>
          </a:ln>
          <a:effectLst>
            <a:outerShdw blurRad="38100" dist="20000" dir="5400000" rotWithShape="0">
              <a:srgbClr val="000000">
                <a:alpha val="38000"/>
              </a:srgbClr>
            </a:outerShdw>
          </a:effectLst>
        </p:spPr>
      </p:cxnSp>
      <p:sp>
        <p:nvSpPr>
          <p:cNvPr id="278" name="文字方塊 34"/>
          <p:cNvSpPr txBox="1"/>
          <p:nvPr/>
        </p:nvSpPr>
        <p:spPr>
          <a:xfrm>
            <a:off x="6298872" y="831962"/>
            <a:ext cx="2736305" cy="1015663"/>
          </a:xfrm>
          <a:prstGeom prst="rect">
            <a:avLst/>
          </a:prstGeom>
          <a:solidFill>
            <a:schemeClr val="bg1"/>
          </a:solidFill>
          <a:ln w="25400">
            <a:solidFill>
              <a:schemeClr val="accent2"/>
            </a:solidFill>
          </a:ln>
          <a:extLst>
            <a:ext uri="{C572A759-6A51-4108-AA02-DFA0A04FC94B}">
              <ma14:wrappingTextBoxFlag xmlns="" xmlns:ma14="http://schemas.microsoft.com/office/mac/drawingml/2011/main" val="1"/>
            </a:ext>
          </a:extLst>
        </p:spPr>
        <p:txBody>
          <a:bodyPr lIns="45719" rIns="45719">
            <a:spAutoFit/>
          </a:bodyPr>
          <a:lstStyle/>
          <a:p>
            <a:pPr>
              <a:defRPr sz="2000" b="1">
                <a:solidFill>
                  <a:srgbClr val="C00000"/>
                </a:solidFill>
                <a:latin typeface="Microsoft JhengHei"/>
                <a:ea typeface="Microsoft JhengHei"/>
                <a:cs typeface="Microsoft JhengHei"/>
                <a:sym typeface="Microsoft JhengHei"/>
              </a:defRPr>
            </a:pPr>
            <a:r>
              <a:rPr dirty="0"/>
              <a:t>案情</a:t>
            </a:r>
            <a:r>
              <a:rPr/>
              <a:t>4</a:t>
            </a:r>
            <a:r>
              <a:rPr smtClean="0"/>
              <a:t>：</a:t>
            </a:r>
            <a:r>
              <a:rPr smtClean="0">
                <a:solidFill>
                  <a:srgbClr val="7030A0"/>
                </a:solidFill>
              </a:rPr>
              <a:t>沧州市</a:t>
            </a:r>
            <a:r>
              <a:rPr lang="en-US" smtClean="0">
                <a:solidFill>
                  <a:srgbClr val="E46C0A"/>
                </a:solidFill>
              </a:rPr>
              <a:t>-</a:t>
            </a:r>
            <a:r>
              <a:rPr smtClean="0">
                <a:solidFill>
                  <a:srgbClr val="E46C0A"/>
                </a:solidFill>
              </a:rPr>
              <a:t>肃宁县</a:t>
            </a:r>
            <a:endParaRPr dirty="0">
              <a:solidFill>
                <a:srgbClr val="E46C0A"/>
              </a:solidFill>
            </a:endParaRPr>
          </a:p>
          <a:p>
            <a:pPr>
              <a:defRPr sz="2000">
                <a:latin typeface="Microsoft JhengHei"/>
                <a:ea typeface="Microsoft JhengHei"/>
                <a:cs typeface="Microsoft JhengHei"/>
                <a:sym typeface="Microsoft JhengHei"/>
              </a:defRPr>
            </a:pPr>
            <a:r>
              <a:rPr lang="zh-TW" altLang="en-US" smtClean="0"/>
              <a:t>校园</a:t>
            </a:r>
            <a:r>
              <a:rPr smtClean="0"/>
              <a:t>出现了“</a:t>
            </a:r>
            <a:r>
              <a:rPr dirty="0" err="1" smtClean="0"/>
              <a:t>反</a:t>
            </a:r>
            <a:r>
              <a:rPr lang="en-US" altLang="zh-TW" err="1" smtClean="0"/>
              <a:t>X</a:t>
            </a:r>
            <a:r>
              <a:rPr smtClean="0"/>
              <a:t>教”网上签名活动 </a:t>
            </a:r>
            <a:endParaRPr dirty="0"/>
          </a:p>
        </p:txBody>
      </p:sp>
      <p:sp>
        <p:nvSpPr>
          <p:cNvPr id="279" name="橢圓 4"/>
          <p:cNvSpPr/>
          <p:nvPr/>
        </p:nvSpPr>
        <p:spPr>
          <a:xfrm>
            <a:off x="3635896" y="2834420"/>
            <a:ext cx="1150255" cy="1021309"/>
          </a:xfrm>
          <a:prstGeom prst="ellipse">
            <a:avLst/>
          </a:prstGeom>
          <a:solidFill>
            <a:schemeClr val="accent2">
              <a:alpha val="35000"/>
            </a:schemeClr>
          </a:solidFill>
          <a:ln w="12700">
            <a:miter lim="400000"/>
          </a:ln>
        </p:spPr>
        <p:txBody>
          <a:bodyPr lIns="45719" rIns="45719" anchor="ctr"/>
          <a:lstStyle/>
          <a:p>
            <a:pPr defTabSz="909457">
              <a:defRPr>
                <a:solidFill>
                  <a:srgbClr val="FFFFFF"/>
                </a:solidFill>
              </a:defRPr>
            </a:pPr>
            <a:endParaRPr/>
          </a:p>
        </p:txBody>
      </p:sp>
      <p:sp>
        <p:nvSpPr>
          <p:cNvPr id="280" name="橢圓 4"/>
          <p:cNvSpPr/>
          <p:nvPr/>
        </p:nvSpPr>
        <p:spPr>
          <a:xfrm>
            <a:off x="3412292" y="4797153"/>
            <a:ext cx="1036825" cy="657361"/>
          </a:xfrm>
          <a:prstGeom prst="ellipse">
            <a:avLst/>
          </a:prstGeom>
          <a:solidFill>
            <a:schemeClr val="accent2">
              <a:alpha val="35000"/>
            </a:schemeClr>
          </a:solidFill>
          <a:ln w="12700">
            <a:miter lim="400000"/>
          </a:ln>
        </p:spPr>
        <p:txBody>
          <a:bodyPr lIns="45719" rIns="45719" anchor="ctr"/>
          <a:lstStyle/>
          <a:p>
            <a:pPr defTabSz="909457">
              <a:defRPr>
                <a:solidFill>
                  <a:srgbClr val="FFFFFF"/>
                </a:solidFill>
              </a:defRPr>
            </a:pPr>
            <a:endParaRPr/>
          </a:p>
        </p:txBody>
      </p:sp>
      <p:sp>
        <p:nvSpPr>
          <p:cNvPr id="281" name="文字方塊 32"/>
          <p:cNvSpPr txBox="1"/>
          <p:nvPr/>
        </p:nvSpPr>
        <p:spPr>
          <a:xfrm>
            <a:off x="65983" y="1031753"/>
            <a:ext cx="2861200" cy="1015663"/>
          </a:xfrm>
          <a:prstGeom prst="rect">
            <a:avLst/>
          </a:prstGeom>
          <a:solidFill>
            <a:schemeClr val="bg1"/>
          </a:solidFill>
          <a:ln w="25400">
            <a:solidFill>
              <a:schemeClr val="accent2"/>
            </a:solidFill>
          </a:ln>
          <a:extLst>
            <a:ext uri="{C572A759-6A51-4108-AA02-DFA0A04FC94B}">
              <ma14:wrappingTextBoxFlag xmlns="" xmlns:ma14="http://schemas.microsoft.com/office/mac/drawingml/2011/main" val="1"/>
            </a:ext>
          </a:extLst>
        </p:spPr>
        <p:txBody>
          <a:bodyPr wrap="square" lIns="45719" rIns="45719">
            <a:spAutoFit/>
          </a:bodyPr>
          <a:lstStyle/>
          <a:p>
            <a:pPr>
              <a:defRPr sz="2000" b="1">
                <a:solidFill>
                  <a:srgbClr val="C00000"/>
                </a:solidFill>
                <a:latin typeface="Microsoft JhengHei"/>
                <a:ea typeface="Microsoft JhengHei"/>
                <a:cs typeface="Microsoft JhengHei"/>
                <a:sym typeface="Microsoft JhengHei"/>
              </a:defRPr>
            </a:pPr>
            <a:r>
              <a:rPr dirty="0" smtClean="0"/>
              <a:t>案情1：</a:t>
            </a:r>
            <a:r>
              <a:rPr smtClean="0">
                <a:solidFill>
                  <a:srgbClr val="7030A0"/>
                </a:solidFill>
              </a:rPr>
              <a:t>保定市</a:t>
            </a:r>
            <a:r>
              <a:rPr lang="en-US" smtClean="0">
                <a:solidFill>
                  <a:srgbClr val="E46C0A"/>
                </a:solidFill>
              </a:rPr>
              <a:t>-</a:t>
            </a:r>
            <a:r>
              <a:rPr smtClean="0">
                <a:solidFill>
                  <a:srgbClr val="E46C0A"/>
                </a:solidFill>
              </a:rPr>
              <a:t>螽县</a:t>
            </a:r>
          </a:p>
          <a:p>
            <a:pPr>
              <a:defRPr sz="2000">
                <a:latin typeface="Microsoft JhengHei"/>
                <a:ea typeface="Microsoft JhengHei"/>
                <a:cs typeface="Microsoft JhengHei"/>
                <a:sym typeface="Microsoft JhengHei"/>
              </a:defRPr>
            </a:pPr>
            <a:r>
              <a:rPr smtClean="0"/>
              <a:t>蠡县教育局要学生家长</a:t>
            </a:r>
            <a:endParaRPr lang="en-US" dirty="0" smtClean="0"/>
          </a:p>
          <a:p>
            <a:pPr>
              <a:defRPr sz="2000">
                <a:latin typeface="Microsoft JhengHei"/>
                <a:ea typeface="Microsoft JhengHei"/>
                <a:cs typeface="Microsoft JhengHei"/>
                <a:sym typeface="Microsoft JhengHei"/>
              </a:defRPr>
            </a:pPr>
            <a:r>
              <a:rPr smtClean="0"/>
              <a:t>签</a:t>
            </a:r>
            <a:r>
              <a:rPr lang="zh-TW" altLang="en-US" smtClean="0"/>
              <a:t>属污蔑大法</a:t>
            </a:r>
            <a:r>
              <a:rPr lang="zh-TW" altLang="en-US" dirty="0" smtClean="0"/>
              <a:t>的文件</a:t>
            </a:r>
            <a:endParaRPr lang="en-US" dirty="0" smtClean="0"/>
          </a:p>
        </p:txBody>
      </p:sp>
      <p:sp>
        <p:nvSpPr>
          <p:cNvPr id="282" name="直線接點 16"/>
          <p:cNvSpPr/>
          <p:nvPr/>
        </p:nvSpPr>
        <p:spPr>
          <a:xfrm>
            <a:off x="2927182" y="1700808"/>
            <a:ext cx="970221" cy="1228515"/>
          </a:xfrm>
          <a:prstGeom prst="line">
            <a:avLst/>
          </a:prstGeom>
          <a:ln w="25400">
            <a:solidFill>
              <a:schemeClr val="accent5"/>
            </a:solidFill>
          </a:ln>
          <a:effectLst>
            <a:outerShdw blurRad="38100" dist="20000" dir="5400000" rotWithShape="0">
              <a:srgbClr val="000000">
                <a:alpha val="38000"/>
              </a:srgbClr>
            </a:outerShdw>
          </a:effectLst>
        </p:spPr>
        <p:txBody>
          <a:bodyPr lIns="45719" rIns="45719"/>
          <a:lstStyle/>
          <a:p>
            <a:endParaRPr/>
          </a:p>
        </p:txBody>
      </p:sp>
      <p:sp>
        <p:nvSpPr>
          <p:cNvPr id="14" name="文字方塊 13"/>
          <p:cNvSpPr txBox="1"/>
          <p:nvPr/>
        </p:nvSpPr>
        <p:spPr>
          <a:xfrm>
            <a:off x="5574054" y="5085184"/>
            <a:ext cx="1342770" cy="369330"/>
          </a:xfrm>
          <a:prstGeom prst="rect">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909488" rtl="0" fontAlgn="auto" latinLnBrk="0" hangingPunct="0">
              <a:lnSpc>
                <a:spcPct val="100000"/>
              </a:lnSpc>
              <a:spcBef>
                <a:spcPts val="0"/>
              </a:spcBef>
              <a:spcAft>
                <a:spcPts val="0"/>
              </a:spcAft>
              <a:buClrTx/>
              <a:buSzTx/>
              <a:buFontTx/>
              <a:buNone/>
              <a:tabLst/>
            </a:pPr>
            <a:endParaRPr kumimoji="0" lang="zh-TW" altLang="en-US" sz="1800" b="0" i="0" u="none" strike="noStrike" cap="none" spc="0" normalizeH="0" baseline="0" dirty="0">
              <a:ln>
                <a:noFill/>
              </a:ln>
              <a:solidFill>
                <a:srgbClr val="000000"/>
              </a:solidFill>
              <a:effectLst/>
              <a:uFillTx/>
              <a:latin typeface="+mj-lt"/>
              <a:ea typeface="+mj-ea"/>
              <a:cs typeface="+mj-cs"/>
              <a:sym typeface="Calibri"/>
            </a:endParaRPr>
          </a:p>
        </p:txBody>
      </p:sp>
      <p:sp>
        <p:nvSpPr>
          <p:cNvPr id="273" name="文字方塊 18"/>
          <p:cNvSpPr txBox="1"/>
          <p:nvPr/>
        </p:nvSpPr>
        <p:spPr>
          <a:xfrm>
            <a:off x="6012160" y="3631685"/>
            <a:ext cx="3023017" cy="3170099"/>
          </a:xfrm>
          <a:prstGeom prst="rect">
            <a:avLst/>
          </a:prstGeom>
          <a:solidFill>
            <a:schemeClr val="bg1"/>
          </a:solidFill>
          <a:ln w="25400">
            <a:solidFill>
              <a:schemeClr val="accent2"/>
            </a:solidFill>
          </a:ln>
          <a:extLst>
            <a:ext uri="{C572A759-6A51-4108-AA02-DFA0A04FC94B}">
              <ma14:wrappingTextBoxFlag xmlns="" xmlns:ma14="http://schemas.microsoft.com/office/mac/drawingml/2011/main" val="1"/>
            </a:ext>
          </a:extLst>
        </p:spPr>
        <p:txBody>
          <a:bodyPr wrap="square" lIns="45719" rIns="45719">
            <a:spAutoFit/>
          </a:bodyPr>
          <a:lstStyle/>
          <a:p>
            <a:pPr>
              <a:defRPr sz="2000" b="1">
                <a:solidFill>
                  <a:srgbClr val="C00000"/>
                </a:solidFill>
                <a:latin typeface="Microsoft JhengHei"/>
                <a:ea typeface="Microsoft JhengHei"/>
                <a:cs typeface="Microsoft JhengHei"/>
                <a:sym typeface="Microsoft JhengHei"/>
              </a:defRPr>
            </a:pPr>
            <a:r>
              <a:rPr lang="zh-TW" altLang="en-US" smtClean="0">
                <a:solidFill>
                  <a:srgbClr val="7030A0"/>
                </a:solidFill>
              </a:rPr>
              <a:t>邯郸市</a:t>
            </a:r>
            <a:endParaRPr lang="en-US" altLang="zh-TW" dirty="0" smtClean="0">
              <a:solidFill>
                <a:srgbClr val="7030A0"/>
              </a:solidFill>
            </a:endParaRPr>
          </a:p>
          <a:p>
            <a:pPr>
              <a:defRPr sz="2000" b="1">
                <a:solidFill>
                  <a:srgbClr val="C00000"/>
                </a:solidFill>
                <a:latin typeface="Microsoft JhengHei"/>
                <a:ea typeface="Microsoft JhengHei"/>
                <a:cs typeface="Microsoft JhengHei"/>
                <a:sym typeface="Microsoft JhengHei"/>
              </a:defRPr>
            </a:pPr>
            <a:endParaRPr lang="en-US" dirty="0" smtClean="0">
              <a:solidFill>
                <a:schemeClr val="accent6">
                  <a:lumMod val="75000"/>
                </a:schemeClr>
              </a:solidFill>
            </a:endParaRPr>
          </a:p>
          <a:p>
            <a:pPr>
              <a:defRPr sz="2000" b="1">
                <a:solidFill>
                  <a:srgbClr val="C00000"/>
                </a:solidFill>
                <a:latin typeface="Microsoft JhengHei"/>
                <a:ea typeface="Microsoft JhengHei"/>
                <a:cs typeface="Microsoft JhengHei"/>
                <a:sym typeface="Microsoft JhengHei"/>
              </a:defRPr>
            </a:pPr>
            <a:r>
              <a:rPr dirty="0" smtClean="0"/>
              <a:t>案情</a:t>
            </a:r>
            <a:r>
              <a:rPr/>
              <a:t>5</a:t>
            </a:r>
            <a:r>
              <a:rPr smtClean="0"/>
              <a:t>：</a:t>
            </a:r>
            <a:r>
              <a:rPr smtClean="0">
                <a:solidFill>
                  <a:srgbClr val="E46C0A"/>
                </a:solidFill>
              </a:rPr>
              <a:t>曲周县</a:t>
            </a:r>
          </a:p>
          <a:p>
            <a:pPr>
              <a:defRPr sz="2000">
                <a:latin typeface="Microsoft JhengHei"/>
                <a:ea typeface="Microsoft JhengHei"/>
                <a:cs typeface="Microsoft JhengHei"/>
                <a:sym typeface="Microsoft JhengHei"/>
              </a:defRPr>
            </a:pPr>
            <a:r>
              <a:rPr lang="zh-TW" altLang="en-US" smtClean="0"/>
              <a:t>学校</a:t>
            </a:r>
            <a:r>
              <a:rPr smtClean="0"/>
              <a:t>让学生家长</a:t>
            </a:r>
            <a:r>
              <a:rPr lang="zh-TW" altLang="en-US" smtClean="0"/>
              <a:t>参与</a:t>
            </a:r>
            <a:endParaRPr lang="en-US" altLang="zh-TW" dirty="0" smtClean="0"/>
          </a:p>
          <a:p>
            <a:pPr>
              <a:defRPr sz="2000">
                <a:latin typeface="Microsoft JhengHei"/>
                <a:ea typeface="Microsoft JhengHei"/>
                <a:cs typeface="Microsoft JhengHei"/>
                <a:sym typeface="Microsoft JhengHei"/>
              </a:defRPr>
            </a:pPr>
            <a:r>
              <a:rPr smtClean="0"/>
              <a:t>签名</a:t>
            </a:r>
            <a:r>
              <a:rPr lang="zh-TW" altLang="en-US" smtClean="0"/>
              <a:t>污蔑大法的</a:t>
            </a:r>
            <a:r>
              <a:rPr smtClean="0"/>
              <a:t>活动</a:t>
            </a:r>
            <a:endParaRPr lang="en-US" dirty="0" smtClean="0"/>
          </a:p>
          <a:p>
            <a:pPr>
              <a:defRPr sz="2000">
                <a:latin typeface="Microsoft JhengHei"/>
                <a:ea typeface="Microsoft JhengHei"/>
                <a:cs typeface="Microsoft JhengHei"/>
                <a:sym typeface="Microsoft JhengHei"/>
              </a:defRPr>
            </a:pPr>
            <a:r>
              <a:rPr dirty="0" smtClean="0"/>
              <a:t> </a:t>
            </a:r>
            <a:endParaRPr dirty="0"/>
          </a:p>
          <a:p>
            <a:pPr>
              <a:defRPr sz="2000" b="1">
                <a:solidFill>
                  <a:srgbClr val="C00000"/>
                </a:solidFill>
                <a:latin typeface="Microsoft JhengHei"/>
                <a:ea typeface="Microsoft JhengHei"/>
                <a:cs typeface="Microsoft JhengHei"/>
                <a:sym typeface="Microsoft JhengHei"/>
              </a:defRPr>
            </a:pPr>
            <a:r>
              <a:rPr dirty="0"/>
              <a:t>案情6：</a:t>
            </a:r>
            <a:r>
              <a:rPr dirty="0" smtClean="0">
                <a:solidFill>
                  <a:srgbClr val="E46C0A"/>
                </a:solidFill>
              </a:rPr>
              <a:t>武安市</a:t>
            </a:r>
            <a:endParaRPr lang="en-US" dirty="0" smtClean="0">
              <a:solidFill>
                <a:srgbClr val="E46C0A"/>
              </a:solidFill>
            </a:endParaRPr>
          </a:p>
          <a:p>
            <a:pPr>
              <a:defRPr sz="2000">
                <a:latin typeface="Microsoft JhengHei"/>
                <a:ea typeface="Microsoft JhengHei"/>
                <a:cs typeface="Microsoft JhengHei"/>
                <a:sym typeface="Microsoft JhengHei"/>
              </a:defRPr>
            </a:pPr>
            <a:r>
              <a:rPr lang="zh-TW" altLang="en-US" sz="2000" smtClean="0">
                <a:latin typeface="Microsoft JhengHei"/>
                <a:ea typeface="Microsoft JhengHei"/>
                <a:cs typeface="Microsoft JhengHei"/>
              </a:rPr>
              <a:t>武安市委宣传部发出</a:t>
            </a:r>
            <a:endParaRPr lang="en-US" altLang="zh-TW" sz="2000" dirty="0">
              <a:latin typeface="Microsoft JhengHei"/>
              <a:ea typeface="Microsoft JhengHei"/>
              <a:cs typeface="Microsoft JhengHei"/>
            </a:endParaRPr>
          </a:p>
          <a:p>
            <a:pPr>
              <a:defRPr sz="2000">
                <a:latin typeface="Microsoft JhengHei"/>
                <a:ea typeface="Microsoft JhengHei"/>
                <a:cs typeface="Microsoft JhengHei"/>
                <a:sym typeface="Microsoft JhengHei"/>
              </a:defRPr>
            </a:pPr>
            <a:r>
              <a:rPr lang="zh-TW" altLang="en-US" sz="2000" smtClean="0">
                <a:latin typeface="Microsoft JhengHei"/>
                <a:ea typeface="Microsoft JhengHei"/>
                <a:cs typeface="Microsoft JhengHei"/>
              </a:rPr>
              <a:t>举报法轮功学员张贴资料</a:t>
            </a:r>
            <a:endParaRPr lang="en-US" altLang="zh-TW" sz="2000" dirty="0">
              <a:latin typeface="Microsoft JhengHei"/>
              <a:ea typeface="Microsoft JhengHei"/>
              <a:cs typeface="Microsoft JhengHei"/>
            </a:endParaRPr>
          </a:p>
          <a:p>
            <a:pPr>
              <a:defRPr sz="2000">
                <a:latin typeface="Microsoft JhengHei"/>
                <a:ea typeface="Microsoft JhengHei"/>
                <a:cs typeface="Microsoft JhengHei"/>
                <a:sym typeface="Microsoft JhengHei"/>
              </a:defRPr>
            </a:pPr>
            <a:r>
              <a:rPr lang="zh-TW" altLang="en-US" sz="2000" smtClean="0">
                <a:latin typeface="Microsoft JhengHei"/>
                <a:ea typeface="Microsoft JhengHei"/>
                <a:cs typeface="Microsoft JhengHei"/>
              </a:rPr>
              <a:t>奖励两万元的通告</a:t>
            </a:r>
            <a:endParaRPr sz="2000" dirty="0">
              <a:latin typeface="Microsoft JhengHei"/>
              <a:ea typeface="Microsoft JhengHei"/>
              <a:cs typeface="Microsoft JhengHei"/>
            </a:endParaRPr>
          </a:p>
        </p:txBody>
      </p:sp>
      <p:cxnSp>
        <p:nvCxnSpPr>
          <p:cNvPr id="272" name="直線接點 16"/>
          <p:cNvCxnSpPr>
            <a:stCxn id="280" idx="6"/>
            <a:endCxn id="273" idx="1"/>
          </p:cNvCxnSpPr>
          <p:nvPr/>
        </p:nvCxnSpPr>
        <p:spPr>
          <a:xfrm>
            <a:off x="4449117" y="5125834"/>
            <a:ext cx="1563043" cy="90901"/>
          </a:xfrm>
          <a:prstGeom prst="straightConnector1">
            <a:avLst/>
          </a:prstGeom>
          <a:ln w="25400">
            <a:solidFill>
              <a:schemeClr val="accent5"/>
            </a:solidFill>
          </a:ln>
          <a:effectLst>
            <a:outerShdw blurRad="38100" dist="20000" dir="5400000" rotWithShape="0">
              <a:srgbClr val="000000">
                <a:alpha val="38000"/>
              </a:srgbClr>
            </a:outerShdw>
          </a:effectLst>
        </p:spPr>
      </p:cxnSp>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4" name="矩形 7"/>
          <p:cNvSpPr/>
          <p:nvPr/>
        </p:nvSpPr>
        <p:spPr>
          <a:xfrm>
            <a:off x="225792" y="848935"/>
            <a:ext cx="8786543" cy="5119535"/>
          </a:xfrm>
          <a:prstGeom prst="rect">
            <a:avLst/>
          </a:prstGeom>
          <a:solidFill>
            <a:srgbClr val="FFFFFF"/>
          </a:solidFill>
          <a:ln w="12700">
            <a:miter lim="400000"/>
          </a:ln>
        </p:spPr>
        <p:txBody>
          <a:bodyPr lIns="45719" rIns="45719" anchor="ctr"/>
          <a:lstStyle/>
          <a:p>
            <a:pPr defTabSz="909457">
              <a:defRPr>
                <a:latin typeface="Microsoft JhengHei"/>
                <a:ea typeface="Microsoft JhengHei"/>
                <a:cs typeface="Microsoft JhengHei"/>
                <a:sym typeface="Microsoft JhengHei"/>
              </a:defRPr>
            </a:pPr>
            <a:endParaRPr/>
          </a:p>
        </p:txBody>
      </p:sp>
      <p:sp>
        <p:nvSpPr>
          <p:cNvPr id="285" name="矩形 10"/>
          <p:cNvSpPr txBox="1"/>
          <p:nvPr/>
        </p:nvSpPr>
        <p:spPr>
          <a:xfrm>
            <a:off x="94127" y="1011914"/>
            <a:ext cx="8918207" cy="5539469"/>
          </a:xfrm>
          <a:prstGeom prst="rect">
            <a:avLst/>
          </a:prstGeom>
          <a:ln w="12700">
            <a:miter lim="400000"/>
          </a:ln>
          <a:extLst>
            <a:ext uri="{C572A759-6A51-4108-AA02-DFA0A04FC94B}">
              <ma14:wrappingTextBoxFlag xmlns="" xmlns:ma14="http://schemas.microsoft.com/office/mac/drawingml/2011/main" val="1"/>
            </a:ext>
          </a:extLst>
        </p:spPr>
        <p:txBody>
          <a:bodyPr lIns="45468" tIns="45468" rIns="45468" bIns="45468">
            <a:spAutoFit/>
          </a:bodyPr>
          <a:lstStyle/>
          <a:p>
            <a:pPr defTabSz="909457">
              <a:defRPr sz="2200" b="1">
                <a:latin typeface="Microsoft JhengHei"/>
                <a:ea typeface="Microsoft JhengHei"/>
                <a:cs typeface="Microsoft JhengHei"/>
                <a:sym typeface="Microsoft JhengHei"/>
              </a:defRPr>
            </a:pPr>
            <a:r>
              <a:rPr sz="2200" dirty="0" err="1" smtClean="0"/>
              <a:t>性质：</a:t>
            </a:r>
            <a:r>
              <a:rPr sz="2200" dirty="0" err="1" smtClean="0">
                <a:solidFill>
                  <a:srgbClr val="C00000"/>
                </a:solidFill>
              </a:rPr>
              <a:t>污蔑签名活动</a:t>
            </a:r>
            <a:endParaRPr sz="2200" dirty="0">
              <a:solidFill>
                <a:srgbClr val="C00000"/>
              </a:solidFill>
            </a:endParaRPr>
          </a:p>
          <a:p>
            <a:pPr defTabSz="909457">
              <a:defRPr sz="2200" b="1">
                <a:latin typeface="Microsoft JhengHei"/>
                <a:ea typeface="Microsoft JhengHei"/>
                <a:cs typeface="Microsoft JhengHei"/>
                <a:sym typeface="Microsoft JhengHei"/>
              </a:defRPr>
            </a:pPr>
            <a:endParaRPr sz="2200" dirty="0"/>
          </a:p>
          <a:p>
            <a:pPr defTabSz="909457">
              <a:defRPr sz="2200" b="1">
                <a:latin typeface="Microsoft JhengHei"/>
                <a:ea typeface="Microsoft JhengHei"/>
                <a:cs typeface="Microsoft JhengHei"/>
                <a:sym typeface="Microsoft JhengHei"/>
              </a:defRPr>
            </a:pPr>
            <a:r>
              <a:rPr sz="2200" dirty="0" err="1" smtClean="0"/>
              <a:t>情况</a:t>
            </a:r>
            <a:r>
              <a:rPr sz="2200" dirty="0" smtClean="0"/>
              <a:t>：</a:t>
            </a:r>
            <a:endParaRPr sz="2200" dirty="0"/>
          </a:p>
          <a:p>
            <a:pPr>
              <a:defRPr sz="2200">
                <a:latin typeface="Microsoft JhengHei"/>
                <a:ea typeface="Microsoft JhengHei"/>
                <a:cs typeface="Microsoft JhengHei"/>
                <a:sym typeface="Microsoft JhengHei"/>
              </a:defRPr>
            </a:pPr>
            <a:endParaRPr sz="2200" dirty="0"/>
          </a:p>
          <a:p>
            <a:pPr>
              <a:defRPr sz="2400">
                <a:latin typeface="Microsoft JhengHei"/>
                <a:ea typeface="Microsoft JhengHei"/>
                <a:cs typeface="Microsoft JhengHei"/>
                <a:sym typeface="Microsoft JhengHei"/>
              </a:defRPr>
            </a:pPr>
            <a:r>
              <a:rPr lang="zh-TW" altLang="en-US" sz="2200" dirty="0" smtClean="0"/>
              <a:t>河北省</a:t>
            </a:r>
            <a:r>
              <a:rPr lang="zh-TW" altLang="en-US" sz="2200" dirty="0" smtClean="0">
                <a:solidFill>
                  <a:srgbClr val="FF0000"/>
                </a:solidFill>
              </a:rPr>
              <a:t>保定市蠡县教育局</a:t>
            </a:r>
            <a:r>
              <a:rPr lang="zh-TW" altLang="en-US" sz="2200" dirty="0" smtClean="0"/>
              <a:t>跟着</a:t>
            </a:r>
            <a:r>
              <a:rPr lang="zh-TW" altLang="en-US" sz="2200" dirty="0" smtClean="0">
                <a:solidFill>
                  <a:srgbClr val="FF0000"/>
                </a:solidFill>
              </a:rPr>
              <a:t>石家庄教育局</a:t>
            </a:r>
            <a:r>
              <a:rPr lang="zh-TW" altLang="en-US" sz="2200" dirty="0" smtClean="0"/>
              <a:t>搞了</a:t>
            </a:r>
            <a:endParaRPr lang="en-US" altLang="zh-TW" sz="2200" dirty="0" smtClean="0"/>
          </a:p>
          <a:p>
            <a:pPr>
              <a:defRPr sz="2400">
                <a:latin typeface="Microsoft JhengHei"/>
                <a:ea typeface="Microsoft JhengHei"/>
                <a:cs typeface="Microsoft JhengHei"/>
                <a:sym typeface="Microsoft JhengHei"/>
              </a:defRPr>
            </a:pPr>
            <a:endParaRPr lang="en-US" altLang="zh-TW" sz="2200" dirty="0"/>
          </a:p>
          <a:p>
            <a:pPr>
              <a:defRPr sz="2400">
                <a:latin typeface="Microsoft JhengHei"/>
                <a:ea typeface="Microsoft JhengHei"/>
                <a:cs typeface="Microsoft JhengHei"/>
                <a:sym typeface="Microsoft JhengHei"/>
              </a:defRPr>
            </a:pPr>
            <a:r>
              <a:rPr lang="zh-TW" altLang="en-US" sz="2200" u="sng" dirty="0" smtClean="0">
                <a:solidFill>
                  <a:srgbClr val="7030A0"/>
                </a:solidFill>
              </a:rPr>
              <a:t>註：</a:t>
            </a:r>
            <a:r>
              <a:rPr lang="zh-TW" altLang="en-US" sz="2200" u="sng" dirty="0">
                <a:solidFill>
                  <a:srgbClr val="7030A0"/>
                </a:solidFill>
              </a:rPr>
              <a:t>蠡</a:t>
            </a:r>
            <a:r>
              <a:rPr lang="zh-TW" altLang="en-US" sz="2200" u="sng" dirty="0" smtClean="0">
                <a:solidFill>
                  <a:srgbClr val="7030A0"/>
                </a:solidFill>
              </a:rPr>
              <a:t>县；</a:t>
            </a:r>
            <a:r>
              <a:rPr lang="zh-CN" altLang="en-US" sz="2200" u="sng" dirty="0" smtClean="0">
                <a:solidFill>
                  <a:srgbClr val="7030A0"/>
                </a:solidFill>
                <a:sym typeface="Microsoft JhengHei"/>
              </a:rPr>
              <a:t>汉</a:t>
            </a:r>
            <a:r>
              <a:rPr lang="zh-CN" altLang="en-US" sz="2200" u="sng" dirty="0">
                <a:solidFill>
                  <a:srgbClr val="7030A0"/>
                </a:solidFill>
                <a:sym typeface="Microsoft JhengHei"/>
              </a:rPr>
              <a:t>语拼音：</a:t>
            </a:r>
            <a:r>
              <a:rPr lang="en-US" altLang="zh-CN" sz="2200" u="sng" dirty="0" err="1">
                <a:solidFill>
                  <a:srgbClr val="7030A0"/>
                </a:solidFill>
                <a:sym typeface="Microsoft JhengHei"/>
              </a:rPr>
              <a:t>Lǐ</a:t>
            </a:r>
            <a:r>
              <a:rPr lang="en-US" altLang="zh-CN" sz="2200" u="sng" dirty="0">
                <a:solidFill>
                  <a:srgbClr val="7030A0"/>
                </a:solidFill>
                <a:sym typeface="Microsoft JhengHei"/>
              </a:rPr>
              <a:t> </a:t>
            </a:r>
            <a:r>
              <a:rPr lang="en-US" altLang="zh-CN" sz="2200" u="sng" dirty="0" err="1" smtClean="0">
                <a:solidFill>
                  <a:srgbClr val="7030A0"/>
                </a:solidFill>
                <a:sym typeface="Microsoft JhengHei"/>
              </a:rPr>
              <a:t>xìan</a:t>
            </a:r>
            <a:r>
              <a:rPr lang="zh-TW" altLang="en-US" sz="2200" u="sng" dirty="0">
                <a:solidFill>
                  <a:srgbClr val="7030A0"/>
                </a:solidFill>
                <a:sym typeface="Microsoft JhengHei"/>
              </a:rPr>
              <a:t>；</a:t>
            </a:r>
            <a:r>
              <a:rPr lang="zh-CN" altLang="en-US" sz="2200" u="sng" dirty="0" smtClean="0">
                <a:solidFill>
                  <a:srgbClr val="7030A0"/>
                </a:solidFill>
                <a:sym typeface="Microsoft JhengHei"/>
              </a:rPr>
              <a:t>注</a:t>
            </a:r>
            <a:r>
              <a:rPr lang="zh-CN" altLang="en-US" sz="2200" u="sng" dirty="0">
                <a:solidFill>
                  <a:srgbClr val="7030A0"/>
                </a:solidFill>
                <a:sym typeface="Microsoft JhengHei"/>
              </a:rPr>
              <a:t>音符号：ㄌㄧˇ ㄒㄧㄢˋ</a:t>
            </a:r>
            <a:endParaRPr lang="en-US" altLang="zh-TW" sz="2200" u="sng" dirty="0" smtClean="0">
              <a:solidFill>
                <a:srgbClr val="7030A0"/>
              </a:solidFill>
            </a:endParaRPr>
          </a:p>
          <a:p>
            <a:pPr>
              <a:defRPr sz="2400">
                <a:latin typeface="Microsoft JhengHei"/>
                <a:ea typeface="Microsoft JhengHei"/>
                <a:cs typeface="Microsoft JhengHei"/>
                <a:sym typeface="Microsoft JhengHei"/>
              </a:defRPr>
            </a:pPr>
            <a:endParaRPr lang="en-US" altLang="zh-TW" sz="2200" dirty="0" smtClean="0"/>
          </a:p>
          <a:p>
            <a:pPr>
              <a:defRPr sz="2400">
                <a:latin typeface="Microsoft JhengHei"/>
                <a:ea typeface="Microsoft JhengHei"/>
                <a:cs typeface="Microsoft JhengHei"/>
                <a:sym typeface="Microsoft JhengHei"/>
              </a:defRPr>
            </a:pPr>
            <a:r>
              <a:rPr lang="zh-TW" altLang="en-US" sz="2200" dirty="0" smtClean="0"/>
              <a:t>一个诽谤法轮功的签名活动，</a:t>
            </a:r>
            <a:r>
              <a:rPr lang="zh-TW" altLang="en-US" sz="2200" dirty="0" smtClean="0">
                <a:solidFill>
                  <a:srgbClr val="FF0000"/>
                </a:solidFill>
              </a:rPr>
              <a:t>叫“对</a:t>
            </a:r>
            <a:r>
              <a:rPr lang="en-US" altLang="zh-TW" sz="2200" dirty="0" smtClean="0">
                <a:solidFill>
                  <a:srgbClr val="FF0000"/>
                </a:solidFill>
              </a:rPr>
              <a:t>X</a:t>
            </a:r>
            <a:r>
              <a:rPr lang="zh-TW" altLang="en-US" sz="2200" dirty="0" smtClean="0">
                <a:solidFill>
                  <a:srgbClr val="FF0000"/>
                </a:solidFill>
              </a:rPr>
              <a:t>教说不”，</a:t>
            </a:r>
            <a:endParaRPr lang="en-US" altLang="zh-TW" sz="2200" dirty="0" smtClean="0">
              <a:solidFill>
                <a:srgbClr val="FF0000"/>
              </a:solidFill>
            </a:endParaRPr>
          </a:p>
          <a:p>
            <a:pPr>
              <a:defRPr sz="2400">
                <a:latin typeface="Microsoft JhengHei"/>
                <a:ea typeface="Microsoft JhengHei"/>
                <a:cs typeface="Microsoft JhengHei"/>
                <a:sym typeface="Microsoft JhengHei"/>
              </a:defRPr>
            </a:pPr>
            <a:endParaRPr lang="en-US" altLang="zh-TW" sz="2200" dirty="0" smtClean="0"/>
          </a:p>
          <a:p>
            <a:pPr>
              <a:defRPr sz="2400">
                <a:latin typeface="Microsoft JhengHei"/>
                <a:ea typeface="Microsoft JhengHei"/>
                <a:cs typeface="Microsoft JhengHei"/>
                <a:sym typeface="Microsoft JhengHei"/>
              </a:defRPr>
            </a:pPr>
            <a:r>
              <a:rPr lang="zh-TW" altLang="en-US" sz="2200" dirty="0" smtClean="0"/>
              <a:t>要求下属的各个学校、班级都</a:t>
            </a:r>
            <a:r>
              <a:rPr lang="zh-TW" altLang="en-US" sz="2200" dirty="0"/>
              <a:t>要搞</a:t>
            </a:r>
            <a:r>
              <a:rPr lang="zh-TW" altLang="en-US" sz="2200" dirty="0" smtClean="0"/>
              <a:t>。</a:t>
            </a:r>
            <a:endParaRPr lang="en-US" altLang="zh-TW" sz="2200" dirty="0" smtClean="0"/>
          </a:p>
          <a:p>
            <a:pPr>
              <a:defRPr sz="2400">
                <a:latin typeface="Microsoft JhengHei"/>
                <a:ea typeface="Microsoft JhengHei"/>
                <a:cs typeface="Microsoft JhengHei"/>
                <a:sym typeface="Microsoft JhengHei"/>
              </a:defRPr>
            </a:pPr>
            <a:endParaRPr lang="en-US" altLang="zh-TW" sz="2200" dirty="0"/>
          </a:p>
          <a:p>
            <a:pPr>
              <a:defRPr sz="2400">
                <a:latin typeface="Microsoft JhengHei"/>
                <a:ea typeface="Microsoft JhengHei"/>
                <a:cs typeface="Microsoft JhengHei"/>
                <a:sym typeface="Microsoft JhengHei"/>
              </a:defRPr>
            </a:pPr>
            <a:r>
              <a:rPr lang="zh-TW" altLang="en-US" sz="2200" dirty="0" smtClean="0"/>
              <a:t>班主任要求学生的双方家长都要用家长的</a:t>
            </a:r>
            <a:r>
              <a:rPr lang="zh-TW" altLang="en-US" sz="2200" dirty="0" smtClean="0">
                <a:solidFill>
                  <a:srgbClr val="FF0000"/>
                </a:solidFill>
              </a:rPr>
              <a:t>微信号</a:t>
            </a:r>
            <a:r>
              <a:rPr lang="zh-TW" altLang="en-US" sz="2200" dirty="0" smtClean="0"/>
              <a:t>签名这个活动，</a:t>
            </a:r>
            <a:endParaRPr lang="en-US" altLang="zh-TW" sz="2200" dirty="0" smtClean="0"/>
          </a:p>
          <a:p>
            <a:pPr>
              <a:defRPr sz="2400">
                <a:latin typeface="Microsoft JhengHei"/>
                <a:ea typeface="Microsoft JhengHei"/>
                <a:cs typeface="Microsoft JhengHei"/>
                <a:sym typeface="Microsoft JhengHei"/>
              </a:defRPr>
            </a:pPr>
            <a:endParaRPr lang="zh-TW" altLang="en-US" sz="2200" dirty="0"/>
          </a:p>
          <a:p>
            <a:pPr>
              <a:defRPr sz="2400">
                <a:latin typeface="Microsoft JhengHei"/>
                <a:ea typeface="Microsoft JhengHei"/>
                <a:cs typeface="Microsoft JhengHei"/>
                <a:sym typeface="Microsoft JhengHei"/>
              </a:defRPr>
            </a:pPr>
            <a:r>
              <a:rPr lang="zh-TW" altLang="en-US" sz="2200" dirty="0" smtClean="0"/>
              <a:t>毒害了无数师生和家长。 </a:t>
            </a:r>
          </a:p>
          <a:p>
            <a:pPr>
              <a:defRPr sz="2400">
                <a:latin typeface="Microsoft JhengHei"/>
                <a:ea typeface="Microsoft JhengHei"/>
                <a:cs typeface="Microsoft JhengHei"/>
                <a:sym typeface="Microsoft JhengHei"/>
              </a:defRPr>
            </a:pPr>
            <a:endParaRPr lang="en-US" dirty="0" smtClean="0"/>
          </a:p>
        </p:txBody>
      </p:sp>
      <p:grpSp>
        <p:nvGrpSpPr>
          <p:cNvPr id="288" name="矩形 5"/>
          <p:cNvGrpSpPr/>
          <p:nvPr/>
        </p:nvGrpSpPr>
        <p:grpSpPr>
          <a:xfrm>
            <a:off x="-3" y="-12"/>
            <a:ext cx="9144002" cy="848947"/>
            <a:chOff x="-1" y="-6"/>
            <a:chExt cx="9144001" cy="848945"/>
          </a:xfrm>
        </p:grpSpPr>
        <p:sp>
          <p:nvSpPr>
            <p:cNvPr id="286" name="矩形"/>
            <p:cNvSpPr/>
            <p:nvPr/>
          </p:nvSpPr>
          <p:spPr>
            <a:xfrm>
              <a:off x="-1" y="-6"/>
              <a:ext cx="9144001" cy="848945"/>
            </a:xfrm>
            <a:prstGeom prst="rect">
              <a:avLst/>
            </a:prstGeom>
            <a:solidFill>
              <a:srgbClr val="E46C0A"/>
            </a:solidFill>
            <a:ln w="12700" cap="flat">
              <a:noFill/>
              <a:miter lim="400000"/>
            </a:ln>
            <a:effectLst/>
          </p:spPr>
          <p:txBody>
            <a:bodyPr wrap="square" lIns="45719" tIns="45719" rIns="45719" bIns="45719" numCol="1" anchor="ctr">
              <a:noAutofit/>
            </a:bodyPr>
            <a:lstStyle/>
            <a:p>
              <a:pPr defTabSz="909457">
                <a:defRPr>
                  <a:solidFill>
                    <a:srgbClr val="FFFFFF"/>
                  </a:solidFill>
                </a:defRPr>
              </a:pPr>
              <a:endParaRPr/>
            </a:p>
          </p:txBody>
        </p:sp>
        <p:sp>
          <p:nvSpPr>
            <p:cNvPr id="287" name="9-1. 湖南專案一(株洲市)"/>
            <p:cNvSpPr txBox="1"/>
            <p:nvPr/>
          </p:nvSpPr>
          <p:spPr>
            <a:xfrm>
              <a:off x="-1" y="81809"/>
              <a:ext cx="9144001" cy="68531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65022" tIns="65022" rIns="65022" bIns="65022" numCol="1" anchor="ctr">
              <a:spAutoFit/>
            </a:bodyPr>
            <a:lstStyle/>
            <a:p>
              <a:pPr defTabSz="1300480">
                <a:defRPr sz="3600">
                  <a:solidFill>
                    <a:srgbClr val="FFFFFF"/>
                  </a:solidFill>
                  <a:latin typeface="微軟正黑體"/>
                  <a:ea typeface="微軟正黑體"/>
                  <a:cs typeface="微軟正黑體"/>
                  <a:sym typeface="微軟正黑體"/>
                </a:defRPr>
              </a:pPr>
              <a:r>
                <a:rPr lang="en-US" dirty="0" smtClean="0"/>
                <a:t>7</a:t>
              </a:r>
              <a:r>
                <a:rPr dirty="0" smtClean="0"/>
                <a:t>-1</a:t>
              </a:r>
              <a:r>
                <a:rPr dirty="0"/>
                <a:t>.</a:t>
              </a:r>
              <a:r>
                <a:rPr b="1" smtClean="0"/>
                <a:t>保定市</a:t>
              </a:r>
              <a:r>
                <a:rPr lang="en-US" b="1" smtClean="0"/>
                <a:t>-</a:t>
              </a:r>
              <a:r>
                <a:rPr lang="zh-TW" altLang="en-US" b="1" smtClean="0"/>
                <a:t>蠡县</a:t>
              </a:r>
              <a:endParaRPr b="1" dirty="0"/>
            </a:p>
          </p:txBody>
        </p:sp>
      </p:grpSp>
      <p:grpSp>
        <p:nvGrpSpPr>
          <p:cNvPr id="291" name="矩形"/>
          <p:cNvGrpSpPr/>
          <p:nvPr/>
        </p:nvGrpSpPr>
        <p:grpSpPr>
          <a:xfrm>
            <a:off x="7380312" y="42019"/>
            <a:ext cx="1632023" cy="765045"/>
            <a:chOff x="0" y="0"/>
            <a:chExt cx="1632022" cy="765044"/>
          </a:xfrm>
        </p:grpSpPr>
        <p:sp>
          <p:nvSpPr>
            <p:cNvPr id="289" name="矩形"/>
            <p:cNvSpPr/>
            <p:nvPr/>
          </p:nvSpPr>
          <p:spPr>
            <a:xfrm>
              <a:off x="0" y="58484"/>
              <a:ext cx="1632023" cy="648076"/>
            </a:xfrm>
            <a:prstGeom prst="rect">
              <a:avLst/>
            </a:prstGeom>
            <a:solidFill>
              <a:srgbClr val="FFFFFF"/>
            </a:solidFill>
            <a:ln w="38100" cap="flat">
              <a:solidFill>
                <a:schemeClr val="accent6"/>
              </a:solidFill>
              <a:prstDash val="solid"/>
              <a:round/>
            </a:ln>
            <a:effectLst/>
          </p:spPr>
          <p:txBody>
            <a:bodyPr wrap="square" lIns="45719" tIns="45719" rIns="45719" bIns="45719" numCol="1" anchor="ctr">
              <a:noAutofit/>
            </a:bodyPr>
            <a:lstStyle/>
            <a:p>
              <a:pPr algn="ctr" defTabSz="909457">
                <a:defRPr sz="3600" b="1">
                  <a:solidFill>
                    <a:srgbClr val="E46C0A"/>
                  </a:solidFill>
                  <a:latin typeface="微軟正黑體"/>
                  <a:ea typeface="微軟正黑體"/>
                  <a:cs typeface="微軟正黑體"/>
                  <a:sym typeface="微軟正黑體"/>
                </a:defRPr>
              </a:pPr>
              <a:endParaRPr/>
            </a:p>
          </p:txBody>
        </p:sp>
        <p:sp>
          <p:nvSpPr>
            <p:cNvPr id="290" name="案情1"/>
            <p:cNvSpPr txBox="1"/>
            <p:nvPr/>
          </p:nvSpPr>
          <p:spPr>
            <a:xfrm>
              <a:off x="0" y="0"/>
              <a:ext cx="1632023" cy="765045"/>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65022" tIns="65022" rIns="65022" bIns="65022" numCol="1" anchor="ctr">
              <a:spAutoFit/>
            </a:bodyPr>
            <a:lstStyle>
              <a:lvl1pPr algn="ctr" defTabSz="909457">
                <a:defRPr sz="3600" b="1">
                  <a:solidFill>
                    <a:srgbClr val="E46C0A"/>
                  </a:solidFill>
                  <a:latin typeface="微軟正黑體"/>
                  <a:ea typeface="微軟正黑體"/>
                  <a:cs typeface="微軟正黑體"/>
                  <a:sym typeface="微軟正黑體"/>
                </a:defRPr>
              </a:lvl1pPr>
            </a:lstStyle>
            <a:p>
              <a:r>
                <a:t>案情1</a:t>
              </a:r>
            </a:p>
          </p:txBody>
        </p:sp>
      </p:grpSp>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5" name="矩形 5"/>
          <p:cNvGrpSpPr/>
          <p:nvPr/>
        </p:nvGrpSpPr>
        <p:grpSpPr>
          <a:xfrm>
            <a:off x="13396" y="-3"/>
            <a:ext cx="9130611" cy="836723"/>
            <a:chOff x="-1" y="0"/>
            <a:chExt cx="9130609" cy="836722"/>
          </a:xfrm>
        </p:grpSpPr>
        <p:sp>
          <p:nvSpPr>
            <p:cNvPr id="293" name="矩形"/>
            <p:cNvSpPr/>
            <p:nvPr/>
          </p:nvSpPr>
          <p:spPr>
            <a:xfrm>
              <a:off x="-1" y="0"/>
              <a:ext cx="9130609" cy="836722"/>
            </a:xfrm>
            <a:prstGeom prst="rect">
              <a:avLst/>
            </a:prstGeom>
            <a:solidFill>
              <a:srgbClr val="0070C0"/>
            </a:solidFill>
            <a:ln w="12700" cap="flat">
              <a:noFill/>
              <a:miter lim="400000"/>
            </a:ln>
            <a:effectLst/>
          </p:spPr>
          <p:txBody>
            <a:bodyPr wrap="square" lIns="45719" tIns="45719" rIns="45719" bIns="45719" numCol="1" anchor="ctr">
              <a:noAutofit/>
            </a:bodyPr>
            <a:lstStyle/>
            <a:p>
              <a:pPr>
                <a:defRPr>
                  <a:solidFill>
                    <a:srgbClr val="FFFFFF"/>
                  </a:solidFill>
                </a:defRPr>
              </a:pPr>
              <a:endParaRPr/>
            </a:p>
          </p:txBody>
        </p:sp>
        <p:sp>
          <p:nvSpPr>
            <p:cNvPr id="294" name="9-3. 株洲市被國際追查官員"/>
            <p:cNvSpPr txBox="1"/>
            <p:nvPr/>
          </p:nvSpPr>
          <p:spPr>
            <a:xfrm>
              <a:off x="166693" y="132961"/>
              <a:ext cx="5256006" cy="64632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8" tIns="45718" rIns="45718" bIns="45718" numCol="1" anchor="ctr">
              <a:spAutoFit/>
            </a:bodyPr>
            <a:lstStyle/>
            <a:p>
              <a:pPr defTabSz="1300480">
                <a:defRPr sz="3600">
                  <a:solidFill>
                    <a:srgbClr val="FFFFFF"/>
                  </a:solidFill>
                  <a:latin typeface="微軟正黑體"/>
                  <a:ea typeface="微軟正黑體"/>
                  <a:cs typeface="微軟正黑體"/>
                  <a:sym typeface="微軟正黑體"/>
                </a:defRPr>
              </a:pPr>
              <a:r>
                <a:rPr lang="en-US" dirty="0" smtClean="0"/>
                <a:t>7</a:t>
              </a:r>
              <a:r>
                <a:rPr dirty="0" smtClean="0"/>
                <a:t>-</a:t>
              </a:r>
              <a:r>
                <a:rPr lang="en-US" dirty="0" smtClean="0"/>
                <a:t>2</a:t>
              </a:r>
              <a:r>
                <a:rPr dirty="0" smtClean="0"/>
                <a:t>.</a:t>
              </a:r>
              <a:r>
                <a:rPr lang="zh-TW" altLang="en-US" b="1" dirty="0"/>
                <a:t>保定市</a:t>
              </a:r>
              <a:r>
                <a:rPr lang="en-US" altLang="zh-TW" b="1" dirty="0" smtClean="0"/>
                <a:t>-</a:t>
              </a:r>
              <a:r>
                <a:rPr lang="zh-TW" altLang="en-US" b="1" dirty="0" smtClean="0"/>
                <a:t>蠡县</a:t>
              </a:r>
              <a:endParaRPr lang="zh-TW" altLang="en-US" b="1" dirty="0"/>
            </a:p>
          </p:txBody>
        </p:sp>
      </p:grpSp>
      <p:grpSp>
        <p:nvGrpSpPr>
          <p:cNvPr id="298" name="矩形"/>
          <p:cNvGrpSpPr/>
          <p:nvPr/>
        </p:nvGrpSpPr>
        <p:grpSpPr>
          <a:xfrm>
            <a:off x="7164289" y="92999"/>
            <a:ext cx="1847949" cy="662937"/>
            <a:chOff x="0" y="0"/>
            <a:chExt cx="1847948" cy="662935"/>
          </a:xfrm>
        </p:grpSpPr>
        <p:sp>
          <p:nvSpPr>
            <p:cNvPr id="296" name="矩形"/>
            <p:cNvSpPr/>
            <p:nvPr/>
          </p:nvSpPr>
          <p:spPr>
            <a:xfrm>
              <a:off x="0" y="7428"/>
              <a:ext cx="1847949" cy="648080"/>
            </a:xfrm>
            <a:prstGeom prst="rect">
              <a:avLst/>
            </a:prstGeom>
            <a:solidFill>
              <a:srgbClr val="FFFFFF"/>
            </a:solidFill>
            <a:ln w="28575" cap="flat">
              <a:solidFill>
                <a:srgbClr val="0070C0"/>
              </a:solidFill>
              <a:prstDash val="solid"/>
              <a:round/>
            </a:ln>
            <a:effectLst/>
          </p:spPr>
          <p:txBody>
            <a:bodyPr wrap="square" lIns="45719" tIns="45719" rIns="45719" bIns="45719" numCol="1" anchor="ctr">
              <a:noAutofit/>
            </a:bodyPr>
            <a:lstStyle/>
            <a:p>
              <a:pPr algn="ctr">
                <a:defRPr sz="3200" b="1">
                  <a:solidFill>
                    <a:srgbClr val="0070C0"/>
                  </a:solidFill>
                  <a:latin typeface="微軟正黑體"/>
                  <a:ea typeface="微軟正黑體"/>
                  <a:cs typeface="微軟正黑體"/>
                  <a:sym typeface="微軟正黑體"/>
                </a:defRPr>
              </a:pPr>
              <a:endParaRPr/>
            </a:p>
          </p:txBody>
        </p:sp>
        <p:sp>
          <p:nvSpPr>
            <p:cNvPr id="297" name="追查1"/>
            <p:cNvSpPr txBox="1"/>
            <p:nvPr/>
          </p:nvSpPr>
          <p:spPr>
            <a:xfrm>
              <a:off x="0" y="-1"/>
              <a:ext cx="1847949" cy="662937"/>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8" tIns="45718" rIns="45718" bIns="45718" numCol="1" anchor="ctr">
              <a:spAutoFit/>
            </a:bodyPr>
            <a:lstStyle/>
            <a:p>
              <a:pPr algn="ctr">
                <a:defRPr sz="3200" b="1">
                  <a:solidFill>
                    <a:srgbClr val="0070C0"/>
                  </a:solidFill>
                  <a:latin typeface="微軟正黑體"/>
                  <a:ea typeface="微軟正黑體"/>
                  <a:cs typeface="微軟正黑體"/>
                  <a:sym typeface="微軟正黑體"/>
                </a:defRPr>
              </a:pPr>
              <a:r>
                <a:t>追查1</a:t>
              </a:r>
            </a:p>
          </p:txBody>
        </p:sp>
      </p:grpSp>
      <p:sp>
        <p:nvSpPr>
          <p:cNvPr id="299" name="文字方塊 2"/>
          <p:cNvSpPr txBox="1"/>
          <p:nvPr/>
        </p:nvSpPr>
        <p:spPr>
          <a:xfrm>
            <a:off x="144853" y="1196751"/>
            <a:ext cx="8482398" cy="3046988"/>
          </a:xfrm>
          <a:prstGeom prst="rect">
            <a:avLst/>
          </a:prstGeom>
          <a:ln w="12700">
            <a:miter lim="400000"/>
          </a:ln>
          <a:extLst>
            <a:ext uri="{C572A759-6A51-4108-AA02-DFA0A04FC94B}">
              <ma14:wrappingTextBoxFlag xmlns="" xmlns:ma14="http://schemas.microsoft.com/office/mac/drawingml/2011/main" val="1"/>
            </a:ext>
          </a:extLst>
        </p:spPr>
        <p:txBody>
          <a:bodyPr lIns="45719" rIns="45719">
            <a:spAutoFit/>
          </a:bodyPr>
          <a:lstStyle/>
          <a:p>
            <a:pPr>
              <a:defRPr sz="2400" b="1">
                <a:solidFill>
                  <a:srgbClr val="FF0000"/>
                </a:solidFill>
                <a:latin typeface="Microsoft JhengHei"/>
                <a:ea typeface="Microsoft JhengHei"/>
                <a:cs typeface="Microsoft JhengHei"/>
                <a:sym typeface="Microsoft JhengHei"/>
              </a:defRPr>
            </a:pPr>
            <a:r>
              <a:rPr dirty="0" err="1"/>
              <a:t>保定市</a:t>
            </a:r>
            <a:r>
              <a:rPr dirty="0"/>
              <a:t> </a:t>
            </a:r>
            <a:r>
              <a:rPr b="0" dirty="0" err="1">
                <a:solidFill>
                  <a:srgbClr val="000000"/>
                </a:solidFill>
              </a:rPr>
              <a:t>市一級主要被追查官員</a:t>
            </a:r>
            <a:r>
              <a:rPr b="0" dirty="0">
                <a:solidFill>
                  <a:srgbClr val="000000"/>
                </a:solidFill>
              </a:rPr>
              <a:t>：</a:t>
            </a:r>
          </a:p>
          <a:p>
            <a:pPr>
              <a:defRPr sz="2400">
                <a:latin typeface="Microsoft JhengHei"/>
                <a:ea typeface="Microsoft JhengHei"/>
                <a:cs typeface="Microsoft JhengHei"/>
                <a:sym typeface="Microsoft JhengHei"/>
              </a:defRPr>
            </a:pPr>
            <a:r>
              <a:rPr dirty="0" err="1"/>
              <a:t>歷任市政法委書記：</a:t>
            </a:r>
            <a:r>
              <a:rPr b="1" dirty="0" err="1"/>
              <a:t>王立山、李定元、石海林、张峰</a:t>
            </a:r>
            <a:endParaRPr b="1" dirty="0"/>
          </a:p>
          <a:p>
            <a:pPr>
              <a:defRPr sz="2400">
                <a:latin typeface="Microsoft JhengHei"/>
                <a:ea typeface="Microsoft JhengHei"/>
                <a:cs typeface="Microsoft JhengHei"/>
                <a:sym typeface="Microsoft JhengHei"/>
              </a:defRPr>
            </a:pPr>
            <a:r>
              <a:rPr dirty="0" err="1"/>
              <a:t>歷任市委防範辦</a:t>
            </a:r>
            <a:r>
              <a:rPr dirty="0"/>
              <a:t>(610辦)</a:t>
            </a:r>
            <a:r>
              <a:rPr dirty="0" err="1"/>
              <a:t>主任：</a:t>
            </a:r>
            <a:r>
              <a:rPr b="1" dirty="0" err="1"/>
              <a:t>王荷丽、孟大海</a:t>
            </a:r>
            <a:endParaRPr b="1" dirty="0"/>
          </a:p>
          <a:p>
            <a:pPr>
              <a:defRPr sz="2400">
                <a:latin typeface="Microsoft JhengHei"/>
                <a:ea typeface="Microsoft JhengHei"/>
                <a:cs typeface="Microsoft JhengHei"/>
                <a:sym typeface="Microsoft JhengHei"/>
              </a:defRPr>
            </a:pPr>
            <a:endParaRPr dirty="0"/>
          </a:p>
          <a:p>
            <a:pPr>
              <a:defRPr sz="2400">
                <a:latin typeface="Microsoft JhengHei"/>
                <a:ea typeface="Microsoft JhengHei"/>
                <a:cs typeface="Microsoft JhengHei"/>
                <a:sym typeface="Microsoft JhengHei"/>
              </a:defRPr>
            </a:pPr>
            <a:r>
              <a:rPr b="1" dirty="0" err="1">
                <a:solidFill>
                  <a:srgbClr val="FF0000"/>
                </a:solidFill>
              </a:rPr>
              <a:t>蠡县</a:t>
            </a:r>
            <a:r>
              <a:rPr dirty="0"/>
              <a:t> </a:t>
            </a:r>
            <a:r>
              <a:rPr dirty="0" err="1"/>
              <a:t>县一級主要被追查官員</a:t>
            </a:r>
            <a:r>
              <a:rPr dirty="0"/>
              <a:t>：</a:t>
            </a:r>
          </a:p>
          <a:p>
            <a:pPr>
              <a:defRPr sz="2400">
                <a:latin typeface="Microsoft JhengHei"/>
                <a:ea typeface="Microsoft JhengHei"/>
                <a:cs typeface="Microsoft JhengHei"/>
                <a:sym typeface="Microsoft JhengHei"/>
              </a:defRPr>
            </a:pPr>
            <a:r>
              <a:rPr dirty="0" err="1"/>
              <a:t>歷任县政法委書記：</a:t>
            </a:r>
            <a:r>
              <a:rPr b="1" dirty="0" err="1"/>
              <a:t>张平、王建英、马义民</a:t>
            </a:r>
            <a:endParaRPr b="1" dirty="0"/>
          </a:p>
          <a:p>
            <a:pPr>
              <a:defRPr sz="2400">
                <a:latin typeface="Microsoft JhengHei"/>
                <a:ea typeface="Microsoft JhengHei"/>
                <a:cs typeface="Microsoft JhengHei"/>
                <a:sym typeface="Microsoft JhengHei"/>
              </a:defRPr>
            </a:pPr>
            <a:r>
              <a:rPr dirty="0" err="1"/>
              <a:t>歷任县委防範辦</a:t>
            </a:r>
            <a:r>
              <a:rPr dirty="0"/>
              <a:t>(610辦)</a:t>
            </a:r>
            <a:r>
              <a:rPr dirty="0" err="1"/>
              <a:t>主任：</a:t>
            </a:r>
            <a:r>
              <a:rPr b="1" dirty="0" err="1"/>
              <a:t>张春亮、张跃贤</a:t>
            </a:r>
            <a:r>
              <a:rPr b="1" dirty="0"/>
              <a:t/>
            </a:r>
            <a:br>
              <a:rPr b="1" dirty="0"/>
            </a:br>
            <a:endParaRPr b="1" dirty="0"/>
          </a:p>
        </p:txBody>
      </p:sp>
      <p:sp>
        <p:nvSpPr>
          <p:cNvPr id="300" name="矩形 6"/>
          <p:cNvSpPr/>
          <p:nvPr/>
        </p:nvSpPr>
        <p:spPr>
          <a:xfrm>
            <a:off x="171745" y="4365104"/>
            <a:ext cx="8485063" cy="830993"/>
          </a:xfrm>
          <a:prstGeom prst="rect">
            <a:avLst/>
          </a:prstGeom>
          <a:ln w="28575">
            <a:solidFill>
              <a:srgbClr val="0070C0"/>
            </a:solidFill>
          </a:ln>
          <a:extLst>
            <a:ext uri="{C572A759-6A51-4108-AA02-DFA0A04FC94B}">
              <ma14:wrappingTextBoxFlag xmlns="" xmlns:ma14="http://schemas.microsoft.com/office/mac/drawingml/2011/main" val="1"/>
            </a:ext>
          </a:extLst>
        </p:spPr>
        <p:txBody>
          <a:bodyPr lIns="45718" tIns="45718" rIns="45718" bIns="45718">
            <a:spAutoFit/>
          </a:bodyPr>
          <a:lstStyle/>
          <a:p>
            <a:pPr>
              <a:defRPr sz="2400">
                <a:latin typeface="微軟正黑體"/>
                <a:ea typeface="微軟正黑體"/>
                <a:cs typeface="微軟正黑體"/>
                <a:sym typeface="微軟正黑體"/>
              </a:defRPr>
            </a:pPr>
            <a:r>
              <a:rPr dirty="0" smtClean="0"/>
              <a:t>到目前为止，</a:t>
            </a:r>
            <a:r>
              <a:rPr b="1" dirty="0" smtClean="0">
                <a:solidFill>
                  <a:srgbClr val="C00000"/>
                </a:solidFill>
              </a:rPr>
              <a:t>河北省</a:t>
            </a:r>
            <a:r>
              <a:rPr dirty="0" smtClean="0"/>
              <a:t>有</a:t>
            </a:r>
            <a:r>
              <a:rPr b="1" dirty="0" smtClean="0">
                <a:solidFill>
                  <a:srgbClr val="C00000"/>
                </a:solidFill>
              </a:rPr>
              <a:t>5857</a:t>
            </a:r>
            <a:r>
              <a:rPr dirty="0" smtClean="0"/>
              <a:t>名的公检法司、教育界、媒体界等人员因迫害法轮功学员，被海外组织“追查国际”立案追查</a:t>
            </a:r>
            <a:endParaRPr dirty="0"/>
          </a:p>
        </p:txBody>
      </p:sp>
    </p:spTree>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 name="矩形 5"/>
          <p:cNvSpPr txBox="1"/>
          <p:nvPr/>
        </p:nvSpPr>
        <p:spPr>
          <a:xfrm>
            <a:off x="318751" y="184312"/>
            <a:ext cx="6195335" cy="768935"/>
          </a:xfrm>
          <a:prstGeom prst="rect">
            <a:avLst/>
          </a:prstGeom>
          <a:ln w="12700">
            <a:miter lim="400000"/>
          </a:ln>
          <a:extLst>
            <a:ext uri="{C572A759-6A51-4108-AA02-DFA0A04FC94B}">
              <ma14:wrappingTextBoxFlag xmlns="" xmlns:ma14="http://schemas.microsoft.com/office/mac/drawingml/2011/main" val="1"/>
            </a:ext>
          </a:extLst>
        </p:spPr>
        <p:txBody>
          <a:bodyPr wrap="none" lIns="45469" tIns="45469" rIns="45469" bIns="45469">
            <a:spAutoFit/>
          </a:bodyPr>
          <a:lstStyle>
            <a:lvl1pPr algn="l" defTabSz="1300480">
              <a:defRPr sz="4400">
                <a:solidFill>
                  <a:srgbClr val="FFFFFF"/>
                </a:solidFill>
                <a:latin typeface="微軟正黑體"/>
                <a:ea typeface="微軟正黑體"/>
                <a:cs typeface="微軟正黑體"/>
                <a:sym typeface="微軟正黑體"/>
              </a:defRPr>
            </a:lvl1pPr>
          </a:lstStyle>
          <a:p>
            <a:r>
              <a:rPr dirty="0"/>
              <a:t>11-3. XX市官員惡報實例</a:t>
            </a:r>
          </a:p>
        </p:txBody>
      </p:sp>
      <p:grpSp>
        <p:nvGrpSpPr>
          <p:cNvPr id="155" name="矩形 3"/>
          <p:cNvGrpSpPr/>
          <p:nvPr/>
        </p:nvGrpSpPr>
        <p:grpSpPr>
          <a:xfrm>
            <a:off x="13399" y="-2"/>
            <a:ext cx="9130603" cy="836718"/>
            <a:chOff x="-1" y="-2"/>
            <a:chExt cx="12985745" cy="1189997"/>
          </a:xfrm>
        </p:grpSpPr>
        <p:sp>
          <p:nvSpPr>
            <p:cNvPr id="153" name="矩形"/>
            <p:cNvSpPr/>
            <p:nvPr/>
          </p:nvSpPr>
          <p:spPr>
            <a:xfrm>
              <a:off x="-1" y="-2"/>
              <a:ext cx="12985745" cy="1189997"/>
            </a:xfrm>
            <a:prstGeom prst="rect">
              <a:avLst/>
            </a:prstGeom>
            <a:solidFill>
              <a:srgbClr val="000000"/>
            </a:solidFill>
            <a:ln w="12700" cap="flat">
              <a:noFill/>
              <a:miter lim="400000"/>
            </a:ln>
            <a:effectLst/>
          </p:spPr>
          <p:txBody>
            <a:bodyPr wrap="square" lIns="65022" tIns="65022" rIns="65022" bIns="65022" numCol="1" anchor="ctr">
              <a:noAutofit/>
            </a:bodyPr>
            <a:lstStyle/>
            <a:p>
              <a:pPr defTabSz="909458">
                <a:defRPr sz="4400">
                  <a:solidFill>
                    <a:srgbClr val="FFFFFF"/>
                  </a:solidFill>
                  <a:latin typeface="微軟正黑體"/>
                  <a:ea typeface="微軟正黑體"/>
                  <a:cs typeface="微軟正黑體"/>
                  <a:sym typeface="微軟正黑體"/>
                </a:defRPr>
              </a:pPr>
              <a:endParaRPr/>
            </a:p>
          </p:txBody>
        </p:sp>
        <p:sp>
          <p:nvSpPr>
            <p:cNvPr id="154" name="9-3. 株洲市官員惡報實例"/>
            <p:cNvSpPr txBox="1"/>
            <p:nvPr/>
          </p:nvSpPr>
          <p:spPr>
            <a:xfrm>
              <a:off x="-1" y="20121"/>
              <a:ext cx="12985745" cy="1149754"/>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65022" tIns="65022" rIns="65022" bIns="65022" numCol="1" anchor="ctr">
              <a:spAutoFit/>
            </a:bodyPr>
            <a:lstStyle>
              <a:lvl1pPr algn="l" defTabSz="1300480">
                <a:defRPr sz="4400">
                  <a:solidFill>
                    <a:srgbClr val="FFFFFF"/>
                  </a:solidFill>
                  <a:latin typeface="微軟正黑體"/>
                  <a:ea typeface="微軟正黑體"/>
                  <a:cs typeface="微軟正黑體"/>
                  <a:sym typeface="微軟正黑體"/>
                </a:defRPr>
              </a:lvl1pPr>
            </a:lstStyle>
            <a:p>
              <a:r>
                <a:rPr dirty="0"/>
                <a:t> </a:t>
              </a:r>
              <a:r>
                <a:rPr lang="en-US" sz="3600" dirty="0"/>
                <a:t>7</a:t>
              </a:r>
              <a:r>
                <a:rPr sz="3600" dirty="0" smtClean="0"/>
                <a:t>-</a:t>
              </a:r>
              <a:r>
                <a:rPr lang="en-US" sz="3600" dirty="0" smtClean="0"/>
                <a:t>3</a:t>
              </a:r>
              <a:r>
                <a:rPr sz="3600" dirty="0" smtClean="0"/>
                <a:t>.</a:t>
              </a:r>
              <a:r>
                <a:rPr lang="zh-TW" altLang="en-US" sz="3600" dirty="0" smtClean="0"/>
                <a:t> 保定市</a:t>
              </a:r>
              <a:endParaRPr b="1" dirty="0"/>
            </a:p>
          </p:txBody>
        </p:sp>
      </p:grpSp>
      <p:sp>
        <p:nvSpPr>
          <p:cNvPr id="156" name="矩形"/>
          <p:cNvSpPr/>
          <p:nvPr/>
        </p:nvSpPr>
        <p:spPr>
          <a:xfrm>
            <a:off x="7380312" y="100356"/>
            <a:ext cx="1631922" cy="648076"/>
          </a:xfrm>
          <a:prstGeom prst="rect">
            <a:avLst/>
          </a:prstGeom>
          <a:solidFill>
            <a:srgbClr val="FFFFFF"/>
          </a:solidFill>
          <a:ln w="38100" cap="flat">
            <a:solidFill>
              <a:srgbClr val="000000"/>
            </a:solidFill>
            <a:prstDash val="solid"/>
            <a:round/>
          </a:ln>
          <a:effectLst/>
        </p:spPr>
        <p:txBody>
          <a:bodyPr wrap="square" lIns="65022" tIns="65022" rIns="65022" bIns="65022" numCol="1" anchor="ctr">
            <a:noAutofit/>
          </a:bodyPr>
          <a:lstStyle/>
          <a:p>
            <a:pPr algn="ctr" defTabSz="909458">
              <a:defRPr sz="5600">
                <a:latin typeface="微軟正黑體"/>
                <a:ea typeface="微軟正黑體"/>
                <a:cs typeface="微軟正黑體"/>
                <a:sym typeface="微軟正黑體"/>
              </a:defRPr>
            </a:pPr>
            <a:r>
              <a:rPr lang="zh-Hant" altLang="en-US" sz="3600" b="1" dirty="0" smtClean="0"/>
              <a:t>惡報</a:t>
            </a:r>
            <a:r>
              <a:rPr lang="en-US" altLang="zh-Hant" sz="3600" b="1" dirty="0" smtClean="0"/>
              <a:t>1</a:t>
            </a:r>
            <a:endParaRPr lang="en-US" altLang="zh-Hant" sz="3600" b="1" dirty="0"/>
          </a:p>
        </p:txBody>
      </p:sp>
      <p:sp>
        <p:nvSpPr>
          <p:cNvPr id="2" name="文字方塊 1"/>
          <p:cNvSpPr txBox="1"/>
          <p:nvPr/>
        </p:nvSpPr>
        <p:spPr>
          <a:xfrm>
            <a:off x="47821" y="918413"/>
            <a:ext cx="9096182" cy="5939587"/>
          </a:xfrm>
          <a:prstGeom prst="rect">
            <a:avLst/>
          </a:prstGeom>
          <a:noFill/>
        </p:spPr>
        <p:txBody>
          <a:bodyPr wrap="square" lIns="90942" tIns="45472" rIns="90942" bIns="45472" rtlCol="0">
            <a:spAutoFit/>
          </a:bodyPr>
          <a:lstStyle/>
          <a:p>
            <a:r>
              <a:rPr lang="zh-TW" altLang="en-US" sz="2000" b="1" u="sng">
                <a:latin typeface="微軟正黑體" panose="020B0604030504040204" pitchFamily="34" charset="-120"/>
                <a:ea typeface="微軟正黑體" panose="020B0604030504040204" pitchFamily="34" charset="-120"/>
              </a:rPr>
              <a:t>保定</a:t>
            </a:r>
            <a:r>
              <a:rPr lang="zh-TW" altLang="en-US" sz="2000" b="1" u="sng" smtClean="0">
                <a:latin typeface="微軟正黑體" panose="020B0604030504040204" pitchFamily="34" charset="-120"/>
                <a:ea typeface="微軟正黑體" panose="020B0604030504040204" pitchFamily="34" charset="-120"/>
              </a:rPr>
              <a:t>市</a:t>
            </a:r>
            <a:r>
              <a:rPr lang="zh-CN" altLang="en-US" sz="2000" b="1" u="sng" smtClean="0">
                <a:latin typeface="微軟正黑體" panose="020B0604030504040204" pitchFamily="34" charset="-120"/>
                <a:ea typeface="微軟正黑體" panose="020B0604030504040204" pitchFamily="34" charset="-120"/>
              </a:rPr>
              <a:t>定兴县教育局长</a:t>
            </a:r>
            <a:r>
              <a:rPr lang="zh-TW" altLang="en-US" sz="2000" b="1" u="sng" smtClean="0">
                <a:latin typeface="微軟正黑體" panose="020B0604030504040204" pitchFamily="34" charset="-120"/>
                <a:ea typeface="微軟正黑體" panose="020B0604030504040204" pitchFamily="34" charset="-120"/>
              </a:rPr>
              <a:t>，</a:t>
            </a:r>
            <a:r>
              <a:rPr lang="zh-CN" altLang="en-US" sz="2000" b="1" u="sng" smtClean="0">
                <a:solidFill>
                  <a:srgbClr val="0070C0"/>
                </a:solidFill>
                <a:latin typeface="微軟正黑體" panose="020B0604030504040204" pitchFamily="34" charset="-120"/>
                <a:ea typeface="微軟正黑體" panose="020B0604030504040204" pitchFamily="34" charset="-120"/>
              </a:rPr>
              <a:t>王文华</a:t>
            </a:r>
            <a:r>
              <a:rPr lang="zh-TW" altLang="en-US" sz="2000" b="1" u="sng" smtClean="0">
                <a:latin typeface="微軟正黑體" panose="020B0604030504040204" pitchFamily="34" charset="-120"/>
                <a:ea typeface="微軟正黑體" panose="020B0604030504040204" pitchFamily="34" charset="-120"/>
              </a:rPr>
              <a:t>，因受贿被查，</a:t>
            </a:r>
            <a:r>
              <a:rPr lang="en-US" altLang="zh-TW" sz="2000" b="1" u="sng" smtClean="0">
                <a:solidFill>
                  <a:srgbClr val="C00000"/>
                </a:solidFill>
                <a:latin typeface="微軟正黑體" panose="020B0604030504040204" pitchFamily="34" charset="-120"/>
                <a:ea typeface="微軟正黑體" panose="020B0604030504040204" pitchFamily="34" charset="-120"/>
              </a:rPr>
              <a:t>2016</a:t>
            </a:r>
            <a:r>
              <a:rPr lang="zh-TW" altLang="en-US" sz="2000" b="1" u="sng">
                <a:solidFill>
                  <a:srgbClr val="C00000"/>
                </a:solidFill>
                <a:latin typeface="微軟正黑體" panose="020B0604030504040204" pitchFamily="34" charset="-120"/>
                <a:ea typeface="微軟正黑體" panose="020B0604030504040204" pitchFamily="34" charset="-120"/>
              </a:rPr>
              <a:t>年</a:t>
            </a:r>
            <a:r>
              <a:rPr lang="en-US" altLang="zh-TW" sz="2000" b="1" u="sng" smtClean="0">
                <a:solidFill>
                  <a:srgbClr val="C00000"/>
                </a:solidFill>
                <a:latin typeface="微軟正黑體" panose="020B0604030504040204" pitchFamily="34" charset="-120"/>
                <a:ea typeface="微軟正黑體" panose="020B0604030504040204" pitchFamily="34" charset="-120"/>
              </a:rPr>
              <a:t>8</a:t>
            </a:r>
            <a:r>
              <a:rPr lang="zh-TW" altLang="en-US" sz="2000" b="1" u="sng" smtClean="0">
                <a:solidFill>
                  <a:srgbClr val="C00000"/>
                </a:solidFill>
                <a:latin typeface="微軟正黑體" panose="020B0604030504040204" pitchFamily="34" charset="-120"/>
                <a:ea typeface="微軟正黑體" panose="020B0604030504040204" pitchFamily="34" charset="-120"/>
              </a:rPr>
              <a:t>月被带走，</a:t>
            </a:r>
            <a:r>
              <a:rPr lang="zh-CN" altLang="en-US" sz="2000" b="1" u="sng" smtClean="0">
                <a:solidFill>
                  <a:srgbClr val="C00000"/>
                </a:solidFill>
                <a:latin typeface="微軟正黑體" panose="020B0604030504040204" pitchFamily="34" charset="-120"/>
                <a:ea typeface="微軟正黑體" panose="020B0604030504040204" pitchFamily="34" charset="-120"/>
              </a:rPr>
              <a:t>等待</a:t>
            </a:r>
            <a:r>
              <a:rPr lang="zh-CN" altLang="en-US" sz="2000" b="1" u="sng" dirty="0">
                <a:solidFill>
                  <a:srgbClr val="C00000"/>
                </a:solidFill>
                <a:latin typeface="微軟正黑體" panose="020B0604030504040204" pitchFamily="34" charset="-120"/>
                <a:ea typeface="微軟正黑體" panose="020B0604030504040204" pitchFamily="34" charset="-120"/>
              </a:rPr>
              <a:t>判刑</a:t>
            </a:r>
            <a:r>
              <a:rPr lang="zh-CN" altLang="en-US" sz="2000" b="1" u="sng" dirty="0" smtClean="0">
                <a:solidFill>
                  <a:srgbClr val="C00000"/>
                </a:solidFill>
                <a:latin typeface="微軟正黑體" panose="020B0604030504040204" pitchFamily="34" charset="-120"/>
                <a:ea typeface="微軟正黑體" panose="020B0604030504040204" pitchFamily="34" charset="-120"/>
              </a:rPr>
              <a:t>。</a:t>
            </a:r>
            <a:endParaRPr lang="en-US" altLang="zh-CN" sz="2000" b="1" u="sng" dirty="0" smtClean="0">
              <a:solidFill>
                <a:srgbClr val="C00000"/>
              </a:solidFill>
              <a:latin typeface="微軟正黑體" panose="020B0604030504040204" pitchFamily="34" charset="-120"/>
              <a:ea typeface="微軟正黑體" panose="020B0604030504040204" pitchFamily="34" charset="-120"/>
            </a:endParaRPr>
          </a:p>
          <a:p>
            <a:endParaRPr lang="en-US" altLang="zh-CN" sz="2000" b="1" u="sng" dirty="0">
              <a:solidFill>
                <a:srgbClr val="C00000"/>
              </a:solidFill>
              <a:latin typeface="微軟正黑體" panose="020B0604030504040204" pitchFamily="34" charset="-120"/>
              <a:ea typeface="微軟正黑體" panose="020B0604030504040204" pitchFamily="34" charset="-120"/>
            </a:endParaRPr>
          </a:p>
          <a:p>
            <a:r>
              <a:rPr lang="zh-CN" altLang="en-US" sz="2000" smtClean="0">
                <a:latin typeface="微軟正黑體" panose="020B0604030504040204" pitchFamily="34" charset="-120"/>
                <a:ea typeface="微軟正黑體" panose="020B0604030504040204" pitchFamily="34" charset="-120"/>
              </a:rPr>
              <a:t>曾在姚村乡任党委书记，严重迫害法轮功学员，有的肋条被打折；有的被判七年重刑，把法轮功学员关到大队是常有的事，有的在大街上罚跪，有的扫大街</a:t>
            </a:r>
            <a:r>
              <a:rPr lang="en-US" altLang="zh-CN" sz="2000" smtClean="0">
                <a:latin typeface="微軟正黑體" panose="020B0604030504040204" pitchFamily="34" charset="-120"/>
                <a:ea typeface="微軟正黑體" panose="020B0604030504040204" pitchFamily="34" charset="-120"/>
              </a:rPr>
              <a:t>……</a:t>
            </a:r>
            <a:endParaRPr lang="en-US" altLang="zh-CN" sz="2000" dirty="0" smtClean="0">
              <a:latin typeface="微軟正黑體" panose="020B0604030504040204" pitchFamily="34" charset="-120"/>
              <a:ea typeface="微軟正黑體" panose="020B0604030504040204" pitchFamily="34" charset="-120"/>
            </a:endParaRPr>
          </a:p>
          <a:p>
            <a:endParaRPr lang="en-US" altLang="zh-TW" sz="2000" dirty="0">
              <a:latin typeface="微軟正黑體" panose="020B0604030504040204" pitchFamily="34" charset="-120"/>
              <a:ea typeface="微軟正黑體" panose="020B0604030504040204" pitchFamily="34" charset="-120"/>
            </a:endParaRPr>
          </a:p>
          <a:p>
            <a:pPr fontAlgn="base"/>
            <a:r>
              <a:rPr lang="zh-CN" altLang="en-US" sz="2000" smtClean="0">
                <a:latin typeface="微軟正黑體" panose="020B0604030504040204" pitchFamily="34" charset="-120"/>
                <a:ea typeface="微軟正黑體" panose="020B0604030504040204" pitchFamily="34" charset="-120"/>
              </a:rPr>
              <a:t>王文华后来调到教育局当了教育局长，</a:t>
            </a:r>
            <a:r>
              <a:rPr lang="en-US" altLang="zh-CN" sz="2000" smtClean="0">
                <a:solidFill>
                  <a:srgbClr val="C00000"/>
                </a:solidFill>
                <a:latin typeface="微軟正黑體" panose="020B0604030504040204" pitchFamily="34" charset="-120"/>
                <a:ea typeface="微軟正黑體" panose="020B0604030504040204" pitchFamily="34" charset="-120"/>
              </a:rPr>
              <a:t>2015</a:t>
            </a:r>
            <a:r>
              <a:rPr lang="zh-CN" altLang="en-US" sz="2000" smtClean="0">
                <a:solidFill>
                  <a:srgbClr val="C00000"/>
                </a:solidFill>
                <a:latin typeface="微軟正黑體" panose="020B0604030504040204" pitchFamily="34" charset="-120"/>
                <a:ea typeface="微軟正黑體" panose="020B0604030504040204" pitchFamily="34" charset="-120"/>
              </a:rPr>
              <a:t>年下旬，让好多学校发给学生诽谤大法</a:t>
            </a:r>
            <a:r>
              <a:rPr lang="zh-TW" altLang="en-US" sz="2000" smtClean="0">
                <a:solidFill>
                  <a:srgbClr val="C00000"/>
                </a:solidFill>
                <a:latin typeface="微軟正黑體" panose="020B0604030504040204" pitchFamily="34" charset="-120"/>
                <a:ea typeface="微軟正黑體" panose="020B0604030504040204" pitchFamily="34" charset="-120"/>
              </a:rPr>
              <a:t>的</a:t>
            </a:r>
            <a:r>
              <a:rPr lang="zh-CN" altLang="en-US" sz="2000" smtClean="0">
                <a:solidFill>
                  <a:srgbClr val="C00000"/>
                </a:solidFill>
                <a:latin typeface="微軟正黑體" panose="020B0604030504040204" pitchFamily="34" charset="-120"/>
                <a:ea typeface="微軟正黑體" panose="020B0604030504040204" pitchFamily="34" charset="-120"/>
              </a:rPr>
              <a:t>传单，并要求学生在传单上签字，有的学校发给学生家长信，上面有诽谤大法内容，并要求学生家长在信上签字，毒害好多众生</a:t>
            </a:r>
            <a:r>
              <a:rPr lang="zh-TW" altLang="en-US" sz="2000" smtClean="0">
                <a:solidFill>
                  <a:srgbClr val="C00000"/>
                </a:solidFill>
                <a:latin typeface="微軟正黑體" panose="020B0604030504040204" pitchFamily="34" charset="-120"/>
                <a:ea typeface="微軟正黑體" panose="020B0604030504040204" pitchFamily="34" charset="-120"/>
              </a:rPr>
              <a:t>。</a:t>
            </a:r>
            <a:endParaRPr lang="en-US" altLang="zh-CN" sz="2000" dirty="0">
              <a:solidFill>
                <a:srgbClr val="C00000"/>
              </a:solidFill>
              <a:latin typeface="微軟正黑體" panose="020B0604030504040204" pitchFamily="34" charset="-120"/>
              <a:ea typeface="微軟正黑體" panose="020B0604030504040204" pitchFamily="34" charset="-120"/>
            </a:endParaRPr>
          </a:p>
          <a:p>
            <a:pPr fontAlgn="base"/>
            <a:r>
              <a:rPr lang="zh-CN" altLang="en-US" sz="2000" b="1" smtClean="0">
                <a:solidFill>
                  <a:srgbClr val="C00000"/>
                </a:solidFill>
                <a:latin typeface="微軟正黑體" panose="020B0604030504040204" pitchFamily="34" charset="-120"/>
                <a:ea typeface="微軟正黑體" panose="020B0604030504040204" pitchFamily="34" charset="-120"/>
              </a:rPr>
              <a:t>南关学校</a:t>
            </a:r>
            <a:r>
              <a:rPr lang="zh-CN" altLang="en-US" sz="2000" smtClean="0">
                <a:solidFill>
                  <a:srgbClr val="C00000"/>
                </a:solidFill>
                <a:latin typeface="微軟正黑體" panose="020B0604030504040204" pitchFamily="34" charset="-120"/>
                <a:ea typeface="微軟正黑體" panose="020B0604030504040204" pitchFamily="34" charset="-120"/>
              </a:rPr>
              <a:t>在教室里挂诽谤大法条幅，张贴标语，</a:t>
            </a:r>
            <a:endParaRPr lang="en-US" altLang="zh-CN" sz="2000" dirty="0" smtClean="0">
              <a:solidFill>
                <a:srgbClr val="C00000"/>
              </a:solidFill>
              <a:latin typeface="微軟正黑體" panose="020B0604030504040204" pitchFamily="34" charset="-120"/>
              <a:ea typeface="微軟正黑體" panose="020B0604030504040204" pitchFamily="34" charset="-120"/>
            </a:endParaRPr>
          </a:p>
          <a:p>
            <a:pPr fontAlgn="base"/>
            <a:r>
              <a:rPr lang="zh-CN" altLang="en-US" sz="2000" b="1" smtClean="0">
                <a:solidFill>
                  <a:srgbClr val="C00000"/>
                </a:solidFill>
                <a:latin typeface="微軟正黑體" panose="020B0604030504040204" pitchFamily="34" charset="-120"/>
                <a:ea typeface="微軟正黑體" panose="020B0604030504040204" pitchFamily="34" charset="-120"/>
              </a:rPr>
              <a:t>四中老师</a:t>
            </a:r>
            <a:r>
              <a:rPr lang="zh-CN" altLang="en-US" sz="2000" smtClean="0">
                <a:solidFill>
                  <a:srgbClr val="C00000"/>
                </a:solidFill>
                <a:latin typeface="微軟正黑體" panose="020B0604030504040204" pitchFamily="34" charset="-120"/>
                <a:ea typeface="微軟正黑體" panose="020B0604030504040204" pitchFamily="34" charset="-120"/>
              </a:rPr>
              <a:t>让学生举手表决对法轮功的态度等。</a:t>
            </a:r>
          </a:p>
          <a:p>
            <a:pPr fontAlgn="base"/>
            <a:endParaRPr lang="en-US" altLang="zh-CN" sz="2000" dirty="0" smtClean="0">
              <a:latin typeface="微軟正黑體" panose="020B0604030504040204" pitchFamily="34" charset="-120"/>
              <a:ea typeface="微軟正黑體" panose="020B0604030504040204" pitchFamily="34" charset="-120"/>
            </a:endParaRPr>
          </a:p>
          <a:p>
            <a:pPr fontAlgn="base"/>
            <a:r>
              <a:rPr lang="zh-CN" altLang="en-US" sz="2000" b="1" smtClean="0">
                <a:solidFill>
                  <a:srgbClr val="0070C0"/>
                </a:solidFill>
                <a:latin typeface="微軟正黑體" panose="020B0604030504040204" pitchFamily="34" charset="-120"/>
                <a:ea typeface="微軟正黑體" panose="020B0604030504040204" pitchFamily="34" charset="-120"/>
              </a:rPr>
              <a:t>每参与一次迫害，都是在把自己的性命跟江泽民“死亡岗”绑牢；</a:t>
            </a:r>
            <a:endParaRPr lang="en-US" altLang="zh-CN" sz="2000" b="1" dirty="0" smtClean="0">
              <a:solidFill>
                <a:srgbClr val="0070C0"/>
              </a:solidFill>
              <a:latin typeface="微軟正黑體" panose="020B0604030504040204" pitchFamily="34" charset="-120"/>
              <a:ea typeface="微軟正黑體" panose="020B0604030504040204" pitchFamily="34" charset="-120"/>
            </a:endParaRPr>
          </a:p>
          <a:p>
            <a:pPr fontAlgn="base"/>
            <a:r>
              <a:rPr lang="zh-CN" altLang="en-US" sz="2000" b="1" smtClean="0">
                <a:solidFill>
                  <a:srgbClr val="0070C0"/>
                </a:solidFill>
                <a:latin typeface="微軟正黑體" panose="020B0604030504040204" pitchFamily="34" charset="-120"/>
                <a:ea typeface="微軟正黑體" panose="020B0604030504040204" pitchFamily="34" charset="-120"/>
              </a:rPr>
              <a:t>而每一次对法轮功学员的善行，都是在跟江泽民“死亡岗”掰开。</a:t>
            </a:r>
            <a:endParaRPr lang="en-US" altLang="zh-CN" sz="2000" b="1" dirty="0" smtClean="0">
              <a:solidFill>
                <a:srgbClr val="0070C0"/>
              </a:solidFill>
              <a:latin typeface="微軟正黑體" panose="020B0604030504040204" pitchFamily="34" charset="-120"/>
              <a:ea typeface="微軟正黑體" panose="020B0604030504040204" pitchFamily="34" charset="-120"/>
            </a:endParaRPr>
          </a:p>
          <a:p>
            <a:pPr fontAlgn="base"/>
            <a:endParaRPr lang="en-US" altLang="zh-CN" sz="2000" dirty="0" smtClean="0">
              <a:latin typeface="微軟正黑體" panose="020B0604030504040204" pitchFamily="34" charset="-120"/>
              <a:ea typeface="微軟正黑體" panose="020B0604030504040204" pitchFamily="34" charset="-120"/>
            </a:endParaRPr>
          </a:p>
          <a:p>
            <a:pPr fontAlgn="base"/>
            <a:r>
              <a:rPr lang="zh-CN" altLang="en-US" sz="2000" smtClean="0">
                <a:latin typeface="微軟正黑體" panose="020B0604030504040204" pitchFamily="34" charset="-120"/>
                <a:ea typeface="微軟正黑體" panose="020B0604030504040204" pitchFamily="34" charset="-120"/>
              </a:rPr>
              <a:t>最后再叮嘱迫害法轮功学员的所有执行者几句话：</a:t>
            </a:r>
            <a:endParaRPr lang="en-US" altLang="zh-CN" sz="2000" dirty="0" smtClean="0">
              <a:latin typeface="微軟正黑體" panose="020B0604030504040204" pitchFamily="34" charset="-120"/>
              <a:ea typeface="微軟正黑體" panose="020B0604030504040204" pitchFamily="34" charset="-120"/>
            </a:endParaRPr>
          </a:p>
          <a:p>
            <a:pPr fontAlgn="base"/>
            <a:r>
              <a:rPr lang="zh-CN" altLang="en-US" sz="2000" b="1" smtClean="0">
                <a:solidFill>
                  <a:srgbClr val="0070C0"/>
                </a:solidFill>
                <a:latin typeface="微軟正黑體" panose="020B0604030504040204" pitchFamily="34" charset="-120"/>
                <a:ea typeface="微軟正黑體" panose="020B0604030504040204" pitchFamily="34" charset="-120"/>
              </a:rPr>
              <a:t>佛法慈悲，但威严同在。生死阴阳界，善恶分两边。</a:t>
            </a:r>
            <a:endParaRPr lang="en-US" altLang="zh-CN" sz="2000" b="1" dirty="0" smtClean="0">
              <a:solidFill>
                <a:srgbClr val="0070C0"/>
              </a:solidFill>
              <a:latin typeface="微軟正黑體" panose="020B0604030504040204" pitchFamily="34" charset="-120"/>
              <a:ea typeface="微軟正黑體" panose="020B0604030504040204" pitchFamily="34" charset="-120"/>
            </a:endParaRPr>
          </a:p>
          <a:p>
            <a:pPr fontAlgn="base"/>
            <a:r>
              <a:rPr lang="zh-CN" altLang="en-US" sz="2000" smtClean="0">
                <a:latin typeface="微軟正黑體" panose="020B0604030504040204" pitchFamily="34" charset="-120"/>
                <a:ea typeface="微軟正黑體" panose="020B0604030504040204" pitchFamily="34" charset="-120"/>
              </a:rPr>
              <a:t>常言道：</a:t>
            </a:r>
            <a:r>
              <a:rPr lang="zh-CN" altLang="en-US" sz="2000" b="1" smtClean="0">
                <a:solidFill>
                  <a:srgbClr val="0070C0"/>
                </a:solidFill>
                <a:latin typeface="微軟正黑體" panose="020B0604030504040204" pitchFamily="34" charset="-120"/>
                <a:ea typeface="微軟正黑體" panose="020B0604030504040204" pitchFamily="34" charset="-120"/>
              </a:rPr>
              <a:t>机不可失，时不再来。往后人生怎么走，</a:t>
            </a:r>
            <a:endParaRPr lang="en-US" altLang="zh-CN" sz="2000" b="1" dirty="0" smtClean="0">
              <a:solidFill>
                <a:srgbClr val="0070C0"/>
              </a:solidFill>
              <a:latin typeface="微軟正黑體" panose="020B0604030504040204" pitchFamily="34" charset="-120"/>
              <a:ea typeface="微軟正黑體" panose="020B0604030504040204" pitchFamily="34" charset="-120"/>
            </a:endParaRPr>
          </a:p>
          <a:p>
            <a:pPr fontAlgn="base"/>
            <a:r>
              <a:rPr lang="zh-CN" altLang="en-US" sz="2000" b="1" smtClean="0">
                <a:solidFill>
                  <a:srgbClr val="0070C0"/>
                </a:solidFill>
                <a:latin typeface="微軟正黑體" panose="020B0604030504040204" pitchFamily="34" charset="-120"/>
                <a:ea typeface="微軟正黑體" panose="020B0604030504040204" pitchFamily="34" charset="-120"/>
              </a:rPr>
              <a:t>这个所谓铁饭碗怎么端，你们可要三思而善行啊！</a:t>
            </a:r>
            <a:endParaRPr lang="en-US" altLang="zh-CN" sz="2000" b="1" dirty="0">
              <a:solidFill>
                <a:srgbClr val="0070C0"/>
              </a:solidFill>
              <a:latin typeface="微軟正黑體" panose="020B0604030504040204" pitchFamily="34" charset="-120"/>
              <a:ea typeface="微軟正黑體" panose="020B0604030504040204" pitchFamily="34" charset="-120"/>
            </a:endParaRPr>
          </a:p>
          <a:p>
            <a:pPr fontAlgn="base"/>
            <a:r>
              <a:rPr lang="en-US" altLang="zh-TW" sz="2000" b="1" smtClean="0">
                <a:solidFill>
                  <a:srgbClr val="00B0F0"/>
                </a:solidFill>
                <a:latin typeface="微軟正黑體" panose="020B0604030504040204" pitchFamily="34" charset="-120"/>
                <a:ea typeface="微軟正黑體" panose="020B0604030504040204" pitchFamily="34" charset="-120"/>
              </a:rPr>
              <a:t>【</a:t>
            </a:r>
            <a:r>
              <a:rPr lang="zh-TW" altLang="en-US" sz="2000" b="1" smtClean="0">
                <a:solidFill>
                  <a:srgbClr val="00B0F0"/>
                </a:solidFill>
                <a:latin typeface="微軟正黑體" panose="020B0604030504040204" pitchFamily="34" charset="-120"/>
                <a:ea typeface="微軟正黑體" panose="020B0604030504040204" pitchFamily="34" charset="-120"/>
              </a:rPr>
              <a:t>明慧网</a:t>
            </a:r>
            <a:r>
              <a:rPr lang="en-US" altLang="zh-TW" sz="2000" b="1" smtClean="0">
                <a:solidFill>
                  <a:srgbClr val="00B0F0"/>
                </a:solidFill>
                <a:latin typeface="微軟正黑體" panose="020B0604030504040204" pitchFamily="34" charset="-120"/>
                <a:ea typeface="微軟正黑體" panose="020B0604030504040204" pitchFamily="34" charset="-120"/>
              </a:rPr>
              <a:t>2017</a:t>
            </a:r>
            <a:r>
              <a:rPr lang="zh-TW" altLang="en-US" sz="2000" b="1" dirty="0">
                <a:solidFill>
                  <a:srgbClr val="00B0F0"/>
                </a:solidFill>
                <a:latin typeface="微軟正黑體" panose="020B0604030504040204" pitchFamily="34" charset="-120"/>
                <a:ea typeface="微軟正黑體" panose="020B0604030504040204" pitchFamily="34" charset="-120"/>
              </a:rPr>
              <a:t>年</a:t>
            </a:r>
            <a:r>
              <a:rPr lang="en-US" altLang="zh-TW" sz="2000" b="1" dirty="0">
                <a:solidFill>
                  <a:srgbClr val="00B0F0"/>
                </a:solidFill>
                <a:latin typeface="微軟正黑體" panose="020B0604030504040204" pitchFamily="34" charset="-120"/>
                <a:ea typeface="微軟正黑體" panose="020B0604030504040204" pitchFamily="34" charset="-120"/>
              </a:rPr>
              <a:t>3</a:t>
            </a:r>
            <a:r>
              <a:rPr lang="zh-TW" altLang="en-US" sz="2000" b="1" dirty="0">
                <a:solidFill>
                  <a:srgbClr val="00B0F0"/>
                </a:solidFill>
                <a:latin typeface="微軟正黑體" panose="020B0604030504040204" pitchFamily="34" charset="-120"/>
                <a:ea typeface="微軟正黑體" panose="020B0604030504040204" pitchFamily="34" charset="-120"/>
              </a:rPr>
              <a:t>月</a:t>
            </a:r>
            <a:r>
              <a:rPr lang="en-US" altLang="zh-TW" sz="2000" b="1" dirty="0">
                <a:solidFill>
                  <a:srgbClr val="00B0F0"/>
                </a:solidFill>
                <a:latin typeface="微軟正黑體" panose="020B0604030504040204" pitchFamily="34" charset="-120"/>
                <a:ea typeface="微軟正黑體" panose="020B0604030504040204" pitchFamily="34" charset="-120"/>
              </a:rPr>
              <a:t>5</a:t>
            </a:r>
            <a:r>
              <a:rPr lang="zh-TW" altLang="en-US" sz="2000" b="1" dirty="0">
                <a:solidFill>
                  <a:srgbClr val="00B0F0"/>
                </a:solidFill>
                <a:latin typeface="微軟正黑體" panose="020B0604030504040204" pitchFamily="34" charset="-120"/>
                <a:ea typeface="微軟正黑體" panose="020B0604030504040204" pitchFamily="34" charset="-120"/>
              </a:rPr>
              <a:t>日</a:t>
            </a:r>
            <a:r>
              <a:rPr lang="en-US" altLang="zh-TW" sz="2000" b="1" dirty="0" smtClean="0">
                <a:solidFill>
                  <a:srgbClr val="00B0F0"/>
                </a:solidFill>
                <a:latin typeface="微軟正黑體" panose="020B0604030504040204" pitchFamily="34" charset="-120"/>
                <a:ea typeface="微軟正黑體" panose="020B0604030504040204" pitchFamily="34" charset="-120"/>
              </a:rPr>
              <a:t>】</a:t>
            </a:r>
            <a:endParaRPr lang="en-US" altLang="zh-CN" sz="2000" dirty="0">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53925568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theme/theme1.xml><?xml version="1.0" encoding="utf-8"?>
<a:theme xmlns:a="http://schemas.openxmlformats.org/drawingml/2006/main" name="Office 佈景主題">
  <a:themeElements>
    <a:clrScheme name="Office 佈景主題">
      <a:dk1>
        <a:srgbClr val="000000"/>
      </a:dk1>
      <a:lt1>
        <a:srgbClr val="FFFFFF"/>
      </a:lt1>
      <a:dk2>
        <a:srgbClr val="A7A7A7"/>
      </a:dk2>
      <a:lt2>
        <a:srgbClr val="535353"/>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FF00FF"/>
      </a:folHlink>
    </a:clrScheme>
    <a:fontScheme name="Office 佈景主題">
      <a:majorFont>
        <a:latin typeface="Calibri"/>
        <a:ea typeface="Calibri"/>
        <a:cs typeface="Calibri"/>
      </a:majorFont>
      <a:minorFont>
        <a:latin typeface="Helvetica"/>
        <a:ea typeface="Helvetica"/>
        <a:cs typeface="Helvetica"/>
      </a:minorFont>
    </a:fontScheme>
    <a:fmtScheme name="Office 佈景主題">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3000" dir="5400000" rotWithShape="0">
              <a:srgbClr val="000000">
                <a:alpha val="35000"/>
              </a:srgbClr>
            </a:outerShdw>
          </a:effectLst>
        </a:effectStyle>
        <a:effectStyle>
          <a:effectLst>
            <a:outerShdw blurRad="38100" dist="23000" dir="5400000" rotWithShape="0">
              <a:srgbClr val="000000">
                <a:alpha val="35000"/>
              </a:srgbClr>
            </a:outerShdw>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outerShdw blurRad="38100" dist="23000" dir="5400000" rotWithShape="0">
            <a:srgbClr val="000000">
              <a:alpha val="35000"/>
            </a:srgbClr>
          </a:outerShdw>
        </a:effectLst>
        <a:sp3d/>
      </a:spPr>
      <a:bodyPr rot="0" spcFirstLastPara="1" vertOverflow="overflow" horzOverflow="overflow" vert="horz" wrap="square" lIns="45719" tIns="45719" rIns="45719" bIns="45719" numCol="1" spcCol="38100" rtlCol="0" anchor="ctr">
        <a:spAutoFit/>
      </a:bodyPr>
      <a:lstStyle>
        <a:defPPr marL="0" marR="0" indent="0" algn="l" defTabSz="909488"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outerShdw blurRad="38100" dist="20000" dir="5400000" rotWithShape="0">
            <a:srgbClr val="000000">
              <a:alpha val="38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09488"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Office 佈景主題">
  <a:themeElements>
    <a:clrScheme name="Office 佈景主題">
      <a:dk1>
        <a:srgbClr val="000000"/>
      </a:dk1>
      <a:lt1>
        <a:srgbClr val="FFFFFF"/>
      </a:lt1>
      <a:dk2>
        <a:srgbClr val="A7A7A7"/>
      </a:dk2>
      <a:lt2>
        <a:srgbClr val="535353"/>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FF00FF"/>
      </a:folHlink>
    </a:clrScheme>
    <a:fontScheme name="Office 佈景主題">
      <a:majorFont>
        <a:latin typeface="Calibri"/>
        <a:ea typeface="Calibri"/>
        <a:cs typeface="Calibri"/>
      </a:majorFont>
      <a:minorFont>
        <a:latin typeface="Helvetica"/>
        <a:ea typeface="Helvetica"/>
        <a:cs typeface="Helvetica"/>
      </a:minorFont>
    </a:fontScheme>
    <a:fmtScheme name="Office 佈景主題">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3000" dir="5400000" rotWithShape="0">
              <a:srgbClr val="000000">
                <a:alpha val="35000"/>
              </a:srgbClr>
            </a:outerShdw>
          </a:effectLst>
        </a:effectStyle>
        <a:effectStyle>
          <a:effectLst>
            <a:outerShdw blurRad="38100" dist="23000" dir="5400000" rotWithShape="0">
              <a:srgbClr val="000000">
                <a:alpha val="35000"/>
              </a:srgbClr>
            </a:outerShdw>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outerShdw blurRad="38100" dist="23000" dir="5400000" rotWithShape="0">
            <a:srgbClr val="000000">
              <a:alpha val="35000"/>
            </a:srgbClr>
          </a:outerShdw>
        </a:effectLst>
        <a:sp3d/>
      </a:spPr>
      <a:bodyPr rot="0" spcFirstLastPara="1" vertOverflow="overflow" horzOverflow="overflow" vert="horz" wrap="square" lIns="45719" tIns="45719" rIns="45719" bIns="45719" numCol="1" spcCol="38100" rtlCol="0" anchor="ctr">
        <a:spAutoFit/>
      </a:bodyPr>
      <a:lstStyle>
        <a:defPPr marL="0" marR="0" indent="0" algn="l" defTabSz="909488"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outerShdw blurRad="38100" dist="20000" dir="5400000" rotWithShape="0">
            <a:srgbClr val="000000">
              <a:alpha val="38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09488"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133</TotalTime>
  <Words>3914</Words>
  <Application>Microsoft Office PowerPoint</Application>
  <PresentationFormat>如螢幕大小 (4:3)</PresentationFormat>
  <Paragraphs>402</Paragraphs>
  <Slides>27</Slides>
  <Notes>8</Notes>
  <HiddenSlides>0</HiddenSlides>
  <MMClips>0</MMClips>
  <ScaleCrop>false</ScaleCrop>
  <HeadingPairs>
    <vt:vector size="4" baseType="variant">
      <vt:variant>
        <vt:lpstr>佈景主題</vt:lpstr>
      </vt:variant>
      <vt:variant>
        <vt:i4>1</vt:i4>
      </vt:variant>
      <vt:variant>
        <vt:lpstr>投影片標題</vt:lpstr>
      </vt:variant>
      <vt:variant>
        <vt:i4>27</vt:i4>
      </vt:variant>
    </vt:vector>
  </HeadingPairs>
  <TitlesOfParts>
    <vt:vector size="28" baseType="lpstr">
      <vt:lpstr>Office 佈景主題</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簡報</dc:title>
  <dc:creator>羅郁棠and簡蓮因</dc:creator>
  <cp:lastModifiedBy>Windows 使用者</cp:lastModifiedBy>
  <cp:revision>18</cp:revision>
  <dcterms:modified xsi:type="dcterms:W3CDTF">2018-05-11T03:18:15Z</dcterms:modified>
</cp:coreProperties>
</file>