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 ContentType="image/t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9"/>
  </p:notesMasterIdLst>
  <p:sldIdLst>
    <p:sldId id="285" r:id="rId2"/>
    <p:sldId id="257" r:id="rId3"/>
    <p:sldId id="258" r:id="rId4"/>
    <p:sldId id="260" r:id="rId5"/>
    <p:sldId id="286" r:id="rId6"/>
    <p:sldId id="263" r:id="rId7"/>
    <p:sldId id="264" r:id="rId8"/>
    <p:sldId id="265" r:id="rId9"/>
    <p:sldId id="292" r:id="rId10"/>
    <p:sldId id="295" r:id="rId11"/>
    <p:sldId id="268" r:id="rId12"/>
    <p:sldId id="269" r:id="rId13"/>
    <p:sldId id="270" r:id="rId14"/>
    <p:sldId id="290" r:id="rId15"/>
    <p:sldId id="291" r:id="rId16"/>
    <p:sldId id="273" r:id="rId17"/>
    <p:sldId id="274" r:id="rId18"/>
    <p:sldId id="288" r:id="rId19"/>
    <p:sldId id="296" r:id="rId20"/>
    <p:sldId id="277" r:id="rId21"/>
    <p:sldId id="278" r:id="rId22"/>
    <p:sldId id="279" r:id="rId23"/>
    <p:sldId id="293" r:id="rId24"/>
    <p:sldId id="294" r:id="rId25"/>
    <p:sldId id="282" r:id="rId26"/>
    <p:sldId id="283" r:id="rId27"/>
    <p:sldId id="284" r:id="rId28"/>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0948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4728" algn="l" defTabSz="90948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09488" algn="l" defTabSz="90948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64249" algn="l" defTabSz="90948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19000" algn="l" defTabSz="90948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73771" algn="l" defTabSz="90948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28499" algn="l" defTabSz="90948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183248" algn="l" defTabSz="90948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37981" algn="l" defTabSz="90948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1156" y="-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15" name="Shape 215"/>
          <p:cNvSpPr>
            <a:spLocks noGrp="1" noRot="1" noChangeAspect="1"/>
          </p:cNvSpPr>
          <p:nvPr>
            <p:ph type="sldImg"/>
          </p:nvPr>
        </p:nvSpPr>
        <p:spPr>
          <a:xfrm>
            <a:off x="1143000" y="685800"/>
            <a:ext cx="4572000" cy="3429000"/>
          </a:xfrm>
          <a:prstGeom prst="rect">
            <a:avLst/>
          </a:prstGeom>
        </p:spPr>
        <p:txBody>
          <a:bodyPr/>
          <a:lstStyle/>
          <a:p>
            <a:endParaRPr/>
          </a:p>
        </p:txBody>
      </p:sp>
      <p:sp>
        <p:nvSpPr>
          <p:cNvPr id="216" name="Shape 216"/>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173960305"/>
      </p:ext>
    </p:extLst>
  </p:cSld>
  <p:clrMap bg1="lt1" tx1="dk1" bg2="lt2" tx2="dk2" accent1="accent1" accent2="accent2" accent3="accent3" accent4="accent4" accent5="accent5" accent6="accent6" hlink="hlink" folHlink="folHlink"/>
  <p:notesStyle>
    <a:lvl1pPr defTabSz="909488" latinLnBrk="0">
      <a:defRPr sz="1200">
        <a:latin typeface="+mj-lt"/>
        <a:ea typeface="+mj-ea"/>
        <a:cs typeface="+mj-cs"/>
        <a:sym typeface="Calibri"/>
      </a:defRPr>
    </a:lvl1pPr>
    <a:lvl2pPr indent="228600" defTabSz="909488" latinLnBrk="0">
      <a:defRPr sz="1200">
        <a:latin typeface="+mj-lt"/>
        <a:ea typeface="+mj-ea"/>
        <a:cs typeface="+mj-cs"/>
        <a:sym typeface="Calibri"/>
      </a:defRPr>
    </a:lvl2pPr>
    <a:lvl3pPr indent="457200" defTabSz="909488" latinLnBrk="0">
      <a:defRPr sz="1200">
        <a:latin typeface="+mj-lt"/>
        <a:ea typeface="+mj-ea"/>
        <a:cs typeface="+mj-cs"/>
        <a:sym typeface="Calibri"/>
      </a:defRPr>
    </a:lvl3pPr>
    <a:lvl4pPr indent="685800" defTabSz="909488" latinLnBrk="0">
      <a:defRPr sz="1200">
        <a:latin typeface="+mj-lt"/>
        <a:ea typeface="+mj-ea"/>
        <a:cs typeface="+mj-cs"/>
        <a:sym typeface="Calibri"/>
      </a:defRPr>
    </a:lvl4pPr>
    <a:lvl5pPr indent="914400" defTabSz="909488" latinLnBrk="0">
      <a:defRPr sz="1200">
        <a:latin typeface="+mj-lt"/>
        <a:ea typeface="+mj-ea"/>
        <a:cs typeface="+mj-cs"/>
        <a:sym typeface="Calibri"/>
      </a:defRPr>
    </a:lvl5pPr>
    <a:lvl6pPr indent="1143000" defTabSz="909488" latinLnBrk="0">
      <a:defRPr sz="1200">
        <a:latin typeface="+mj-lt"/>
        <a:ea typeface="+mj-ea"/>
        <a:cs typeface="+mj-cs"/>
        <a:sym typeface="Calibri"/>
      </a:defRPr>
    </a:lvl6pPr>
    <a:lvl7pPr indent="1371600" defTabSz="909488" latinLnBrk="0">
      <a:defRPr sz="1200">
        <a:latin typeface="+mj-lt"/>
        <a:ea typeface="+mj-ea"/>
        <a:cs typeface="+mj-cs"/>
        <a:sym typeface="Calibri"/>
      </a:defRPr>
    </a:lvl7pPr>
    <a:lvl8pPr indent="1600200" defTabSz="909488" latinLnBrk="0">
      <a:defRPr sz="1200">
        <a:latin typeface="+mj-lt"/>
        <a:ea typeface="+mj-ea"/>
        <a:cs typeface="+mj-cs"/>
        <a:sym typeface="Calibri"/>
      </a:defRPr>
    </a:lvl8pPr>
    <a:lvl9pPr indent="1828800" defTabSz="909488" latinLnBrk="0">
      <a:defRPr sz="1200">
        <a:latin typeface="+mj-lt"/>
        <a:ea typeface="+mj-ea"/>
        <a:cs typeface="+mj-cs"/>
        <a:sym typeface="Calibri"/>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library.minghui.org/categoryb/6,276,11,6.htm"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Shape 163"/>
          <p:cNvSpPr>
            <a:spLocks noGrp="1" noRot="1" noChangeAspect="1"/>
          </p:cNvSpPr>
          <p:nvPr>
            <p:ph type="sldImg"/>
          </p:nvPr>
        </p:nvSpPr>
        <p:spPr>
          <a:prstGeom prst="rect">
            <a:avLst/>
          </a:prstGeom>
        </p:spPr>
        <p:txBody>
          <a:bodyPr/>
          <a:lstStyle/>
          <a:p>
            <a:endParaRPr/>
          </a:p>
        </p:txBody>
      </p:sp>
      <p:sp>
        <p:nvSpPr>
          <p:cNvPr id="164" name="Shape 164"/>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Shape 220"/>
          <p:cNvSpPr>
            <a:spLocks noGrp="1" noRot="1" noChangeAspect="1"/>
          </p:cNvSpPr>
          <p:nvPr>
            <p:ph type="sldImg"/>
          </p:nvPr>
        </p:nvSpPr>
        <p:spPr>
          <a:prstGeom prst="rect">
            <a:avLst/>
          </a:prstGeom>
        </p:spPr>
        <p:txBody>
          <a:bodyPr/>
          <a:lstStyle/>
          <a:p>
            <a:endParaRPr/>
          </a:p>
        </p:txBody>
      </p:sp>
      <p:sp>
        <p:nvSpPr>
          <p:cNvPr id="221" name="Shape 221"/>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 name="Shape 208"/>
          <p:cNvSpPr>
            <a:spLocks noGrp="1" noRot="1" noChangeAspect="1"/>
          </p:cNvSpPr>
          <p:nvPr>
            <p:ph type="sldImg"/>
          </p:nvPr>
        </p:nvSpPr>
        <p:spPr>
          <a:prstGeom prst="rect">
            <a:avLst/>
          </a:prstGeom>
        </p:spPr>
        <p:txBody>
          <a:bodyPr/>
          <a:lstStyle/>
          <a:p>
            <a:endParaRPr/>
          </a:p>
        </p:txBody>
      </p:sp>
      <p:sp>
        <p:nvSpPr>
          <p:cNvPr id="209" name="Shape 209"/>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Shape 220"/>
          <p:cNvSpPr>
            <a:spLocks noGrp="1" noRot="1" noChangeAspect="1"/>
          </p:cNvSpPr>
          <p:nvPr>
            <p:ph type="sldImg"/>
          </p:nvPr>
        </p:nvSpPr>
        <p:spPr>
          <a:prstGeom prst="rect">
            <a:avLst/>
          </a:prstGeom>
        </p:spPr>
        <p:txBody>
          <a:bodyPr/>
          <a:lstStyle/>
          <a:p>
            <a:endParaRPr/>
          </a:p>
        </p:txBody>
      </p:sp>
      <p:sp>
        <p:nvSpPr>
          <p:cNvPr id="221" name="Shape 221"/>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Shape 276"/>
          <p:cNvSpPr>
            <a:spLocks noGrp="1" noRot="1" noChangeAspect="1"/>
          </p:cNvSpPr>
          <p:nvPr>
            <p:ph type="sldImg"/>
          </p:nvPr>
        </p:nvSpPr>
        <p:spPr>
          <a:prstGeom prst="rect">
            <a:avLst/>
          </a:prstGeom>
        </p:spPr>
        <p:txBody>
          <a:bodyPr/>
          <a:lstStyle/>
          <a:p>
            <a:endParaRPr/>
          </a:p>
        </p:txBody>
      </p:sp>
      <p:sp>
        <p:nvSpPr>
          <p:cNvPr id="277" name="Shape 277"/>
          <p:cNvSpPr>
            <a:spLocks noGrp="1"/>
          </p:cNvSpPr>
          <p:nvPr>
            <p:ph type="body" sz="quarter" idx="1"/>
          </p:nvPr>
        </p:nvSpPr>
        <p:spPr>
          <a:prstGeom prst="rect">
            <a:avLst/>
          </a:prstGeom>
        </p:spPr>
        <p:txBody>
          <a:bodyPr/>
          <a:lstStyle/>
          <a:p>
            <a:pPr>
              <a:defRPr b="1"/>
            </a:pPr>
            <a:r>
              <a:t>XX省惡人恶报事例</a:t>
            </a:r>
          </a:p>
          <a:p>
            <a:pPr>
              <a:defRPr u="sng"/>
            </a:pPr>
            <a:r>
              <a:rPr>
                <a:solidFill>
                  <a:srgbClr val="0000FF"/>
                </a:solidFill>
                <a:uFill>
                  <a:solidFill>
                    <a:srgbClr val="0000FF"/>
                  </a:solidFill>
                </a:uFill>
                <a:hlinkClick r:id="rId3"/>
              </a:rPr>
              <a:t>http://library.minghui.org/categoryb/6,276,11,6.htm</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Shape 220"/>
          <p:cNvSpPr>
            <a:spLocks noGrp="1" noRot="1" noChangeAspect="1"/>
          </p:cNvSpPr>
          <p:nvPr>
            <p:ph type="sldImg"/>
          </p:nvPr>
        </p:nvSpPr>
        <p:spPr>
          <a:prstGeom prst="rect">
            <a:avLst/>
          </a:prstGeom>
        </p:spPr>
        <p:txBody>
          <a:bodyPr/>
          <a:lstStyle/>
          <a:p>
            <a:endParaRPr/>
          </a:p>
        </p:txBody>
      </p:sp>
      <p:sp>
        <p:nvSpPr>
          <p:cNvPr id="221" name="Shape 221"/>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Shape 276"/>
          <p:cNvSpPr>
            <a:spLocks noGrp="1" noRot="1" noChangeAspect="1"/>
          </p:cNvSpPr>
          <p:nvPr>
            <p:ph type="sldImg"/>
          </p:nvPr>
        </p:nvSpPr>
        <p:spPr>
          <a:prstGeom prst="rect">
            <a:avLst/>
          </a:prstGeom>
        </p:spPr>
        <p:txBody>
          <a:bodyPr/>
          <a:lstStyle/>
          <a:p>
            <a:endParaRPr/>
          </a:p>
        </p:txBody>
      </p:sp>
      <p:sp>
        <p:nvSpPr>
          <p:cNvPr id="277" name="Shape 277"/>
          <p:cNvSpPr>
            <a:spLocks noGrp="1"/>
          </p:cNvSpPr>
          <p:nvPr>
            <p:ph type="body" sz="quarter" idx="1"/>
          </p:nvPr>
        </p:nvSpPr>
        <p:spPr>
          <a:prstGeom prst="rect">
            <a:avLst/>
          </a:prstGeom>
        </p:spPr>
        <p:txBody>
          <a:bodyPr/>
          <a:lstStyle/>
          <a:p>
            <a:pPr>
              <a:defRPr b="1"/>
            </a:pPr>
            <a:r>
              <a:t>XX省惡人恶报事例</a:t>
            </a:r>
          </a:p>
          <a:p>
            <a:pPr>
              <a:defRPr u="sng"/>
            </a:pPr>
            <a:r>
              <a:rPr>
                <a:solidFill>
                  <a:srgbClr val="0000FF"/>
                </a:solidFill>
                <a:uFill>
                  <a:solidFill>
                    <a:srgbClr val="0000FF"/>
                  </a:solidFill>
                </a:uFill>
                <a:hlinkClick r:id="rId3"/>
              </a:rPr>
              <a:t>http://library.minghui.org/categoryb/6,276,11,6.htm</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Shape 220"/>
          <p:cNvSpPr>
            <a:spLocks noGrp="1" noRot="1" noChangeAspect="1"/>
          </p:cNvSpPr>
          <p:nvPr>
            <p:ph type="sldImg"/>
          </p:nvPr>
        </p:nvSpPr>
        <p:spPr>
          <a:prstGeom prst="rect">
            <a:avLst/>
          </a:prstGeom>
        </p:spPr>
        <p:txBody>
          <a:bodyPr/>
          <a:lstStyle/>
          <a:p>
            <a:endParaRPr/>
          </a:p>
        </p:txBody>
      </p:sp>
      <p:sp>
        <p:nvSpPr>
          <p:cNvPr id="221" name="Shape 221"/>
          <p:cNvSpPr>
            <a:spLocks noGrp="1"/>
          </p:cNvSpPr>
          <p:nvPr>
            <p:ph type="body" sz="quarter" idx="1"/>
          </p:nvPr>
        </p:nvSpPr>
        <p:spPr>
          <a:prstGeom prst="rect">
            <a:avLst/>
          </a:prstGeom>
        </p:spPr>
        <p:txBody>
          <a:bodyPr/>
          <a:lstStyle/>
          <a:p>
            <a:pPr defTabSz="914400">
              <a:lnSpc>
                <a:spcPct val="100000"/>
              </a:lnSpc>
              <a:defRPr sz="1200" b="1">
                <a:latin typeface="Calibri"/>
                <a:ea typeface="Calibri"/>
                <a:cs typeface="Calibri"/>
                <a:sym typeface="Calibri"/>
              </a:defRPr>
            </a:pPr>
            <a:r>
              <a:t>XX省惡人恶报事例</a:t>
            </a:r>
          </a:p>
          <a:p>
            <a:pPr defTabSz="914400">
              <a:lnSpc>
                <a:spcPct val="100000"/>
              </a:lnSpc>
              <a:defRPr sz="1200" u="sng">
                <a:solidFill>
                  <a:srgbClr val="0000FF"/>
                </a:solidFill>
                <a:uFill>
                  <a:solidFill>
                    <a:srgbClr val="0000FF"/>
                  </a:solidFill>
                </a:uFill>
                <a:latin typeface="Calibri"/>
                <a:ea typeface="Calibri"/>
                <a:cs typeface="Calibri"/>
                <a:sym typeface="Calibri"/>
              </a:defRPr>
            </a:pPr>
            <a:r>
              <a:rPr>
                <a:hlinkClick r:id="rId3"/>
              </a:rPr>
              <a:t>http://library.minghui.org/categoryb/6,276,11,6.htm</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標題投影片">
    <p:spTree>
      <p:nvGrpSpPr>
        <p:cNvPr id="1" name=""/>
        <p:cNvGrpSpPr/>
        <p:nvPr/>
      </p:nvGrpSpPr>
      <p:grpSpPr>
        <a:xfrm>
          <a:off x="0" y="0"/>
          <a:ext cx="0" cy="0"/>
          <a:chOff x="0" y="0"/>
          <a:chExt cx="0" cy="0"/>
        </a:xfrm>
      </p:grpSpPr>
      <p:sp>
        <p:nvSpPr>
          <p:cNvPr id="11" name="大標題文字"/>
          <p:cNvSpPr txBox="1">
            <a:spLocks noGrp="1"/>
          </p:cNvSpPr>
          <p:nvPr>
            <p:ph type="title"/>
          </p:nvPr>
        </p:nvSpPr>
        <p:spPr>
          <a:xfrm>
            <a:off x="685800" y="2130425"/>
            <a:ext cx="7772400" cy="1470026"/>
          </a:xfrm>
          <a:prstGeom prst="rect">
            <a:avLst/>
          </a:prstGeom>
        </p:spPr>
        <p:txBody>
          <a:bodyPr/>
          <a:lstStyle/>
          <a:p>
            <a:r>
              <a:t>大標題文字</a:t>
            </a:r>
          </a:p>
        </p:txBody>
      </p:sp>
      <p:sp>
        <p:nvSpPr>
          <p:cNvPr id="12" name="內文層級一…"/>
          <p:cNvSpPr txBox="1">
            <a:spLocks noGrp="1"/>
          </p:cNvSpPr>
          <p:nvPr>
            <p:ph type="body" sz="quarter" idx="1"/>
          </p:nvPr>
        </p:nvSpPr>
        <p:spPr>
          <a:xfrm>
            <a:off x="1371600" y="3886200"/>
            <a:ext cx="6400800" cy="1752600"/>
          </a:xfrm>
          <a:prstGeom prst="rect">
            <a:avLst/>
          </a:prstGeom>
        </p:spPr>
        <p:txBody>
          <a:bodyPr/>
          <a:lstStyle>
            <a:lvl1pPr marL="0" indent="0" algn="ctr">
              <a:buSzTx/>
              <a:buFontTx/>
              <a:buNone/>
              <a:defRPr>
                <a:solidFill>
                  <a:srgbClr val="888888"/>
                </a:solidFill>
              </a:defRPr>
            </a:lvl1pPr>
            <a:lvl2pPr marL="0" indent="454728" algn="ctr">
              <a:buSzTx/>
              <a:buFontTx/>
              <a:buNone/>
              <a:defRPr>
                <a:solidFill>
                  <a:srgbClr val="888888"/>
                </a:solidFill>
              </a:defRPr>
            </a:lvl2pPr>
            <a:lvl3pPr marL="0" indent="909488" algn="ctr">
              <a:buSzTx/>
              <a:buFontTx/>
              <a:buNone/>
              <a:defRPr>
                <a:solidFill>
                  <a:srgbClr val="888888"/>
                </a:solidFill>
              </a:defRPr>
            </a:lvl3pPr>
            <a:lvl4pPr marL="0" indent="1364249" algn="ctr">
              <a:buSzTx/>
              <a:buFontTx/>
              <a:buNone/>
              <a:defRPr>
                <a:solidFill>
                  <a:srgbClr val="888888"/>
                </a:solidFill>
              </a:defRPr>
            </a:lvl4pPr>
            <a:lvl5pPr marL="0" indent="1819000" algn="ctr">
              <a:buSzTx/>
              <a:buFontTx/>
              <a:buNone/>
              <a:defRPr>
                <a:solidFill>
                  <a:srgbClr val="888888"/>
                </a:solidFill>
              </a:defRPr>
            </a:lvl5pPr>
          </a:lstStyle>
          <a:p>
            <a:r>
              <a:t>內文層級一</a:t>
            </a:r>
          </a:p>
          <a:p>
            <a:pPr lvl="1"/>
            <a:r>
              <a:t>內文層級二</a:t>
            </a:r>
          </a:p>
          <a:p>
            <a:pPr lvl="2"/>
            <a:r>
              <a:t>內文層級三</a:t>
            </a:r>
          </a:p>
          <a:p>
            <a:pPr lvl="3"/>
            <a:r>
              <a:t>內文層級四</a:t>
            </a:r>
          </a:p>
          <a:p>
            <a:pPr lvl="4"/>
            <a:r>
              <a:t>內文層級五</a:t>
            </a:r>
          </a:p>
        </p:txBody>
      </p:sp>
      <p:sp>
        <p:nvSpPr>
          <p:cNvPr id="13"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標題及直排文字">
    <p:spTree>
      <p:nvGrpSpPr>
        <p:cNvPr id="1" name=""/>
        <p:cNvGrpSpPr/>
        <p:nvPr/>
      </p:nvGrpSpPr>
      <p:grpSpPr>
        <a:xfrm>
          <a:off x="0" y="0"/>
          <a:ext cx="0" cy="0"/>
          <a:chOff x="0" y="0"/>
          <a:chExt cx="0" cy="0"/>
        </a:xfrm>
      </p:grpSpPr>
      <p:sp>
        <p:nvSpPr>
          <p:cNvPr id="92" name="大標題文字"/>
          <p:cNvSpPr txBox="1">
            <a:spLocks noGrp="1"/>
          </p:cNvSpPr>
          <p:nvPr>
            <p:ph type="title"/>
          </p:nvPr>
        </p:nvSpPr>
        <p:spPr>
          <a:prstGeom prst="rect">
            <a:avLst/>
          </a:prstGeom>
        </p:spPr>
        <p:txBody>
          <a:bodyPr/>
          <a:lstStyle/>
          <a:p>
            <a:r>
              <a:t>大標題文字</a:t>
            </a:r>
          </a:p>
        </p:txBody>
      </p:sp>
      <p:sp>
        <p:nvSpPr>
          <p:cNvPr id="93" name="內文層級一…"/>
          <p:cNvSpPr txBox="1">
            <a:spLocks noGrp="1"/>
          </p:cNvSpPr>
          <p:nvPr>
            <p:ph type="body" idx="1"/>
          </p:nvPr>
        </p:nvSpPr>
        <p:spPr>
          <a:prstGeom prst="rect">
            <a:avLst/>
          </a:prstGeom>
        </p:spPr>
        <p:txBody>
          <a:bodyPr/>
          <a:lstStyle/>
          <a:p>
            <a:r>
              <a:t>內文層級一</a:t>
            </a:r>
          </a:p>
          <a:p>
            <a:pPr lvl="1"/>
            <a:r>
              <a:t>內文層級二</a:t>
            </a:r>
          </a:p>
          <a:p>
            <a:pPr lvl="2"/>
            <a:r>
              <a:t>內文層級三</a:t>
            </a:r>
          </a:p>
          <a:p>
            <a:pPr lvl="3"/>
            <a:r>
              <a:t>內文層級四</a:t>
            </a:r>
          </a:p>
          <a:p>
            <a:pPr lvl="4"/>
            <a:r>
              <a:t>內文層級五</a:t>
            </a:r>
          </a:p>
        </p:txBody>
      </p:sp>
      <p:sp>
        <p:nvSpPr>
          <p:cNvPr id="94"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直排標題及文字">
    <p:spTree>
      <p:nvGrpSpPr>
        <p:cNvPr id="1" name=""/>
        <p:cNvGrpSpPr/>
        <p:nvPr/>
      </p:nvGrpSpPr>
      <p:grpSpPr>
        <a:xfrm>
          <a:off x="0" y="0"/>
          <a:ext cx="0" cy="0"/>
          <a:chOff x="0" y="0"/>
          <a:chExt cx="0" cy="0"/>
        </a:xfrm>
      </p:grpSpPr>
      <p:sp>
        <p:nvSpPr>
          <p:cNvPr id="101" name="大標題文字"/>
          <p:cNvSpPr txBox="1">
            <a:spLocks noGrp="1"/>
          </p:cNvSpPr>
          <p:nvPr>
            <p:ph type="title"/>
          </p:nvPr>
        </p:nvSpPr>
        <p:spPr>
          <a:xfrm>
            <a:off x="6629400" y="274742"/>
            <a:ext cx="2057400" cy="5851526"/>
          </a:xfrm>
          <a:prstGeom prst="rect">
            <a:avLst/>
          </a:prstGeom>
        </p:spPr>
        <p:txBody>
          <a:bodyPr/>
          <a:lstStyle/>
          <a:p>
            <a:r>
              <a:t>大標題文字</a:t>
            </a:r>
          </a:p>
        </p:txBody>
      </p:sp>
      <p:sp>
        <p:nvSpPr>
          <p:cNvPr id="102" name="內文層級一…"/>
          <p:cNvSpPr txBox="1">
            <a:spLocks noGrp="1"/>
          </p:cNvSpPr>
          <p:nvPr>
            <p:ph type="body" idx="1"/>
          </p:nvPr>
        </p:nvSpPr>
        <p:spPr>
          <a:xfrm>
            <a:off x="457200" y="274742"/>
            <a:ext cx="6019800" cy="5851526"/>
          </a:xfrm>
          <a:prstGeom prst="rect">
            <a:avLst/>
          </a:prstGeom>
        </p:spPr>
        <p:txBody>
          <a:bodyPr/>
          <a:lstStyle/>
          <a:p>
            <a:r>
              <a:t>內文層級一</a:t>
            </a:r>
          </a:p>
          <a:p>
            <a:pPr lvl="1"/>
            <a:r>
              <a:t>內文層級二</a:t>
            </a:r>
          </a:p>
          <a:p>
            <a:pPr lvl="2"/>
            <a:r>
              <a:t>內文層級三</a:t>
            </a:r>
          </a:p>
          <a:p>
            <a:pPr lvl="3"/>
            <a:r>
              <a:t>內文層級四</a:t>
            </a:r>
          </a:p>
          <a:p>
            <a:pPr lvl="4"/>
            <a:r>
              <a:t>內文層級五</a:t>
            </a:r>
          </a:p>
        </p:txBody>
      </p:sp>
      <p:sp>
        <p:nvSpPr>
          <p:cNvPr id="103"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大標題與副標題">
    <p:spTree>
      <p:nvGrpSpPr>
        <p:cNvPr id="1" name=""/>
        <p:cNvGrpSpPr/>
        <p:nvPr/>
      </p:nvGrpSpPr>
      <p:grpSpPr>
        <a:xfrm>
          <a:off x="0" y="0"/>
          <a:ext cx="0" cy="0"/>
          <a:chOff x="0" y="0"/>
          <a:chExt cx="0" cy="0"/>
        </a:xfrm>
      </p:grpSpPr>
      <p:sp>
        <p:nvSpPr>
          <p:cNvPr id="110" name="大標題文字"/>
          <p:cNvSpPr txBox="1">
            <a:spLocks noGrp="1"/>
          </p:cNvSpPr>
          <p:nvPr>
            <p:ph type="title"/>
          </p:nvPr>
        </p:nvSpPr>
        <p:spPr>
          <a:xfrm>
            <a:off x="893073" y="1151929"/>
            <a:ext cx="7358064" cy="2321720"/>
          </a:xfrm>
          <a:prstGeom prst="rect">
            <a:avLst/>
          </a:prstGeom>
        </p:spPr>
        <p:txBody>
          <a:bodyPr lIns="35513" tIns="35513" rIns="35513" bIns="35513" anchor="b"/>
          <a:lstStyle>
            <a:lvl1pPr defTabSz="408567">
              <a:defRPr sz="5600">
                <a:latin typeface="Helvetica Neue Medium"/>
                <a:ea typeface="Helvetica Neue Medium"/>
                <a:cs typeface="Helvetica Neue Medium"/>
                <a:sym typeface="Helvetica Neue Medium"/>
              </a:defRPr>
            </a:lvl1pPr>
          </a:lstStyle>
          <a:p>
            <a:r>
              <a:t>大標題文字</a:t>
            </a:r>
          </a:p>
        </p:txBody>
      </p:sp>
      <p:sp>
        <p:nvSpPr>
          <p:cNvPr id="111" name="內文層級一…"/>
          <p:cNvSpPr txBox="1">
            <a:spLocks noGrp="1"/>
          </p:cNvSpPr>
          <p:nvPr>
            <p:ph type="body" sz="quarter" idx="1"/>
          </p:nvPr>
        </p:nvSpPr>
        <p:spPr>
          <a:xfrm>
            <a:off x="893073" y="3545085"/>
            <a:ext cx="7358064" cy="794743"/>
          </a:xfrm>
          <a:prstGeom prst="rect">
            <a:avLst/>
          </a:prstGeom>
        </p:spPr>
        <p:txBody>
          <a:bodyPr lIns="35513" tIns="35513" rIns="35513" bIns="35513"/>
          <a:lstStyle>
            <a:lvl1pPr marL="0" indent="0" algn="ctr" defTabSz="408567">
              <a:spcBef>
                <a:spcPts val="0"/>
              </a:spcBef>
              <a:buSzTx/>
              <a:buFontTx/>
              <a:buNone/>
              <a:defRPr sz="2600">
                <a:latin typeface="Helvetica Neue"/>
                <a:ea typeface="Helvetica Neue"/>
                <a:cs typeface="Helvetica Neue"/>
                <a:sym typeface="Helvetica Neue"/>
              </a:defRPr>
            </a:lvl1pPr>
            <a:lvl2pPr marL="0" indent="0" algn="ctr" defTabSz="408567">
              <a:spcBef>
                <a:spcPts val="0"/>
              </a:spcBef>
              <a:buSzTx/>
              <a:buFontTx/>
              <a:buNone/>
              <a:defRPr sz="2600">
                <a:latin typeface="Helvetica Neue"/>
                <a:ea typeface="Helvetica Neue"/>
                <a:cs typeface="Helvetica Neue"/>
                <a:sym typeface="Helvetica Neue"/>
              </a:defRPr>
            </a:lvl2pPr>
            <a:lvl3pPr marL="0" indent="0" algn="ctr" defTabSz="408567">
              <a:spcBef>
                <a:spcPts val="0"/>
              </a:spcBef>
              <a:buSzTx/>
              <a:buFontTx/>
              <a:buNone/>
              <a:defRPr sz="2600">
                <a:latin typeface="Helvetica Neue"/>
                <a:ea typeface="Helvetica Neue"/>
                <a:cs typeface="Helvetica Neue"/>
                <a:sym typeface="Helvetica Neue"/>
              </a:defRPr>
            </a:lvl3pPr>
            <a:lvl4pPr marL="0" indent="0" algn="ctr" defTabSz="408567">
              <a:spcBef>
                <a:spcPts val="0"/>
              </a:spcBef>
              <a:buSzTx/>
              <a:buFontTx/>
              <a:buNone/>
              <a:defRPr sz="2600">
                <a:latin typeface="Helvetica Neue"/>
                <a:ea typeface="Helvetica Neue"/>
                <a:cs typeface="Helvetica Neue"/>
                <a:sym typeface="Helvetica Neue"/>
              </a:defRPr>
            </a:lvl4pPr>
            <a:lvl5pPr marL="0" indent="0" algn="ctr" defTabSz="408567">
              <a:spcBef>
                <a:spcPts val="0"/>
              </a:spcBef>
              <a:buSzTx/>
              <a:buFontTx/>
              <a:buNone/>
              <a:defRPr sz="2600">
                <a:latin typeface="Helvetica Neue"/>
                <a:ea typeface="Helvetica Neue"/>
                <a:cs typeface="Helvetica Neue"/>
                <a:sym typeface="Helvetica Neue"/>
              </a:defRPr>
            </a:lvl5pPr>
          </a:lstStyle>
          <a:p>
            <a:r>
              <a:t>內文層級一</a:t>
            </a:r>
          </a:p>
          <a:p>
            <a:pPr lvl="1"/>
            <a:r>
              <a:t>內文層級二</a:t>
            </a:r>
          </a:p>
          <a:p>
            <a:pPr lvl="2"/>
            <a:r>
              <a:t>內文層級三</a:t>
            </a:r>
          </a:p>
          <a:p>
            <a:pPr lvl="3"/>
            <a:r>
              <a:t>內文層級四</a:t>
            </a:r>
          </a:p>
          <a:p>
            <a:pPr lvl="4"/>
            <a:r>
              <a:t>內文層級五</a:t>
            </a:r>
          </a:p>
        </p:txBody>
      </p:sp>
      <p:sp>
        <p:nvSpPr>
          <p:cNvPr id="112" name="幻燈片編號"/>
          <p:cNvSpPr txBox="1">
            <a:spLocks noGrp="1"/>
          </p:cNvSpPr>
          <p:nvPr>
            <p:ph type="sldNum" sz="quarter" idx="2"/>
          </p:nvPr>
        </p:nvSpPr>
        <p:spPr>
          <a:xfrm>
            <a:off x="4456081" y="6536635"/>
            <a:ext cx="239074" cy="232074"/>
          </a:xfrm>
          <a:prstGeom prst="rect">
            <a:avLst/>
          </a:prstGeom>
        </p:spPr>
        <p:txBody>
          <a:bodyPr lIns="35513" tIns="35513" rIns="35513" bIns="35513" anchor="t"/>
          <a:lstStyle>
            <a:lvl1pPr algn="l">
              <a:defRPr sz="1100">
                <a:solidFill>
                  <a:srgbClr val="000000"/>
                </a:solidFill>
                <a:latin typeface="Helvetica Neue Thin"/>
                <a:ea typeface="Helvetica Neue Thin"/>
                <a:cs typeface="Helvetica Neue Thin"/>
                <a:sym typeface="Helvetica Neue Thin"/>
              </a:defRPr>
            </a:lvl1p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照片 - 水平">
    <p:spTree>
      <p:nvGrpSpPr>
        <p:cNvPr id="1" name=""/>
        <p:cNvGrpSpPr/>
        <p:nvPr/>
      </p:nvGrpSpPr>
      <p:grpSpPr>
        <a:xfrm>
          <a:off x="0" y="0"/>
          <a:ext cx="0" cy="0"/>
          <a:chOff x="0" y="0"/>
          <a:chExt cx="0" cy="0"/>
        </a:xfrm>
      </p:grpSpPr>
      <p:sp>
        <p:nvSpPr>
          <p:cNvPr id="119" name="影像"/>
          <p:cNvSpPr>
            <a:spLocks noGrp="1"/>
          </p:cNvSpPr>
          <p:nvPr>
            <p:ph type="pic" idx="13"/>
          </p:nvPr>
        </p:nvSpPr>
        <p:spPr>
          <a:xfrm>
            <a:off x="1143000" y="473273"/>
            <a:ext cx="6858000" cy="4152306"/>
          </a:xfrm>
          <a:prstGeom prst="rect">
            <a:avLst/>
          </a:prstGeom>
        </p:spPr>
        <p:txBody>
          <a:bodyPr lIns="91439" tIns="45719" rIns="91439" bIns="45719">
            <a:noAutofit/>
          </a:bodyPr>
          <a:lstStyle/>
          <a:p>
            <a:endParaRPr/>
          </a:p>
        </p:txBody>
      </p:sp>
      <p:sp>
        <p:nvSpPr>
          <p:cNvPr id="120" name="大標題文字"/>
          <p:cNvSpPr txBox="1">
            <a:spLocks noGrp="1"/>
          </p:cNvSpPr>
          <p:nvPr>
            <p:ph type="title"/>
          </p:nvPr>
        </p:nvSpPr>
        <p:spPr>
          <a:xfrm>
            <a:off x="893073" y="4723805"/>
            <a:ext cx="7358064" cy="1000126"/>
          </a:xfrm>
          <a:prstGeom prst="rect">
            <a:avLst/>
          </a:prstGeom>
        </p:spPr>
        <p:txBody>
          <a:bodyPr lIns="35513" tIns="35513" rIns="35513" bIns="35513" anchor="b"/>
          <a:lstStyle>
            <a:lvl1pPr defTabSz="408567">
              <a:defRPr sz="5600">
                <a:latin typeface="Helvetica Neue Medium"/>
                <a:ea typeface="Helvetica Neue Medium"/>
                <a:cs typeface="Helvetica Neue Medium"/>
                <a:sym typeface="Helvetica Neue Medium"/>
              </a:defRPr>
            </a:lvl1pPr>
          </a:lstStyle>
          <a:p>
            <a:r>
              <a:t>大標題文字</a:t>
            </a:r>
          </a:p>
        </p:txBody>
      </p:sp>
      <p:sp>
        <p:nvSpPr>
          <p:cNvPr id="121" name="內文層級一…"/>
          <p:cNvSpPr txBox="1">
            <a:spLocks noGrp="1"/>
          </p:cNvSpPr>
          <p:nvPr>
            <p:ph type="body" sz="quarter" idx="1"/>
          </p:nvPr>
        </p:nvSpPr>
        <p:spPr>
          <a:xfrm>
            <a:off x="893073" y="5732858"/>
            <a:ext cx="7358064" cy="794743"/>
          </a:xfrm>
          <a:prstGeom prst="rect">
            <a:avLst/>
          </a:prstGeom>
        </p:spPr>
        <p:txBody>
          <a:bodyPr lIns="35513" tIns="35513" rIns="35513" bIns="35513"/>
          <a:lstStyle>
            <a:lvl1pPr marL="0" indent="0" algn="ctr" defTabSz="408567">
              <a:spcBef>
                <a:spcPts val="0"/>
              </a:spcBef>
              <a:buSzTx/>
              <a:buFontTx/>
              <a:buNone/>
              <a:defRPr sz="2600">
                <a:latin typeface="Helvetica Neue"/>
                <a:ea typeface="Helvetica Neue"/>
                <a:cs typeface="Helvetica Neue"/>
                <a:sym typeface="Helvetica Neue"/>
              </a:defRPr>
            </a:lvl1pPr>
            <a:lvl2pPr marL="0" indent="0" algn="ctr" defTabSz="408567">
              <a:spcBef>
                <a:spcPts val="0"/>
              </a:spcBef>
              <a:buSzTx/>
              <a:buFontTx/>
              <a:buNone/>
              <a:defRPr sz="2600">
                <a:latin typeface="Helvetica Neue"/>
                <a:ea typeface="Helvetica Neue"/>
                <a:cs typeface="Helvetica Neue"/>
                <a:sym typeface="Helvetica Neue"/>
              </a:defRPr>
            </a:lvl2pPr>
            <a:lvl3pPr marL="0" indent="0" algn="ctr" defTabSz="408567">
              <a:spcBef>
                <a:spcPts val="0"/>
              </a:spcBef>
              <a:buSzTx/>
              <a:buFontTx/>
              <a:buNone/>
              <a:defRPr sz="2600">
                <a:latin typeface="Helvetica Neue"/>
                <a:ea typeface="Helvetica Neue"/>
                <a:cs typeface="Helvetica Neue"/>
                <a:sym typeface="Helvetica Neue"/>
              </a:defRPr>
            </a:lvl3pPr>
            <a:lvl4pPr marL="0" indent="0" algn="ctr" defTabSz="408567">
              <a:spcBef>
                <a:spcPts val="0"/>
              </a:spcBef>
              <a:buSzTx/>
              <a:buFontTx/>
              <a:buNone/>
              <a:defRPr sz="2600">
                <a:latin typeface="Helvetica Neue"/>
                <a:ea typeface="Helvetica Neue"/>
                <a:cs typeface="Helvetica Neue"/>
                <a:sym typeface="Helvetica Neue"/>
              </a:defRPr>
            </a:lvl4pPr>
            <a:lvl5pPr marL="0" indent="0" algn="ctr" defTabSz="408567">
              <a:spcBef>
                <a:spcPts val="0"/>
              </a:spcBef>
              <a:buSzTx/>
              <a:buFontTx/>
              <a:buNone/>
              <a:defRPr sz="2600">
                <a:latin typeface="Helvetica Neue"/>
                <a:ea typeface="Helvetica Neue"/>
                <a:cs typeface="Helvetica Neue"/>
                <a:sym typeface="Helvetica Neue"/>
              </a:defRPr>
            </a:lvl5pPr>
          </a:lstStyle>
          <a:p>
            <a:r>
              <a:t>內文層級一</a:t>
            </a:r>
          </a:p>
          <a:p>
            <a:pPr lvl="1"/>
            <a:r>
              <a:t>內文層級二</a:t>
            </a:r>
          </a:p>
          <a:p>
            <a:pPr lvl="2"/>
            <a:r>
              <a:t>內文層級三</a:t>
            </a:r>
          </a:p>
          <a:p>
            <a:pPr lvl="3"/>
            <a:r>
              <a:t>內文層級四</a:t>
            </a:r>
          </a:p>
          <a:p>
            <a:pPr lvl="4"/>
            <a:r>
              <a:t>內文層級五</a:t>
            </a:r>
          </a:p>
        </p:txBody>
      </p:sp>
      <p:sp>
        <p:nvSpPr>
          <p:cNvPr id="122" name="幻燈片編號"/>
          <p:cNvSpPr txBox="1">
            <a:spLocks noGrp="1"/>
          </p:cNvSpPr>
          <p:nvPr>
            <p:ph type="sldNum" sz="quarter" idx="2"/>
          </p:nvPr>
        </p:nvSpPr>
        <p:spPr>
          <a:xfrm>
            <a:off x="4456081" y="6536635"/>
            <a:ext cx="239074" cy="232074"/>
          </a:xfrm>
          <a:prstGeom prst="rect">
            <a:avLst/>
          </a:prstGeom>
        </p:spPr>
        <p:txBody>
          <a:bodyPr lIns="35513" tIns="35513" rIns="35513" bIns="35513" anchor="t"/>
          <a:lstStyle>
            <a:lvl1pPr algn="l">
              <a:defRPr sz="1100">
                <a:solidFill>
                  <a:srgbClr val="000000"/>
                </a:solidFill>
                <a:latin typeface="Helvetica Neue Light"/>
                <a:ea typeface="Helvetica Neue Light"/>
                <a:cs typeface="Helvetica Neue Light"/>
                <a:sym typeface="Helvetica Neue Light"/>
              </a:defRPr>
            </a:lvl1p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大標題 - 中央">
    <p:spTree>
      <p:nvGrpSpPr>
        <p:cNvPr id="1" name=""/>
        <p:cNvGrpSpPr/>
        <p:nvPr/>
      </p:nvGrpSpPr>
      <p:grpSpPr>
        <a:xfrm>
          <a:off x="0" y="0"/>
          <a:ext cx="0" cy="0"/>
          <a:chOff x="0" y="0"/>
          <a:chExt cx="0" cy="0"/>
        </a:xfrm>
      </p:grpSpPr>
      <p:sp>
        <p:nvSpPr>
          <p:cNvPr id="129" name="大標題文字"/>
          <p:cNvSpPr txBox="1">
            <a:spLocks noGrp="1"/>
          </p:cNvSpPr>
          <p:nvPr>
            <p:ph type="title"/>
          </p:nvPr>
        </p:nvSpPr>
        <p:spPr>
          <a:xfrm>
            <a:off x="893073" y="2268141"/>
            <a:ext cx="7358064" cy="2321719"/>
          </a:xfrm>
          <a:prstGeom prst="rect">
            <a:avLst/>
          </a:prstGeom>
        </p:spPr>
        <p:txBody>
          <a:bodyPr lIns="35513" tIns="35513" rIns="35513" bIns="35513"/>
          <a:lstStyle>
            <a:lvl1pPr defTabSz="408567">
              <a:defRPr sz="5600">
                <a:latin typeface="Helvetica Neue Medium"/>
                <a:ea typeface="Helvetica Neue Medium"/>
                <a:cs typeface="Helvetica Neue Medium"/>
                <a:sym typeface="Helvetica Neue Medium"/>
              </a:defRPr>
            </a:lvl1pPr>
          </a:lstStyle>
          <a:p>
            <a:r>
              <a:t>大標題文字</a:t>
            </a:r>
          </a:p>
        </p:txBody>
      </p:sp>
      <p:sp>
        <p:nvSpPr>
          <p:cNvPr id="130" name="幻燈片編號"/>
          <p:cNvSpPr txBox="1">
            <a:spLocks noGrp="1"/>
          </p:cNvSpPr>
          <p:nvPr>
            <p:ph type="sldNum" sz="quarter" idx="2"/>
          </p:nvPr>
        </p:nvSpPr>
        <p:spPr>
          <a:xfrm>
            <a:off x="4456081" y="6536635"/>
            <a:ext cx="239074" cy="232074"/>
          </a:xfrm>
          <a:prstGeom prst="rect">
            <a:avLst/>
          </a:prstGeom>
        </p:spPr>
        <p:txBody>
          <a:bodyPr lIns="35513" tIns="35513" rIns="35513" bIns="35513" anchor="t"/>
          <a:lstStyle>
            <a:lvl1pPr algn="l">
              <a:defRPr sz="1100">
                <a:solidFill>
                  <a:srgbClr val="000000"/>
                </a:solidFill>
                <a:latin typeface="Helvetica Neue Light"/>
                <a:ea typeface="Helvetica Neue Light"/>
                <a:cs typeface="Helvetica Neue Light"/>
                <a:sym typeface="Helvetica Neue Light"/>
              </a:defRPr>
            </a:lvl1p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照片 - 直式">
    <p:spTree>
      <p:nvGrpSpPr>
        <p:cNvPr id="1" name=""/>
        <p:cNvGrpSpPr/>
        <p:nvPr/>
      </p:nvGrpSpPr>
      <p:grpSpPr>
        <a:xfrm>
          <a:off x="0" y="0"/>
          <a:ext cx="0" cy="0"/>
          <a:chOff x="0" y="0"/>
          <a:chExt cx="0" cy="0"/>
        </a:xfrm>
      </p:grpSpPr>
      <p:sp>
        <p:nvSpPr>
          <p:cNvPr id="137" name="影像"/>
          <p:cNvSpPr>
            <a:spLocks noGrp="1"/>
          </p:cNvSpPr>
          <p:nvPr>
            <p:ph type="pic" sz="half" idx="13"/>
          </p:nvPr>
        </p:nvSpPr>
        <p:spPr>
          <a:xfrm>
            <a:off x="4723805" y="446483"/>
            <a:ext cx="3750470" cy="5777509"/>
          </a:xfrm>
          <a:prstGeom prst="rect">
            <a:avLst/>
          </a:prstGeom>
        </p:spPr>
        <p:txBody>
          <a:bodyPr lIns="91439" tIns="45719" rIns="91439" bIns="45719">
            <a:noAutofit/>
          </a:bodyPr>
          <a:lstStyle/>
          <a:p>
            <a:endParaRPr/>
          </a:p>
        </p:txBody>
      </p:sp>
      <p:sp>
        <p:nvSpPr>
          <p:cNvPr id="138" name="大標題文字"/>
          <p:cNvSpPr txBox="1">
            <a:spLocks noGrp="1"/>
          </p:cNvSpPr>
          <p:nvPr>
            <p:ph type="title"/>
          </p:nvPr>
        </p:nvSpPr>
        <p:spPr>
          <a:xfrm>
            <a:off x="669725" y="446483"/>
            <a:ext cx="3750471" cy="2803924"/>
          </a:xfrm>
          <a:prstGeom prst="rect">
            <a:avLst/>
          </a:prstGeom>
        </p:spPr>
        <p:txBody>
          <a:bodyPr lIns="35513" tIns="35513" rIns="35513" bIns="35513" anchor="b"/>
          <a:lstStyle>
            <a:lvl1pPr defTabSz="408567">
              <a:defRPr sz="4200">
                <a:latin typeface="Helvetica Neue Medium"/>
                <a:ea typeface="Helvetica Neue Medium"/>
                <a:cs typeface="Helvetica Neue Medium"/>
                <a:sym typeface="Helvetica Neue Medium"/>
              </a:defRPr>
            </a:lvl1pPr>
          </a:lstStyle>
          <a:p>
            <a:r>
              <a:t>大標題文字</a:t>
            </a:r>
          </a:p>
        </p:txBody>
      </p:sp>
      <p:sp>
        <p:nvSpPr>
          <p:cNvPr id="139" name="內文層級一…"/>
          <p:cNvSpPr txBox="1">
            <a:spLocks noGrp="1"/>
          </p:cNvSpPr>
          <p:nvPr>
            <p:ph type="body" sz="quarter" idx="1"/>
          </p:nvPr>
        </p:nvSpPr>
        <p:spPr>
          <a:xfrm>
            <a:off x="669725" y="3321844"/>
            <a:ext cx="3750471" cy="2893220"/>
          </a:xfrm>
          <a:prstGeom prst="rect">
            <a:avLst/>
          </a:prstGeom>
        </p:spPr>
        <p:txBody>
          <a:bodyPr lIns="35513" tIns="35513" rIns="35513" bIns="35513"/>
          <a:lstStyle>
            <a:lvl1pPr marL="0" indent="0" algn="ctr" defTabSz="408567">
              <a:spcBef>
                <a:spcPts val="0"/>
              </a:spcBef>
              <a:buSzTx/>
              <a:buFontTx/>
              <a:buNone/>
              <a:defRPr sz="2600">
                <a:latin typeface="Helvetica Neue"/>
                <a:ea typeface="Helvetica Neue"/>
                <a:cs typeface="Helvetica Neue"/>
                <a:sym typeface="Helvetica Neue"/>
              </a:defRPr>
            </a:lvl1pPr>
            <a:lvl2pPr marL="0" indent="0" algn="ctr" defTabSz="408567">
              <a:spcBef>
                <a:spcPts val="0"/>
              </a:spcBef>
              <a:buSzTx/>
              <a:buFontTx/>
              <a:buNone/>
              <a:defRPr sz="2600">
                <a:latin typeface="Helvetica Neue"/>
                <a:ea typeface="Helvetica Neue"/>
                <a:cs typeface="Helvetica Neue"/>
                <a:sym typeface="Helvetica Neue"/>
              </a:defRPr>
            </a:lvl2pPr>
            <a:lvl3pPr marL="0" indent="0" algn="ctr" defTabSz="408567">
              <a:spcBef>
                <a:spcPts val="0"/>
              </a:spcBef>
              <a:buSzTx/>
              <a:buFontTx/>
              <a:buNone/>
              <a:defRPr sz="2600">
                <a:latin typeface="Helvetica Neue"/>
                <a:ea typeface="Helvetica Neue"/>
                <a:cs typeface="Helvetica Neue"/>
                <a:sym typeface="Helvetica Neue"/>
              </a:defRPr>
            </a:lvl3pPr>
            <a:lvl4pPr marL="0" indent="0" algn="ctr" defTabSz="408567">
              <a:spcBef>
                <a:spcPts val="0"/>
              </a:spcBef>
              <a:buSzTx/>
              <a:buFontTx/>
              <a:buNone/>
              <a:defRPr sz="2600">
                <a:latin typeface="Helvetica Neue"/>
                <a:ea typeface="Helvetica Neue"/>
                <a:cs typeface="Helvetica Neue"/>
                <a:sym typeface="Helvetica Neue"/>
              </a:defRPr>
            </a:lvl4pPr>
            <a:lvl5pPr marL="0" indent="0" algn="ctr" defTabSz="408567">
              <a:spcBef>
                <a:spcPts val="0"/>
              </a:spcBef>
              <a:buSzTx/>
              <a:buFontTx/>
              <a:buNone/>
              <a:defRPr sz="2600">
                <a:latin typeface="Helvetica Neue"/>
                <a:ea typeface="Helvetica Neue"/>
                <a:cs typeface="Helvetica Neue"/>
                <a:sym typeface="Helvetica Neue"/>
              </a:defRPr>
            </a:lvl5pPr>
          </a:lstStyle>
          <a:p>
            <a:r>
              <a:t>內文層級一</a:t>
            </a:r>
          </a:p>
          <a:p>
            <a:pPr lvl="1"/>
            <a:r>
              <a:t>內文層級二</a:t>
            </a:r>
          </a:p>
          <a:p>
            <a:pPr lvl="2"/>
            <a:r>
              <a:t>內文層級三</a:t>
            </a:r>
          </a:p>
          <a:p>
            <a:pPr lvl="3"/>
            <a:r>
              <a:t>內文層級四</a:t>
            </a:r>
          </a:p>
          <a:p>
            <a:pPr lvl="4"/>
            <a:r>
              <a:t>內文層級五</a:t>
            </a:r>
          </a:p>
        </p:txBody>
      </p:sp>
      <p:sp>
        <p:nvSpPr>
          <p:cNvPr id="140" name="幻燈片編號"/>
          <p:cNvSpPr txBox="1">
            <a:spLocks noGrp="1"/>
          </p:cNvSpPr>
          <p:nvPr>
            <p:ph type="sldNum" sz="quarter" idx="2"/>
          </p:nvPr>
        </p:nvSpPr>
        <p:spPr>
          <a:xfrm>
            <a:off x="4456081" y="6536635"/>
            <a:ext cx="239074" cy="232074"/>
          </a:xfrm>
          <a:prstGeom prst="rect">
            <a:avLst/>
          </a:prstGeom>
        </p:spPr>
        <p:txBody>
          <a:bodyPr lIns="35513" tIns="35513" rIns="35513" bIns="35513" anchor="t"/>
          <a:lstStyle>
            <a:lvl1pPr algn="l">
              <a:defRPr sz="1100">
                <a:solidFill>
                  <a:srgbClr val="000000"/>
                </a:solidFill>
                <a:latin typeface="Helvetica Neue Light"/>
                <a:ea typeface="Helvetica Neue Light"/>
                <a:cs typeface="Helvetica Neue Light"/>
                <a:sym typeface="Helvetica Neue Light"/>
              </a:defRPr>
            </a:lvl1pPr>
          </a:lstStyle>
          <a:p>
            <a:fld id="{86CB4B4D-7CA3-9044-876B-883B54F8677D}" type="slidenum">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大標題 - 上方">
    <p:spTree>
      <p:nvGrpSpPr>
        <p:cNvPr id="1" name=""/>
        <p:cNvGrpSpPr/>
        <p:nvPr/>
      </p:nvGrpSpPr>
      <p:grpSpPr>
        <a:xfrm>
          <a:off x="0" y="0"/>
          <a:ext cx="0" cy="0"/>
          <a:chOff x="0" y="0"/>
          <a:chExt cx="0" cy="0"/>
        </a:xfrm>
      </p:grpSpPr>
      <p:sp>
        <p:nvSpPr>
          <p:cNvPr id="147" name="大標題文字"/>
          <p:cNvSpPr txBox="1">
            <a:spLocks noGrp="1"/>
          </p:cNvSpPr>
          <p:nvPr>
            <p:ph type="title"/>
          </p:nvPr>
        </p:nvSpPr>
        <p:spPr>
          <a:xfrm>
            <a:off x="669726" y="178594"/>
            <a:ext cx="7804548" cy="1518047"/>
          </a:xfrm>
          <a:prstGeom prst="rect">
            <a:avLst/>
          </a:prstGeom>
        </p:spPr>
        <p:txBody>
          <a:bodyPr lIns="35513" tIns="35513" rIns="35513" bIns="35513"/>
          <a:lstStyle>
            <a:lvl1pPr defTabSz="408567">
              <a:defRPr sz="5600">
                <a:latin typeface="Helvetica Neue Medium"/>
                <a:ea typeface="Helvetica Neue Medium"/>
                <a:cs typeface="Helvetica Neue Medium"/>
                <a:sym typeface="Helvetica Neue Medium"/>
              </a:defRPr>
            </a:lvl1pPr>
          </a:lstStyle>
          <a:p>
            <a:r>
              <a:t>大標題文字</a:t>
            </a:r>
          </a:p>
        </p:txBody>
      </p:sp>
      <p:sp>
        <p:nvSpPr>
          <p:cNvPr id="148" name="幻燈片編號"/>
          <p:cNvSpPr txBox="1">
            <a:spLocks noGrp="1"/>
          </p:cNvSpPr>
          <p:nvPr>
            <p:ph type="sldNum" sz="quarter" idx="2"/>
          </p:nvPr>
        </p:nvSpPr>
        <p:spPr>
          <a:xfrm>
            <a:off x="4456081" y="6536635"/>
            <a:ext cx="239074" cy="232074"/>
          </a:xfrm>
          <a:prstGeom prst="rect">
            <a:avLst/>
          </a:prstGeom>
        </p:spPr>
        <p:txBody>
          <a:bodyPr lIns="35513" tIns="35513" rIns="35513" bIns="35513" anchor="t"/>
          <a:lstStyle>
            <a:lvl1pPr algn="l">
              <a:defRPr sz="1100">
                <a:solidFill>
                  <a:srgbClr val="000000"/>
                </a:solidFill>
                <a:latin typeface="Helvetica Neue Light"/>
                <a:ea typeface="Helvetica Neue Light"/>
                <a:cs typeface="Helvetica Neue Light"/>
                <a:sym typeface="Helvetica Neue Light"/>
              </a:defRPr>
            </a:lvl1p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大標題與項目符號">
    <p:spTree>
      <p:nvGrpSpPr>
        <p:cNvPr id="1" name=""/>
        <p:cNvGrpSpPr/>
        <p:nvPr/>
      </p:nvGrpSpPr>
      <p:grpSpPr>
        <a:xfrm>
          <a:off x="0" y="0"/>
          <a:ext cx="0" cy="0"/>
          <a:chOff x="0" y="0"/>
          <a:chExt cx="0" cy="0"/>
        </a:xfrm>
      </p:grpSpPr>
      <p:sp>
        <p:nvSpPr>
          <p:cNvPr id="155" name="大標題文字"/>
          <p:cNvSpPr txBox="1">
            <a:spLocks noGrp="1"/>
          </p:cNvSpPr>
          <p:nvPr>
            <p:ph type="title"/>
          </p:nvPr>
        </p:nvSpPr>
        <p:spPr>
          <a:xfrm>
            <a:off x="669726" y="178594"/>
            <a:ext cx="7804548" cy="1518047"/>
          </a:xfrm>
          <a:prstGeom prst="rect">
            <a:avLst/>
          </a:prstGeom>
        </p:spPr>
        <p:txBody>
          <a:bodyPr lIns="35513" tIns="35513" rIns="35513" bIns="35513"/>
          <a:lstStyle>
            <a:lvl1pPr defTabSz="408567">
              <a:defRPr sz="5600">
                <a:latin typeface="Helvetica Neue Medium"/>
                <a:ea typeface="Helvetica Neue Medium"/>
                <a:cs typeface="Helvetica Neue Medium"/>
                <a:sym typeface="Helvetica Neue Medium"/>
              </a:defRPr>
            </a:lvl1pPr>
          </a:lstStyle>
          <a:p>
            <a:r>
              <a:t>大標題文字</a:t>
            </a:r>
          </a:p>
        </p:txBody>
      </p:sp>
      <p:sp>
        <p:nvSpPr>
          <p:cNvPr id="156" name="內文層級一…"/>
          <p:cNvSpPr txBox="1">
            <a:spLocks noGrp="1"/>
          </p:cNvSpPr>
          <p:nvPr>
            <p:ph type="body" idx="1"/>
          </p:nvPr>
        </p:nvSpPr>
        <p:spPr>
          <a:xfrm>
            <a:off x="669726" y="1821656"/>
            <a:ext cx="7804548" cy="4420195"/>
          </a:xfrm>
          <a:prstGeom prst="rect">
            <a:avLst/>
          </a:prstGeom>
        </p:spPr>
        <p:txBody>
          <a:bodyPr lIns="35513" tIns="35513" rIns="35513" bIns="35513" anchor="ctr"/>
          <a:lstStyle>
            <a:lvl1pPr marL="310863" indent="-310863" defTabSz="408567">
              <a:spcBef>
                <a:spcPts val="2900"/>
              </a:spcBef>
              <a:buSzPct val="145000"/>
              <a:buFontTx/>
              <a:defRPr sz="2200">
                <a:latin typeface="Helvetica Neue"/>
                <a:ea typeface="Helvetica Neue"/>
                <a:cs typeface="Helvetica Neue"/>
                <a:sym typeface="Helvetica Neue"/>
              </a:defRPr>
            </a:lvl1pPr>
            <a:lvl2pPr marL="621727" indent="-310863" defTabSz="408567">
              <a:spcBef>
                <a:spcPts val="2900"/>
              </a:spcBef>
              <a:buSzPct val="145000"/>
              <a:buFontTx/>
              <a:buChar char="•"/>
              <a:defRPr sz="2200">
                <a:latin typeface="Helvetica Neue"/>
                <a:ea typeface="Helvetica Neue"/>
                <a:cs typeface="Helvetica Neue"/>
                <a:sym typeface="Helvetica Neue"/>
              </a:defRPr>
            </a:lvl2pPr>
            <a:lvl3pPr marL="932595" indent="-310863" defTabSz="408567">
              <a:spcBef>
                <a:spcPts val="2900"/>
              </a:spcBef>
              <a:buSzPct val="145000"/>
              <a:buFontTx/>
              <a:defRPr sz="2200">
                <a:latin typeface="Helvetica Neue"/>
                <a:ea typeface="Helvetica Neue"/>
                <a:cs typeface="Helvetica Neue"/>
                <a:sym typeface="Helvetica Neue"/>
              </a:defRPr>
            </a:lvl3pPr>
            <a:lvl4pPr marL="1243458" indent="-310863" defTabSz="408567">
              <a:spcBef>
                <a:spcPts val="2900"/>
              </a:spcBef>
              <a:buSzPct val="145000"/>
              <a:buFontTx/>
              <a:buChar char="•"/>
              <a:defRPr sz="2200">
                <a:latin typeface="Helvetica Neue"/>
                <a:ea typeface="Helvetica Neue"/>
                <a:cs typeface="Helvetica Neue"/>
                <a:sym typeface="Helvetica Neue"/>
              </a:defRPr>
            </a:lvl4pPr>
            <a:lvl5pPr marL="1554337" indent="-310863" defTabSz="408567">
              <a:spcBef>
                <a:spcPts val="2900"/>
              </a:spcBef>
              <a:buSzPct val="145000"/>
              <a:buFontTx/>
              <a:buChar char="•"/>
              <a:defRPr sz="2200">
                <a:latin typeface="Helvetica Neue"/>
                <a:ea typeface="Helvetica Neue"/>
                <a:cs typeface="Helvetica Neue"/>
                <a:sym typeface="Helvetica Neue"/>
              </a:defRPr>
            </a:lvl5pPr>
          </a:lstStyle>
          <a:p>
            <a:r>
              <a:t>內文層級一</a:t>
            </a:r>
          </a:p>
          <a:p>
            <a:pPr lvl="1"/>
            <a:r>
              <a:t>內文層級二</a:t>
            </a:r>
          </a:p>
          <a:p>
            <a:pPr lvl="2"/>
            <a:r>
              <a:t>內文層級三</a:t>
            </a:r>
          </a:p>
          <a:p>
            <a:pPr lvl="3"/>
            <a:r>
              <a:t>內文層級四</a:t>
            </a:r>
          </a:p>
          <a:p>
            <a:pPr lvl="4"/>
            <a:r>
              <a:t>內文層級五</a:t>
            </a:r>
          </a:p>
        </p:txBody>
      </p:sp>
      <p:sp>
        <p:nvSpPr>
          <p:cNvPr id="157" name="幻燈片編號"/>
          <p:cNvSpPr txBox="1">
            <a:spLocks noGrp="1"/>
          </p:cNvSpPr>
          <p:nvPr>
            <p:ph type="sldNum" sz="quarter" idx="2"/>
          </p:nvPr>
        </p:nvSpPr>
        <p:spPr>
          <a:xfrm>
            <a:off x="4456081" y="6536635"/>
            <a:ext cx="239074" cy="232074"/>
          </a:xfrm>
          <a:prstGeom prst="rect">
            <a:avLst/>
          </a:prstGeom>
        </p:spPr>
        <p:txBody>
          <a:bodyPr lIns="35513" tIns="35513" rIns="35513" bIns="35513" anchor="t"/>
          <a:lstStyle>
            <a:lvl1pPr algn="l">
              <a:defRPr sz="1100">
                <a:solidFill>
                  <a:srgbClr val="000000"/>
                </a:solidFill>
                <a:latin typeface="Helvetica Neue Light"/>
                <a:ea typeface="Helvetica Neue Light"/>
                <a:cs typeface="Helvetica Neue Light"/>
                <a:sym typeface="Helvetica Neue Light"/>
              </a:defRPr>
            </a:lvl1pPr>
          </a:lstStyle>
          <a:p>
            <a:fld id="{86CB4B4D-7CA3-9044-876B-883B54F8677D}" type="slidenum">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大標題、項目符號與照片">
    <p:spTree>
      <p:nvGrpSpPr>
        <p:cNvPr id="1" name=""/>
        <p:cNvGrpSpPr/>
        <p:nvPr/>
      </p:nvGrpSpPr>
      <p:grpSpPr>
        <a:xfrm>
          <a:off x="0" y="0"/>
          <a:ext cx="0" cy="0"/>
          <a:chOff x="0" y="0"/>
          <a:chExt cx="0" cy="0"/>
        </a:xfrm>
      </p:grpSpPr>
      <p:sp>
        <p:nvSpPr>
          <p:cNvPr id="164" name="影像"/>
          <p:cNvSpPr>
            <a:spLocks noGrp="1"/>
          </p:cNvSpPr>
          <p:nvPr>
            <p:ph type="pic" sz="half" idx="13"/>
          </p:nvPr>
        </p:nvSpPr>
        <p:spPr>
          <a:xfrm>
            <a:off x="4723805" y="1821656"/>
            <a:ext cx="3750470" cy="4420195"/>
          </a:xfrm>
          <a:prstGeom prst="rect">
            <a:avLst/>
          </a:prstGeom>
        </p:spPr>
        <p:txBody>
          <a:bodyPr lIns="91439" tIns="45719" rIns="91439" bIns="45719">
            <a:noAutofit/>
          </a:bodyPr>
          <a:lstStyle/>
          <a:p>
            <a:endParaRPr/>
          </a:p>
        </p:txBody>
      </p:sp>
      <p:sp>
        <p:nvSpPr>
          <p:cNvPr id="165" name="大標題文字"/>
          <p:cNvSpPr txBox="1">
            <a:spLocks noGrp="1"/>
          </p:cNvSpPr>
          <p:nvPr>
            <p:ph type="title"/>
          </p:nvPr>
        </p:nvSpPr>
        <p:spPr>
          <a:xfrm>
            <a:off x="669726" y="178594"/>
            <a:ext cx="7804548" cy="1518047"/>
          </a:xfrm>
          <a:prstGeom prst="rect">
            <a:avLst/>
          </a:prstGeom>
        </p:spPr>
        <p:txBody>
          <a:bodyPr lIns="35513" tIns="35513" rIns="35513" bIns="35513"/>
          <a:lstStyle>
            <a:lvl1pPr defTabSz="408567">
              <a:defRPr sz="5600">
                <a:latin typeface="Helvetica Neue Medium"/>
                <a:ea typeface="Helvetica Neue Medium"/>
                <a:cs typeface="Helvetica Neue Medium"/>
                <a:sym typeface="Helvetica Neue Medium"/>
              </a:defRPr>
            </a:lvl1pPr>
          </a:lstStyle>
          <a:p>
            <a:r>
              <a:t>大標題文字</a:t>
            </a:r>
          </a:p>
        </p:txBody>
      </p:sp>
      <p:sp>
        <p:nvSpPr>
          <p:cNvPr id="166" name="內文層級一…"/>
          <p:cNvSpPr txBox="1">
            <a:spLocks noGrp="1"/>
          </p:cNvSpPr>
          <p:nvPr>
            <p:ph type="body" sz="half" idx="1"/>
          </p:nvPr>
        </p:nvSpPr>
        <p:spPr>
          <a:xfrm>
            <a:off x="669725" y="1821656"/>
            <a:ext cx="3750471" cy="4420195"/>
          </a:xfrm>
          <a:prstGeom prst="rect">
            <a:avLst/>
          </a:prstGeom>
        </p:spPr>
        <p:txBody>
          <a:bodyPr lIns="35513" tIns="35513" rIns="35513" bIns="35513" anchor="ctr"/>
          <a:lstStyle>
            <a:lvl1pPr marL="239833" indent="-239833" defTabSz="408567">
              <a:spcBef>
                <a:spcPts val="2200"/>
              </a:spcBef>
              <a:buSzPct val="145000"/>
              <a:buFontTx/>
              <a:defRPr sz="2000">
                <a:latin typeface="Helvetica Neue"/>
                <a:ea typeface="Helvetica Neue"/>
                <a:cs typeface="Helvetica Neue"/>
                <a:sym typeface="Helvetica Neue"/>
              </a:defRPr>
            </a:lvl1pPr>
            <a:lvl2pPr marL="479637" indent="-239833" defTabSz="408567">
              <a:spcBef>
                <a:spcPts val="2200"/>
              </a:spcBef>
              <a:buSzPct val="145000"/>
              <a:buFontTx/>
              <a:buChar char="•"/>
              <a:defRPr sz="2000">
                <a:latin typeface="Helvetica Neue"/>
                <a:ea typeface="Helvetica Neue"/>
                <a:cs typeface="Helvetica Neue"/>
                <a:sym typeface="Helvetica Neue"/>
              </a:defRPr>
            </a:lvl2pPr>
            <a:lvl3pPr marL="719430" indent="-239833" defTabSz="408567">
              <a:spcBef>
                <a:spcPts val="2200"/>
              </a:spcBef>
              <a:buSzPct val="145000"/>
              <a:buFontTx/>
              <a:defRPr sz="2000">
                <a:latin typeface="Helvetica Neue"/>
                <a:ea typeface="Helvetica Neue"/>
                <a:cs typeface="Helvetica Neue"/>
                <a:sym typeface="Helvetica Neue"/>
              </a:defRPr>
            </a:lvl3pPr>
            <a:lvl4pPr marL="959256" indent="-239833" defTabSz="408567">
              <a:spcBef>
                <a:spcPts val="2200"/>
              </a:spcBef>
              <a:buSzPct val="145000"/>
              <a:buFontTx/>
              <a:buChar char="•"/>
              <a:defRPr sz="2000">
                <a:latin typeface="Helvetica Neue"/>
                <a:ea typeface="Helvetica Neue"/>
                <a:cs typeface="Helvetica Neue"/>
                <a:sym typeface="Helvetica Neue"/>
              </a:defRPr>
            </a:lvl4pPr>
            <a:lvl5pPr marL="1199060" indent="-239833" defTabSz="408567">
              <a:spcBef>
                <a:spcPts val="2200"/>
              </a:spcBef>
              <a:buSzPct val="145000"/>
              <a:buFontTx/>
              <a:buChar char="•"/>
              <a:defRPr sz="2000">
                <a:latin typeface="Helvetica Neue"/>
                <a:ea typeface="Helvetica Neue"/>
                <a:cs typeface="Helvetica Neue"/>
                <a:sym typeface="Helvetica Neue"/>
              </a:defRPr>
            </a:lvl5pPr>
          </a:lstStyle>
          <a:p>
            <a:r>
              <a:t>內文層級一</a:t>
            </a:r>
          </a:p>
          <a:p>
            <a:pPr lvl="1"/>
            <a:r>
              <a:t>內文層級二</a:t>
            </a:r>
          </a:p>
          <a:p>
            <a:pPr lvl="2"/>
            <a:r>
              <a:t>內文層級三</a:t>
            </a:r>
          </a:p>
          <a:p>
            <a:pPr lvl="3"/>
            <a:r>
              <a:t>內文層級四</a:t>
            </a:r>
          </a:p>
          <a:p>
            <a:pPr lvl="4"/>
            <a:r>
              <a:t>內文層級五</a:t>
            </a:r>
          </a:p>
        </p:txBody>
      </p:sp>
      <p:sp>
        <p:nvSpPr>
          <p:cNvPr id="167" name="幻燈片編號"/>
          <p:cNvSpPr txBox="1">
            <a:spLocks noGrp="1"/>
          </p:cNvSpPr>
          <p:nvPr>
            <p:ph type="sldNum" sz="quarter" idx="2"/>
          </p:nvPr>
        </p:nvSpPr>
        <p:spPr>
          <a:xfrm>
            <a:off x="4437431" y="6536635"/>
            <a:ext cx="239073" cy="236127"/>
          </a:xfrm>
          <a:prstGeom prst="rect">
            <a:avLst/>
          </a:prstGeom>
        </p:spPr>
        <p:txBody>
          <a:bodyPr lIns="35513" tIns="35513" rIns="35513" bIns="35513" anchor="t"/>
          <a:lstStyle>
            <a:lvl1pPr algn="l">
              <a:defRPr sz="1100">
                <a:solidFill>
                  <a:srgbClr val="000000"/>
                </a:solidFill>
                <a:latin typeface="Helvetica Light"/>
                <a:ea typeface="Helvetica Light"/>
                <a:cs typeface="Helvetica Light"/>
                <a:sym typeface="Helvetica Light"/>
              </a:defRPr>
            </a:lvl1pPr>
          </a:lstStyle>
          <a:p>
            <a:fld id="{86CB4B4D-7CA3-9044-876B-883B54F8677D}" type="slidenum">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項目符號">
    <p:spTree>
      <p:nvGrpSpPr>
        <p:cNvPr id="1" name=""/>
        <p:cNvGrpSpPr/>
        <p:nvPr/>
      </p:nvGrpSpPr>
      <p:grpSpPr>
        <a:xfrm>
          <a:off x="0" y="0"/>
          <a:ext cx="0" cy="0"/>
          <a:chOff x="0" y="0"/>
          <a:chExt cx="0" cy="0"/>
        </a:xfrm>
      </p:grpSpPr>
      <p:sp>
        <p:nvSpPr>
          <p:cNvPr id="174" name="內文層級一…"/>
          <p:cNvSpPr txBox="1">
            <a:spLocks noGrp="1"/>
          </p:cNvSpPr>
          <p:nvPr>
            <p:ph type="body" idx="1"/>
          </p:nvPr>
        </p:nvSpPr>
        <p:spPr>
          <a:xfrm>
            <a:off x="669726" y="893073"/>
            <a:ext cx="7804548" cy="5072063"/>
          </a:xfrm>
          <a:prstGeom prst="rect">
            <a:avLst/>
          </a:prstGeom>
        </p:spPr>
        <p:txBody>
          <a:bodyPr lIns="35513" tIns="35513" rIns="35513" bIns="35513" anchor="ctr"/>
          <a:lstStyle>
            <a:lvl1pPr marL="310863" indent="-310863" defTabSz="408567">
              <a:spcBef>
                <a:spcPts val="2900"/>
              </a:spcBef>
              <a:buSzPct val="145000"/>
              <a:buFontTx/>
              <a:defRPr sz="2200">
                <a:latin typeface="Helvetica Neue"/>
                <a:ea typeface="Helvetica Neue"/>
                <a:cs typeface="Helvetica Neue"/>
                <a:sym typeface="Helvetica Neue"/>
              </a:defRPr>
            </a:lvl1pPr>
            <a:lvl2pPr marL="621727" indent="-310863" defTabSz="408567">
              <a:spcBef>
                <a:spcPts val="2900"/>
              </a:spcBef>
              <a:buSzPct val="145000"/>
              <a:buFontTx/>
              <a:buChar char="•"/>
              <a:defRPr sz="2200">
                <a:latin typeface="Helvetica Neue"/>
                <a:ea typeface="Helvetica Neue"/>
                <a:cs typeface="Helvetica Neue"/>
                <a:sym typeface="Helvetica Neue"/>
              </a:defRPr>
            </a:lvl2pPr>
            <a:lvl3pPr marL="932595" indent="-310863" defTabSz="408567">
              <a:spcBef>
                <a:spcPts val="2900"/>
              </a:spcBef>
              <a:buSzPct val="145000"/>
              <a:buFontTx/>
              <a:defRPr sz="2200">
                <a:latin typeface="Helvetica Neue"/>
                <a:ea typeface="Helvetica Neue"/>
                <a:cs typeface="Helvetica Neue"/>
                <a:sym typeface="Helvetica Neue"/>
              </a:defRPr>
            </a:lvl3pPr>
            <a:lvl4pPr marL="1243458" indent="-310863" defTabSz="408567">
              <a:spcBef>
                <a:spcPts val="2900"/>
              </a:spcBef>
              <a:buSzPct val="145000"/>
              <a:buFontTx/>
              <a:buChar char="•"/>
              <a:defRPr sz="2200">
                <a:latin typeface="Helvetica Neue"/>
                <a:ea typeface="Helvetica Neue"/>
                <a:cs typeface="Helvetica Neue"/>
                <a:sym typeface="Helvetica Neue"/>
              </a:defRPr>
            </a:lvl4pPr>
            <a:lvl5pPr marL="1554337" indent="-310863" defTabSz="408567">
              <a:spcBef>
                <a:spcPts val="2900"/>
              </a:spcBef>
              <a:buSzPct val="145000"/>
              <a:buFontTx/>
              <a:buChar char="•"/>
              <a:defRPr sz="2200">
                <a:latin typeface="Helvetica Neue"/>
                <a:ea typeface="Helvetica Neue"/>
                <a:cs typeface="Helvetica Neue"/>
                <a:sym typeface="Helvetica Neue"/>
              </a:defRPr>
            </a:lvl5pPr>
          </a:lstStyle>
          <a:p>
            <a:r>
              <a:t>內文層級一</a:t>
            </a:r>
          </a:p>
          <a:p>
            <a:pPr lvl="1"/>
            <a:r>
              <a:t>內文層級二</a:t>
            </a:r>
          </a:p>
          <a:p>
            <a:pPr lvl="2"/>
            <a:r>
              <a:t>內文層級三</a:t>
            </a:r>
          </a:p>
          <a:p>
            <a:pPr lvl="3"/>
            <a:r>
              <a:t>內文層級四</a:t>
            </a:r>
          </a:p>
          <a:p>
            <a:pPr lvl="4"/>
            <a:r>
              <a:t>內文層級五</a:t>
            </a:r>
          </a:p>
        </p:txBody>
      </p:sp>
      <p:sp>
        <p:nvSpPr>
          <p:cNvPr id="175" name="幻燈片編號"/>
          <p:cNvSpPr txBox="1">
            <a:spLocks noGrp="1"/>
          </p:cNvSpPr>
          <p:nvPr>
            <p:ph type="sldNum" sz="quarter" idx="2"/>
          </p:nvPr>
        </p:nvSpPr>
        <p:spPr>
          <a:xfrm>
            <a:off x="4456081" y="6536635"/>
            <a:ext cx="239074" cy="232074"/>
          </a:xfrm>
          <a:prstGeom prst="rect">
            <a:avLst/>
          </a:prstGeom>
        </p:spPr>
        <p:txBody>
          <a:bodyPr lIns="35513" tIns="35513" rIns="35513" bIns="35513" anchor="t"/>
          <a:lstStyle>
            <a:lvl1pPr algn="l">
              <a:defRPr sz="1100">
                <a:solidFill>
                  <a:srgbClr val="000000"/>
                </a:solidFill>
                <a:latin typeface="Helvetica Neue Light"/>
                <a:ea typeface="Helvetica Neue Light"/>
                <a:cs typeface="Helvetica Neue Light"/>
                <a:sym typeface="Helvetica Neue Light"/>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標題及物件">
    <p:spTree>
      <p:nvGrpSpPr>
        <p:cNvPr id="1" name=""/>
        <p:cNvGrpSpPr/>
        <p:nvPr/>
      </p:nvGrpSpPr>
      <p:grpSpPr>
        <a:xfrm>
          <a:off x="0" y="0"/>
          <a:ext cx="0" cy="0"/>
          <a:chOff x="0" y="0"/>
          <a:chExt cx="0" cy="0"/>
        </a:xfrm>
      </p:grpSpPr>
      <p:sp>
        <p:nvSpPr>
          <p:cNvPr id="20" name="大標題文字"/>
          <p:cNvSpPr txBox="1">
            <a:spLocks noGrp="1"/>
          </p:cNvSpPr>
          <p:nvPr>
            <p:ph type="title"/>
          </p:nvPr>
        </p:nvSpPr>
        <p:spPr>
          <a:prstGeom prst="rect">
            <a:avLst/>
          </a:prstGeom>
        </p:spPr>
        <p:txBody>
          <a:bodyPr/>
          <a:lstStyle/>
          <a:p>
            <a:r>
              <a:t>大標題文字</a:t>
            </a:r>
          </a:p>
        </p:txBody>
      </p:sp>
      <p:sp>
        <p:nvSpPr>
          <p:cNvPr id="21" name="內文層級一…"/>
          <p:cNvSpPr txBox="1">
            <a:spLocks noGrp="1"/>
          </p:cNvSpPr>
          <p:nvPr>
            <p:ph type="body" idx="1"/>
          </p:nvPr>
        </p:nvSpPr>
        <p:spPr>
          <a:prstGeom prst="rect">
            <a:avLst/>
          </a:prstGeom>
        </p:spPr>
        <p:txBody>
          <a:bodyPr/>
          <a:lstStyle/>
          <a:p>
            <a:r>
              <a:t>內文層級一</a:t>
            </a:r>
          </a:p>
          <a:p>
            <a:pPr lvl="1"/>
            <a:r>
              <a:t>內文層級二</a:t>
            </a:r>
          </a:p>
          <a:p>
            <a:pPr lvl="2"/>
            <a:r>
              <a:t>內文層級三</a:t>
            </a:r>
          </a:p>
          <a:p>
            <a:pPr lvl="3"/>
            <a:r>
              <a:t>內文層級四</a:t>
            </a:r>
          </a:p>
          <a:p>
            <a:pPr lvl="4"/>
            <a:r>
              <a:t>內文層級五</a:t>
            </a:r>
          </a:p>
        </p:txBody>
      </p:sp>
      <p:sp>
        <p:nvSpPr>
          <p:cNvPr id="22"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x">
  <p:cSld name="照片 - 一頁三張">
    <p:spTree>
      <p:nvGrpSpPr>
        <p:cNvPr id="1" name=""/>
        <p:cNvGrpSpPr/>
        <p:nvPr/>
      </p:nvGrpSpPr>
      <p:grpSpPr>
        <a:xfrm>
          <a:off x="0" y="0"/>
          <a:ext cx="0" cy="0"/>
          <a:chOff x="0" y="0"/>
          <a:chExt cx="0" cy="0"/>
        </a:xfrm>
      </p:grpSpPr>
      <p:sp>
        <p:nvSpPr>
          <p:cNvPr id="182" name="影像"/>
          <p:cNvSpPr>
            <a:spLocks noGrp="1"/>
          </p:cNvSpPr>
          <p:nvPr>
            <p:ph type="pic" sz="quarter" idx="13"/>
          </p:nvPr>
        </p:nvSpPr>
        <p:spPr>
          <a:xfrm>
            <a:off x="4723805" y="3580805"/>
            <a:ext cx="3750470" cy="2652118"/>
          </a:xfrm>
          <a:prstGeom prst="rect">
            <a:avLst/>
          </a:prstGeom>
        </p:spPr>
        <p:txBody>
          <a:bodyPr lIns="91439" tIns="45719" rIns="91439" bIns="45719">
            <a:noAutofit/>
          </a:bodyPr>
          <a:lstStyle/>
          <a:p>
            <a:endParaRPr/>
          </a:p>
        </p:txBody>
      </p:sp>
      <p:sp>
        <p:nvSpPr>
          <p:cNvPr id="183" name="影像"/>
          <p:cNvSpPr>
            <a:spLocks noGrp="1"/>
          </p:cNvSpPr>
          <p:nvPr>
            <p:ph type="pic" sz="quarter" idx="14"/>
          </p:nvPr>
        </p:nvSpPr>
        <p:spPr>
          <a:xfrm>
            <a:off x="4723805" y="625077"/>
            <a:ext cx="3750470" cy="2652118"/>
          </a:xfrm>
          <a:prstGeom prst="rect">
            <a:avLst/>
          </a:prstGeom>
        </p:spPr>
        <p:txBody>
          <a:bodyPr lIns="91439" tIns="45719" rIns="91439" bIns="45719">
            <a:noAutofit/>
          </a:bodyPr>
          <a:lstStyle/>
          <a:p>
            <a:endParaRPr/>
          </a:p>
        </p:txBody>
      </p:sp>
      <p:sp>
        <p:nvSpPr>
          <p:cNvPr id="184" name="影像"/>
          <p:cNvSpPr>
            <a:spLocks noGrp="1"/>
          </p:cNvSpPr>
          <p:nvPr>
            <p:ph type="pic" sz="half" idx="15"/>
          </p:nvPr>
        </p:nvSpPr>
        <p:spPr>
          <a:xfrm>
            <a:off x="669725" y="625077"/>
            <a:ext cx="3750471" cy="5607846"/>
          </a:xfrm>
          <a:prstGeom prst="rect">
            <a:avLst/>
          </a:prstGeom>
        </p:spPr>
        <p:txBody>
          <a:bodyPr lIns="91439" tIns="45719" rIns="91439" bIns="45719">
            <a:noAutofit/>
          </a:bodyPr>
          <a:lstStyle/>
          <a:p>
            <a:endParaRPr/>
          </a:p>
        </p:txBody>
      </p:sp>
      <p:sp>
        <p:nvSpPr>
          <p:cNvPr id="185" name="幻燈片編號"/>
          <p:cNvSpPr txBox="1">
            <a:spLocks noGrp="1"/>
          </p:cNvSpPr>
          <p:nvPr>
            <p:ph type="sldNum" sz="quarter" idx="2"/>
          </p:nvPr>
        </p:nvSpPr>
        <p:spPr>
          <a:xfrm>
            <a:off x="4456081" y="6536635"/>
            <a:ext cx="239074" cy="232074"/>
          </a:xfrm>
          <a:prstGeom prst="rect">
            <a:avLst/>
          </a:prstGeom>
        </p:spPr>
        <p:txBody>
          <a:bodyPr lIns="35513" tIns="35513" rIns="35513" bIns="35513" anchor="t"/>
          <a:lstStyle>
            <a:lvl1pPr algn="l">
              <a:defRPr sz="1100">
                <a:solidFill>
                  <a:srgbClr val="000000"/>
                </a:solidFill>
                <a:latin typeface="Helvetica Neue Light"/>
                <a:ea typeface="Helvetica Neue Light"/>
                <a:cs typeface="Helvetica Neue Light"/>
                <a:sym typeface="Helvetica Neue Light"/>
              </a:defRPr>
            </a:lvl1pPr>
          </a:lstStyle>
          <a:p>
            <a:fld id="{86CB4B4D-7CA3-9044-876B-883B54F8677D}" type="slidenum">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名言語錄">
    <p:spTree>
      <p:nvGrpSpPr>
        <p:cNvPr id="1" name=""/>
        <p:cNvGrpSpPr/>
        <p:nvPr/>
      </p:nvGrpSpPr>
      <p:grpSpPr>
        <a:xfrm>
          <a:off x="0" y="0"/>
          <a:ext cx="0" cy="0"/>
          <a:chOff x="0" y="0"/>
          <a:chExt cx="0" cy="0"/>
        </a:xfrm>
      </p:grpSpPr>
      <p:sp>
        <p:nvSpPr>
          <p:cNvPr id="192" name="內文層級一…"/>
          <p:cNvSpPr txBox="1">
            <a:spLocks noGrp="1"/>
          </p:cNvSpPr>
          <p:nvPr>
            <p:ph type="body" sz="quarter" idx="1"/>
          </p:nvPr>
        </p:nvSpPr>
        <p:spPr>
          <a:xfrm>
            <a:off x="893073" y="4473773"/>
            <a:ext cx="7358064" cy="333743"/>
          </a:xfrm>
          <a:prstGeom prst="rect">
            <a:avLst/>
          </a:prstGeom>
        </p:spPr>
        <p:txBody>
          <a:bodyPr lIns="35513" tIns="35513" rIns="35513" bIns="35513"/>
          <a:lstStyle>
            <a:lvl1pPr marL="0" indent="0" algn="ctr" defTabSz="408567">
              <a:spcBef>
                <a:spcPts val="0"/>
              </a:spcBef>
              <a:buSzTx/>
              <a:buFontTx/>
              <a:buNone/>
              <a:defRPr sz="1700" i="1">
                <a:latin typeface="Helvetica Neue"/>
                <a:ea typeface="Helvetica Neue"/>
                <a:cs typeface="Helvetica Neue"/>
                <a:sym typeface="Helvetica Neue"/>
              </a:defRPr>
            </a:lvl1pPr>
            <a:lvl2pPr marL="551077" indent="-240213" algn="ctr" defTabSz="408567">
              <a:spcBef>
                <a:spcPts val="0"/>
              </a:spcBef>
              <a:buSzPct val="145000"/>
              <a:buFontTx/>
              <a:buChar char="•"/>
              <a:defRPr sz="1700" i="1">
                <a:latin typeface="Helvetica Neue"/>
                <a:ea typeface="Helvetica Neue"/>
                <a:cs typeface="Helvetica Neue"/>
                <a:sym typeface="Helvetica Neue"/>
              </a:defRPr>
            </a:lvl2pPr>
            <a:lvl3pPr marL="861944" indent="-240213" algn="ctr" defTabSz="408567">
              <a:spcBef>
                <a:spcPts val="0"/>
              </a:spcBef>
              <a:buSzPct val="145000"/>
              <a:buFontTx/>
              <a:defRPr sz="1700" i="1">
                <a:latin typeface="Helvetica Neue"/>
                <a:ea typeface="Helvetica Neue"/>
                <a:cs typeface="Helvetica Neue"/>
                <a:sym typeface="Helvetica Neue"/>
              </a:defRPr>
            </a:lvl3pPr>
            <a:lvl4pPr marL="1172807" indent="-240213" algn="ctr" defTabSz="408567">
              <a:spcBef>
                <a:spcPts val="0"/>
              </a:spcBef>
              <a:buSzPct val="145000"/>
              <a:buFontTx/>
              <a:buChar char="•"/>
              <a:defRPr sz="1700" i="1">
                <a:latin typeface="Helvetica Neue"/>
                <a:ea typeface="Helvetica Neue"/>
                <a:cs typeface="Helvetica Neue"/>
                <a:sym typeface="Helvetica Neue"/>
              </a:defRPr>
            </a:lvl4pPr>
            <a:lvl5pPr marL="1483687" indent="-240213" algn="ctr" defTabSz="408567">
              <a:spcBef>
                <a:spcPts val="0"/>
              </a:spcBef>
              <a:buSzPct val="145000"/>
              <a:buFontTx/>
              <a:buChar char="•"/>
              <a:defRPr sz="1700" i="1">
                <a:latin typeface="Helvetica Neue"/>
                <a:ea typeface="Helvetica Neue"/>
                <a:cs typeface="Helvetica Neue"/>
                <a:sym typeface="Helvetica Neue"/>
              </a:defRPr>
            </a:lvl5pPr>
          </a:lstStyle>
          <a:p>
            <a:r>
              <a:t>內文層級一</a:t>
            </a:r>
          </a:p>
          <a:p>
            <a:pPr lvl="1"/>
            <a:r>
              <a:t>內文層級二</a:t>
            </a:r>
          </a:p>
          <a:p>
            <a:pPr lvl="2"/>
            <a:r>
              <a:t>內文層級三</a:t>
            </a:r>
          </a:p>
          <a:p>
            <a:pPr lvl="3"/>
            <a:r>
              <a:t>內文層級四</a:t>
            </a:r>
          </a:p>
          <a:p>
            <a:pPr lvl="4"/>
            <a:r>
              <a:t>內文層級五</a:t>
            </a:r>
          </a:p>
        </p:txBody>
      </p:sp>
      <p:sp>
        <p:nvSpPr>
          <p:cNvPr id="193" name="「在此輸入名言語錄。」"/>
          <p:cNvSpPr txBox="1">
            <a:spLocks noGrp="1"/>
          </p:cNvSpPr>
          <p:nvPr>
            <p:ph type="body" sz="quarter" idx="13"/>
          </p:nvPr>
        </p:nvSpPr>
        <p:spPr>
          <a:xfrm>
            <a:off x="893072" y="2993956"/>
            <a:ext cx="7358065" cy="441463"/>
          </a:xfrm>
          <a:prstGeom prst="rect">
            <a:avLst/>
          </a:prstGeom>
        </p:spPr>
        <p:txBody>
          <a:bodyPr lIns="35513" tIns="35513" rIns="35513" bIns="35513" anchor="ctr"/>
          <a:lstStyle/>
          <a:p>
            <a:pPr marL="0" indent="0" algn="ctr" defTabSz="408567">
              <a:spcBef>
                <a:spcPts val="0"/>
              </a:spcBef>
              <a:buSzTx/>
              <a:buFontTx/>
              <a:buNone/>
              <a:defRPr sz="2400">
                <a:latin typeface="Helvetica Neue Medium"/>
                <a:ea typeface="Helvetica Neue Medium"/>
                <a:cs typeface="Helvetica Neue Medium"/>
                <a:sym typeface="Helvetica Neue Medium"/>
              </a:defRPr>
            </a:pPr>
            <a:endParaRPr/>
          </a:p>
        </p:txBody>
      </p:sp>
      <p:sp>
        <p:nvSpPr>
          <p:cNvPr id="194" name="幻燈片編號"/>
          <p:cNvSpPr txBox="1">
            <a:spLocks noGrp="1"/>
          </p:cNvSpPr>
          <p:nvPr>
            <p:ph type="sldNum" sz="quarter" idx="2"/>
          </p:nvPr>
        </p:nvSpPr>
        <p:spPr>
          <a:xfrm>
            <a:off x="4456081" y="6536635"/>
            <a:ext cx="239074" cy="232074"/>
          </a:xfrm>
          <a:prstGeom prst="rect">
            <a:avLst/>
          </a:prstGeom>
        </p:spPr>
        <p:txBody>
          <a:bodyPr lIns="35513" tIns="35513" rIns="35513" bIns="35513" anchor="t"/>
          <a:lstStyle>
            <a:lvl1pPr algn="l">
              <a:defRPr sz="1100">
                <a:solidFill>
                  <a:srgbClr val="000000"/>
                </a:solidFill>
                <a:latin typeface="Helvetica Neue Light"/>
                <a:ea typeface="Helvetica Neue Light"/>
                <a:cs typeface="Helvetica Neue Light"/>
                <a:sym typeface="Helvetica Neue Light"/>
              </a:defRPr>
            </a:lvl1pPr>
          </a:lstStyle>
          <a:p>
            <a:fld id="{86CB4B4D-7CA3-9044-876B-883B54F8677D}" type="slidenum">
              <a:t>‹#›</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tx">
  <p:cSld name="照片">
    <p:spTree>
      <p:nvGrpSpPr>
        <p:cNvPr id="1" name=""/>
        <p:cNvGrpSpPr/>
        <p:nvPr/>
      </p:nvGrpSpPr>
      <p:grpSpPr>
        <a:xfrm>
          <a:off x="0" y="0"/>
          <a:ext cx="0" cy="0"/>
          <a:chOff x="0" y="0"/>
          <a:chExt cx="0" cy="0"/>
        </a:xfrm>
      </p:grpSpPr>
      <p:sp>
        <p:nvSpPr>
          <p:cNvPr id="201" name="影像"/>
          <p:cNvSpPr>
            <a:spLocks noGrp="1"/>
          </p:cNvSpPr>
          <p:nvPr>
            <p:ph type="pic" idx="13"/>
          </p:nvPr>
        </p:nvSpPr>
        <p:spPr>
          <a:xfrm>
            <a:off x="0" y="0"/>
            <a:ext cx="9144000" cy="6858000"/>
          </a:xfrm>
          <a:prstGeom prst="rect">
            <a:avLst/>
          </a:prstGeom>
        </p:spPr>
        <p:txBody>
          <a:bodyPr lIns="91439" tIns="45719" rIns="91439" bIns="45719">
            <a:noAutofit/>
          </a:bodyPr>
          <a:lstStyle/>
          <a:p>
            <a:endParaRPr/>
          </a:p>
        </p:txBody>
      </p:sp>
      <p:sp>
        <p:nvSpPr>
          <p:cNvPr id="202" name="幻燈片編號"/>
          <p:cNvSpPr txBox="1">
            <a:spLocks noGrp="1"/>
          </p:cNvSpPr>
          <p:nvPr>
            <p:ph type="sldNum" sz="quarter" idx="2"/>
          </p:nvPr>
        </p:nvSpPr>
        <p:spPr>
          <a:xfrm>
            <a:off x="4456081" y="6536635"/>
            <a:ext cx="239074" cy="232074"/>
          </a:xfrm>
          <a:prstGeom prst="rect">
            <a:avLst/>
          </a:prstGeom>
        </p:spPr>
        <p:txBody>
          <a:bodyPr lIns="35513" tIns="35513" rIns="35513" bIns="35513" anchor="t"/>
          <a:lstStyle>
            <a:lvl1pPr algn="l">
              <a:defRPr sz="1100">
                <a:solidFill>
                  <a:srgbClr val="000000"/>
                </a:solidFill>
                <a:latin typeface="Helvetica Neue Light"/>
                <a:ea typeface="Helvetica Neue Light"/>
                <a:cs typeface="Helvetica Neue Light"/>
                <a:sym typeface="Helvetica Neue Light"/>
              </a:defRPr>
            </a:lvl1pPr>
          </a:lstStyle>
          <a:p>
            <a:fld id="{86CB4B4D-7CA3-9044-876B-883B54F8677D}" type="slidenum">
              <a:t>‹#›</a:t>
            </a:fld>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209" name="幻燈片編號"/>
          <p:cNvSpPr txBox="1">
            <a:spLocks noGrp="1"/>
          </p:cNvSpPr>
          <p:nvPr>
            <p:ph type="sldNum" sz="quarter" idx="2"/>
          </p:nvPr>
        </p:nvSpPr>
        <p:spPr>
          <a:xfrm>
            <a:off x="4456081" y="6536635"/>
            <a:ext cx="239074" cy="232074"/>
          </a:xfrm>
          <a:prstGeom prst="rect">
            <a:avLst/>
          </a:prstGeom>
        </p:spPr>
        <p:txBody>
          <a:bodyPr lIns="35513" tIns="35513" rIns="35513" bIns="35513" anchor="t"/>
          <a:lstStyle>
            <a:lvl1pPr algn="l">
              <a:defRPr sz="1100">
                <a:solidFill>
                  <a:srgbClr val="000000"/>
                </a:solidFill>
                <a:latin typeface="Helvetica Neue Light"/>
                <a:ea typeface="Helvetica Neue Light"/>
                <a:cs typeface="Helvetica Neue Light"/>
                <a:sym typeface="Helvetica Neue Light"/>
              </a:defRPr>
            </a:lvl1p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章節標題">
    <p:spTree>
      <p:nvGrpSpPr>
        <p:cNvPr id="1" name=""/>
        <p:cNvGrpSpPr/>
        <p:nvPr/>
      </p:nvGrpSpPr>
      <p:grpSpPr>
        <a:xfrm>
          <a:off x="0" y="0"/>
          <a:ext cx="0" cy="0"/>
          <a:chOff x="0" y="0"/>
          <a:chExt cx="0" cy="0"/>
        </a:xfrm>
      </p:grpSpPr>
      <p:sp>
        <p:nvSpPr>
          <p:cNvPr id="29" name="大標題文字"/>
          <p:cNvSpPr txBox="1">
            <a:spLocks noGrp="1"/>
          </p:cNvSpPr>
          <p:nvPr>
            <p:ph type="title"/>
          </p:nvPr>
        </p:nvSpPr>
        <p:spPr>
          <a:xfrm>
            <a:off x="722312" y="4407005"/>
            <a:ext cx="7772401" cy="1362076"/>
          </a:xfrm>
          <a:prstGeom prst="rect">
            <a:avLst/>
          </a:prstGeom>
        </p:spPr>
        <p:txBody>
          <a:bodyPr anchor="t"/>
          <a:lstStyle>
            <a:lvl1pPr algn="l">
              <a:defRPr sz="4000" b="1" cap="all"/>
            </a:lvl1pPr>
          </a:lstStyle>
          <a:p>
            <a:r>
              <a:t>大標題文字</a:t>
            </a:r>
          </a:p>
        </p:txBody>
      </p:sp>
      <p:sp>
        <p:nvSpPr>
          <p:cNvPr id="30" name="內文層級一…"/>
          <p:cNvSpPr txBox="1">
            <a:spLocks noGrp="1"/>
          </p:cNvSpPr>
          <p:nvPr>
            <p:ph type="body" sz="quarter" idx="1"/>
          </p:nvPr>
        </p:nvSpPr>
        <p:spPr>
          <a:xfrm>
            <a:off x="722312" y="2906817"/>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4728">
              <a:spcBef>
                <a:spcPts val="400"/>
              </a:spcBef>
              <a:buSzTx/>
              <a:buFontTx/>
              <a:buNone/>
              <a:defRPr sz="2000">
                <a:solidFill>
                  <a:srgbClr val="888888"/>
                </a:solidFill>
              </a:defRPr>
            </a:lvl2pPr>
            <a:lvl3pPr marL="0" indent="909488">
              <a:spcBef>
                <a:spcPts val="400"/>
              </a:spcBef>
              <a:buSzTx/>
              <a:buFontTx/>
              <a:buNone/>
              <a:defRPr sz="2000">
                <a:solidFill>
                  <a:srgbClr val="888888"/>
                </a:solidFill>
              </a:defRPr>
            </a:lvl3pPr>
            <a:lvl4pPr marL="0" indent="1364249">
              <a:spcBef>
                <a:spcPts val="400"/>
              </a:spcBef>
              <a:buSzTx/>
              <a:buFontTx/>
              <a:buNone/>
              <a:defRPr sz="2000">
                <a:solidFill>
                  <a:srgbClr val="888888"/>
                </a:solidFill>
              </a:defRPr>
            </a:lvl4pPr>
            <a:lvl5pPr marL="0" indent="1819000">
              <a:spcBef>
                <a:spcPts val="400"/>
              </a:spcBef>
              <a:buSzTx/>
              <a:buFontTx/>
              <a:buNone/>
              <a:defRPr sz="2000">
                <a:solidFill>
                  <a:srgbClr val="888888"/>
                </a:solidFill>
              </a:defRPr>
            </a:lvl5pPr>
          </a:lstStyle>
          <a:p>
            <a:r>
              <a:t>內文層級一</a:t>
            </a:r>
          </a:p>
          <a:p>
            <a:pPr lvl="1"/>
            <a:r>
              <a:t>內文層級二</a:t>
            </a:r>
          </a:p>
          <a:p>
            <a:pPr lvl="2"/>
            <a:r>
              <a:t>內文層級三</a:t>
            </a:r>
          </a:p>
          <a:p>
            <a:pPr lvl="3"/>
            <a:r>
              <a:t>內文層級四</a:t>
            </a:r>
          </a:p>
          <a:p>
            <a:pPr lvl="4"/>
            <a:r>
              <a:t>內文層級五</a:t>
            </a:r>
          </a:p>
        </p:txBody>
      </p:sp>
      <p:sp>
        <p:nvSpPr>
          <p:cNvPr id="31"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兩項物件">
    <p:spTree>
      <p:nvGrpSpPr>
        <p:cNvPr id="1" name=""/>
        <p:cNvGrpSpPr/>
        <p:nvPr/>
      </p:nvGrpSpPr>
      <p:grpSpPr>
        <a:xfrm>
          <a:off x="0" y="0"/>
          <a:ext cx="0" cy="0"/>
          <a:chOff x="0" y="0"/>
          <a:chExt cx="0" cy="0"/>
        </a:xfrm>
      </p:grpSpPr>
      <p:sp>
        <p:nvSpPr>
          <p:cNvPr id="38" name="大標題文字"/>
          <p:cNvSpPr txBox="1">
            <a:spLocks noGrp="1"/>
          </p:cNvSpPr>
          <p:nvPr>
            <p:ph type="title"/>
          </p:nvPr>
        </p:nvSpPr>
        <p:spPr>
          <a:prstGeom prst="rect">
            <a:avLst/>
          </a:prstGeom>
        </p:spPr>
        <p:txBody>
          <a:bodyPr/>
          <a:lstStyle/>
          <a:p>
            <a:r>
              <a:t>大標題文字</a:t>
            </a:r>
          </a:p>
        </p:txBody>
      </p:sp>
      <p:sp>
        <p:nvSpPr>
          <p:cNvPr id="39" name="內文層級一…"/>
          <p:cNvSpPr txBox="1">
            <a:spLocks noGrp="1"/>
          </p:cNvSpPr>
          <p:nvPr>
            <p:ph type="body" sz="half" idx="1"/>
          </p:nvPr>
        </p:nvSpPr>
        <p:spPr>
          <a:xfrm>
            <a:off x="457200" y="1600305"/>
            <a:ext cx="4038600" cy="4525963"/>
          </a:xfrm>
          <a:prstGeom prst="rect">
            <a:avLst/>
          </a:prstGeom>
        </p:spPr>
        <p:txBody>
          <a:bodyPr/>
          <a:lstStyle>
            <a:lvl1pPr>
              <a:spcBef>
                <a:spcPts val="600"/>
              </a:spcBef>
              <a:defRPr sz="2800"/>
            </a:lvl1pPr>
            <a:lvl2pPr marL="786335" indent="-331628">
              <a:spcBef>
                <a:spcPts val="600"/>
              </a:spcBef>
              <a:defRPr sz="2800"/>
            </a:lvl2pPr>
            <a:lvl3pPr marL="1227824" indent="-318299">
              <a:spcBef>
                <a:spcPts val="600"/>
              </a:spcBef>
              <a:defRPr sz="2800"/>
            </a:lvl3pPr>
            <a:lvl4pPr marL="1717935" indent="-353666">
              <a:spcBef>
                <a:spcPts val="600"/>
              </a:spcBef>
              <a:defRPr sz="2800"/>
            </a:lvl4pPr>
            <a:lvl5pPr marL="2172686" indent="-353666">
              <a:spcBef>
                <a:spcPts val="600"/>
              </a:spcBef>
              <a:defRPr sz="2800"/>
            </a:lvl5pPr>
          </a:lstStyle>
          <a:p>
            <a:r>
              <a:t>內文層級一</a:t>
            </a:r>
          </a:p>
          <a:p>
            <a:pPr lvl="1"/>
            <a:r>
              <a:t>內文層級二</a:t>
            </a:r>
          </a:p>
          <a:p>
            <a:pPr lvl="2"/>
            <a:r>
              <a:t>內文層級三</a:t>
            </a:r>
          </a:p>
          <a:p>
            <a:pPr lvl="3"/>
            <a:r>
              <a:t>內文層級四</a:t>
            </a:r>
          </a:p>
          <a:p>
            <a:pPr lvl="4"/>
            <a:r>
              <a:t>內文層級五</a:t>
            </a:r>
          </a:p>
        </p:txBody>
      </p:sp>
      <p:sp>
        <p:nvSpPr>
          <p:cNvPr id="40"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比對">
    <p:spTree>
      <p:nvGrpSpPr>
        <p:cNvPr id="1" name=""/>
        <p:cNvGrpSpPr/>
        <p:nvPr/>
      </p:nvGrpSpPr>
      <p:grpSpPr>
        <a:xfrm>
          <a:off x="0" y="0"/>
          <a:ext cx="0" cy="0"/>
          <a:chOff x="0" y="0"/>
          <a:chExt cx="0" cy="0"/>
        </a:xfrm>
      </p:grpSpPr>
      <p:sp>
        <p:nvSpPr>
          <p:cNvPr id="47" name="大標題文字"/>
          <p:cNvSpPr txBox="1">
            <a:spLocks noGrp="1"/>
          </p:cNvSpPr>
          <p:nvPr>
            <p:ph type="title"/>
          </p:nvPr>
        </p:nvSpPr>
        <p:spPr>
          <a:prstGeom prst="rect">
            <a:avLst/>
          </a:prstGeom>
        </p:spPr>
        <p:txBody>
          <a:bodyPr/>
          <a:lstStyle/>
          <a:p>
            <a:r>
              <a:t>大標題文字</a:t>
            </a:r>
          </a:p>
        </p:txBody>
      </p:sp>
      <p:sp>
        <p:nvSpPr>
          <p:cNvPr id="48" name="內文層級一…"/>
          <p:cNvSpPr txBox="1">
            <a:spLocks noGrp="1"/>
          </p:cNvSpPr>
          <p:nvPr>
            <p:ph type="body" sz="quarter" idx="1"/>
          </p:nvPr>
        </p:nvSpPr>
        <p:spPr>
          <a:xfrm>
            <a:off x="457200" y="1535112"/>
            <a:ext cx="4040188" cy="639763"/>
          </a:xfrm>
          <a:prstGeom prst="rect">
            <a:avLst/>
          </a:prstGeom>
        </p:spPr>
        <p:txBody>
          <a:bodyPr anchor="b"/>
          <a:lstStyle>
            <a:lvl1pPr marL="0" indent="0">
              <a:spcBef>
                <a:spcPts val="500"/>
              </a:spcBef>
              <a:buSzTx/>
              <a:buFontTx/>
              <a:buNone/>
              <a:defRPr sz="2400" b="1"/>
            </a:lvl1pPr>
            <a:lvl2pPr marL="0" indent="454728">
              <a:spcBef>
                <a:spcPts val="500"/>
              </a:spcBef>
              <a:buSzTx/>
              <a:buFontTx/>
              <a:buNone/>
              <a:defRPr sz="2400" b="1"/>
            </a:lvl2pPr>
            <a:lvl3pPr marL="0" indent="909488">
              <a:spcBef>
                <a:spcPts val="500"/>
              </a:spcBef>
              <a:buSzTx/>
              <a:buFontTx/>
              <a:buNone/>
              <a:defRPr sz="2400" b="1"/>
            </a:lvl3pPr>
            <a:lvl4pPr marL="0" indent="1364249">
              <a:spcBef>
                <a:spcPts val="500"/>
              </a:spcBef>
              <a:buSzTx/>
              <a:buFontTx/>
              <a:buNone/>
              <a:defRPr sz="2400" b="1"/>
            </a:lvl4pPr>
            <a:lvl5pPr marL="0" indent="1819000">
              <a:spcBef>
                <a:spcPts val="500"/>
              </a:spcBef>
              <a:buSzTx/>
              <a:buFontTx/>
              <a:buNone/>
              <a:defRPr sz="2400" b="1"/>
            </a:lvl5pPr>
          </a:lstStyle>
          <a:p>
            <a:r>
              <a:t>內文層級一</a:t>
            </a:r>
          </a:p>
          <a:p>
            <a:pPr lvl="1"/>
            <a:r>
              <a:t>內文層級二</a:t>
            </a:r>
          </a:p>
          <a:p>
            <a:pPr lvl="2"/>
            <a:r>
              <a:t>內文層級三</a:t>
            </a:r>
          </a:p>
          <a:p>
            <a:pPr lvl="3"/>
            <a:r>
              <a:t>內文層級四</a:t>
            </a:r>
          </a:p>
          <a:p>
            <a:pPr lvl="4"/>
            <a:r>
              <a:t>內文層級五</a:t>
            </a:r>
          </a:p>
        </p:txBody>
      </p:sp>
      <p:sp>
        <p:nvSpPr>
          <p:cNvPr id="49" name="文字版面配置區 4"/>
          <p:cNvSpPr>
            <a:spLocks noGrp="1"/>
          </p:cNvSpPr>
          <p:nvPr>
            <p:ph type="body" sz="quarter" idx="13"/>
          </p:nvPr>
        </p:nvSpPr>
        <p:spPr>
          <a:xfrm>
            <a:off x="4645026" y="1535112"/>
            <a:ext cx="4041776" cy="639763"/>
          </a:xfrm>
          <a:prstGeom prst="rect">
            <a:avLst/>
          </a:prstGeom>
        </p:spPr>
        <p:txBody>
          <a:bodyPr anchor="b"/>
          <a:lstStyle/>
          <a:p>
            <a:pPr marL="0" indent="0">
              <a:spcBef>
                <a:spcPts val="500"/>
              </a:spcBef>
              <a:buSzTx/>
              <a:buFontTx/>
              <a:buNone/>
              <a:defRPr sz="2400" b="1"/>
            </a:pPr>
            <a:endParaRPr/>
          </a:p>
        </p:txBody>
      </p:sp>
      <p:sp>
        <p:nvSpPr>
          <p:cNvPr id="50"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只有標題">
    <p:spTree>
      <p:nvGrpSpPr>
        <p:cNvPr id="1" name=""/>
        <p:cNvGrpSpPr/>
        <p:nvPr/>
      </p:nvGrpSpPr>
      <p:grpSpPr>
        <a:xfrm>
          <a:off x="0" y="0"/>
          <a:ext cx="0" cy="0"/>
          <a:chOff x="0" y="0"/>
          <a:chExt cx="0" cy="0"/>
        </a:xfrm>
      </p:grpSpPr>
      <p:sp>
        <p:nvSpPr>
          <p:cNvPr id="57" name="大標題文字"/>
          <p:cNvSpPr txBox="1">
            <a:spLocks noGrp="1"/>
          </p:cNvSpPr>
          <p:nvPr>
            <p:ph type="title"/>
          </p:nvPr>
        </p:nvSpPr>
        <p:spPr>
          <a:prstGeom prst="rect">
            <a:avLst/>
          </a:prstGeom>
        </p:spPr>
        <p:txBody>
          <a:bodyPr/>
          <a:lstStyle/>
          <a:p>
            <a:r>
              <a:t>大標題文字</a:t>
            </a:r>
          </a:p>
        </p:txBody>
      </p:sp>
      <p:sp>
        <p:nvSpPr>
          <p:cNvPr id="58"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65"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含標題的內容">
    <p:spTree>
      <p:nvGrpSpPr>
        <p:cNvPr id="1" name=""/>
        <p:cNvGrpSpPr/>
        <p:nvPr/>
      </p:nvGrpSpPr>
      <p:grpSpPr>
        <a:xfrm>
          <a:off x="0" y="0"/>
          <a:ext cx="0" cy="0"/>
          <a:chOff x="0" y="0"/>
          <a:chExt cx="0" cy="0"/>
        </a:xfrm>
      </p:grpSpPr>
      <p:sp>
        <p:nvSpPr>
          <p:cNvPr id="72" name="大標題文字"/>
          <p:cNvSpPr txBox="1">
            <a:spLocks noGrp="1"/>
          </p:cNvSpPr>
          <p:nvPr>
            <p:ph type="title"/>
          </p:nvPr>
        </p:nvSpPr>
        <p:spPr>
          <a:xfrm>
            <a:off x="457201" y="273050"/>
            <a:ext cx="3008315" cy="1162050"/>
          </a:xfrm>
          <a:prstGeom prst="rect">
            <a:avLst/>
          </a:prstGeom>
        </p:spPr>
        <p:txBody>
          <a:bodyPr anchor="b"/>
          <a:lstStyle>
            <a:lvl1pPr algn="l">
              <a:defRPr sz="2000" b="1"/>
            </a:lvl1pPr>
          </a:lstStyle>
          <a:p>
            <a:r>
              <a:t>大標題文字</a:t>
            </a:r>
          </a:p>
        </p:txBody>
      </p:sp>
      <p:sp>
        <p:nvSpPr>
          <p:cNvPr id="73" name="內文層級一…"/>
          <p:cNvSpPr txBox="1">
            <a:spLocks noGrp="1"/>
          </p:cNvSpPr>
          <p:nvPr>
            <p:ph type="body" idx="1"/>
          </p:nvPr>
        </p:nvSpPr>
        <p:spPr>
          <a:xfrm>
            <a:off x="3575050" y="273155"/>
            <a:ext cx="5111750" cy="5853113"/>
          </a:xfrm>
          <a:prstGeom prst="rect">
            <a:avLst/>
          </a:prstGeom>
        </p:spPr>
        <p:txBody>
          <a:bodyPr/>
          <a:lstStyle/>
          <a:p>
            <a:r>
              <a:t>內文層級一</a:t>
            </a:r>
          </a:p>
          <a:p>
            <a:pPr lvl="1"/>
            <a:r>
              <a:t>內文層級二</a:t>
            </a:r>
          </a:p>
          <a:p>
            <a:pPr lvl="2"/>
            <a:r>
              <a:t>內文層級三</a:t>
            </a:r>
          </a:p>
          <a:p>
            <a:pPr lvl="3"/>
            <a:r>
              <a:t>內文層級四</a:t>
            </a:r>
          </a:p>
          <a:p>
            <a:pPr lvl="4"/>
            <a:r>
              <a:t>內文層級五</a:t>
            </a:r>
          </a:p>
        </p:txBody>
      </p:sp>
      <p:sp>
        <p:nvSpPr>
          <p:cNvPr id="74" name="文字版面配置區 3"/>
          <p:cNvSpPr>
            <a:spLocks noGrp="1"/>
          </p:cNvSpPr>
          <p:nvPr>
            <p:ph type="body" sz="half" idx="13"/>
          </p:nvPr>
        </p:nvSpPr>
        <p:spPr>
          <a:xfrm>
            <a:off x="457201" y="1435101"/>
            <a:ext cx="3008315" cy="4691063"/>
          </a:xfrm>
          <a:prstGeom prst="rect">
            <a:avLst/>
          </a:prstGeom>
        </p:spPr>
        <p:txBody>
          <a:bodyPr/>
          <a:lstStyle/>
          <a:p>
            <a:pPr marL="0" indent="0">
              <a:spcBef>
                <a:spcPts val="300"/>
              </a:spcBef>
              <a:buSzTx/>
              <a:buFontTx/>
              <a:buNone/>
              <a:defRPr sz="1400"/>
            </a:pPr>
            <a:endParaRPr/>
          </a:p>
        </p:txBody>
      </p:sp>
      <p:sp>
        <p:nvSpPr>
          <p:cNvPr id="75"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含標題的圖片">
    <p:spTree>
      <p:nvGrpSpPr>
        <p:cNvPr id="1" name=""/>
        <p:cNvGrpSpPr/>
        <p:nvPr/>
      </p:nvGrpSpPr>
      <p:grpSpPr>
        <a:xfrm>
          <a:off x="0" y="0"/>
          <a:ext cx="0" cy="0"/>
          <a:chOff x="0" y="0"/>
          <a:chExt cx="0" cy="0"/>
        </a:xfrm>
      </p:grpSpPr>
      <p:sp>
        <p:nvSpPr>
          <p:cNvPr id="82" name="大標題文字"/>
          <p:cNvSpPr txBox="1">
            <a:spLocks noGrp="1"/>
          </p:cNvSpPr>
          <p:nvPr>
            <p:ph type="title"/>
          </p:nvPr>
        </p:nvSpPr>
        <p:spPr>
          <a:xfrm>
            <a:off x="1792288" y="4800600"/>
            <a:ext cx="5486401" cy="566738"/>
          </a:xfrm>
          <a:prstGeom prst="rect">
            <a:avLst/>
          </a:prstGeom>
        </p:spPr>
        <p:txBody>
          <a:bodyPr anchor="b"/>
          <a:lstStyle>
            <a:lvl1pPr algn="l">
              <a:defRPr sz="2000" b="1"/>
            </a:lvl1pPr>
          </a:lstStyle>
          <a:p>
            <a:r>
              <a:t>大標題文字</a:t>
            </a:r>
          </a:p>
        </p:txBody>
      </p:sp>
      <p:sp>
        <p:nvSpPr>
          <p:cNvPr id="83" name="圖片版面配置區 2"/>
          <p:cNvSpPr>
            <a:spLocks noGrp="1"/>
          </p:cNvSpPr>
          <p:nvPr>
            <p:ph type="pic" sz="half" idx="13"/>
          </p:nvPr>
        </p:nvSpPr>
        <p:spPr>
          <a:xfrm>
            <a:off x="1792288" y="612775"/>
            <a:ext cx="5486401" cy="4114800"/>
          </a:xfrm>
          <a:prstGeom prst="rect">
            <a:avLst/>
          </a:prstGeom>
        </p:spPr>
        <p:txBody>
          <a:bodyPr lIns="91439" tIns="45719" rIns="91439" bIns="45719">
            <a:noAutofit/>
          </a:bodyPr>
          <a:lstStyle/>
          <a:p>
            <a:endParaRPr/>
          </a:p>
        </p:txBody>
      </p:sp>
      <p:sp>
        <p:nvSpPr>
          <p:cNvPr id="84" name="內文層級一…"/>
          <p:cNvSpPr txBox="1">
            <a:spLocks noGrp="1"/>
          </p:cNvSpPr>
          <p:nvPr>
            <p:ph type="body" sz="quarter" idx="1"/>
          </p:nvPr>
        </p:nvSpPr>
        <p:spPr>
          <a:xfrm>
            <a:off x="1792288" y="5367337"/>
            <a:ext cx="5486401" cy="804863"/>
          </a:xfrm>
          <a:prstGeom prst="rect">
            <a:avLst/>
          </a:prstGeom>
        </p:spPr>
        <p:txBody>
          <a:bodyPr/>
          <a:lstStyle>
            <a:lvl1pPr marL="0" indent="0">
              <a:spcBef>
                <a:spcPts val="300"/>
              </a:spcBef>
              <a:buSzTx/>
              <a:buFontTx/>
              <a:buNone/>
              <a:defRPr sz="1400"/>
            </a:lvl1pPr>
            <a:lvl2pPr marL="0" indent="454728">
              <a:spcBef>
                <a:spcPts val="300"/>
              </a:spcBef>
              <a:buSzTx/>
              <a:buFontTx/>
              <a:buNone/>
              <a:defRPr sz="1400"/>
            </a:lvl2pPr>
            <a:lvl3pPr marL="0" indent="909488">
              <a:spcBef>
                <a:spcPts val="300"/>
              </a:spcBef>
              <a:buSzTx/>
              <a:buFontTx/>
              <a:buNone/>
              <a:defRPr sz="1400"/>
            </a:lvl3pPr>
            <a:lvl4pPr marL="0" indent="1364249">
              <a:spcBef>
                <a:spcPts val="300"/>
              </a:spcBef>
              <a:buSzTx/>
              <a:buFontTx/>
              <a:buNone/>
              <a:defRPr sz="1400"/>
            </a:lvl4pPr>
            <a:lvl5pPr marL="0" indent="1819000">
              <a:spcBef>
                <a:spcPts val="300"/>
              </a:spcBef>
              <a:buSzTx/>
              <a:buFontTx/>
              <a:buNone/>
              <a:defRPr sz="1400"/>
            </a:lvl5pPr>
          </a:lstStyle>
          <a:p>
            <a:r>
              <a:t>內文層級一</a:t>
            </a:r>
          </a:p>
          <a:p>
            <a:pPr lvl="1"/>
            <a:r>
              <a:t>內文層級二</a:t>
            </a:r>
          </a:p>
          <a:p>
            <a:pPr lvl="2"/>
            <a:r>
              <a:t>內文層級三</a:t>
            </a:r>
          </a:p>
          <a:p>
            <a:pPr lvl="3"/>
            <a:r>
              <a:t>內文層級四</a:t>
            </a:r>
          </a:p>
          <a:p>
            <a:pPr lvl="4"/>
            <a:r>
              <a:t>內文層級五</a:t>
            </a:r>
          </a:p>
        </p:txBody>
      </p:sp>
      <p:sp>
        <p:nvSpPr>
          <p:cNvPr id="85" name="幻燈片編號"/>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大標題文字"/>
          <p:cNvSpPr txBox="1">
            <a:spLocks noGrp="1"/>
          </p:cNvSpPr>
          <p:nvPr>
            <p:ph type="title"/>
          </p:nvPr>
        </p:nvSpPr>
        <p:spPr>
          <a:xfrm>
            <a:off x="457200" y="274638"/>
            <a:ext cx="8229600" cy="1143001"/>
          </a:xfrm>
          <a:prstGeom prst="rect">
            <a:avLst/>
          </a:prstGeom>
          <a:ln w="12700">
            <a:miter lim="400000"/>
          </a:ln>
          <a:extLst>
            <a:ext uri="{C572A759-6A51-4108-AA02-DFA0A04FC94B}">
              <ma14:wrappingTextBoxFlag xmlns:ma14="http://schemas.microsoft.com/office/mac/drawingml/2011/main" xmlns="" val="1"/>
            </a:ext>
          </a:extLst>
        </p:spPr>
        <p:txBody>
          <a:bodyPr lIns="45472" tIns="45472" rIns="45472" bIns="45472" anchor="ctr">
            <a:normAutofit/>
          </a:bodyPr>
          <a:lstStyle/>
          <a:p>
            <a:r>
              <a:t>大標題文字</a:t>
            </a:r>
          </a:p>
        </p:txBody>
      </p:sp>
      <p:sp>
        <p:nvSpPr>
          <p:cNvPr id="3" name="內文層級一…"/>
          <p:cNvSpPr txBox="1">
            <a:spLocks noGrp="1"/>
          </p:cNvSpPr>
          <p:nvPr>
            <p:ph type="body" idx="1"/>
          </p:nvPr>
        </p:nvSpPr>
        <p:spPr>
          <a:xfrm>
            <a:off x="457200" y="1600305"/>
            <a:ext cx="8229600" cy="4525963"/>
          </a:xfrm>
          <a:prstGeom prst="rect">
            <a:avLst/>
          </a:prstGeom>
          <a:ln w="12700">
            <a:miter lim="400000"/>
          </a:ln>
          <a:extLst>
            <a:ext uri="{C572A759-6A51-4108-AA02-DFA0A04FC94B}">
              <ma14:wrappingTextBoxFlag xmlns:ma14="http://schemas.microsoft.com/office/mac/drawingml/2011/main" xmlns="" val="1"/>
            </a:ext>
          </a:extLst>
        </p:spPr>
        <p:txBody>
          <a:bodyPr lIns="45472" tIns="45472" rIns="45472" bIns="45472">
            <a:normAutofit/>
          </a:bodyPr>
          <a:lstStyle/>
          <a:p>
            <a:r>
              <a:t>內文層級一</a:t>
            </a:r>
          </a:p>
          <a:p>
            <a:pPr lvl="1"/>
            <a:r>
              <a:t>內文層級二</a:t>
            </a:r>
          </a:p>
          <a:p>
            <a:pPr lvl="2"/>
            <a:r>
              <a:t>內文層級三</a:t>
            </a:r>
          </a:p>
          <a:p>
            <a:pPr lvl="3"/>
            <a:r>
              <a:t>內文層級四</a:t>
            </a:r>
          </a:p>
          <a:p>
            <a:pPr lvl="4"/>
            <a:r>
              <a:t>內文層級五</a:t>
            </a:r>
          </a:p>
        </p:txBody>
      </p:sp>
      <p:sp>
        <p:nvSpPr>
          <p:cNvPr id="4" name="幻燈片編號"/>
          <p:cNvSpPr txBox="1">
            <a:spLocks noGrp="1"/>
          </p:cNvSpPr>
          <p:nvPr>
            <p:ph type="sldNum" sz="quarter" idx="2"/>
          </p:nvPr>
        </p:nvSpPr>
        <p:spPr>
          <a:xfrm>
            <a:off x="8423314" y="6404645"/>
            <a:ext cx="263487" cy="268745"/>
          </a:xfrm>
          <a:prstGeom prst="rect">
            <a:avLst/>
          </a:prstGeom>
          <a:ln w="12700">
            <a:miter lim="400000"/>
          </a:ln>
        </p:spPr>
        <p:txBody>
          <a:bodyPr wrap="none" lIns="45472" tIns="45472" rIns="45472" bIns="45472" anchor="ctr">
            <a:spAutoFit/>
          </a:bodyPr>
          <a:lstStyle>
            <a:lvl1pPr algn="r">
              <a:defRPr sz="1200">
                <a:solidFill>
                  <a:srgbClr val="888888"/>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p:transition spd="med"/>
  <p:txStyles>
    <p:titleStyle>
      <a:lvl1pPr marL="0" marR="0" indent="0" algn="ctr" defTabSz="909488"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1pPr>
      <a:lvl2pPr marL="0" marR="0" indent="0" algn="ctr" defTabSz="909488"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2pPr>
      <a:lvl3pPr marL="0" marR="0" indent="0" algn="ctr" defTabSz="909488"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3pPr>
      <a:lvl4pPr marL="0" marR="0" indent="0" algn="ctr" defTabSz="909488"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4pPr>
      <a:lvl5pPr marL="0" marR="0" indent="0" algn="ctr" defTabSz="909488"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5pPr>
      <a:lvl6pPr marL="0" marR="0" indent="0" algn="ctr" defTabSz="909488"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6pPr>
      <a:lvl7pPr marL="0" marR="0" indent="0" algn="ctr" defTabSz="909488"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7pPr>
      <a:lvl8pPr marL="0" marR="0" indent="0" algn="ctr" defTabSz="909488"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8pPr>
      <a:lvl9pPr marL="0" marR="0" indent="0" algn="ctr" defTabSz="909488"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9pPr>
    </p:titleStyle>
    <p:bodyStyle>
      <a:lvl1pPr marL="341081" marR="0" indent="-341081" algn="l" defTabSz="909488"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1pPr>
      <a:lvl2pPr marL="779567" marR="0" indent="-324860" algn="l" defTabSz="909488"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2pPr>
      <a:lvl3pPr marL="1212667" marR="0" indent="-303142" algn="l" defTabSz="909488"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3pPr>
      <a:lvl4pPr marL="1728040" marR="0" indent="-363771" algn="l" defTabSz="909488"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4pPr>
      <a:lvl5pPr marL="2182791" marR="0" indent="-363771" algn="l" defTabSz="909488"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5pPr>
      <a:lvl6pPr marL="2637553" marR="0" indent="-363771" algn="l" defTabSz="909488"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6pPr>
      <a:lvl7pPr marL="3092282" marR="0" indent="-363771" algn="l" defTabSz="909488"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7pPr>
      <a:lvl8pPr marL="3547036" marR="0" indent="-363771" algn="l" defTabSz="909488"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8pPr>
      <a:lvl9pPr marL="4001764" marR="0" indent="-363771" algn="l" defTabSz="909488"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9pPr>
    </p:bodyStyle>
    <p:otherStyle>
      <a:lvl1pPr marL="0" marR="0" indent="0" algn="r" defTabSz="909488"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1pPr>
      <a:lvl2pPr marL="0" marR="0" indent="454728" algn="r" defTabSz="909488"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2pPr>
      <a:lvl3pPr marL="0" marR="0" indent="909488" algn="r" defTabSz="909488"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3pPr>
      <a:lvl4pPr marL="0" marR="0" indent="1364249" algn="r" defTabSz="909488"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4pPr>
      <a:lvl5pPr marL="0" marR="0" indent="1819000" algn="r" defTabSz="909488"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5pPr>
      <a:lvl6pPr marL="0" marR="0" indent="2273771" algn="r" defTabSz="909488"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6pPr>
      <a:lvl7pPr marL="0" marR="0" indent="2728499" algn="r" defTabSz="909488"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7pPr>
      <a:lvl8pPr marL="0" marR="0" indent="3183248" algn="r" defTabSz="909488"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8pPr>
      <a:lvl9pPr marL="0" marR="0" indent="3637981" algn="r" defTabSz="909488"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hyperlink" Target="http://big5.minghui.org/mh/glossary.html#1"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big5.minghui.org/mh/glossary.html#34"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hyperlink" Target="http://big5.minghui.org/mh/glossary.html#1"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big5.minghui.org/mh/glossary.html#30" TargetMode="External"/><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hyperlink" Target="http://big5.minghui.org/mh/glossary.html#18" TargetMode="External"/><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www.zhuichaguoji.org/node/26134" TargetMode="External"/><Relationship Id="rId2" Type="http://schemas.openxmlformats.org/officeDocument/2006/relationships/hyperlink" Target="http://www.zhuichaguoji.org/node/299" TargetMode="External"/><Relationship Id="rId1" Type="http://schemas.openxmlformats.org/officeDocument/2006/relationships/slideLayout" Target="../slideLayouts/slideLayout7.xml"/><Relationship Id="rId4" Type="http://schemas.openxmlformats.org/officeDocument/2006/relationships/hyperlink" Target="http://www.zhuichaguoji.org/node/68977"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Layout" Target="../slideLayouts/slideLayout7.xml"/><Relationship Id="rId6" Type="http://schemas.microsoft.com/office/2007/relationships/hdphoto" Target="../media/hdphoto2.wdp"/><Relationship Id="rId5" Type="http://schemas.openxmlformats.org/officeDocument/2006/relationships/image" Target="../media/image5.jpe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image" Target="../media/image7.ti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098" t="1636" r="12242" b="1852"/>
          <a:stretch/>
        </p:blipFill>
        <p:spPr bwMode="auto">
          <a:xfrm>
            <a:off x="2587576" y="119729"/>
            <a:ext cx="6552728" cy="67042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矩形 2"/>
          <p:cNvSpPr/>
          <p:nvPr/>
        </p:nvSpPr>
        <p:spPr>
          <a:xfrm>
            <a:off x="0" y="5445224"/>
            <a:ext cx="9144000" cy="1430288"/>
          </a:xfrm>
          <a:prstGeom prst="rect">
            <a:avLst/>
          </a:prstGeom>
          <a:solidFill>
            <a:schemeClr val="accent2">
              <a:lumMod val="20000"/>
              <a:lumOff val="80000"/>
              <a:alpha val="61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TW" altLang="en-US" sz="2800" b="1" dirty="0">
                <a:solidFill>
                  <a:schemeClr val="accent4">
                    <a:lumMod val="75000"/>
                  </a:schemeClr>
                </a:solidFill>
                <a:latin typeface="微軟正黑體" panose="020B0604030504040204" pitchFamily="34" charset="-120"/>
                <a:ea typeface="微軟正黑體" panose="020B0604030504040204" pitchFamily="34" charset="-120"/>
              </a:rPr>
              <a:t>河北</a:t>
            </a:r>
            <a:r>
              <a:rPr lang="zh-TW" altLang="en-US" sz="2800" b="1" dirty="0" smtClean="0">
                <a:solidFill>
                  <a:schemeClr val="accent4">
                    <a:lumMod val="75000"/>
                  </a:schemeClr>
                </a:solidFill>
                <a:latin typeface="微軟正黑體" panose="020B0604030504040204" pitchFamily="34" charset="-120"/>
                <a:ea typeface="微軟正黑體" panose="020B0604030504040204" pitchFamily="34" charset="-120"/>
              </a:rPr>
              <a:t>省</a:t>
            </a:r>
            <a:endParaRPr lang="en-US" altLang="zh-TW" sz="2800" b="1" dirty="0" smtClean="0">
              <a:solidFill>
                <a:schemeClr val="accent4">
                  <a:lumMod val="75000"/>
                </a:schemeClr>
              </a:solidFill>
              <a:latin typeface="微軟正黑體" panose="020B0604030504040204" pitchFamily="34" charset="-120"/>
              <a:ea typeface="微軟正黑體" panose="020B0604030504040204" pitchFamily="34" charset="-120"/>
            </a:endParaRPr>
          </a:p>
          <a:p>
            <a:r>
              <a:rPr lang="en-US" altLang="zh-TW" sz="2800" b="1" dirty="0" smtClean="0">
                <a:solidFill>
                  <a:schemeClr val="accent2">
                    <a:lumMod val="75000"/>
                  </a:schemeClr>
                </a:solidFill>
                <a:latin typeface="微軟正黑體" panose="020B0604030504040204" pitchFamily="34" charset="-120"/>
                <a:ea typeface="微軟正黑體" panose="020B0604030504040204" pitchFamily="34" charset="-120"/>
              </a:rPr>
              <a:t>RTC</a:t>
            </a:r>
            <a:r>
              <a:rPr lang="zh-TW" altLang="en-US" sz="2800" b="1" dirty="0" smtClean="0">
                <a:solidFill>
                  <a:schemeClr val="accent2">
                    <a:lumMod val="75000"/>
                  </a:schemeClr>
                </a:solidFill>
                <a:latin typeface="微軟正黑體" panose="020B0604030504040204" pitchFamily="34" charset="-120"/>
                <a:ea typeface="微軟正黑體" panose="020B0604030504040204" pitchFamily="34" charset="-120"/>
              </a:rPr>
              <a:t>重點案例</a:t>
            </a:r>
            <a:r>
              <a:rPr lang="zh-CN" altLang="zh-TW" sz="2800" b="1" dirty="0" smtClean="0">
                <a:solidFill>
                  <a:schemeClr val="accent2">
                    <a:lumMod val="75000"/>
                  </a:schemeClr>
                </a:solidFill>
                <a:latin typeface="微軟正黑體" panose="020B0604030504040204" pitchFamily="34" charset="-120"/>
                <a:ea typeface="微軟正黑體" panose="020B0604030504040204" pitchFamily="34" charset="-120"/>
              </a:rPr>
              <a:t>參考資料</a:t>
            </a:r>
            <a:endParaRPr lang="en-US" altLang="zh-CN" sz="2800" b="1" dirty="0" smtClean="0">
              <a:solidFill>
                <a:schemeClr val="accent2">
                  <a:lumMod val="75000"/>
                </a:schemeClr>
              </a:solidFill>
              <a:latin typeface="微軟正黑體" panose="020B0604030504040204" pitchFamily="34" charset="-120"/>
              <a:ea typeface="微軟正黑體" panose="020B0604030504040204" pitchFamily="34" charset="-120"/>
            </a:endParaRPr>
          </a:p>
          <a:p>
            <a:r>
              <a:rPr lang="zh-TW" altLang="en-US" sz="2000" b="1" dirty="0" smtClean="0">
                <a:solidFill>
                  <a:schemeClr val="accent2">
                    <a:lumMod val="75000"/>
                  </a:schemeClr>
                </a:solidFill>
                <a:latin typeface="微軟正黑體" panose="020B0604030504040204" pitchFamily="34" charset="-120"/>
                <a:ea typeface="微軟正黑體" panose="020B0604030504040204" pitchFamily="34" charset="-120"/>
              </a:rPr>
              <a:t>日期：</a:t>
            </a:r>
            <a:r>
              <a:rPr lang="en-US" altLang="zh-TW" sz="2000" b="1" dirty="0" smtClean="0">
                <a:solidFill>
                  <a:schemeClr val="accent2">
                    <a:lumMod val="75000"/>
                  </a:schemeClr>
                </a:solidFill>
                <a:latin typeface="微軟正黑體" panose="020B0604030504040204" pitchFamily="34" charset="-120"/>
                <a:ea typeface="微軟正黑體" panose="020B0604030504040204" pitchFamily="34" charset="-120"/>
              </a:rPr>
              <a:t>2018/05/14(</a:t>
            </a:r>
            <a:r>
              <a:rPr lang="zh-TW" altLang="en-US" sz="2000" b="1" dirty="0">
                <a:solidFill>
                  <a:schemeClr val="accent2">
                    <a:lumMod val="75000"/>
                  </a:schemeClr>
                </a:solidFill>
                <a:latin typeface="微軟正黑體" panose="020B0604030504040204" pitchFamily="34" charset="-120"/>
                <a:ea typeface="微軟正黑體" panose="020B0604030504040204" pitchFamily="34" charset="-120"/>
              </a:rPr>
              <a:t>一</a:t>
            </a:r>
            <a:r>
              <a:rPr lang="en-US" altLang="zh-TW" sz="2000" b="1" dirty="0" smtClean="0">
                <a:solidFill>
                  <a:schemeClr val="accent2">
                    <a:lumMod val="75000"/>
                  </a:schemeClr>
                </a:solidFill>
                <a:latin typeface="微軟正黑體" panose="020B0604030504040204" pitchFamily="34" charset="-120"/>
                <a:ea typeface="微軟正黑體" panose="020B0604030504040204" pitchFamily="34" charset="-120"/>
              </a:rPr>
              <a:t>)</a:t>
            </a:r>
            <a:endParaRPr lang="en-US" altLang="zh-CN" sz="3200" b="1" dirty="0" smtClean="0">
              <a:solidFill>
                <a:schemeClr val="accent2">
                  <a:lumMod val="75000"/>
                </a:schemeClr>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20037690"/>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矩形 5"/>
          <p:cNvSpPr txBox="1"/>
          <p:nvPr/>
        </p:nvSpPr>
        <p:spPr>
          <a:xfrm>
            <a:off x="318738" y="184307"/>
            <a:ext cx="6237282" cy="769003"/>
          </a:xfrm>
          <a:prstGeom prst="rect">
            <a:avLst/>
          </a:prstGeom>
          <a:ln w="12700">
            <a:miter lim="400000"/>
          </a:ln>
          <a:extLst>
            <a:ext uri="{C572A759-6A51-4108-AA02-DFA0A04FC94B}">
              <ma14:wrappingTextBoxFlag xmlns="" xmlns:ma14="http://schemas.microsoft.com/office/mac/drawingml/2011/main" val="1"/>
            </a:ext>
          </a:extLst>
        </p:spPr>
        <p:txBody>
          <a:bodyPr wrap="none" lIns="45503" tIns="45503" rIns="45503" bIns="45503">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a:t>11-3. XX市官員惡報實例</a:t>
            </a:r>
          </a:p>
        </p:txBody>
      </p:sp>
      <p:grpSp>
        <p:nvGrpSpPr>
          <p:cNvPr id="214" name="矩形 3"/>
          <p:cNvGrpSpPr/>
          <p:nvPr/>
        </p:nvGrpSpPr>
        <p:grpSpPr>
          <a:xfrm>
            <a:off x="13399" y="-2"/>
            <a:ext cx="9130603" cy="836718"/>
            <a:chOff x="-1" y="-2"/>
            <a:chExt cx="12985745" cy="1189997"/>
          </a:xfrm>
          <a:solidFill>
            <a:schemeClr val="accent2">
              <a:lumMod val="60000"/>
              <a:lumOff val="40000"/>
            </a:schemeClr>
          </a:solidFill>
        </p:grpSpPr>
        <p:sp>
          <p:nvSpPr>
            <p:cNvPr id="212" name="矩形"/>
            <p:cNvSpPr/>
            <p:nvPr/>
          </p:nvSpPr>
          <p:spPr>
            <a:xfrm>
              <a:off x="-1" y="-2"/>
              <a:ext cx="12985745" cy="1189997"/>
            </a:xfrm>
            <a:prstGeom prst="rect">
              <a:avLst/>
            </a:prstGeom>
            <a:grpFill/>
            <a:ln w="12700" cap="flat">
              <a:noFill/>
              <a:miter lim="400000"/>
            </a:ln>
            <a:effectLst/>
          </p:spPr>
          <p:txBody>
            <a:bodyPr wrap="square" lIns="65022" tIns="65022" rIns="65022" bIns="65022" numCol="1" anchor="ctr">
              <a:noAutofit/>
            </a:bodyPr>
            <a:lstStyle/>
            <a:p>
              <a:pPr defTabSz="910112"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213" name="9-3. 株洲市官員惡報實例"/>
            <p:cNvSpPr txBox="1"/>
            <p:nvPr/>
          </p:nvSpPr>
          <p:spPr>
            <a:xfrm>
              <a:off x="-1" y="63893"/>
              <a:ext cx="12985745" cy="1062209"/>
            </a:xfrm>
            <a:prstGeom prst="rect">
              <a:avLst/>
            </a:prstGeom>
            <a:grp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sz="4000" b="1" kern="0" dirty="0"/>
                <a:t> </a:t>
              </a:r>
              <a:r>
                <a:rPr lang="en-US" sz="4000" dirty="0"/>
                <a:t>7</a:t>
              </a:r>
              <a:r>
                <a:rPr sz="4000" kern="0" dirty="0" smtClean="0"/>
                <a:t>-</a:t>
              </a:r>
              <a:r>
                <a:rPr lang="en-US" sz="4000" kern="0" dirty="0"/>
                <a:t>4</a:t>
              </a:r>
              <a:r>
                <a:rPr sz="4000" kern="0" dirty="0" smtClean="0"/>
                <a:t>. </a:t>
              </a:r>
              <a:r>
                <a:rPr lang="zh-TW" altLang="en-US" sz="4000" dirty="0"/>
                <a:t>保定</a:t>
              </a:r>
              <a:r>
                <a:rPr lang="zh-TW" altLang="en-US" sz="4000" kern="0" dirty="0" smtClean="0"/>
                <a:t>市</a:t>
              </a:r>
              <a:endParaRPr sz="4000" kern="0" dirty="0"/>
            </a:p>
          </p:txBody>
        </p:sp>
      </p:grpSp>
      <p:sp>
        <p:nvSpPr>
          <p:cNvPr id="218" name="矩形 4"/>
          <p:cNvSpPr/>
          <p:nvPr/>
        </p:nvSpPr>
        <p:spPr>
          <a:xfrm>
            <a:off x="53414" y="945567"/>
            <a:ext cx="9000060" cy="5296802"/>
          </a:xfrm>
          <a:prstGeom prst="rect">
            <a:avLst/>
          </a:prstGeom>
          <a:ln>
            <a:solidFill>
              <a:srgbClr val="984807"/>
            </a:solidFill>
          </a:ln>
          <a:extLst>
            <a:ext uri="{C572A759-6A51-4108-AA02-DFA0A04FC94B}">
              <ma14:wrappingTextBoxFlag xmlns="" xmlns:ma14="http://schemas.microsoft.com/office/mac/drawingml/2011/main" val="1"/>
            </a:ext>
          </a:extLst>
        </p:spPr>
        <p:txBody>
          <a:bodyPr lIns="31988" tIns="31988" rIns="31988" bIns="31988">
            <a:spAutoFit/>
          </a:bodyPr>
          <a:lstStyle/>
          <a:p>
            <a:pPr algn="ctr" fontAlgn="base"/>
            <a:r>
              <a:rPr lang="zh-TW" altLang="en-US" sz="2000" b="1" dirty="0">
                <a:solidFill>
                  <a:srgbClr val="00B0F0"/>
                </a:solidFill>
                <a:latin typeface="微軟正黑體" panose="020B0604030504040204" pitchFamily="34" charset="-120"/>
                <a:ea typeface="微軟正黑體" panose="020B0604030504040204" pitchFamily="34" charset="-120"/>
              </a:rPr>
              <a:t>王大爺的</a:t>
            </a:r>
            <a:r>
              <a:rPr lang="zh-TW" altLang="en-US" sz="2000" b="1" dirty="0" smtClean="0">
                <a:solidFill>
                  <a:srgbClr val="00B0F0"/>
                </a:solidFill>
                <a:latin typeface="微軟正黑體" panose="020B0604030504040204" pitchFamily="34" charset="-120"/>
                <a:ea typeface="微軟正黑體" panose="020B0604030504040204" pitchFamily="34" charset="-120"/>
              </a:rPr>
              <a:t>歷險記</a:t>
            </a:r>
            <a:r>
              <a:rPr lang="en-US" altLang="zh-TW" sz="2000" dirty="0">
                <a:latin typeface="微軟正黑體" panose="020B0604030504040204" pitchFamily="34" charset="-120"/>
                <a:ea typeface="微軟正黑體" panose="020B0604030504040204" pitchFamily="34" charset="-120"/>
              </a:rPr>
              <a:t>【</a:t>
            </a:r>
            <a:r>
              <a:rPr lang="zh-TW" altLang="en-US" sz="2000" dirty="0">
                <a:latin typeface="微軟正黑體" panose="020B0604030504040204" pitchFamily="34" charset="-120"/>
                <a:ea typeface="微軟正黑體" panose="020B0604030504040204" pitchFamily="34" charset="-120"/>
              </a:rPr>
              <a:t>明慧網二零一五年三月二十四日</a:t>
            </a:r>
            <a:r>
              <a:rPr lang="en-US" altLang="zh-TW" sz="2000" dirty="0">
                <a:latin typeface="微軟正黑體" panose="020B0604030504040204" pitchFamily="34" charset="-120"/>
                <a:ea typeface="微軟正黑體" panose="020B0604030504040204" pitchFamily="34" charset="-120"/>
              </a:rPr>
              <a:t>】</a:t>
            </a:r>
            <a:endParaRPr lang="en-US" altLang="zh-TW" sz="2000" b="1" dirty="0" smtClean="0">
              <a:latin typeface="微軟正黑體" panose="020B0604030504040204" pitchFamily="34" charset="-120"/>
              <a:ea typeface="微軟正黑體" panose="020B0604030504040204" pitchFamily="34" charset="-120"/>
            </a:endParaRPr>
          </a:p>
          <a:p>
            <a:pPr algn="ctr" fontAlgn="base"/>
            <a:endParaRPr lang="zh-TW" altLang="en-US" sz="2000" dirty="0">
              <a:latin typeface="微軟正黑體" panose="020B0604030504040204" pitchFamily="34" charset="-120"/>
              <a:ea typeface="微軟正黑體" panose="020B0604030504040204" pitchFamily="34" charset="-120"/>
            </a:endParaRPr>
          </a:p>
          <a:p>
            <a:pPr fontAlgn="base"/>
            <a:r>
              <a:rPr lang="en-US" altLang="zh-TW" sz="2000" dirty="0">
                <a:latin typeface="微軟正黑體" panose="020B0604030504040204" pitchFamily="34" charset="-120"/>
                <a:ea typeface="微軟正黑體" panose="020B0604030504040204" pitchFamily="34" charset="-120"/>
              </a:rPr>
              <a:t>〔</a:t>
            </a:r>
            <a:r>
              <a:rPr lang="zh-TW" altLang="en-US" sz="2000" dirty="0">
                <a:latin typeface="微軟正黑體" panose="020B0604030504040204" pitchFamily="34" charset="-120"/>
                <a:ea typeface="微軟正黑體" panose="020B0604030504040204" pitchFamily="34" charset="-120"/>
              </a:rPr>
              <a:t>河北保定來稿</a:t>
            </a:r>
            <a:r>
              <a:rPr lang="en-US" altLang="zh-TW" sz="2000" dirty="0">
                <a:latin typeface="微軟正黑體" panose="020B0604030504040204" pitchFamily="34" charset="-120"/>
                <a:ea typeface="微軟正黑體" panose="020B0604030504040204" pitchFamily="34" charset="-120"/>
              </a:rPr>
              <a:t>〕</a:t>
            </a:r>
            <a:r>
              <a:rPr lang="zh-TW" altLang="en-US" sz="2000" dirty="0">
                <a:latin typeface="微軟正黑體" panose="020B0604030504040204" pitchFamily="34" charset="-120"/>
                <a:ea typeface="微軟正黑體" panose="020B0604030504040204" pitchFamily="34" charset="-120"/>
              </a:rPr>
              <a:t>二零一四年十月一天中午，河北</a:t>
            </a:r>
            <a:r>
              <a:rPr lang="zh-TW" altLang="en-US" sz="2000" dirty="0">
                <a:solidFill>
                  <a:schemeClr val="accent6">
                    <a:lumMod val="50000"/>
                  </a:schemeClr>
                </a:solidFill>
                <a:latin typeface="微軟正黑體" panose="020B0604030504040204" pitchFamily="34" charset="-120"/>
                <a:ea typeface="微軟正黑體" panose="020B0604030504040204" pitchFamily="34" charset="-120"/>
              </a:rPr>
              <a:t>保定市滿城縣城關鎮守陵村</a:t>
            </a:r>
            <a:r>
              <a:rPr lang="zh-TW" altLang="en-US" sz="2000" dirty="0">
                <a:latin typeface="微軟正黑體" panose="020B0604030504040204" pitchFamily="34" charset="-120"/>
                <a:ea typeface="微軟正黑體" panose="020B0604030504040204" pitchFamily="34" charset="-120"/>
              </a:rPr>
              <a:t>一位六十六歲的王大爺，上自家老石板房的房頂上去摘已成熟了的柿子。這房有三、四米高，房頂是人字形的</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pPr fontAlgn="base"/>
            <a:endParaRPr lang="zh-TW" altLang="en-US" sz="2000" dirty="0">
              <a:latin typeface="微軟正黑體" panose="020B0604030504040204" pitchFamily="34" charset="-120"/>
              <a:ea typeface="微軟正黑體" panose="020B0604030504040204" pitchFamily="34" charset="-120"/>
            </a:endParaRPr>
          </a:p>
          <a:p>
            <a:pPr fontAlgn="base"/>
            <a:r>
              <a:rPr lang="zh-TW" altLang="en-US" sz="2000" dirty="0">
                <a:latin typeface="微軟正黑體" panose="020B0604030504040204" pitchFamily="34" charset="-120"/>
                <a:ea typeface="微軟正黑體" panose="020B0604030504040204" pitchFamily="34" charset="-120"/>
              </a:rPr>
              <a:t>大爺剛上到房頂，一不小心就被甚麼東西絆倒了，人就轂轤地向房簷滾去，他心想這下可完了</a:t>
            </a:r>
            <a:r>
              <a:rPr lang="en-US" altLang="zh-TW" sz="2000" dirty="0">
                <a:latin typeface="微軟正黑體" panose="020B0604030504040204" pitchFamily="34" charset="-120"/>
                <a:ea typeface="微軟正黑體" panose="020B0604030504040204" pitchFamily="34" charset="-120"/>
              </a:rPr>
              <a:t>……</a:t>
            </a:r>
            <a:r>
              <a:rPr lang="zh-TW" altLang="en-US" sz="2000" dirty="0">
                <a:latin typeface="微軟正黑體" panose="020B0604030504040204" pitchFamily="34" charset="-120"/>
                <a:ea typeface="微軟正黑體" panose="020B0604030504040204" pitchFamily="34" charset="-120"/>
              </a:rPr>
              <a:t>一條腿已經掉下去了，身子仰著朝天一下子停在房簷上。他慢慢地用手去抓住石板角，把腿一點一點地提上來，身子慢慢往上挪動，終於脫離了危險</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pPr fontAlgn="base"/>
            <a:endParaRPr lang="zh-TW" altLang="en-US" sz="2000" dirty="0">
              <a:latin typeface="微軟正黑體" panose="020B0604030504040204" pitchFamily="34" charset="-120"/>
              <a:ea typeface="微軟正黑體" panose="020B0604030504040204" pitchFamily="34" charset="-120"/>
            </a:endParaRPr>
          </a:p>
          <a:p>
            <a:pPr fontAlgn="base"/>
            <a:r>
              <a:rPr lang="zh-TW" altLang="en-US" sz="2000" dirty="0">
                <a:latin typeface="微軟正黑體" panose="020B0604030504040204" pitchFamily="34" charset="-120"/>
                <a:ea typeface="微軟正黑體" panose="020B0604030504040204" pitchFamily="34" charset="-120"/>
              </a:rPr>
              <a:t>嚇得已渾身沒勁兒的他中午飯也吃不下了。想想就後怕：「這要摔下去，不死也得摔癱了！」回過神來，他摸出口袋裏的</a:t>
            </a:r>
            <a:r>
              <a:rPr lang="zh-TW" altLang="en-US" sz="2000" dirty="0">
                <a:latin typeface="微軟正黑體" panose="020B0604030504040204" pitchFamily="34" charset="-120"/>
                <a:ea typeface="微軟正黑體" panose="020B0604030504040204" pitchFamily="34" charset="-120"/>
                <a:hlinkClick r:id="rId3" tooltip="法輪大法，也稱法輪功，一九九二年五月由李洪志先生傳出的佛家上乘修煉大法，以宇宙最高特性“真善忍”為根本指導，按照宇宙的演化原理而修煉。經億萬人的修煉實踐證明，法輪大法是大法大道，在把真正修煉的人帶到高層次的同時，對穩定社會、提高人們的身體素質和道德水準，也起到了不可估量的正面作用。&#10;&#10;&#10;資料：&#10;&#10;&#10;* 國家體總：法輪功祛病健身有效率高達97.9%（圖）&#10;* 法輪功健身功效北京萬例調查報告&#10;* 法輪功收到的褒獎和支持議案&#10;* 關于法輪功的一些歷史事實&#10;* 法輪功傳出的歷史過程&#10;* 法輪功傳出時期的歷史圖片&#10;* 法輪功書籍出版和發行情況一覽&#10;* “425”真相&#10;* “720”見證&#10;* 法輪功的真實故事&#10;&#10;錄像：&#10;&#10;&#10;* “自焚”真相&#10;&#10;書籍：&#10;&#10;&#10;* 《絕處逢生》（明慧叢書，法輪功祛病健身故事集） 中文版&#10;* 《絕處逢生》（明慧叢書，法輪功祛病健身故事集） 英文版&#10;* 《同化法光》（明慧叢書，現代人的修煉故事）&#10;"/>
              </a:rPr>
              <a:t>法輪大法</a:t>
            </a:r>
            <a:r>
              <a:rPr lang="zh-TW" altLang="en-US" sz="2000" dirty="0">
                <a:latin typeface="微軟正黑體" panose="020B0604030504040204" pitchFamily="34" charset="-120"/>
                <a:ea typeface="微軟正黑體" panose="020B0604030504040204" pitchFamily="34" charset="-120"/>
              </a:rPr>
              <a:t>的護身符舉著，對家人說：「沒有他，我今天就沒命了！某某（大爺的一個親戚）不就是上房頂摘柿子摔死的嘛！</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pPr fontAlgn="base"/>
            <a:endParaRPr lang="zh-TW" altLang="en-US" sz="2000" dirty="0">
              <a:latin typeface="微軟正黑體" panose="020B0604030504040204" pitchFamily="34" charset="-120"/>
              <a:ea typeface="微軟正黑體" panose="020B0604030504040204" pitchFamily="34" charset="-120"/>
            </a:endParaRPr>
          </a:p>
          <a:p>
            <a:pPr fontAlgn="base"/>
            <a:r>
              <a:rPr lang="zh-TW" altLang="en-US" sz="2000" dirty="0">
                <a:latin typeface="微軟正黑體" panose="020B0604030504040204" pitchFamily="34" charset="-120"/>
                <a:ea typeface="微軟正黑體" panose="020B0604030504040204" pitchFamily="34" charset="-120"/>
              </a:rPr>
              <a:t>我上街碰到他，他笑瞇瞇地給我講了這段驚險故事</a:t>
            </a:r>
            <a:r>
              <a:rPr lang="zh-TW" altLang="en-US" sz="2000" dirty="0" smtClean="0">
                <a:latin typeface="微軟正黑體" panose="020B0604030504040204" pitchFamily="34" charset="-120"/>
                <a:ea typeface="微軟正黑體" panose="020B0604030504040204" pitchFamily="34" charset="-120"/>
              </a:rPr>
              <a:t>。</a:t>
            </a:r>
            <a:endParaRPr lang="zh-TW" altLang="en-US" sz="2000" dirty="0">
              <a:latin typeface="微軟正黑體" panose="020B0604030504040204" pitchFamily="34" charset="-120"/>
              <a:ea typeface="微軟正黑體" panose="020B0604030504040204" pitchFamily="34" charset="-120"/>
            </a:endParaRPr>
          </a:p>
        </p:txBody>
      </p:sp>
      <p:sp>
        <p:nvSpPr>
          <p:cNvPr id="11" name="矩形"/>
          <p:cNvSpPr/>
          <p:nvPr/>
        </p:nvSpPr>
        <p:spPr>
          <a:xfrm>
            <a:off x="7164288" y="100504"/>
            <a:ext cx="1847946" cy="648076"/>
          </a:xfrm>
          <a:prstGeom prst="rect">
            <a:avLst/>
          </a:prstGeom>
          <a:solidFill>
            <a:srgbClr val="FFFFFF"/>
          </a:solidFill>
          <a:ln w="38100" cap="flat">
            <a:solidFill>
              <a:schemeClr val="accent6">
                <a:hueOff val="-146070"/>
                <a:satOff val="-10048"/>
                <a:lumOff val="-30626"/>
              </a:schemeClr>
            </a:solidFill>
            <a:prstDash val="solid"/>
            <a:round/>
          </a:ln>
          <a:effectLst/>
        </p:spPr>
        <p:txBody>
          <a:bodyPr wrap="square" lIns="65022" tIns="65022" rIns="65022" bIns="65022" numCol="1" anchor="ctr">
            <a:noAutofit/>
          </a:bodyPr>
          <a:lstStyle/>
          <a:p>
            <a:pPr algn="ctr" defTabSz="909458" hangingPunct="0">
              <a:defRPr sz="5600">
                <a:latin typeface="微軟正黑體"/>
                <a:ea typeface="微軟正黑體"/>
                <a:cs typeface="微軟正黑體"/>
                <a:sym typeface="微軟正黑體"/>
              </a:defRPr>
            </a:pPr>
            <a:r>
              <a:rPr lang="ja-JP" altLang="en-US" sz="3200" b="1" kern="0" dirty="0" smtClean="0">
                <a:solidFill>
                  <a:srgbClr val="EF5FA7">
                    <a:hueOff val="-146070"/>
                    <a:satOff val="-10048"/>
                    <a:lumOff val="-30626"/>
                  </a:srgbClr>
                </a:solidFill>
              </a:rPr>
              <a:t>善報</a:t>
            </a:r>
            <a:r>
              <a:rPr lang="en-US" altLang="ja-JP" sz="3200" b="1" kern="0" dirty="0" smtClean="0">
                <a:solidFill>
                  <a:srgbClr val="EF5FA7">
                    <a:hueOff val="-146070"/>
                    <a:satOff val="-10048"/>
                    <a:lumOff val="-30626"/>
                  </a:srgbClr>
                </a:solidFill>
              </a:rPr>
              <a:t>1</a:t>
            </a:r>
            <a:endParaRPr lang="en-US" altLang="ja-JP" sz="3200" b="1" kern="0" dirty="0">
              <a:solidFill>
                <a:srgbClr val="EF5FA7">
                  <a:hueOff val="-146070"/>
                  <a:satOff val="-10048"/>
                  <a:lumOff val="-30626"/>
                </a:srgbClr>
              </a:solidFill>
            </a:endParaRPr>
          </a:p>
        </p:txBody>
      </p:sp>
    </p:spTree>
    <p:extLst>
      <p:ext uri="{BB962C8B-B14F-4D97-AF65-F5344CB8AC3E}">
        <p14:creationId xmlns:p14="http://schemas.microsoft.com/office/powerpoint/2010/main" val="2469399594"/>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 name="矩形 7"/>
          <p:cNvSpPr/>
          <p:nvPr/>
        </p:nvSpPr>
        <p:spPr>
          <a:xfrm>
            <a:off x="225792" y="848935"/>
            <a:ext cx="8786543" cy="5119535"/>
          </a:xfrm>
          <a:prstGeom prst="rect">
            <a:avLst/>
          </a:prstGeom>
          <a:solidFill>
            <a:srgbClr val="FFFFFF"/>
          </a:solidFill>
          <a:ln w="12700">
            <a:miter lim="400000"/>
          </a:ln>
        </p:spPr>
        <p:txBody>
          <a:bodyPr lIns="45719" rIns="45719" anchor="ctr"/>
          <a:lstStyle/>
          <a:p>
            <a:pPr defTabSz="909457">
              <a:defRPr>
                <a:latin typeface="Microsoft JhengHei"/>
                <a:ea typeface="Microsoft JhengHei"/>
                <a:cs typeface="Microsoft JhengHei"/>
                <a:sym typeface="Microsoft JhengHei"/>
              </a:defRPr>
            </a:pPr>
            <a:endParaRPr/>
          </a:p>
        </p:txBody>
      </p:sp>
      <p:sp>
        <p:nvSpPr>
          <p:cNvPr id="326" name="矩形 10"/>
          <p:cNvSpPr txBox="1"/>
          <p:nvPr/>
        </p:nvSpPr>
        <p:spPr>
          <a:xfrm>
            <a:off x="225792" y="1011914"/>
            <a:ext cx="8786543" cy="4554584"/>
          </a:xfrm>
          <a:prstGeom prst="rect">
            <a:avLst/>
          </a:prstGeom>
          <a:ln w="12700">
            <a:miter lim="400000"/>
          </a:ln>
          <a:extLst>
            <a:ext uri="{C572A759-6A51-4108-AA02-DFA0A04FC94B}">
              <ma14:wrappingTextBoxFlag xmlns:ma14="http://schemas.microsoft.com/office/mac/drawingml/2011/main" xmlns="" val="1"/>
            </a:ext>
          </a:extLst>
        </p:spPr>
        <p:txBody>
          <a:bodyPr lIns="45468" tIns="45468" rIns="45468" bIns="45468">
            <a:spAutoFit/>
          </a:bodyPr>
          <a:lstStyle/>
          <a:p>
            <a:pPr defTabSz="909457">
              <a:defRPr sz="2200" b="1">
                <a:latin typeface="Microsoft JhengHei"/>
                <a:ea typeface="Microsoft JhengHei"/>
                <a:cs typeface="Microsoft JhengHei"/>
                <a:sym typeface="Microsoft JhengHei"/>
              </a:defRPr>
            </a:pPr>
            <a:r>
              <a:rPr sz="2200" dirty="0" err="1"/>
              <a:t>性質：</a:t>
            </a:r>
            <a:r>
              <a:rPr sz="2200" dirty="0" err="1">
                <a:solidFill>
                  <a:srgbClr val="C00000"/>
                </a:solidFill>
              </a:rPr>
              <a:t>污衊簽名運動</a:t>
            </a:r>
            <a:endParaRPr sz="2200" dirty="0">
              <a:solidFill>
                <a:srgbClr val="C00000"/>
              </a:solidFill>
            </a:endParaRPr>
          </a:p>
          <a:p>
            <a:pPr defTabSz="909457">
              <a:defRPr sz="2200" b="1">
                <a:latin typeface="Microsoft JhengHei"/>
                <a:ea typeface="Microsoft JhengHei"/>
                <a:cs typeface="Microsoft JhengHei"/>
                <a:sym typeface="Microsoft JhengHei"/>
              </a:defRPr>
            </a:pPr>
            <a:endParaRPr sz="2200" dirty="0">
              <a:solidFill>
                <a:srgbClr val="C00000"/>
              </a:solidFill>
            </a:endParaRPr>
          </a:p>
          <a:p>
            <a:pPr defTabSz="909457">
              <a:defRPr sz="2200" b="1">
                <a:latin typeface="Microsoft JhengHei"/>
                <a:ea typeface="Microsoft JhengHei"/>
                <a:cs typeface="Microsoft JhengHei"/>
                <a:sym typeface="Microsoft JhengHei"/>
              </a:defRPr>
            </a:pPr>
            <a:r>
              <a:rPr sz="2200" dirty="0" err="1"/>
              <a:t>負責單位：</a:t>
            </a:r>
            <a:r>
              <a:rPr sz="2200" b="0" dirty="0" err="1" smtClean="0"/>
              <a:t>石家莊教</a:t>
            </a:r>
            <a:r>
              <a:rPr lang="zh-TW" altLang="en-US" sz="2200" b="0" dirty="0" smtClean="0"/>
              <a:t>育</a:t>
            </a:r>
            <a:r>
              <a:rPr sz="2200" b="0" dirty="0" smtClean="0"/>
              <a:t>局</a:t>
            </a:r>
            <a:r>
              <a:rPr lang="zh-TW" altLang="en-US" sz="2200" b="0" dirty="0" smtClean="0"/>
              <a:t>、各級學校組織</a:t>
            </a:r>
            <a:endParaRPr sz="2200" b="0" dirty="0"/>
          </a:p>
          <a:p>
            <a:pPr defTabSz="909457">
              <a:defRPr sz="2200" b="1">
                <a:latin typeface="Microsoft JhengHei"/>
                <a:ea typeface="Microsoft JhengHei"/>
                <a:cs typeface="Microsoft JhengHei"/>
                <a:sym typeface="Microsoft JhengHei"/>
              </a:defRPr>
            </a:pPr>
            <a:endParaRPr lang="en-US" sz="2200" dirty="0" smtClean="0"/>
          </a:p>
          <a:p>
            <a:pPr defTabSz="909457">
              <a:defRPr sz="2200" b="1">
                <a:latin typeface="Microsoft JhengHei"/>
                <a:ea typeface="Microsoft JhengHei"/>
                <a:cs typeface="Microsoft JhengHei"/>
                <a:sym typeface="Microsoft JhengHei"/>
              </a:defRPr>
            </a:pPr>
            <a:r>
              <a:rPr sz="2200" dirty="0" err="1" smtClean="0"/>
              <a:t>情況</a:t>
            </a:r>
            <a:r>
              <a:rPr sz="2200" dirty="0" smtClean="0"/>
              <a:t>：</a:t>
            </a:r>
          </a:p>
          <a:p>
            <a:pPr defTabSz="909457">
              <a:defRPr sz="2400">
                <a:latin typeface="Microsoft JhengHei"/>
                <a:ea typeface="Microsoft JhengHei"/>
                <a:cs typeface="Microsoft JhengHei"/>
                <a:sym typeface="Microsoft JhengHei"/>
              </a:defRPr>
            </a:pPr>
            <a:r>
              <a:rPr sz="2000" dirty="0" err="1" smtClean="0"/>
              <a:t>近期，石家莊市教育局組織了一個“誹謗大法”的簽名活動</a:t>
            </a:r>
            <a:r>
              <a:rPr sz="2000" dirty="0" smtClean="0"/>
              <a:t>，</a:t>
            </a:r>
            <a:endParaRPr lang="en-US" sz="2000" dirty="0" smtClean="0"/>
          </a:p>
          <a:p>
            <a:pPr defTabSz="909457">
              <a:defRPr sz="2400">
                <a:latin typeface="Microsoft JhengHei"/>
                <a:ea typeface="Microsoft JhengHei"/>
                <a:cs typeface="Microsoft JhengHei"/>
                <a:sym typeface="Microsoft JhengHei"/>
              </a:defRPr>
            </a:pPr>
            <a:r>
              <a:rPr sz="2000" dirty="0" smtClean="0"/>
              <a:t>叫</a:t>
            </a:r>
            <a:r>
              <a:rPr sz="2000" dirty="0"/>
              <a:t>“</a:t>
            </a:r>
            <a:r>
              <a:rPr sz="2000" dirty="0" err="1" smtClean="0">
                <a:solidFill>
                  <a:srgbClr val="FF0000"/>
                </a:solidFill>
              </a:rPr>
              <a:t>對</a:t>
            </a:r>
            <a:r>
              <a:rPr lang="en-US" altLang="zh-TW" sz="2000" dirty="0" err="1" smtClean="0">
                <a:solidFill>
                  <a:srgbClr val="FF0000"/>
                </a:solidFill>
              </a:rPr>
              <a:t>X</a:t>
            </a:r>
            <a:r>
              <a:rPr sz="2000" dirty="0" err="1" smtClean="0">
                <a:solidFill>
                  <a:srgbClr val="FF0000"/>
                </a:solidFill>
              </a:rPr>
              <a:t>教說不</a:t>
            </a:r>
            <a:r>
              <a:rPr sz="2000" dirty="0">
                <a:solidFill>
                  <a:srgbClr val="FF0000"/>
                </a:solidFill>
              </a:rPr>
              <a:t>”（</a:t>
            </a:r>
            <a:r>
              <a:rPr sz="2000" dirty="0" err="1">
                <a:solidFill>
                  <a:srgbClr val="FF0000"/>
                </a:solidFill>
              </a:rPr>
              <a:t>中共才是真正的邪教</a:t>
            </a:r>
            <a:r>
              <a:rPr sz="2000" dirty="0" smtClean="0">
                <a:solidFill>
                  <a:srgbClr val="FF0000"/>
                </a:solidFill>
              </a:rPr>
              <a:t>）</a:t>
            </a:r>
            <a:r>
              <a:rPr lang="zh-TW" altLang="en-US" sz="2000" dirty="0" smtClean="0">
                <a:solidFill>
                  <a:srgbClr val="FF0000"/>
                </a:solidFill>
              </a:rPr>
              <a:t>。</a:t>
            </a:r>
            <a:endParaRPr lang="en-US" altLang="zh-TW" sz="2000" dirty="0" smtClean="0">
              <a:solidFill>
                <a:srgbClr val="FF0000"/>
              </a:solidFill>
            </a:endParaRPr>
          </a:p>
          <a:p>
            <a:pPr defTabSz="909457">
              <a:defRPr sz="2400">
                <a:latin typeface="Microsoft JhengHei"/>
                <a:ea typeface="Microsoft JhengHei"/>
                <a:cs typeface="Microsoft JhengHei"/>
                <a:sym typeface="Microsoft JhengHei"/>
              </a:defRPr>
            </a:pPr>
            <a:endParaRPr lang="en-US" sz="2000" dirty="0" smtClean="0">
              <a:solidFill>
                <a:srgbClr val="FF0000"/>
              </a:solidFill>
            </a:endParaRPr>
          </a:p>
          <a:p>
            <a:pPr defTabSz="909457">
              <a:defRPr sz="2400">
                <a:latin typeface="Microsoft JhengHei"/>
                <a:ea typeface="Microsoft JhengHei"/>
                <a:cs typeface="Microsoft JhengHei"/>
                <a:sym typeface="Microsoft JhengHei"/>
              </a:defRPr>
            </a:pPr>
            <a:r>
              <a:rPr sz="2000" dirty="0" err="1" smtClean="0"/>
              <a:t>各個學校班級都要搞，班主任要求學生的</a:t>
            </a:r>
            <a:r>
              <a:rPr sz="2000" dirty="0" err="1" smtClean="0">
                <a:solidFill>
                  <a:schemeClr val="tx1"/>
                </a:solidFill>
              </a:rPr>
              <a:t>雙方家長</a:t>
            </a:r>
            <a:r>
              <a:rPr sz="2000" dirty="0" err="1" smtClean="0"/>
              <a:t>都要用家長的微信號簽名</a:t>
            </a:r>
            <a:r>
              <a:rPr sz="2000" dirty="0" smtClean="0"/>
              <a:t>，</a:t>
            </a:r>
            <a:endParaRPr lang="en-US" sz="2000" dirty="0" smtClean="0"/>
          </a:p>
          <a:p>
            <a:pPr defTabSz="909457">
              <a:defRPr sz="2400">
                <a:latin typeface="Microsoft JhengHei"/>
                <a:ea typeface="Microsoft JhengHei"/>
                <a:cs typeface="Microsoft JhengHei"/>
                <a:sym typeface="Microsoft JhengHei"/>
              </a:defRPr>
            </a:pPr>
            <a:r>
              <a:rPr sz="2000" dirty="0" smtClean="0">
                <a:solidFill>
                  <a:srgbClr val="FF0000"/>
                </a:solidFill>
              </a:rPr>
              <a:t>一個多星期以前就有300多萬人簽名了</a:t>
            </a:r>
            <a:r>
              <a:rPr sz="2000" dirty="0" smtClean="0"/>
              <a:t>。</a:t>
            </a:r>
            <a:endParaRPr lang="en-US" sz="2000" dirty="0" smtClean="0"/>
          </a:p>
          <a:p>
            <a:pPr defTabSz="909457">
              <a:defRPr sz="2400">
                <a:latin typeface="Microsoft JhengHei"/>
                <a:ea typeface="Microsoft JhengHei"/>
                <a:cs typeface="Microsoft JhengHei"/>
                <a:sym typeface="Microsoft JhengHei"/>
              </a:defRPr>
            </a:pPr>
            <a:r>
              <a:rPr sz="2000" dirty="0" err="1" smtClean="0"/>
              <a:t>每兩</a:t>
            </a:r>
            <a:r>
              <a:rPr lang="zh-TW" altLang="en-US" sz="2000" dirty="0" smtClean="0"/>
              <a:t>、</a:t>
            </a:r>
            <a:r>
              <a:rPr sz="2000" dirty="0" err="1" smtClean="0"/>
              <a:t>三天就有一</a:t>
            </a:r>
            <a:r>
              <a:rPr sz="2000" dirty="0" err="1"/>
              <a:t>、二十萬甚至二、三十萬簽名的</a:t>
            </a:r>
            <a:r>
              <a:rPr sz="2000" dirty="0"/>
              <a:t>。</a:t>
            </a:r>
          </a:p>
          <a:p>
            <a:pPr defTabSz="909457">
              <a:defRPr sz="2400">
                <a:latin typeface="Microsoft JhengHei"/>
                <a:ea typeface="Microsoft JhengHei"/>
                <a:cs typeface="Microsoft JhengHei"/>
                <a:sym typeface="Microsoft JhengHei"/>
              </a:defRPr>
            </a:pPr>
            <a:endParaRPr sz="2000" dirty="0"/>
          </a:p>
          <a:p>
            <a:pPr defTabSz="909457">
              <a:defRPr sz="2400">
                <a:latin typeface="Microsoft JhengHei"/>
                <a:ea typeface="Microsoft JhengHei"/>
                <a:cs typeface="Microsoft JhengHei"/>
                <a:sym typeface="Microsoft JhengHei"/>
              </a:defRPr>
            </a:pPr>
            <a:r>
              <a:rPr sz="2000" dirty="0" err="1"/>
              <a:t>據稱此</a:t>
            </a:r>
            <a:r>
              <a:rPr sz="2000" dirty="0" err="1">
                <a:latin typeface="微軟正黑體"/>
                <a:ea typeface="微軟正黑體"/>
                <a:cs typeface="微軟正黑體"/>
                <a:sym typeface="微軟正黑體"/>
              </a:rPr>
              <a:t>活動不僅在學校搞，</a:t>
            </a:r>
            <a:r>
              <a:rPr sz="2000" dirty="0" err="1" smtClean="0">
                <a:latin typeface="微軟正黑體"/>
                <a:ea typeface="微軟正黑體"/>
                <a:cs typeface="微軟正黑體"/>
                <a:sym typeface="微軟正黑體"/>
              </a:rPr>
              <a:t>有些企事業單位也在搞</a:t>
            </a:r>
            <a:r>
              <a:rPr sz="2000" dirty="0" smtClean="0">
                <a:latin typeface="微軟正黑體"/>
                <a:ea typeface="微軟正黑體"/>
                <a:cs typeface="微軟正黑體"/>
                <a:sym typeface="微軟正黑體"/>
              </a:rPr>
              <a:t>，</a:t>
            </a:r>
            <a:endParaRPr lang="en-US" sz="2000" dirty="0" smtClean="0">
              <a:latin typeface="微軟正黑體"/>
              <a:ea typeface="微軟正黑體"/>
              <a:cs typeface="微軟正黑體"/>
              <a:sym typeface="微軟正黑體"/>
            </a:endParaRPr>
          </a:p>
          <a:p>
            <a:pPr defTabSz="909457">
              <a:defRPr sz="2400">
                <a:latin typeface="Microsoft JhengHei"/>
                <a:ea typeface="Microsoft JhengHei"/>
                <a:cs typeface="Microsoft JhengHei"/>
                <a:sym typeface="Microsoft JhengHei"/>
              </a:defRPr>
            </a:pPr>
            <a:r>
              <a:rPr sz="2000" dirty="0" err="1" smtClean="0">
                <a:latin typeface="微軟正黑體"/>
                <a:ea typeface="微軟正黑體"/>
                <a:cs typeface="微軟正黑體"/>
                <a:sym typeface="微軟正黑體"/>
              </a:rPr>
              <a:t>組長以上級別的都要簽</a:t>
            </a:r>
            <a:r>
              <a:rPr sz="2000" dirty="0">
                <a:latin typeface="微軟正黑體"/>
                <a:ea typeface="微軟正黑體"/>
                <a:cs typeface="微軟正黑體"/>
                <a:sym typeface="微軟正黑體"/>
              </a:rPr>
              <a:t>。 </a:t>
            </a:r>
          </a:p>
        </p:txBody>
      </p:sp>
      <p:grpSp>
        <p:nvGrpSpPr>
          <p:cNvPr id="329" name="矩形 5"/>
          <p:cNvGrpSpPr/>
          <p:nvPr/>
        </p:nvGrpSpPr>
        <p:grpSpPr>
          <a:xfrm>
            <a:off x="-3" y="-12"/>
            <a:ext cx="9144002" cy="848947"/>
            <a:chOff x="-1" y="-6"/>
            <a:chExt cx="9144001" cy="848945"/>
          </a:xfrm>
        </p:grpSpPr>
        <p:sp>
          <p:nvSpPr>
            <p:cNvPr id="327" name="矩形"/>
            <p:cNvSpPr/>
            <p:nvPr/>
          </p:nvSpPr>
          <p:spPr>
            <a:xfrm>
              <a:off x="-1" y="-6"/>
              <a:ext cx="9144001" cy="848945"/>
            </a:xfrm>
            <a:prstGeom prst="rect">
              <a:avLst/>
            </a:prstGeom>
            <a:solidFill>
              <a:srgbClr val="E46C0A"/>
            </a:solidFill>
            <a:ln w="12700" cap="flat">
              <a:noFill/>
              <a:miter lim="400000"/>
            </a:ln>
            <a:effectLst/>
          </p:spPr>
          <p:txBody>
            <a:bodyPr wrap="square" lIns="45719" tIns="45719" rIns="45719" bIns="45719" numCol="1" anchor="ctr">
              <a:noAutofit/>
            </a:bodyPr>
            <a:lstStyle/>
            <a:p>
              <a:pPr defTabSz="909457">
                <a:defRPr>
                  <a:solidFill>
                    <a:srgbClr val="FFFFFF"/>
                  </a:solidFill>
                </a:defRPr>
              </a:pPr>
              <a:endParaRPr/>
            </a:p>
          </p:txBody>
        </p:sp>
        <p:sp>
          <p:nvSpPr>
            <p:cNvPr id="328" name="9-1. 湖南專案一(株洲市)"/>
            <p:cNvSpPr txBox="1"/>
            <p:nvPr/>
          </p:nvSpPr>
          <p:spPr>
            <a:xfrm>
              <a:off x="-1" y="81809"/>
              <a:ext cx="9144001" cy="68531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p>
              <a:pPr defTabSz="1300480">
                <a:defRPr sz="3600">
                  <a:solidFill>
                    <a:srgbClr val="FFFFFF"/>
                  </a:solidFill>
                  <a:latin typeface="微軟正黑體"/>
                  <a:ea typeface="微軟正黑體"/>
                  <a:cs typeface="微軟正黑體"/>
                  <a:sym typeface="微軟正黑體"/>
                </a:defRPr>
              </a:pPr>
              <a:r>
                <a:rPr lang="en-US" dirty="0" smtClean="0"/>
                <a:t>8</a:t>
              </a:r>
              <a:r>
                <a:rPr dirty="0" smtClean="0"/>
                <a:t>-1</a:t>
              </a:r>
              <a:r>
                <a:rPr dirty="0"/>
                <a:t>.</a:t>
              </a:r>
              <a:r>
                <a:rPr b="1" dirty="0"/>
                <a:t>石家莊市</a:t>
              </a:r>
            </a:p>
          </p:txBody>
        </p:sp>
      </p:grpSp>
      <p:grpSp>
        <p:nvGrpSpPr>
          <p:cNvPr id="332" name="矩形"/>
          <p:cNvGrpSpPr/>
          <p:nvPr/>
        </p:nvGrpSpPr>
        <p:grpSpPr>
          <a:xfrm>
            <a:off x="7380312" y="42019"/>
            <a:ext cx="1632023" cy="765045"/>
            <a:chOff x="0" y="0"/>
            <a:chExt cx="1632022" cy="765044"/>
          </a:xfrm>
        </p:grpSpPr>
        <p:sp>
          <p:nvSpPr>
            <p:cNvPr id="330" name="矩形"/>
            <p:cNvSpPr/>
            <p:nvPr/>
          </p:nvSpPr>
          <p:spPr>
            <a:xfrm>
              <a:off x="0" y="58484"/>
              <a:ext cx="1632023" cy="648076"/>
            </a:xfrm>
            <a:prstGeom prst="rect">
              <a:avLst/>
            </a:prstGeom>
            <a:solidFill>
              <a:srgbClr val="FFFFFF"/>
            </a:solidFill>
            <a:ln w="38100" cap="flat">
              <a:solidFill>
                <a:schemeClr val="accent6"/>
              </a:solidFill>
              <a:prstDash val="solid"/>
              <a:round/>
            </a:ln>
            <a:effectLst/>
          </p:spPr>
          <p:txBody>
            <a:bodyPr wrap="square" lIns="45719" tIns="45719" rIns="45719" bIns="45719" numCol="1" anchor="ctr">
              <a:noAutofit/>
            </a:bodyPr>
            <a:lstStyle/>
            <a:p>
              <a:pPr algn="ctr" defTabSz="909457">
                <a:defRPr sz="3600" b="1">
                  <a:solidFill>
                    <a:srgbClr val="E46C0A"/>
                  </a:solidFill>
                  <a:latin typeface="微軟正黑體"/>
                  <a:ea typeface="微軟正黑體"/>
                  <a:cs typeface="微軟正黑體"/>
                  <a:sym typeface="微軟正黑體"/>
                </a:defRPr>
              </a:pPr>
              <a:endParaRPr/>
            </a:p>
          </p:txBody>
        </p:sp>
        <p:sp>
          <p:nvSpPr>
            <p:cNvPr id="331" name="案情2"/>
            <p:cNvSpPr txBox="1"/>
            <p:nvPr/>
          </p:nvSpPr>
          <p:spPr>
            <a:xfrm>
              <a:off x="0" y="0"/>
              <a:ext cx="1632023" cy="76504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lvl1pPr algn="ctr" defTabSz="909457">
                <a:defRPr sz="3600" b="1">
                  <a:solidFill>
                    <a:srgbClr val="E46C0A"/>
                  </a:solidFill>
                  <a:latin typeface="微軟正黑體"/>
                  <a:ea typeface="微軟正黑體"/>
                  <a:cs typeface="微軟正黑體"/>
                  <a:sym typeface="微軟正黑體"/>
                </a:defRPr>
              </a:lvl1pPr>
            </a:lstStyle>
            <a:p>
              <a:r>
                <a:t>案情2</a:t>
              </a:r>
            </a:p>
          </p:txBody>
        </p:sp>
      </p:gr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 name="矩形 7"/>
          <p:cNvSpPr/>
          <p:nvPr/>
        </p:nvSpPr>
        <p:spPr>
          <a:xfrm>
            <a:off x="225792" y="848935"/>
            <a:ext cx="8786543" cy="5119535"/>
          </a:xfrm>
          <a:prstGeom prst="rect">
            <a:avLst/>
          </a:prstGeom>
          <a:solidFill>
            <a:srgbClr val="FFFFFF"/>
          </a:solidFill>
          <a:ln w="12700">
            <a:miter lim="400000"/>
          </a:ln>
        </p:spPr>
        <p:txBody>
          <a:bodyPr lIns="45719" rIns="45719" anchor="ctr"/>
          <a:lstStyle/>
          <a:p>
            <a:pPr defTabSz="909457">
              <a:defRPr>
                <a:latin typeface="Microsoft JhengHei"/>
                <a:ea typeface="Microsoft JhengHei"/>
                <a:cs typeface="Microsoft JhengHei"/>
                <a:sym typeface="Microsoft JhengHei"/>
              </a:defRPr>
            </a:pPr>
            <a:endParaRPr/>
          </a:p>
        </p:txBody>
      </p:sp>
      <p:sp>
        <p:nvSpPr>
          <p:cNvPr id="335" name="矩形 10"/>
          <p:cNvSpPr txBox="1"/>
          <p:nvPr/>
        </p:nvSpPr>
        <p:spPr>
          <a:xfrm>
            <a:off x="94127" y="980728"/>
            <a:ext cx="8918207" cy="5077804"/>
          </a:xfrm>
          <a:prstGeom prst="rect">
            <a:avLst/>
          </a:prstGeom>
          <a:ln w="12700">
            <a:miter lim="400000"/>
          </a:ln>
          <a:extLst>
            <a:ext uri="{C572A759-6A51-4108-AA02-DFA0A04FC94B}">
              <ma14:wrappingTextBoxFlag xmlns:ma14="http://schemas.microsoft.com/office/mac/drawingml/2011/main" xmlns="" val="1"/>
            </a:ext>
          </a:extLst>
        </p:spPr>
        <p:txBody>
          <a:bodyPr lIns="45468" tIns="45468" rIns="45468" bIns="45468">
            <a:spAutoFit/>
          </a:bodyPr>
          <a:lstStyle/>
          <a:p>
            <a:pPr defTabSz="909457">
              <a:defRPr sz="2200" b="1">
                <a:latin typeface="Microsoft JhengHei"/>
                <a:ea typeface="Microsoft JhengHei"/>
                <a:cs typeface="Microsoft JhengHei"/>
                <a:sym typeface="Microsoft JhengHei"/>
              </a:defRPr>
            </a:pPr>
            <a:r>
              <a:rPr dirty="0" err="1"/>
              <a:t>性質：</a:t>
            </a:r>
            <a:r>
              <a:rPr dirty="0" err="1">
                <a:solidFill>
                  <a:srgbClr val="C00000"/>
                </a:solidFill>
              </a:rPr>
              <a:t>污衊簽名運動</a:t>
            </a:r>
            <a:endParaRPr dirty="0">
              <a:solidFill>
                <a:srgbClr val="C00000"/>
              </a:solidFill>
            </a:endParaRPr>
          </a:p>
          <a:p>
            <a:pPr defTabSz="909457">
              <a:defRPr sz="2200" b="1">
                <a:latin typeface="Microsoft JhengHei"/>
                <a:ea typeface="Microsoft JhengHei"/>
                <a:cs typeface="Microsoft JhengHei"/>
                <a:sym typeface="Microsoft JhengHei"/>
              </a:defRPr>
            </a:pPr>
            <a:endParaRPr sz="2000" b="0" dirty="0"/>
          </a:p>
          <a:p>
            <a:pPr defTabSz="909457">
              <a:defRPr sz="2200" b="1">
                <a:latin typeface="Microsoft JhengHei"/>
                <a:ea typeface="Microsoft JhengHei"/>
                <a:cs typeface="Microsoft JhengHei"/>
                <a:sym typeface="Microsoft JhengHei"/>
              </a:defRPr>
            </a:pPr>
            <a:r>
              <a:rPr dirty="0" err="1"/>
              <a:t>情況</a:t>
            </a:r>
            <a:r>
              <a:rPr dirty="0"/>
              <a:t>：</a:t>
            </a:r>
          </a:p>
          <a:p>
            <a:pPr>
              <a:defRPr sz="2400">
                <a:latin typeface="Microsoft JhengHei"/>
                <a:ea typeface="Microsoft JhengHei"/>
                <a:cs typeface="Microsoft JhengHei"/>
                <a:sym typeface="Microsoft JhengHei"/>
              </a:defRPr>
            </a:pPr>
            <a:r>
              <a:rPr lang="en-US" altLang="zh-TW" sz="2000" dirty="0">
                <a:solidFill>
                  <a:srgbClr val="FF0000"/>
                </a:solidFill>
              </a:rPr>
              <a:t>2017</a:t>
            </a:r>
            <a:r>
              <a:rPr lang="zh-TW" altLang="en-US" sz="2000" dirty="0">
                <a:solidFill>
                  <a:srgbClr val="FF0000"/>
                </a:solidFill>
              </a:rPr>
              <a:t>年</a:t>
            </a:r>
            <a:r>
              <a:rPr lang="en-US" altLang="zh-TW" sz="2000" dirty="0"/>
              <a:t>12</a:t>
            </a:r>
            <a:r>
              <a:rPr lang="zh-TW" altLang="en-US" sz="2000" dirty="0"/>
              <a:t>月</a:t>
            </a:r>
            <a:r>
              <a:rPr lang="en-US" altLang="zh-TW" sz="2000" dirty="0" smtClean="0"/>
              <a:t>15</a:t>
            </a:r>
            <a:r>
              <a:rPr lang="zh-TW" altLang="en-US" sz="2000" dirty="0" smtClean="0"/>
              <a:t>日，</a:t>
            </a:r>
            <a:r>
              <a:rPr sz="2000" dirty="0" err="1" smtClean="0">
                <a:solidFill>
                  <a:srgbClr val="FF0000"/>
                </a:solidFill>
              </a:rPr>
              <a:t>河北工程技術學院</a:t>
            </a:r>
            <a:r>
              <a:rPr sz="2000" dirty="0" err="1" smtClean="0"/>
              <a:t>進行誹謗大法的宣傳活動</a:t>
            </a:r>
            <a:r>
              <a:rPr sz="2000" dirty="0" smtClean="0"/>
              <a:t>，</a:t>
            </a:r>
            <a:endParaRPr lang="en-US" sz="2000" dirty="0" smtClean="0"/>
          </a:p>
          <a:p>
            <a:pPr>
              <a:defRPr sz="2400">
                <a:latin typeface="Microsoft JhengHei"/>
                <a:ea typeface="Microsoft JhengHei"/>
                <a:cs typeface="Microsoft JhengHei"/>
                <a:sym typeface="Microsoft JhengHei"/>
              </a:defRPr>
            </a:pPr>
            <a:endParaRPr lang="en-US" sz="2000" dirty="0" smtClean="0"/>
          </a:p>
          <a:p>
            <a:pPr>
              <a:defRPr sz="2400">
                <a:latin typeface="Microsoft JhengHei"/>
                <a:ea typeface="Microsoft JhengHei"/>
                <a:cs typeface="Microsoft JhengHei"/>
                <a:sym typeface="Microsoft JhengHei"/>
              </a:defRPr>
            </a:pPr>
            <a:r>
              <a:rPr lang="zh-TW" altLang="en-US" sz="2000" dirty="0"/>
              <a:t>石家莊市委防範辦涉外處處長</a:t>
            </a:r>
            <a:r>
              <a:rPr lang="zh-TW" altLang="en-US" sz="2000" dirty="0">
                <a:solidFill>
                  <a:srgbClr val="00B050"/>
                </a:solidFill>
              </a:rPr>
              <a:t>杜靜波</a:t>
            </a:r>
            <a:r>
              <a:rPr lang="zh-TW" altLang="en-US" sz="2000" dirty="0" smtClean="0"/>
              <a:t>、橋</a:t>
            </a:r>
            <a:r>
              <a:rPr lang="zh-TW" altLang="en-US" sz="2000" dirty="0"/>
              <a:t>西區委防範辦主任</a:t>
            </a:r>
            <a:r>
              <a:rPr lang="zh-TW" altLang="en-US" sz="2000" dirty="0">
                <a:solidFill>
                  <a:srgbClr val="00B050"/>
                </a:solidFill>
              </a:rPr>
              <a:t>王偉</a:t>
            </a:r>
            <a:r>
              <a:rPr lang="zh-TW" altLang="en-US" sz="2000" dirty="0">
                <a:solidFill>
                  <a:srgbClr val="FF0000"/>
                </a:solidFill>
              </a:rPr>
              <a:t>出席</a:t>
            </a:r>
            <a:r>
              <a:rPr lang="zh-TW" altLang="en-US" sz="2000" dirty="0"/>
              <a:t>報告會</a:t>
            </a:r>
            <a:r>
              <a:rPr lang="zh-TW" altLang="en-US" sz="2000" dirty="0" smtClean="0"/>
              <a:t>。由校</a:t>
            </a:r>
            <a:r>
              <a:rPr lang="zh-TW" altLang="en-US" sz="2000" dirty="0"/>
              <a:t>團委副書記</a:t>
            </a:r>
            <a:r>
              <a:rPr lang="zh-TW" altLang="en-US" sz="2000" dirty="0">
                <a:solidFill>
                  <a:srgbClr val="00B050"/>
                </a:solidFill>
              </a:rPr>
              <a:t>郭靜</a:t>
            </a:r>
            <a:r>
              <a:rPr lang="zh-TW" altLang="en-US" sz="2000" dirty="0">
                <a:solidFill>
                  <a:srgbClr val="FF0000"/>
                </a:solidFill>
              </a:rPr>
              <a:t>主持</a:t>
            </a:r>
            <a:r>
              <a:rPr lang="zh-TW" altLang="en-US" sz="2000" dirty="0" smtClean="0"/>
              <a:t>，</a:t>
            </a:r>
            <a:endParaRPr lang="en-US" altLang="zh-TW" sz="2000" dirty="0" smtClean="0"/>
          </a:p>
          <a:p>
            <a:pPr>
              <a:defRPr sz="2400">
                <a:latin typeface="Microsoft JhengHei"/>
                <a:ea typeface="Microsoft JhengHei"/>
                <a:cs typeface="Microsoft JhengHei"/>
                <a:sym typeface="Microsoft JhengHei"/>
              </a:defRPr>
            </a:pPr>
            <a:r>
              <a:rPr lang="zh-TW" altLang="en-US" sz="2000" dirty="0" smtClean="0"/>
              <a:t>全國</a:t>
            </a:r>
            <a:r>
              <a:rPr lang="zh-TW" altLang="en-US" sz="2000" dirty="0"/>
              <a:t>首批百名“教育</a:t>
            </a:r>
            <a:r>
              <a:rPr lang="zh-TW" altLang="en-US" sz="2000" dirty="0">
                <a:solidFill>
                  <a:srgbClr val="FF0000"/>
                </a:solidFill>
              </a:rPr>
              <a:t>轉化</a:t>
            </a:r>
            <a:r>
              <a:rPr lang="zh-TW" altLang="en-US" sz="2000" dirty="0"/>
              <a:t>能手”之一的</a:t>
            </a:r>
            <a:r>
              <a:rPr lang="zh-TW" altLang="en-US" sz="2000" dirty="0">
                <a:solidFill>
                  <a:srgbClr val="00B050"/>
                </a:solidFill>
              </a:rPr>
              <a:t>袁書謙</a:t>
            </a:r>
            <a:r>
              <a:rPr lang="zh-TW" altLang="en-US" sz="2000" dirty="0"/>
              <a:t>為師生作了專題報告，</a:t>
            </a:r>
          </a:p>
          <a:p>
            <a:pPr>
              <a:defRPr sz="2400">
                <a:latin typeface="Microsoft JhengHei"/>
                <a:ea typeface="Microsoft JhengHei"/>
                <a:cs typeface="Microsoft JhengHei"/>
                <a:sym typeface="Microsoft JhengHei"/>
              </a:defRPr>
            </a:pPr>
            <a:endParaRPr lang="en-US" altLang="zh-TW" sz="2000" dirty="0" smtClean="0"/>
          </a:p>
          <a:p>
            <a:pPr>
              <a:defRPr sz="2400">
                <a:latin typeface="Microsoft JhengHei"/>
                <a:ea typeface="Microsoft JhengHei"/>
                <a:cs typeface="Microsoft JhengHei"/>
                <a:sym typeface="Microsoft JhengHei"/>
              </a:defRPr>
            </a:pPr>
            <a:r>
              <a:rPr lang="zh-TW" altLang="en-US" sz="2000" dirty="0" smtClean="0"/>
              <a:t>活動中，會計</a:t>
            </a:r>
            <a:r>
              <a:rPr lang="zh-TW" altLang="en-US" sz="2000" dirty="0"/>
              <a:t>學院</a:t>
            </a:r>
            <a:r>
              <a:rPr lang="zh-TW" altLang="en-US" sz="2000" dirty="0">
                <a:solidFill>
                  <a:srgbClr val="00B050"/>
                </a:solidFill>
              </a:rPr>
              <a:t>賀純純</a:t>
            </a:r>
            <a:r>
              <a:rPr lang="zh-TW" altLang="en-US" sz="2000" dirty="0"/>
              <a:t>同學宣讀</a:t>
            </a:r>
            <a:r>
              <a:rPr lang="zh-TW" altLang="en-US" sz="2000" dirty="0" smtClean="0"/>
              <a:t>了</a:t>
            </a:r>
            <a:endParaRPr lang="en-US" altLang="zh-TW" sz="2000" dirty="0" smtClean="0"/>
          </a:p>
          <a:p>
            <a:pPr>
              <a:defRPr sz="2400">
                <a:latin typeface="Microsoft JhengHei"/>
                <a:ea typeface="Microsoft JhengHei"/>
                <a:cs typeface="Microsoft JhengHei"/>
                <a:sym typeface="Microsoft JhengHei"/>
              </a:defRPr>
            </a:pPr>
            <a:r>
              <a:rPr lang="zh-TW" altLang="en-US" sz="2000" dirty="0" smtClean="0"/>
              <a:t>河北</a:t>
            </a:r>
            <a:r>
              <a:rPr lang="zh-TW" altLang="en-US" sz="2000" dirty="0"/>
              <a:t>工程技術學院</a:t>
            </a:r>
            <a:r>
              <a:rPr lang="zh-TW" altLang="en-US" sz="2000" dirty="0">
                <a:solidFill>
                  <a:srgbClr val="FF0000"/>
                </a:solidFill>
              </a:rPr>
              <a:t>反對</a:t>
            </a:r>
            <a:r>
              <a:rPr lang="en-US" altLang="zh-TW" sz="2000" dirty="0">
                <a:solidFill>
                  <a:srgbClr val="FF0000"/>
                </a:solidFill>
              </a:rPr>
              <a:t>X</a:t>
            </a:r>
            <a:r>
              <a:rPr lang="zh-TW" altLang="en-US" sz="2000" dirty="0" smtClean="0">
                <a:solidFill>
                  <a:srgbClr val="FF0000"/>
                </a:solidFill>
              </a:rPr>
              <a:t>教進</a:t>
            </a:r>
            <a:r>
              <a:rPr lang="zh-TW" altLang="en-US" sz="2000" dirty="0">
                <a:solidFill>
                  <a:srgbClr val="FF0000"/>
                </a:solidFill>
              </a:rPr>
              <a:t>校園倡議</a:t>
            </a:r>
            <a:r>
              <a:rPr lang="zh-TW" altLang="en-US" sz="2000" dirty="0" smtClean="0">
                <a:solidFill>
                  <a:srgbClr val="FF0000"/>
                </a:solidFill>
              </a:rPr>
              <a:t>書</a:t>
            </a:r>
            <a:r>
              <a:rPr lang="zh-TW" altLang="en-US" sz="2000" dirty="0" smtClean="0"/>
              <a:t>（</a:t>
            </a:r>
            <a:r>
              <a:rPr lang="zh-TW" altLang="en-US" sz="2000" dirty="0"/>
              <a:t>中共是真正的邪教</a:t>
            </a:r>
            <a:r>
              <a:rPr lang="zh-TW" altLang="en-US" sz="2000" dirty="0" smtClean="0"/>
              <a:t>）</a:t>
            </a:r>
            <a:r>
              <a:rPr lang="zh-TW" altLang="en-US" sz="2000" dirty="0"/>
              <a:t> </a:t>
            </a:r>
            <a:r>
              <a:rPr lang="zh-TW" altLang="en-US" sz="2000" dirty="0" smtClean="0"/>
              <a:t>，</a:t>
            </a:r>
            <a:endParaRPr lang="en-US" altLang="zh-TW" sz="2000" dirty="0" smtClean="0"/>
          </a:p>
          <a:p>
            <a:pPr>
              <a:defRPr sz="2400">
                <a:latin typeface="Microsoft JhengHei"/>
                <a:ea typeface="Microsoft JhengHei"/>
                <a:cs typeface="Microsoft JhengHei"/>
                <a:sym typeface="Microsoft JhengHei"/>
              </a:defRPr>
            </a:pPr>
            <a:r>
              <a:rPr lang="zh-TW" altLang="en-US" sz="2000" dirty="0"/>
              <a:t>現場更</a:t>
            </a:r>
            <a:r>
              <a:rPr lang="zh-TW" altLang="en-US" sz="2000" dirty="0" smtClean="0"/>
              <a:t>安排</a:t>
            </a:r>
            <a:r>
              <a:rPr lang="zh-TW" altLang="en-US" sz="2000" dirty="0"/>
              <a:t>學生</a:t>
            </a:r>
            <a:r>
              <a:rPr lang="zh-TW" altLang="en-US" sz="2000" dirty="0" smtClean="0"/>
              <a:t>進行所謂</a:t>
            </a:r>
            <a:r>
              <a:rPr lang="zh-TW" altLang="en-US" sz="2000" dirty="0"/>
              <a:t>的反</a:t>
            </a:r>
            <a:r>
              <a:rPr lang="zh-TW" altLang="en-US" sz="2000" dirty="0" smtClean="0"/>
              <a:t>邪網上</a:t>
            </a:r>
            <a:r>
              <a:rPr lang="zh-TW" altLang="en-US" sz="2000" dirty="0"/>
              <a:t>簽名活動</a:t>
            </a:r>
            <a:r>
              <a:rPr lang="zh-TW" altLang="en-US" sz="2000" dirty="0" smtClean="0"/>
              <a:t>。</a:t>
            </a:r>
            <a:endParaRPr lang="zh-TW" altLang="en-US" sz="2000" dirty="0"/>
          </a:p>
          <a:p>
            <a:pPr>
              <a:defRPr sz="2400">
                <a:latin typeface="Microsoft JhengHei"/>
                <a:ea typeface="Microsoft JhengHei"/>
                <a:cs typeface="Microsoft JhengHei"/>
                <a:sym typeface="Microsoft JhengHei"/>
              </a:defRPr>
            </a:pPr>
            <a:endParaRPr lang="en-US" sz="2000" dirty="0" smtClean="0"/>
          </a:p>
          <a:p>
            <a:pPr>
              <a:defRPr sz="2400">
                <a:latin typeface="Microsoft JhengHei"/>
                <a:ea typeface="Microsoft JhengHei"/>
                <a:cs typeface="Microsoft JhengHei"/>
                <a:sym typeface="Microsoft JhengHei"/>
              </a:defRPr>
            </a:pPr>
            <a:r>
              <a:rPr lang="zh-TW" altLang="en-US" sz="2000" dirty="0" smtClean="0"/>
              <a:t>學院中還有專門誹謗</a:t>
            </a:r>
            <a:r>
              <a:rPr lang="zh-TW" altLang="en-US" sz="2000" dirty="0"/>
              <a:t>大法的“反邪教協會”（中共是真正的邪教）</a:t>
            </a:r>
            <a:r>
              <a:rPr lang="zh-TW" altLang="en-US" sz="2000" dirty="0" smtClean="0"/>
              <a:t>，</a:t>
            </a:r>
            <a:endParaRPr lang="en-US" altLang="zh-TW" sz="2000" dirty="0" smtClean="0"/>
          </a:p>
          <a:p>
            <a:pPr>
              <a:defRPr sz="2400">
                <a:latin typeface="Microsoft JhengHei"/>
                <a:ea typeface="Microsoft JhengHei"/>
                <a:cs typeface="Microsoft JhengHei"/>
                <a:sym typeface="Microsoft JhengHei"/>
              </a:defRPr>
            </a:pPr>
            <a:r>
              <a:rPr lang="zh-TW" altLang="en-US" sz="2000" dirty="0" smtClean="0"/>
              <a:t>多次</a:t>
            </a:r>
            <a:r>
              <a:rPr lang="zh-TW" altLang="en-US" sz="2000" dirty="0"/>
              <a:t>污蔑誹謗大法。</a:t>
            </a:r>
          </a:p>
          <a:p>
            <a:pPr>
              <a:defRPr sz="2400">
                <a:latin typeface="Microsoft JhengHei"/>
                <a:ea typeface="Microsoft JhengHei"/>
                <a:cs typeface="Microsoft JhengHei"/>
                <a:sym typeface="Microsoft JhengHei"/>
              </a:defRPr>
            </a:pPr>
            <a:endParaRPr sz="2000" dirty="0"/>
          </a:p>
        </p:txBody>
      </p:sp>
      <p:grpSp>
        <p:nvGrpSpPr>
          <p:cNvPr id="338" name="矩形 5"/>
          <p:cNvGrpSpPr/>
          <p:nvPr/>
        </p:nvGrpSpPr>
        <p:grpSpPr>
          <a:xfrm>
            <a:off x="-3" y="-12"/>
            <a:ext cx="9144002" cy="848947"/>
            <a:chOff x="-1" y="-6"/>
            <a:chExt cx="9144001" cy="848945"/>
          </a:xfrm>
        </p:grpSpPr>
        <p:sp>
          <p:nvSpPr>
            <p:cNvPr id="336" name="矩形"/>
            <p:cNvSpPr/>
            <p:nvPr/>
          </p:nvSpPr>
          <p:spPr>
            <a:xfrm>
              <a:off x="-1" y="-6"/>
              <a:ext cx="9144001" cy="848945"/>
            </a:xfrm>
            <a:prstGeom prst="rect">
              <a:avLst/>
            </a:prstGeom>
            <a:solidFill>
              <a:srgbClr val="E46C0A"/>
            </a:solidFill>
            <a:ln w="12700" cap="flat">
              <a:noFill/>
              <a:miter lim="400000"/>
            </a:ln>
            <a:effectLst/>
          </p:spPr>
          <p:txBody>
            <a:bodyPr wrap="square" lIns="45719" tIns="45719" rIns="45719" bIns="45719" numCol="1" anchor="ctr">
              <a:noAutofit/>
            </a:bodyPr>
            <a:lstStyle/>
            <a:p>
              <a:pPr defTabSz="909457">
                <a:defRPr>
                  <a:solidFill>
                    <a:srgbClr val="FFFFFF"/>
                  </a:solidFill>
                </a:defRPr>
              </a:pPr>
              <a:endParaRPr/>
            </a:p>
          </p:txBody>
        </p:sp>
        <p:sp>
          <p:nvSpPr>
            <p:cNvPr id="337" name="9-1. 湖南專案一(株洲市)"/>
            <p:cNvSpPr txBox="1"/>
            <p:nvPr/>
          </p:nvSpPr>
          <p:spPr>
            <a:xfrm>
              <a:off x="-1" y="81809"/>
              <a:ext cx="9144001" cy="68531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p>
              <a:pPr defTabSz="1300480">
                <a:defRPr sz="3600">
                  <a:solidFill>
                    <a:srgbClr val="FFFFFF"/>
                  </a:solidFill>
                  <a:latin typeface="微軟正黑體"/>
                  <a:ea typeface="微軟正黑體"/>
                  <a:cs typeface="微軟正黑體"/>
                  <a:sym typeface="微軟正黑體"/>
                </a:defRPr>
              </a:pPr>
              <a:r>
                <a:rPr lang="en-US" dirty="0" smtClean="0"/>
                <a:t>8</a:t>
              </a:r>
              <a:r>
                <a:rPr dirty="0" smtClean="0"/>
                <a:t>-</a:t>
              </a:r>
              <a:r>
                <a:rPr lang="en-US" dirty="0" smtClean="0"/>
                <a:t>2</a:t>
              </a:r>
              <a:r>
                <a:rPr dirty="0" smtClean="0"/>
                <a:t>.</a:t>
              </a:r>
              <a:r>
                <a:rPr b="1" dirty="0"/>
                <a:t>石家莊市</a:t>
              </a:r>
            </a:p>
          </p:txBody>
        </p:sp>
      </p:grpSp>
      <p:grpSp>
        <p:nvGrpSpPr>
          <p:cNvPr id="341" name="矩形"/>
          <p:cNvGrpSpPr/>
          <p:nvPr/>
        </p:nvGrpSpPr>
        <p:grpSpPr>
          <a:xfrm>
            <a:off x="7380312" y="42019"/>
            <a:ext cx="1632023" cy="765045"/>
            <a:chOff x="0" y="0"/>
            <a:chExt cx="1632022" cy="765044"/>
          </a:xfrm>
        </p:grpSpPr>
        <p:sp>
          <p:nvSpPr>
            <p:cNvPr id="339" name="矩形"/>
            <p:cNvSpPr/>
            <p:nvPr/>
          </p:nvSpPr>
          <p:spPr>
            <a:xfrm>
              <a:off x="0" y="58484"/>
              <a:ext cx="1632023" cy="648076"/>
            </a:xfrm>
            <a:prstGeom prst="rect">
              <a:avLst/>
            </a:prstGeom>
            <a:solidFill>
              <a:srgbClr val="FFFFFF"/>
            </a:solidFill>
            <a:ln w="38100" cap="flat">
              <a:solidFill>
                <a:schemeClr val="accent6"/>
              </a:solidFill>
              <a:prstDash val="solid"/>
              <a:round/>
            </a:ln>
            <a:effectLst/>
          </p:spPr>
          <p:txBody>
            <a:bodyPr wrap="square" lIns="45719" tIns="45719" rIns="45719" bIns="45719" numCol="1" anchor="ctr">
              <a:noAutofit/>
            </a:bodyPr>
            <a:lstStyle/>
            <a:p>
              <a:pPr algn="ctr" defTabSz="909457">
                <a:defRPr sz="3600" b="1">
                  <a:solidFill>
                    <a:srgbClr val="E46C0A"/>
                  </a:solidFill>
                  <a:latin typeface="微軟正黑體"/>
                  <a:ea typeface="微軟正黑體"/>
                  <a:cs typeface="微軟正黑體"/>
                  <a:sym typeface="微軟正黑體"/>
                </a:defRPr>
              </a:pPr>
              <a:endParaRPr/>
            </a:p>
          </p:txBody>
        </p:sp>
        <p:sp>
          <p:nvSpPr>
            <p:cNvPr id="340" name="案情3"/>
            <p:cNvSpPr txBox="1"/>
            <p:nvPr/>
          </p:nvSpPr>
          <p:spPr>
            <a:xfrm>
              <a:off x="0" y="0"/>
              <a:ext cx="1632023" cy="76504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lvl1pPr algn="ctr" defTabSz="909457">
                <a:defRPr sz="3600" b="1">
                  <a:solidFill>
                    <a:srgbClr val="E46C0A"/>
                  </a:solidFill>
                  <a:latin typeface="微軟正黑體"/>
                  <a:ea typeface="微軟正黑體"/>
                  <a:cs typeface="微軟正黑體"/>
                  <a:sym typeface="微軟正黑體"/>
                </a:defRPr>
              </a:lvl1pPr>
            </a:lstStyle>
            <a:p>
              <a:r>
                <a:t>案情3</a:t>
              </a:r>
            </a:p>
          </p:txBody>
        </p:sp>
      </p:gr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5" name="矩形 5"/>
          <p:cNvGrpSpPr/>
          <p:nvPr/>
        </p:nvGrpSpPr>
        <p:grpSpPr>
          <a:xfrm>
            <a:off x="13396" y="-3"/>
            <a:ext cx="9130611" cy="836723"/>
            <a:chOff x="-1" y="0"/>
            <a:chExt cx="9130609" cy="836722"/>
          </a:xfrm>
        </p:grpSpPr>
        <p:sp>
          <p:nvSpPr>
            <p:cNvPr id="343" name="矩形"/>
            <p:cNvSpPr/>
            <p:nvPr/>
          </p:nvSpPr>
          <p:spPr>
            <a:xfrm>
              <a:off x="-1" y="0"/>
              <a:ext cx="9130609" cy="836722"/>
            </a:xfrm>
            <a:prstGeom prst="rect">
              <a:avLst/>
            </a:prstGeom>
            <a:solidFill>
              <a:srgbClr val="0070C0"/>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344" name="9-3. 株洲市被國際追查官員"/>
            <p:cNvSpPr txBox="1"/>
            <p:nvPr/>
          </p:nvSpPr>
          <p:spPr>
            <a:xfrm>
              <a:off x="166693" y="163739"/>
              <a:ext cx="5256006" cy="58477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ctr">
              <a:spAutoFit/>
            </a:bodyPr>
            <a:lstStyle/>
            <a:p>
              <a:pPr>
                <a:defRPr sz="3200" b="1">
                  <a:solidFill>
                    <a:srgbClr val="FFFFFF"/>
                  </a:solidFill>
                  <a:latin typeface="微軟正黑體"/>
                  <a:ea typeface="微軟正黑體"/>
                  <a:cs typeface="微軟正黑體"/>
                  <a:sym typeface="微軟正黑體"/>
                </a:defRPr>
              </a:pPr>
              <a:r>
                <a:rPr lang="en-US" dirty="0" smtClean="0"/>
                <a:t>8</a:t>
              </a:r>
              <a:r>
                <a:rPr dirty="0" smtClean="0"/>
                <a:t>-</a:t>
              </a:r>
              <a:r>
                <a:rPr lang="en-US" dirty="0" smtClean="0"/>
                <a:t>3</a:t>
              </a:r>
              <a:r>
                <a:rPr dirty="0" smtClean="0"/>
                <a:t>. </a:t>
              </a:r>
              <a:r>
                <a:rPr dirty="0" err="1"/>
                <a:t>石家莊市</a:t>
              </a:r>
              <a:endParaRPr dirty="0"/>
            </a:p>
          </p:txBody>
        </p:sp>
      </p:grpSp>
      <p:grpSp>
        <p:nvGrpSpPr>
          <p:cNvPr id="348" name="矩形"/>
          <p:cNvGrpSpPr/>
          <p:nvPr/>
        </p:nvGrpSpPr>
        <p:grpSpPr>
          <a:xfrm>
            <a:off x="7236297" y="92999"/>
            <a:ext cx="1775941" cy="662937"/>
            <a:chOff x="0" y="0"/>
            <a:chExt cx="1775940" cy="662935"/>
          </a:xfrm>
        </p:grpSpPr>
        <p:sp>
          <p:nvSpPr>
            <p:cNvPr id="346" name="矩形"/>
            <p:cNvSpPr/>
            <p:nvPr/>
          </p:nvSpPr>
          <p:spPr>
            <a:xfrm>
              <a:off x="0" y="7428"/>
              <a:ext cx="1775941" cy="648080"/>
            </a:xfrm>
            <a:prstGeom prst="rect">
              <a:avLst/>
            </a:prstGeom>
            <a:solidFill>
              <a:srgbClr val="FFFFFF"/>
            </a:solidFill>
            <a:ln w="28575" cap="flat">
              <a:solidFill>
                <a:srgbClr val="0070C0"/>
              </a:solidFill>
              <a:prstDash val="solid"/>
              <a:round/>
            </a:ln>
            <a:effectLst/>
          </p:spPr>
          <p:txBody>
            <a:bodyPr wrap="square" lIns="45719" tIns="45719" rIns="45719" bIns="45719" numCol="1" anchor="ctr">
              <a:noAutofit/>
            </a:bodyPr>
            <a:lstStyle/>
            <a:p>
              <a:pPr algn="ctr">
                <a:defRPr sz="3200" b="1">
                  <a:solidFill>
                    <a:srgbClr val="0070C0"/>
                  </a:solidFill>
                  <a:latin typeface="微軟正黑體"/>
                  <a:ea typeface="微軟正黑體"/>
                  <a:cs typeface="微軟正黑體"/>
                  <a:sym typeface="微軟正黑體"/>
                </a:defRPr>
              </a:pPr>
              <a:endParaRPr/>
            </a:p>
          </p:txBody>
        </p:sp>
        <p:sp>
          <p:nvSpPr>
            <p:cNvPr id="347" name="追查2&amp;3"/>
            <p:cNvSpPr txBox="1"/>
            <p:nvPr/>
          </p:nvSpPr>
          <p:spPr>
            <a:xfrm>
              <a:off x="0" y="-1"/>
              <a:ext cx="1775941" cy="66293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ctr">
              <a:spAutoFit/>
            </a:bodyPr>
            <a:lstStyle/>
            <a:p>
              <a:pPr algn="ctr">
                <a:defRPr sz="3200" b="1">
                  <a:solidFill>
                    <a:srgbClr val="0070C0"/>
                  </a:solidFill>
                  <a:latin typeface="微軟正黑體"/>
                  <a:ea typeface="微軟正黑體"/>
                  <a:cs typeface="微軟正黑體"/>
                  <a:sym typeface="微軟正黑體"/>
                </a:defRPr>
              </a:pPr>
              <a:r>
                <a:rPr dirty="0"/>
                <a:t>追查2&amp;3</a:t>
              </a:r>
            </a:p>
          </p:txBody>
        </p:sp>
      </p:grpSp>
      <p:sp>
        <p:nvSpPr>
          <p:cNvPr id="349" name="文字方塊 2"/>
          <p:cNvSpPr txBox="1"/>
          <p:nvPr/>
        </p:nvSpPr>
        <p:spPr>
          <a:xfrm>
            <a:off x="180090" y="1196751"/>
            <a:ext cx="8784398" cy="2215991"/>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a:defRPr sz="2400" b="1">
                <a:solidFill>
                  <a:srgbClr val="FF0000"/>
                </a:solidFill>
                <a:latin typeface="Microsoft JhengHei"/>
                <a:ea typeface="Microsoft JhengHei"/>
                <a:cs typeface="Microsoft JhengHei"/>
                <a:sym typeface="Microsoft JhengHei"/>
              </a:defRPr>
            </a:pPr>
            <a:r>
              <a:rPr dirty="0" err="1"/>
              <a:t>石家莊市</a:t>
            </a:r>
            <a:r>
              <a:rPr dirty="0"/>
              <a:t> </a:t>
            </a:r>
            <a:r>
              <a:rPr b="0" dirty="0" err="1">
                <a:solidFill>
                  <a:srgbClr val="000000"/>
                </a:solidFill>
              </a:rPr>
              <a:t>市一級主要被追查官員</a:t>
            </a:r>
            <a:r>
              <a:rPr b="0" dirty="0">
                <a:solidFill>
                  <a:srgbClr val="000000"/>
                </a:solidFill>
              </a:rPr>
              <a:t>：</a:t>
            </a:r>
          </a:p>
          <a:p>
            <a:pPr>
              <a:defRPr sz="2400">
                <a:latin typeface="Microsoft JhengHei"/>
                <a:ea typeface="Microsoft JhengHei"/>
                <a:cs typeface="Microsoft JhengHei"/>
                <a:sym typeface="Microsoft JhengHei"/>
              </a:defRPr>
            </a:pPr>
            <a:endParaRPr b="0" dirty="0">
              <a:solidFill>
                <a:srgbClr val="000000"/>
              </a:solidFill>
            </a:endParaRPr>
          </a:p>
          <a:p>
            <a:pPr>
              <a:defRPr sz="2400">
                <a:latin typeface="Microsoft JhengHei"/>
                <a:ea typeface="Microsoft JhengHei"/>
                <a:cs typeface="Microsoft JhengHei"/>
                <a:sym typeface="Microsoft JhengHei"/>
              </a:defRPr>
            </a:pPr>
            <a:r>
              <a:rPr sz="2200" dirty="0" err="1"/>
              <a:t>歷任市政法委書記</a:t>
            </a:r>
            <a:r>
              <a:rPr sz="2200" dirty="0" err="1" smtClean="0"/>
              <a:t>：</a:t>
            </a:r>
            <a:r>
              <a:rPr sz="2200" b="1" dirty="0" err="1" smtClean="0"/>
              <a:t>劉志鵬、郭運興、張鐵、栗進路、張鐵力、張振江</a:t>
            </a:r>
            <a:endParaRPr lang="en-US" sz="2200" b="1" dirty="0" smtClean="0"/>
          </a:p>
          <a:p>
            <a:pPr>
              <a:defRPr sz="2400">
                <a:latin typeface="Microsoft JhengHei"/>
                <a:ea typeface="Microsoft JhengHei"/>
                <a:cs typeface="Microsoft JhengHei"/>
                <a:sym typeface="Microsoft JhengHei"/>
              </a:defRPr>
            </a:pPr>
            <a:endParaRPr sz="2200" b="1" dirty="0"/>
          </a:p>
          <a:p>
            <a:pPr>
              <a:defRPr sz="2400">
                <a:latin typeface="Microsoft JhengHei"/>
                <a:ea typeface="Microsoft JhengHei"/>
                <a:cs typeface="Microsoft JhengHei"/>
                <a:sym typeface="Microsoft JhengHei"/>
              </a:defRPr>
            </a:pPr>
            <a:r>
              <a:rPr sz="2200" dirty="0" err="1"/>
              <a:t>歷任市防範辦</a:t>
            </a:r>
            <a:r>
              <a:rPr sz="2200" dirty="0"/>
              <a:t>(610辦) </a:t>
            </a:r>
            <a:r>
              <a:rPr sz="2200" dirty="0" err="1"/>
              <a:t>主任</a:t>
            </a:r>
            <a:r>
              <a:rPr sz="2200" dirty="0" err="1" smtClean="0"/>
              <a:t>：</a:t>
            </a:r>
            <a:r>
              <a:rPr sz="2200" b="1" dirty="0" err="1" smtClean="0"/>
              <a:t>程文才、黃朝慶、李建方、梁建斌</a:t>
            </a:r>
            <a:endParaRPr sz="2200" b="1" dirty="0"/>
          </a:p>
          <a:p>
            <a:pPr>
              <a:defRPr sz="2400">
                <a:solidFill>
                  <a:srgbClr val="E46C0A"/>
                </a:solidFill>
                <a:latin typeface="Microsoft JhengHei"/>
                <a:ea typeface="Microsoft JhengHei"/>
                <a:cs typeface="Microsoft JhengHei"/>
                <a:sym typeface="Microsoft JhengHei"/>
              </a:defRPr>
            </a:pPr>
            <a:endParaRPr b="1" dirty="0">
              <a:solidFill>
                <a:srgbClr val="EF7F7F"/>
              </a:solidFill>
            </a:endParaRPr>
          </a:p>
        </p:txBody>
      </p:sp>
      <p:sp>
        <p:nvSpPr>
          <p:cNvPr id="350" name="矩形 6"/>
          <p:cNvSpPr/>
          <p:nvPr/>
        </p:nvSpPr>
        <p:spPr>
          <a:xfrm>
            <a:off x="302588" y="4221088"/>
            <a:ext cx="8485063" cy="958212"/>
          </a:xfrm>
          <a:prstGeom prst="rect">
            <a:avLst/>
          </a:prstGeom>
          <a:ln w="28575">
            <a:solidFill>
              <a:srgbClr val="0070C0"/>
            </a:solidFill>
          </a:ln>
          <a:extLst>
            <a:ext uri="{C572A759-6A51-4108-AA02-DFA0A04FC94B}">
              <ma14:wrappingTextBoxFlag xmlns:ma14="http://schemas.microsoft.com/office/mac/drawingml/2011/main" xmlns="" val="1"/>
            </a:ext>
          </a:extLst>
        </p:spPr>
        <p:txBody>
          <a:bodyPr lIns="45718" tIns="45718" rIns="45718" bIns="45718">
            <a:spAutoFit/>
          </a:bodyPr>
          <a:lstStyle/>
          <a:p>
            <a:pPr>
              <a:defRPr sz="2400">
                <a:latin typeface="微軟正黑體"/>
                <a:ea typeface="微軟正黑體"/>
                <a:cs typeface="微軟正黑體"/>
                <a:sym typeface="微軟正黑體"/>
              </a:defRPr>
            </a:pPr>
            <a:r>
              <a:rPr dirty="0"/>
              <a:t>到目前為止，</a:t>
            </a:r>
            <a:r>
              <a:rPr b="1" dirty="0">
                <a:solidFill>
                  <a:srgbClr val="C00000"/>
                </a:solidFill>
              </a:rPr>
              <a:t>河北省</a:t>
            </a:r>
            <a:r>
              <a:rPr dirty="0"/>
              <a:t>有</a:t>
            </a:r>
            <a:r>
              <a:rPr b="1" dirty="0">
                <a:solidFill>
                  <a:srgbClr val="C00000"/>
                </a:solidFill>
              </a:rPr>
              <a:t>5857</a:t>
            </a:r>
            <a:r>
              <a:rPr dirty="0"/>
              <a:t>名的公檢法司、教育界、媒體界等人員因迫害法輪功學員，被海外組織“追查國際”立案追查</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 name="矩形 5"/>
          <p:cNvSpPr txBox="1"/>
          <p:nvPr/>
        </p:nvSpPr>
        <p:spPr>
          <a:xfrm>
            <a:off x="318738" y="184309"/>
            <a:ext cx="6237258" cy="768979"/>
          </a:xfrm>
          <a:prstGeom prst="rect">
            <a:avLst/>
          </a:prstGeom>
          <a:ln w="12700">
            <a:miter lim="400000"/>
          </a:ln>
          <a:extLst>
            <a:ext uri="{C572A759-6A51-4108-AA02-DFA0A04FC94B}">
              <ma14:wrappingTextBoxFlag xmlns="" xmlns:ma14="http://schemas.microsoft.com/office/mac/drawingml/2011/main" val="1"/>
            </a:ext>
          </a:extLst>
        </p:spPr>
        <p:txBody>
          <a:bodyPr wrap="none" lIns="45491" tIns="45491" rIns="45491" bIns="45491">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a:t>11-3. XX市官員惡報實例</a:t>
            </a:r>
          </a:p>
        </p:txBody>
      </p:sp>
      <p:grpSp>
        <p:nvGrpSpPr>
          <p:cNvPr id="201" name="矩形 3"/>
          <p:cNvGrpSpPr/>
          <p:nvPr/>
        </p:nvGrpSpPr>
        <p:grpSpPr>
          <a:xfrm>
            <a:off x="-51872" y="-2"/>
            <a:ext cx="9195874" cy="836718"/>
            <a:chOff x="-92831" y="-2"/>
            <a:chExt cx="13078575" cy="1189997"/>
          </a:xfrm>
        </p:grpSpPr>
        <p:sp>
          <p:nvSpPr>
            <p:cNvPr id="199" name="矩形"/>
            <p:cNvSpPr/>
            <p:nvPr/>
          </p:nvSpPr>
          <p:spPr>
            <a:xfrm>
              <a:off x="-1" y="-2"/>
              <a:ext cx="12985745" cy="1189997"/>
            </a:xfrm>
            <a:prstGeom prst="rect">
              <a:avLst/>
            </a:prstGeom>
            <a:solidFill>
              <a:srgbClr val="000000"/>
            </a:solidFill>
            <a:ln w="12700" cap="flat">
              <a:noFill/>
              <a:miter lim="400000"/>
            </a:ln>
            <a:effectLst/>
          </p:spPr>
          <p:txBody>
            <a:bodyPr wrap="square" lIns="65022" tIns="65022" rIns="65022" bIns="65022" numCol="1" anchor="ctr">
              <a:noAutofit/>
            </a:bodyPr>
            <a:lstStyle/>
            <a:p>
              <a:pPr defTabSz="909878"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200" name="9-3. 株洲市官員惡報實例"/>
            <p:cNvSpPr txBox="1"/>
            <p:nvPr/>
          </p:nvSpPr>
          <p:spPr>
            <a:xfrm>
              <a:off x="-92831" y="20121"/>
              <a:ext cx="12985745" cy="114975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dirty="0"/>
                <a:t> </a:t>
              </a:r>
              <a:r>
                <a:rPr lang="en-US" sz="3200" b="1" dirty="0"/>
                <a:t>8</a:t>
              </a:r>
              <a:r>
                <a:rPr sz="3200" b="1" kern="0" dirty="0" smtClean="0"/>
                <a:t>-</a:t>
              </a:r>
              <a:r>
                <a:rPr lang="en-US" sz="3200" b="1" dirty="0"/>
                <a:t>4</a:t>
              </a:r>
              <a:r>
                <a:rPr sz="3200" b="1" kern="0" dirty="0" smtClean="0"/>
                <a:t>. </a:t>
              </a:r>
              <a:r>
                <a:rPr sz="3200" b="1" kern="0" dirty="0" err="1" smtClean="0"/>
                <a:t>石家莊市</a:t>
              </a:r>
              <a:endParaRPr sz="3200" b="1" kern="0" dirty="0"/>
            </a:p>
          </p:txBody>
        </p:sp>
      </p:grpSp>
      <p:sp>
        <p:nvSpPr>
          <p:cNvPr id="205" name="矩形 4"/>
          <p:cNvSpPr/>
          <p:nvPr/>
        </p:nvSpPr>
        <p:spPr>
          <a:xfrm>
            <a:off x="78671" y="953288"/>
            <a:ext cx="9000060" cy="2403684"/>
          </a:xfrm>
          <a:prstGeom prst="rect">
            <a:avLst/>
          </a:prstGeom>
          <a:ln>
            <a:solidFill>
              <a:srgbClr val="984807"/>
            </a:solidFill>
          </a:ln>
          <a:extLst>
            <a:ext uri="{C572A759-6A51-4108-AA02-DFA0A04FC94B}">
              <ma14:wrappingTextBoxFlag xmlns="" xmlns:ma14="http://schemas.microsoft.com/office/mac/drawingml/2011/main" val="1"/>
            </a:ext>
          </a:extLst>
        </p:spPr>
        <p:txBody>
          <a:bodyPr lIns="31979" tIns="31979" rIns="31979" bIns="31979">
            <a:spAutoFit/>
          </a:bodyPr>
          <a:lstStyle/>
          <a:p>
            <a:pPr defTabSz="639752" hangingPunct="0">
              <a:defRPr sz="2000" b="0">
                <a:solidFill>
                  <a:srgbClr val="C00000"/>
                </a:solidFill>
                <a:latin typeface="PingFang TC Semibold"/>
                <a:ea typeface="PingFang TC Semibold"/>
                <a:cs typeface="PingFang TC Semibold"/>
                <a:sym typeface="PingFang TC Semibold"/>
              </a:defRPr>
            </a:pPr>
            <a:r>
              <a:rPr sz="2200" b="1" kern="0" dirty="0" err="1" smtClean="0">
                <a:solidFill>
                  <a:srgbClr val="000000"/>
                </a:solidFill>
                <a:latin typeface="微軟正黑體" panose="020B0604030504040204" pitchFamily="34" charset="-120"/>
                <a:ea typeface="微軟正黑體" panose="020B0604030504040204" pitchFamily="34" charset="-120"/>
                <a:cs typeface="PingFang TC Semibold"/>
                <a:sym typeface="PingFang TC Semibold"/>
              </a:rPr>
              <a:t>原石家莊市公安局副局長</a:t>
            </a:r>
            <a:r>
              <a:rPr lang="zh-TW" altLang="en-US" sz="2200" kern="0" dirty="0" smtClean="0">
                <a:solidFill>
                  <a:srgbClr val="000000"/>
                </a:solidFill>
                <a:latin typeface="微軟正黑體" panose="020B0604030504040204" pitchFamily="34" charset="-120"/>
                <a:ea typeface="微軟正黑體" panose="020B0604030504040204" pitchFamily="34" charset="-120"/>
                <a:cs typeface="PingFang TC Semibold"/>
                <a:sym typeface="PingFang TC Semibold"/>
              </a:rPr>
              <a:t>，</a:t>
            </a:r>
            <a:r>
              <a:rPr sz="2200" b="1" kern="0" dirty="0" err="1" smtClean="0">
                <a:solidFill>
                  <a:srgbClr val="00B050"/>
                </a:solidFill>
                <a:latin typeface="微軟正黑體" panose="020B0604030504040204" pitchFamily="34" charset="-120"/>
                <a:ea typeface="微軟正黑體" panose="020B0604030504040204" pitchFamily="34" charset="-120"/>
                <a:cs typeface="PingFang TC Semibold"/>
                <a:sym typeface="PingFang TC Semibold"/>
              </a:rPr>
              <a:t>張石餘</a:t>
            </a:r>
            <a:r>
              <a:rPr sz="2200" kern="0" dirty="0" err="1" smtClean="0">
                <a:solidFill>
                  <a:srgbClr val="000000"/>
                </a:solidFill>
                <a:latin typeface="微軟正黑體" panose="020B0604030504040204" pitchFamily="34" charset="-120"/>
                <a:ea typeface="微軟正黑體" panose="020B0604030504040204" pitchFamily="34" charset="-120"/>
                <a:cs typeface="PingFang TC Semibold"/>
                <a:sym typeface="PingFang TC Semibold"/>
              </a:rPr>
              <a:t>，</a:t>
            </a:r>
            <a:r>
              <a:rPr sz="2200" b="1" kern="0" dirty="0" err="1" smtClean="0">
                <a:solidFill>
                  <a:srgbClr val="C00000"/>
                </a:solidFill>
                <a:latin typeface="微軟正黑體" panose="020B0604030504040204" pitchFamily="34" charset="-120"/>
                <a:ea typeface="微軟正黑體" panose="020B0604030504040204" pitchFamily="34" charset="-120"/>
                <a:cs typeface="PingFang TC Semibold"/>
                <a:sym typeface="PingFang TC Semibold"/>
              </a:rPr>
              <a:t>疾病纏身極其痛苦</a:t>
            </a:r>
            <a:endParaRPr lang="en-US" sz="2200" b="1" kern="0" dirty="0" smtClean="0">
              <a:solidFill>
                <a:srgbClr val="C00000"/>
              </a:solidFill>
              <a:latin typeface="微軟正黑體" panose="020B0604030504040204" pitchFamily="34" charset="-120"/>
              <a:ea typeface="微軟正黑體" panose="020B0604030504040204" pitchFamily="34" charset="-120"/>
              <a:cs typeface="PingFang TC Semibold"/>
              <a:sym typeface="PingFang TC Semibold"/>
            </a:endParaRPr>
          </a:p>
          <a:p>
            <a:pPr defTabSz="639752" hangingPunct="0">
              <a:defRPr sz="2000" b="0">
                <a:latin typeface="PingFang TC Regular"/>
                <a:ea typeface="PingFang TC Regular"/>
                <a:cs typeface="PingFang TC Regular"/>
                <a:sym typeface="PingFang TC Regular"/>
              </a:defRPr>
            </a:pPr>
            <a:r>
              <a:rPr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rPr>
              <a:t>從</a:t>
            </a:r>
            <a:r>
              <a:rPr lang="en-US"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rPr>
              <a:t>2002</a:t>
            </a:r>
            <a:r>
              <a:rPr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rPr>
              <a:t>年後擔任石家莊市公安局副局長，對當地法輪功學員被非法抓捕、勞教和判刑，負有主要責任。</a:t>
            </a:r>
            <a:endParaRPr lang="en-US"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endParaRPr>
          </a:p>
          <a:p>
            <a:pPr defTabSz="639752" hangingPunct="0">
              <a:defRPr sz="2000" b="0">
                <a:latin typeface="PingFang TC Regular"/>
                <a:ea typeface="PingFang TC Regular"/>
                <a:cs typeface="PingFang TC Regular"/>
                <a:sym typeface="PingFang TC Regular"/>
              </a:defRPr>
            </a:pPr>
            <a:r>
              <a:rPr sz="2200" b="1" kern="0" dirty="0" smtClean="0">
                <a:solidFill>
                  <a:srgbClr val="00B050"/>
                </a:solidFill>
                <a:latin typeface="微軟正黑體" panose="020B0604030504040204" pitchFamily="34" charset="-120"/>
                <a:ea typeface="微軟正黑體" panose="020B0604030504040204" pitchFamily="34" charset="-120"/>
                <a:cs typeface="PingFang TC Regular"/>
                <a:sym typeface="PingFang TC Regular"/>
              </a:rPr>
              <a:t>張石餘</a:t>
            </a:r>
            <a:r>
              <a:rPr sz="2200" b="1" kern="0" dirty="0" smtClean="0">
                <a:solidFill>
                  <a:srgbClr val="FF0000"/>
                </a:solidFill>
                <a:latin typeface="微軟正黑體" panose="020B0604030504040204" pitchFamily="34" charset="-120"/>
                <a:ea typeface="微軟正黑體" panose="020B0604030504040204" pitchFamily="34" charset="-120"/>
                <a:cs typeface="PingFang TC Regular"/>
                <a:sym typeface="PingFang TC Regular"/>
              </a:rPr>
              <a:t>六十多歲，卻像八十多歲</a:t>
            </a:r>
            <a:r>
              <a:rPr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rPr>
              <a:t>，走路緩慢要人攙扶，</a:t>
            </a:r>
            <a:r>
              <a:rPr sz="2200" b="1" kern="0" dirty="0" smtClean="0">
                <a:solidFill>
                  <a:srgbClr val="FF0000"/>
                </a:solidFill>
                <a:latin typeface="微軟正黑體" panose="020B0604030504040204" pitchFamily="34" charset="-120"/>
                <a:ea typeface="微軟正黑體" panose="020B0604030504040204" pitchFamily="34" charset="-120"/>
                <a:cs typeface="PingFang TC Regular"/>
                <a:sym typeface="PingFang TC Regular"/>
              </a:rPr>
              <a:t>老態龍鍾，極度痛苦的樣子。</a:t>
            </a:r>
            <a:r>
              <a:rPr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rPr>
              <a:t>他做過心臟二尖瓣的手術，有脂肪肝、肝臟囊腫、甲狀腺結節、大便潛血、頸動脈斑塊等等病症。</a:t>
            </a:r>
            <a:endParaRPr lang="en-US"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endParaRPr>
          </a:p>
          <a:p>
            <a:pPr defTabSz="639752" hangingPunct="0">
              <a:defRPr sz="2000" b="0">
                <a:latin typeface="PingFang TC Regular"/>
                <a:ea typeface="PingFang TC Regular"/>
                <a:cs typeface="PingFang TC Regular"/>
                <a:sym typeface="PingFang TC Regular"/>
              </a:defRPr>
            </a:pPr>
            <a:r>
              <a:rPr lang="en-US" altLang="zh-TW" kern="0" dirty="0" smtClean="0">
                <a:solidFill>
                  <a:schemeClr val="tx1"/>
                </a:solidFill>
                <a:latin typeface="微軟正黑體" panose="020B0604030504040204" pitchFamily="34" charset="-120"/>
                <a:ea typeface="微軟正黑體" panose="020B0604030504040204" pitchFamily="34" charset="-120"/>
                <a:cs typeface="PingFang TC Semibold"/>
                <a:sym typeface="PingFang TC Semibold"/>
              </a:rPr>
              <a:t>【</a:t>
            </a:r>
            <a:r>
              <a:rPr lang="zh-TW" altLang="en-US" kern="0" dirty="0" smtClean="0">
                <a:solidFill>
                  <a:schemeClr val="tx1"/>
                </a:solidFill>
                <a:latin typeface="微軟正黑體" panose="020B0604030504040204" pitchFamily="34" charset="-120"/>
                <a:ea typeface="微軟正黑體" panose="020B0604030504040204" pitchFamily="34" charset="-120"/>
                <a:cs typeface="PingFang TC Semibold"/>
                <a:sym typeface="PingFang TC Semibold"/>
              </a:rPr>
              <a:t>明慧網</a:t>
            </a:r>
            <a:r>
              <a:rPr lang="en-US" altLang="zh-TW" b="1" kern="0" dirty="0" smtClean="0">
                <a:solidFill>
                  <a:schemeClr val="tx1"/>
                </a:solidFill>
                <a:latin typeface="微軟正黑體" panose="020B0604030504040204" pitchFamily="34" charset="-120"/>
                <a:ea typeface="微軟正黑體" panose="020B0604030504040204" pitchFamily="34" charset="-120"/>
                <a:cs typeface="Helvetica"/>
                <a:sym typeface="Helvetica"/>
              </a:rPr>
              <a:t>2017</a:t>
            </a:r>
            <a:r>
              <a:rPr lang="zh-TW" altLang="en-US" kern="0" dirty="0">
                <a:solidFill>
                  <a:schemeClr val="tx1"/>
                </a:solidFill>
                <a:latin typeface="微軟正黑體" panose="020B0604030504040204" pitchFamily="34" charset="-120"/>
                <a:ea typeface="微軟正黑體" panose="020B0604030504040204" pitchFamily="34" charset="-120"/>
                <a:cs typeface="PingFang TC Semibold"/>
                <a:sym typeface="PingFang TC Semibold"/>
              </a:rPr>
              <a:t>年</a:t>
            </a:r>
            <a:r>
              <a:rPr lang="en-US" altLang="zh-TW" b="1" kern="0" dirty="0">
                <a:solidFill>
                  <a:schemeClr val="tx1"/>
                </a:solidFill>
                <a:latin typeface="微軟正黑體" panose="020B0604030504040204" pitchFamily="34" charset="-120"/>
                <a:ea typeface="微軟正黑體" panose="020B0604030504040204" pitchFamily="34" charset="-120"/>
                <a:cs typeface="Helvetica"/>
                <a:sym typeface="Helvetica"/>
              </a:rPr>
              <a:t>6</a:t>
            </a:r>
            <a:r>
              <a:rPr lang="zh-TW" altLang="en-US" kern="0" dirty="0">
                <a:solidFill>
                  <a:schemeClr val="tx1"/>
                </a:solidFill>
                <a:latin typeface="微軟正黑體" panose="020B0604030504040204" pitchFamily="34" charset="-120"/>
                <a:ea typeface="微軟正黑體" panose="020B0604030504040204" pitchFamily="34" charset="-120"/>
                <a:cs typeface="PingFang TC Semibold"/>
                <a:sym typeface="PingFang TC Semibold"/>
              </a:rPr>
              <a:t>月</a:t>
            </a:r>
            <a:r>
              <a:rPr lang="en-US" altLang="zh-TW" b="1" kern="0" dirty="0">
                <a:solidFill>
                  <a:schemeClr val="tx1"/>
                </a:solidFill>
                <a:latin typeface="微軟正黑體" panose="020B0604030504040204" pitchFamily="34" charset="-120"/>
                <a:ea typeface="微軟正黑體" panose="020B0604030504040204" pitchFamily="34" charset="-120"/>
                <a:cs typeface="Helvetica"/>
                <a:sym typeface="Helvetica"/>
              </a:rPr>
              <a:t>30</a:t>
            </a:r>
            <a:r>
              <a:rPr lang="zh-TW" altLang="en-US" kern="0" dirty="0">
                <a:solidFill>
                  <a:schemeClr val="tx1"/>
                </a:solidFill>
                <a:latin typeface="微軟正黑體" panose="020B0604030504040204" pitchFamily="34" charset="-120"/>
                <a:ea typeface="微軟正黑體" panose="020B0604030504040204" pitchFamily="34" charset="-120"/>
                <a:cs typeface="PingFang TC Semibold"/>
                <a:sym typeface="PingFang TC Semibold"/>
              </a:rPr>
              <a:t>日</a:t>
            </a:r>
            <a:r>
              <a:rPr lang="en-US" altLang="zh-TW" kern="0" dirty="0" smtClean="0">
                <a:solidFill>
                  <a:schemeClr val="tx1"/>
                </a:solidFill>
                <a:latin typeface="微軟正黑體" panose="020B0604030504040204" pitchFamily="34" charset="-120"/>
                <a:ea typeface="微軟正黑體" panose="020B0604030504040204" pitchFamily="34" charset="-120"/>
                <a:cs typeface="PingFang TC Semibold"/>
                <a:sym typeface="PingFang TC Semibold"/>
              </a:rPr>
              <a:t>】</a:t>
            </a:r>
            <a:endParaRPr lang="zh-TW" altLang="en-US" kern="0" dirty="0">
              <a:solidFill>
                <a:schemeClr val="tx1"/>
              </a:solidFill>
              <a:latin typeface="微軟正黑體" panose="020B0604030504040204" pitchFamily="34" charset="-120"/>
              <a:ea typeface="微軟正黑體" panose="020B0604030504040204" pitchFamily="34" charset="-120"/>
              <a:cs typeface="PingFang TC Regular"/>
              <a:sym typeface="PingFang TC Regular"/>
            </a:endParaRPr>
          </a:p>
        </p:txBody>
      </p:sp>
      <p:sp>
        <p:nvSpPr>
          <p:cNvPr id="207" name="矩形 4"/>
          <p:cNvSpPr/>
          <p:nvPr/>
        </p:nvSpPr>
        <p:spPr>
          <a:xfrm>
            <a:off x="78671" y="3717032"/>
            <a:ext cx="9000060" cy="3080793"/>
          </a:xfrm>
          <a:prstGeom prst="rect">
            <a:avLst/>
          </a:prstGeom>
          <a:ln>
            <a:solidFill>
              <a:srgbClr val="984807"/>
            </a:solidFill>
          </a:ln>
          <a:extLst>
            <a:ext uri="{C572A759-6A51-4108-AA02-DFA0A04FC94B}">
              <ma14:wrappingTextBoxFlag xmlns="" xmlns:ma14="http://schemas.microsoft.com/office/mac/drawingml/2011/main" val="1"/>
            </a:ext>
          </a:extLst>
        </p:spPr>
        <p:txBody>
          <a:bodyPr lIns="31979" tIns="31979" rIns="31979" bIns="31979">
            <a:spAutoFit/>
          </a:bodyPr>
          <a:lstStyle/>
          <a:p>
            <a:pPr defTabSz="639752" hangingPunct="0">
              <a:defRPr sz="2000" b="0">
                <a:solidFill>
                  <a:srgbClr val="C00000"/>
                </a:solidFill>
                <a:latin typeface="PingFang TC Semibold"/>
                <a:ea typeface="PingFang TC Semibold"/>
                <a:cs typeface="PingFang TC Semibold"/>
                <a:sym typeface="PingFang TC Semibold"/>
              </a:defRPr>
            </a:pPr>
            <a:r>
              <a:rPr sz="2200" b="1" kern="0" dirty="0" err="1" smtClean="0">
                <a:solidFill>
                  <a:srgbClr val="000000"/>
                </a:solidFill>
                <a:latin typeface="微軟正黑體" panose="020B0604030504040204" pitchFamily="34" charset="-120"/>
                <a:ea typeface="微軟正黑體" panose="020B0604030504040204" pitchFamily="34" charset="-120"/>
                <a:cs typeface="PingFang TC Semibold"/>
                <a:sym typeface="PingFang TC Semibold"/>
              </a:rPr>
              <a:t>石家莊市槁城區國保大隊長</a:t>
            </a:r>
            <a:r>
              <a:rPr lang="zh-TW" altLang="en-US" sz="2200" kern="0" dirty="0" smtClean="0">
                <a:solidFill>
                  <a:srgbClr val="000000"/>
                </a:solidFill>
                <a:latin typeface="微軟正黑體" panose="020B0604030504040204" pitchFamily="34" charset="-120"/>
                <a:ea typeface="微軟正黑體" panose="020B0604030504040204" pitchFamily="34" charset="-120"/>
                <a:cs typeface="PingFang TC Semibold"/>
                <a:sym typeface="PingFang TC Semibold"/>
              </a:rPr>
              <a:t>，</a:t>
            </a:r>
            <a:r>
              <a:rPr sz="2200" b="1" kern="0" dirty="0" smtClean="0">
                <a:solidFill>
                  <a:srgbClr val="00B050"/>
                </a:solidFill>
                <a:latin typeface="微軟正黑體" panose="020B0604030504040204" pitchFamily="34" charset="-120"/>
                <a:ea typeface="微軟正黑體" panose="020B0604030504040204" pitchFamily="34" charset="-120"/>
                <a:cs typeface="PingFang TC Semibold"/>
                <a:sym typeface="PingFang TC Semibold"/>
              </a:rPr>
              <a:t>魏立岩</a:t>
            </a:r>
            <a:r>
              <a:rPr sz="2200" kern="0" dirty="0" smtClean="0">
                <a:solidFill>
                  <a:srgbClr val="000000"/>
                </a:solidFill>
                <a:latin typeface="微軟正黑體" panose="020B0604030504040204" pitchFamily="34" charset="-120"/>
                <a:ea typeface="微軟正黑體" panose="020B0604030504040204" pitchFamily="34" charset="-120"/>
                <a:cs typeface="PingFang TC Semibold"/>
                <a:sym typeface="PingFang TC Semibold"/>
              </a:rPr>
              <a:t>，</a:t>
            </a:r>
            <a:r>
              <a:rPr lang="en-US" sz="2200" b="1" kern="0" dirty="0" smtClean="0">
                <a:solidFill>
                  <a:srgbClr val="C00000"/>
                </a:solidFill>
                <a:latin typeface="微軟正黑體" panose="020B0604030504040204" pitchFamily="34" charset="-120"/>
                <a:ea typeface="微軟正黑體" panose="020B0604030504040204" pitchFamily="34" charset="-120"/>
                <a:cs typeface="PingFang TC Semibold"/>
                <a:sym typeface="PingFang TC Semibold"/>
              </a:rPr>
              <a:t>2014</a:t>
            </a:r>
            <a:r>
              <a:rPr lang="zh-TW" altLang="en-US" sz="2200" b="1" kern="0" dirty="0" smtClean="0">
                <a:solidFill>
                  <a:srgbClr val="C00000"/>
                </a:solidFill>
                <a:latin typeface="微軟正黑體" panose="020B0604030504040204" pitchFamily="34" charset="-120"/>
                <a:ea typeface="微軟正黑體" panose="020B0604030504040204" pitchFamily="34" charset="-120"/>
                <a:cs typeface="PingFang TC Semibold"/>
                <a:sym typeface="PingFang TC Semibold"/>
              </a:rPr>
              <a:t>年冬</a:t>
            </a:r>
            <a:r>
              <a:rPr sz="2200" b="1" kern="0" dirty="0" err="1" smtClean="0">
                <a:solidFill>
                  <a:srgbClr val="C00000"/>
                </a:solidFill>
                <a:latin typeface="微軟正黑體" panose="020B0604030504040204" pitchFamily="34" charset="-120"/>
                <a:ea typeface="微軟正黑體" panose="020B0604030504040204" pitchFamily="34" charset="-120"/>
                <a:cs typeface="PingFang TC Semibold"/>
                <a:sym typeface="PingFang TC Semibold"/>
              </a:rPr>
              <a:t>胃癌</a:t>
            </a:r>
            <a:r>
              <a:rPr lang="zh-TW" altLang="en-US" sz="2200" b="1" kern="0" dirty="0" smtClean="0">
                <a:solidFill>
                  <a:srgbClr val="C00000"/>
                </a:solidFill>
                <a:latin typeface="微軟正黑體" panose="020B0604030504040204" pitchFamily="34" charset="-120"/>
                <a:ea typeface="微軟正黑體" panose="020B0604030504040204" pitchFamily="34" charset="-120"/>
                <a:cs typeface="PingFang TC Semibold"/>
                <a:sym typeface="PingFang TC Semibold"/>
              </a:rPr>
              <a:t>死亡，</a:t>
            </a:r>
            <a:r>
              <a:rPr lang="zh-TW" altLang="en-US"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rPr>
              <a:t>死時</a:t>
            </a:r>
            <a:r>
              <a:rPr lang="en-US" altLang="zh-TW"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rPr>
              <a:t>50</a:t>
            </a:r>
            <a:r>
              <a:rPr lang="zh-TW" altLang="en-US"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rPr>
              <a:t>多歲</a:t>
            </a:r>
            <a:endParaRPr lang="en-US" altLang="zh-TW" sz="2200" b="1" kern="0" dirty="0" smtClean="0">
              <a:solidFill>
                <a:srgbClr val="C00000"/>
              </a:solidFill>
              <a:latin typeface="微軟正黑體" panose="020B0604030504040204" pitchFamily="34" charset="-120"/>
              <a:ea typeface="微軟正黑體" panose="020B0604030504040204" pitchFamily="34" charset="-120"/>
              <a:cs typeface="PingFang TC Semibold"/>
              <a:sym typeface="PingFang TC Semibold"/>
            </a:endParaRPr>
          </a:p>
          <a:p>
            <a:pPr defTabSz="639752" hangingPunct="0">
              <a:defRPr sz="2000" b="0">
                <a:latin typeface="PingFang TC Regular"/>
                <a:ea typeface="PingFang TC Regular"/>
                <a:cs typeface="PingFang TC Regular"/>
                <a:sym typeface="PingFang TC Regular"/>
              </a:defRPr>
            </a:pPr>
            <a:r>
              <a:rPr lang="en-US" altLang="zh-TW" sz="2200" b="1" kern="0" dirty="0" smtClean="0">
                <a:solidFill>
                  <a:srgbClr val="7030A0"/>
                </a:solidFill>
                <a:latin typeface="微軟正黑體" panose="020B0604030504040204" pitchFamily="34" charset="-120"/>
                <a:ea typeface="微軟正黑體" panose="020B0604030504040204" pitchFamily="34" charset="-120"/>
                <a:cs typeface="PingFang TC Regular"/>
                <a:sym typeface="PingFang TC Regular"/>
              </a:rPr>
              <a:t>(</a:t>
            </a:r>
            <a:r>
              <a:rPr lang="zh-TW" altLang="en-US" sz="2000" b="1" kern="0" dirty="0" smtClean="0">
                <a:solidFill>
                  <a:srgbClr val="7030A0"/>
                </a:solidFill>
                <a:latin typeface="微軟正黑體" panose="020B0604030504040204" pitchFamily="34" charset="-120"/>
                <a:ea typeface="微軟正黑體" panose="020B0604030504040204" pitchFamily="34" charset="-120"/>
                <a:cs typeface="PingFang TC Semibold"/>
                <a:sym typeface="PingFang TC Semibold"/>
              </a:rPr>
              <a:t>槁：</a:t>
            </a:r>
            <a:r>
              <a:rPr lang="zh-TW" altLang="en-US" sz="2000" b="1" dirty="0" smtClean="0">
                <a:solidFill>
                  <a:srgbClr val="7030A0"/>
                </a:solidFill>
                <a:latin typeface="微軟正黑體" panose="020B0604030504040204" pitchFamily="34" charset="-120"/>
                <a:ea typeface="微軟正黑體" panose="020B0604030504040204" pitchFamily="34" charset="-120"/>
                <a:sym typeface="PingFang TC Regular"/>
              </a:rPr>
              <a:t>拼音</a:t>
            </a:r>
            <a:r>
              <a:rPr lang="zh-TW" altLang="en-US" sz="2000" b="1" dirty="0">
                <a:solidFill>
                  <a:srgbClr val="7030A0"/>
                </a:solidFill>
                <a:latin typeface="微軟正黑體" panose="020B0604030504040204" pitchFamily="34" charset="-120"/>
                <a:ea typeface="微軟正黑體" panose="020B0604030504040204" pitchFamily="34" charset="-120"/>
                <a:sym typeface="PingFang TC Regular"/>
              </a:rPr>
              <a:t>：</a:t>
            </a:r>
            <a:r>
              <a:rPr lang="en-US" altLang="zh-TW" sz="2000" b="1" dirty="0">
                <a:solidFill>
                  <a:srgbClr val="7030A0"/>
                </a:solidFill>
                <a:latin typeface="微軟正黑體" panose="020B0604030504040204" pitchFamily="34" charset="-120"/>
                <a:ea typeface="微軟正黑體" panose="020B0604030504040204" pitchFamily="34" charset="-120"/>
                <a:sym typeface="PingFang TC Regular"/>
              </a:rPr>
              <a:t>, </a:t>
            </a:r>
            <a:r>
              <a:rPr lang="en-US" altLang="zh-TW" sz="2000" b="1" dirty="0" err="1" smtClean="0">
                <a:solidFill>
                  <a:srgbClr val="7030A0"/>
                </a:solidFill>
                <a:latin typeface="微軟正黑體" panose="020B0604030504040204" pitchFamily="34" charset="-120"/>
                <a:ea typeface="微軟正黑體" panose="020B0604030504040204" pitchFamily="34" charset="-120"/>
                <a:sym typeface="PingFang TC Regular"/>
              </a:rPr>
              <a:t>gǎo</a:t>
            </a:r>
            <a:r>
              <a:rPr lang="zh-TW" altLang="en-US" sz="2000" b="1" dirty="0" smtClean="0">
                <a:solidFill>
                  <a:srgbClr val="7030A0"/>
                </a:solidFill>
                <a:latin typeface="微軟正黑體" panose="020B0604030504040204" pitchFamily="34" charset="-120"/>
                <a:ea typeface="微軟正黑體" panose="020B0604030504040204" pitchFamily="34" charset="-120"/>
                <a:sym typeface="PingFang TC Regular"/>
              </a:rPr>
              <a:t>；注音：</a:t>
            </a:r>
            <a:r>
              <a:rPr lang="zh-CN" altLang="en-US" sz="2000" b="1" dirty="0" smtClean="0">
                <a:solidFill>
                  <a:srgbClr val="7030A0"/>
                </a:solidFill>
                <a:latin typeface="微軟正黑體" panose="020B0604030504040204" pitchFamily="34" charset="-120"/>
                <a:ea typeface="微軟正黑體" panose="020B0604030504040204" pitchFamily="34" charset="-120"/>
                <a:sym typeface="PingFang TC Regular"/>
              </a:rPr>
              <a:t>ㄍ</a:t>
            </a:r>
            <a:r>
              <a:rPr lang="zh-CN" altLang="en-US" sz="2000" b="1" dirty="0">
                <a:solidFill>
                  <a:srgbClr val="7030A0"/>
                </a:solidFill>
                <a:latin typeface="微軟正黑體" panose="020B0604030504040204" pitchFamily="34" charset="-120"/>
                <a:ea typeface="微軟正黑體" panose="020B0604030504040204" pitchFamily="34" charset="-120"/>
                <a:sym typeface="PingFang TC Regular"/>
              </a:rPr>
              <a:t>ㄠˇ</a:t>
            </a:r>
            <a:r>
              <a:rPr lang="en-US" altLang="zh-TW" sz="2200" b="1" kern="0" dirty="0" smtClean="0">
                <a:solidFill>
                  <a:srgbClr val="7030A0"/>
                </a:solidFill>
                <a:latin typeface="微軟正黑體" panose="020B0604030504040204" pitchFamily="34" charset="-120"/>
                <a:ea typeface="微軟正黑體" panose="020B0604030504040204" pitchFamily="34" charset="-120"/>
                <a:cs typeface="PingFang TC Regular"/>
                <a:sym typeface="PingFang TC Regular"/>
              </a:rPr>
              <a:t>)</a:t>
            </a:r>
          </a:p>
          <a:p>
            <a:pPr defTabSz="639752" hangingPunct="0">
              <a:defRPr sz="2000" b="0">
                <a:latin typeface="PingFang TC Regular"/>
                <a:ea typeface="PingFang TC Regular"/>
                <a:cs typeface="PingFang TC Regular"/>
                <a:sym typeface="PingFang TC Regular"/>
              </a:defRPr>
            </a:pPr>
            <a:endParaRPr lang="en-US" sz="2200" b="1" kern="0" dirty="0" smtClean="0">
              <a:solidFill>
                <a:srgbClr val="7030A0"/>
              </a:solidFill>
              <a:latin typeface="微軟正黑體" panose="020B0604030504040204" pitchFamily="34" charset="-120"/>
              <a:ea typeface="微軟正黑體" panose="020B0604030504040204" pitchFamily="34" charset="-120"/>
              <a:cs typeface="PingFang TC Regular"/>
              <a:sym typeface="PingFang TC Regular"/>
            </a:endParaRPr>
          </a:p>
          <a:p>
            <a:pPr defTabSz="639752" hangingPunct="0">
              <a:defRPr sz="2000" b="0">
                <a:latin typeface="PingFang TC Regular"/>
                <a:ea typeface="PingFang TC Regular"/>
                <a:cs typeface="PingFang TC Regular"/>
                <a:sym typeface="PingFang TC Regular"/>
              </a:defRPr>
            </a:pPr>
            <a:r>
              <a:rPr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rPr>
              <a:t>自</a:t>
            </a:r>
            <a:r>
              <a:rPr lang="en-US"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rPr>
              <a:t>1999</a:t>
            </a:r>
            <a:r>
              <a:rPr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rPr>
              <a:t>年</a:t>
            </a:r>
            <a:r>
              <a:rPr lang="en-US"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rPr>
              <a:t>7</a:t>
            </a:r>
            <a:r>
              <a:rPr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rPr>
              <a:t>月</a:t>
            </a:r>
            <a:r>
              <a:rPr lang="zh-TW" altLang="en-US"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rPr>
              <a:t>，</a:t>
            </a:r>
            <a:r>
              <a:rPr sz="2200" kern="0" dirty="0" err="1" smtClean="0">
                <a:solidFill>
                  <a:srgbClr val="00B050"/>
                </a:solidFill>
                <a:latin typeface="微軟正黑體" panose="020B0604030504040204" pitchFamily="34" charset="-120"/>
                <a:ea typeface="微軟正黑體" panose="020B0604030504040204" pitchFamily="34" charset="-120"/>
                <a:cs typeface="PingFang TC Regular"/>
                <a:sym typeface="PingFang TC Regular"/>
              </a:rPr>
              <a:t>魏立岩</a:t>
            </a:r>
            <a:r>
              <a:rPr sz="2200" kern="0" dirty="0" err="1"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rPr>
              <a:t>一直擔任槁城公安局國保大隊長，親自參與並指使手下員警對法輪功學員綁架、搜查</a:t>
            </a:r>
            <a:r>
              <a:rPr sz="2200" kern="0" dirty="0" err="1">
                <a:solidFill>
                  <a:srgbClr val="000000"/>
                </a:solidFill>
                <a:latin typeface="微軟正黑體" panose="020B0604030504040204" pitchFamily="34" charset="-120"/>
                <a:ea typeface="微軟正黑體" panose="020B0604030504040204" pitchFamily="34" charset="-120"/>
                <a:cs typeface="PingFang TC Regular"/>
                <a:sym typeface="PingFang TC Regular"/>
              </a:rPr>
              <a:t>、抄家</a:t>
            </a:r>
            <a:r>
              <a:rPr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rPr>
              <a:t>。</a:t>
            </a:r>
            <a:endParaRPr lang="en-US"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endParaRPr>
          </a:p>
          <a:p>
            <a:pPr defTabSz="639752" hangingPunct="0">
              <a:defRPr sz="2000" b="0">
                <a:latin typeface="PingFang TC Regular"/>
                <a:ea typeface="PingFang TC Regular"/>
                <a:cs typeface="PingFang TC Regular"/>
                <a:sym typeface="PingFang TC Regular"/>
              </a:defRPr>
            </a:pPr>
            <a:r>
              <a:rPr lang="en-US"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rPr>
              <a:t>2000</a:t>
            </a:r>
            <a:r>
              <a:rPr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rPr>
              <a:t>年起，</a:t>
            </a:r>
            <a:r>
              <a:rPr sz="2200" kern="0" dirty="0" smtClean="0">
                <a:solidFill>
                  <a:srgbClr val="00B050"/>
                </a:solidFill>
                <a:latin typeface="微軟正黑體" panose="020B0604030504040204" pitchFamily="34" charset="-120"/>
                <a:ea typeface="微軟正黑體" panose="020B0604030504040204" pitchFamily="34" charset="-120"/>
                <a:cs typeface="PingFang TC Regular"/>
                <a:sym typeface="PingFang TC Regular"/>
              </a:rPr>
              <a:t>魏立岩</a:t>
            </a:r>
            <a:r>
              <a:rPr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rPr>
              <a:t>指使對全區法輪功學員非法搜查，發現有法輪功書籍或物品，立即綁架到洗腦班迫害。</a:t>
            </a:r>
            <a:endParaRPr lang="en-US"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endParaRPr>
          </a:p>
          <a:p>
            <a:pPr defTabSz="639752" hangingPunct="0">
              <a:defRPr sz="2000" b="0">
                <a:latin typeface="PingFang TC Regular"/>
                <a:ea typeface="PingFang TC Regular"/>
                <a:cs typeface="PingFang TC Regular"/>
                <a:sym typeface="PingFang TC Regular"/>
              </a:defRPr>
            </a:pPr>
            <a:r>
              <a:rPr lang="en-US"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rPr>
              <a:t>2014</a:t>
            </a:r>
            <a:r>
              <a:rPr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rPr>
              <a:t>年初冬</a:t>
            </a:r>
            <a:r>
              <a:rPr sz="2200" kern="0" dirty="0">
                <a:solidFill>
                  <a:srgbClr val="000000"/>
                </a:solidFill>
                <a:latin typeface="微軟正黑體" panose="020B0604030504040204" pitchFamily="34" charset="-120"/>
                <a:ea typeface="微軟正黑體" panose="020B0604030504040204" pitchFamily="34" charset="-120"/>
                <a:cs typeface="PingFang TC Regular"/>
                <a:sym typeface="PingFang TC Regular"/>
              </a:rPr>
              <a:t>，</a:t>
            </a:r>
            <a:r>
              <a:rPr sz="2200" kern="0" dirty="0" smtClean="0">
                <a:solidFill>
                  <a:srgbClr val="00B050"/>
                </a:solidFill>
                <a:latin typeface="微軟正黑體" panose="020B0604030504040204" pitchFamily="34" charset="-120"/>
                <a:ea typeface="微軟正黑體" panose="020B0604030504040204" pitchFamily="34" charset="-120"/>
                <a:cs typeface="PingFang TC Regular"/>
                <a:sym typeface="PingFang TC Regular"/>
              </a:rPr>
              <a:t>魏立岩</a:t>
            </a:r>
            <a:r>
              <a:rPr sz="2200" b="1" kern="0" dirty="0" smtClean="0">
                <a:solidFill>
                  <a:srgbClr val="FF0000"/>
                </a:solidFill>
                <a:latin typeface="微軟正黑體" panose="020B0604030504040204" pitchFamily="34" charset="-120"/>
                <a:ea typeface="微軟正黑體" panose="020B0604030504040204" pitchFamily="34" charset="-120"/>
                <a:cs typeface="PingFang TC Regular"/>
                <a:sym typeface="PingFang TC Regular"/>
              </a:rPr>
              <a:t>在胃癌的折磨中喪命</a:t>
            </a:r>
            <a:r>
              <a:rPr sz="2200" kern="0" dirty="0" smtClean="0">
                <a:solidFill>
                  <a:srgbClr val="000000"/>
                </a:solidFill>
                <a:latin typeface="微軟正黑體" panose="020B0604030504040204" pitchFamily="34" charset="-120"/>
                <a:ea typeface="微軟正黑體" panose="020B0604030504040204" pitchFamily="34" charset="-120"/>
                <a:cs typeface="PingFang TC Regular"/>
                <a:sym typeface="PingFang TC Regular"/>
              </a:rPr>
              <a:t>，死時50多歲。</a:t>
            </a:r>
          </a:p>
          <a:p>
            <a:pPr defTabSz="639752" hangingPunct="0">
              <a:defRPr sz="2000" b="0">
                <a:latin typeface="PingFang TC Regular"/>
                <a:ea typeface="PingFang TC Regular"/>
                <a:cs typeface="PingFang TC Regular"/>
                <a:sym typeface="PingFang TC Regular"/>
              </a:defRPr>
            </a:pPr>
            <a:r>
              <a:rPr lang="en-US" altLang="zh-TW" kern="0" dirty="0" smtClean="0">
                <a:solidFill>
                  <a:schemeClr val="tx1"/>
                </a:solidFill>
                <a:latin typeface="微軟正黑體" panose="020B0604030504040204" pitchFamily="34" charset="-120"/>
                <a:ea typeface="微軟正黑體" panose="020B0604030504040204" pitchFamily="34" charset="-120"/>
                <a:cs typeface="PingFang TC Semibold"/>
                <a:sym typeface="PingFang TC Semibold"/>
              </a:rPr>
              <a:t>【</a:t>
            </a:r>
            <a:r>
              <a:rPr lang="zh-TW" altLang="en-US" kern="0" dirty="0" smtClean="0">
                <a:solidFill>
                  <a:schemeClr val="tx1"/>
                </a:solidFill>
                <a:latin typeface="微軟正黑體" panose="020B0604030504040204" pitchFamily="34" charset="-120"/>
                <a:ea typeface="微軟正黑體" panose="020B0604030504040204" pitchFamily="34" charset="-120"/>
                <a:cs typeface="PingFang TC Semibold"/>
                <a:sym typeface="PingFang TC Semibold"/>
              </a:rPr>
              <a:t>明慧網</a:t>
            </a:r>
            <a:r>
              <a:rPr lang="en-US" altLang="zh-TW" b="1" kern="0" dirty="0" smtClean="0">
                <a:solidFill>
                  <a:schemeClr val="tx1"/>
                </a:solidFill>
                <a:latin typeface="微軟正黑體" panose="020B0604030504040204" pitchFamily="34" charset="-120"/>
                <a:ea typeface="微軟正黑體" panose="020B0604030504040204" pitchFamily="34" charset="-120"/>
                <a:cs typeface="Helvetica"/>
                <a:sym typeface="Helvetica"/>
              </a:rPr>
              <a:t>2015</a:t>
            </a:r>
            <a:r>
              <a:rPr lang="zh-TW" altLang="en-US" kern="0" dirty="0" smtClean="0">
                <a:solidFill>
                  <a:schemeClr val="tx1"/>
                </a:solidFill>
                <a:latin typeface="微軟正黑體" panose="020B0604030504040204" pitchFamily="34" charset="-120"/>
                <a:ea typeface="微軟正黑體" panose="020B0604030504040204" pitchFamily="34" charset="-120"/>
                <a:cs typeface="PingFang TC Semibold"/>
                <a:sym typeface="PingFang TC Semibold"/>
              </a:rPr>
              <a:t>年</a:t>
            </a:r>
            <a:r>
              <a:rPr lang="en-US" altLang="zh-TW" b="1" kern="0" dirty="0" smtClean="0">
                <a:solidFill>
                  <a:schemeClr val="tx1"/>
                </a:solidFill>
                <a:latin typeface="微軟正黑體" panose="020B0604030504040204" pitchFamily="34" charset="-120"/>
                <a:ea typeface="微軟正黑體" panose="020B0604030504040204" pitchFamily="34" charset="-120"/>
                <a:cs typeface="Helvetica"/>
                <a:sym typeface="Helvetica"/>
              </a:rPr>
              <a:t>5</a:t>
            </a:r>
            <a:r>
              <a:rPr lang="zh-TW" altLang="en-US" kern="0" dirty="0" smtClean="0">
                <a:solidFill>
                  <a:schemeClr val="tx1"/>
                </a:solidFill>
                <a:latin typeface="微軟正黑體" panose="020B0604030504040204" pitchFamily="34" charset="-120"/>
                <a:ea typeface="微軟正黑體" panose="020B0604030504040204" pitchFamily="34" charset="-120"/>
                <a:cs typeface="PingFang TC Semibold"/>
                <a:sym typeface="PingFang TC Semibold"/>
              </a:rPr>
              <a:t>月</a:t>
            </a:r>
            <a:r>
              <a:rPr lang="en-US" altLang="zh-TW" b="1" kern="0" dirty="0" smtClean="0">
                <a:solidFill>
                  <a:schemeClr val="tx1"/>
                </a:solidFill>
                <a:latin typeface="微軟正黑體" panose="020B0604030504040204" pitchFamily="34" charset="-120"/>
                <a:ea typeface="微軟正黑體" panose="020B0604030504040204" pitchFamily="34" charset="-120"/>
                <a:cs typeface="Helvetica"/>
                <a:sym typeface="Helvetica"/>
              </a:rPr>
              <a:t>3</a:t>
            </a:r>
            <a:r>
              <a:rPr lang="zh-TW" altLang="en-US" kern="0" dirty="0" smtClean="0">
                <a:solidFill>
                  <a:schemeClr val="tx1"/>
                </a:solidFill>
                <a:latin typeface="微軟正黑體" panose="020B0604030504040204" pitchFamily="34" charset="-120"/>
                <a:ea typeface="微軟正黑體" panose="020B0604030504040204" pitchFamily="34" charset="-120"/>
                <a:cs typeface="PingFang TC Semibold"/>
                <a:sym typeface="PingFang TC Semibold"/>
              </a:rPr>
              <a:t>日</a:t>
            </a:r>
            <a:r>
              <a:rPr lang="en-US" altLang="zh-TW" kern="0" dirty="0" smtClean="0">
                <a:solidFill>
                  <a:schemeClr val="tx1"/>
                </a:solidFill>
                <a:latin typeface="微軟正黑體" panose="020B0604030504040204" pitchFamily="34" charset="-120"/>
                <a:ea typeface="微軟正黑體" panose="020B0604030504040204" pitchFamily="34" charset="-120"/>
                <a:cs typeface="PingFang TC Semibold"/>
                <a:sym typeface="PingFang TC Semibold"/>
              </a:rPr>
              <a:t>】</a:t>
            </a:r>
            <a:endParaRPr kern="0" dirty="0">
              <a:solidFill>
                <a:schemeClr val="tx1"/>
              </a:solidFill>
              <a:latin typeface="微軟正黑體" panose="020B0604030504040204" pitchFamily="34" charset="-120"/>
              <a:ea typeface="微軟正黑體" panose="020B0604030504040204" pitchFamily="34" charset="-120"/>
              <a:cs typeface="PingFang TC Regular"/>
              <a:sym typeface="PingFang TC Regular"/>
            </a:endParaRPr>
          </a:p>
        </p:txBody>
      </p:sp>
      <p:sp>
        <p:nvSpPr>
          <p:cNvPr id="12" name="矩形"/>
          <p:cNvSpPr/>
          <p:nvPr/>
        </p:nvSpPr>
        <p:spPr>
          <a:xfrm>
            <a:off x="7092280" y="100356"/>
            <a:ext cx="1919954" cy="648076"/>
          </a:xfrm>
          <a:prstGeom prst="rect">
            <a:avLst/>
          </a:prstGeom>
          <a:solidFill>
            <a:srgbClr val="FFFFFF"/>
          </a:solidFill>
          <a:ln w="38100" cap="flat">
            <a:solidFill>
              <a:srgbClr val="000000"/>
            </a:solidFill>
            <a:prstDash val="solid"/>
            <a:round/>
          </a:ln>
          <a:effectLst/>
        </p:spPr>
        <p:txBody>
          <a:bodyPr wrap="square" lIns="65022" tIns="65022" rIns="65022" bIns="65022" numCol="1" anchor="ctr">
            <a:noAutofit/>
          </a:bodyPr>
          <a:lstStyle/>
          <a:p>
            <a:pPr algn="ctr">
              <a:defRPr sz="3200" b="1">
                <a:solidFill>
                  <a:srgbClr val="0070C0"/>
                </a:solidFill>
                <a:latin typeface="微軟正黑體"/>
                <a:ea typeface="微軟正黑體"/>
                <a:cs typeface="微軟正黑體"/>
                <a:sym typeface="微軟正黑體"/>
              </a:defRPr>
            </a:pPr>
            <a:r>
              <a:rPr lang="zh-Hant" altLang="en-US" sz="3200" dirty="0" smtClean="0">
                <a:solidFill>
                  <a:schemeClr val="tx1"/>
                </a:solidFill>
              </a:rPr>
              <a:t>惡報</a:t>
            </a:r>
            <a:r>
              <a:rPr lang="en-US" altLang="zh-TW" sz="3200" dirty="0">
                <a:solidFill>
                  <a:schemeClr val="tx1"/>
                </a:solidFill>
              </a:rPr>
              <a:t>2&amp;3</a:t>
            </a:r>
          </a:p>
        </p:txBody>
      </p:sp>
    </p:spTree>
    <p:extLst>
      <p:ext uri="{BB962C8B-B14F-4D97-AF65-F5344CB8AC3E}">
        <p14:creationId xmlns:p14="http://schemas.microsoft.com/office/powerpoint/2010/main" val="2899330582"/>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矩形 5"/>
          <p:cNvSpPr txBox="1"/>
          <p:nvPr/>
        </p:nvSpPr>
        <p:spPr>
          <a:xfrm>
            <a:off x="318738" y="184307"/>
            <a:ext cx="6237282" cy="769003"/>
          </a:xfrm>
          <a:prstGeom prst="rect">
            <a:avLst/>
          </a:prstGeom>
          <a:ln w="12700">
            <a:miter lim="400000"/>
          </a:ln>
          <a:extLst>
            <a:ext uri="{C572A759-6A51-4108-AA02-DFA0A04FC94B}">
              <ma14:wrappingTextBoxFlag xmlns="" xmlns:ma14="http://schemas.microsoft.com/office/mac/drawingml/2011/main" val="1"/>
            </a:ext>
          </a:extLst>
        </p:spPr>
        <p:txBody>
          <a:bodyPr wrap="none" lIns="45503" tIns="45503" rIns="45503" bIns="45503">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a:t>11-3. XX市官員惡報實例</a:t>
            </a:r>
          </a:p>
        </p:txBody>
      </p:sp>
      <p:grpSp>
        <p:nvGrpSpPr>
          <p:cNvPr id="214" name="矩形 3"/>
          <p:cNvGrpSpPr/>
          <p:nvPr/>
        </p:nvGrpSpPr>
        <p:grpSpPr>
          <a:xfrm>
            <a:off x="13399" y="-2"/>
            <a:ext cx="9130603" cy="836718"/>
            <a:chOff x="-1" y="-2"/>
            <a:chExt cx="12985745" cy="1189997"/>
          </a:xfrm>
          <a:solidFill>
            <a:schemeClr val="accent2">
              <a:lumMod val="60000"/>
              <a:lumOff val="40000"/>
            </a:schemeClr>
          </a:solidFill>
        </p:grpSpPr>
        <p:sp>
          <p:nvSpPr>
            <p:cNvPr id="212" name="矩形"/>
            <p:cNvSpPr/>
            <p:nvPr/>
          </p:nvSpPr>
          <p:spPr>
            <a:xfrm>
              <a:off x="-1" y="-2"/>
              <a:ext cx="12985745" cy="1189997"/>
            </a:xfrm>
            <a:prstGeom prst="rect">
              <a:avLst/>
            </a:prstGeom>
            <a:grpFill/>
            <a:ln w="12700" cap="flat">
              <a:noFill/>
              <a:miter lim="400000"/>
            </a:ln>
            <a:effectLst/>
          </p:spPr>
          <p:txBody>
            <a:bodyPr wrap="square" lIns="65022" tIns="65022" rIns="65022" bIns="65022" numCol="1" anchor="ctr">
              <a:noAutofit/>
            </a:bodyPr>
            <a:lstStyle/>
            <a:p>
              <a:pPr defTabSz="910112"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213" name="9-3. 株洲市官員惡報實例"/>
            <p:cNvSpPr txBox="1"/>
            <p:nvPr/>
          </p:nvSpPr>
          <p:spPr>
            <a:xfrm>
              <a:off x="-1" y="63893"/>
              <a:ext cx="12985745" cy="1062209"/>
            </a:xfrm>
            <a:prstGeom prst="rect">
              <a:avLst/>
            </a:prstGeom>
            <a:grp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sz="4000" b="1" kern="0" dirty="0"/>
                <a:t> </a:t>
              </a:r>
              <a:r>
                <a:rPr lang="en-US" sz="4000" dirty="0"/>
                <a:t>8</a:t>
              </a:r>
              <a:r>
                <a:rPr sz="4000" kern="0" dirty="0" smtClean="0"/>
                <a:t>-</a:t>
              </a:r>
              <a:r>
                <a:rPr lang="en-US" sz="4000" dirty="0"/>
                <a:t>5</a:t>
              </a:r>
              <a:r>
                <a:rPr sz="4000" kern="0" dirty="0" smtClean="0"/>
                <a:t>. </a:t>
              </a:r>
              <a:r>
                <a:rPr sz="4000" kern="0" dirty="0" err="1" smtClean="0"/>
                <a:t>石家莊市</a:t>
              </a:r>
              <a:endParaRPr sz="4000" kern="0" dirty="0"/>
            </a:p>
          </p:txBody>
        </p:sp>
      </p:grpSp>
      <p:sp>
        <p:nvSpPr>
          <p:cNvPr id="218" name="矩形 4"/>
          <p:cNvSpPr/>
          <p:nvPr/>
        </p:nvSpPr>
        <p:spPr>
          <a:xfrm>
            <a:off x="53414" y="945567"/>
            <a:ext cx="9000060" cy="2773035"/>
          </a:xfrm>
          <a:prstGeom prst="rect">
            <a:avLst/>
          </a:prstGeom>
          <a:ln>
            <a:solidFill>
              <a:srgbClr val="984807"/>
            </a:solidFill>
          </a:ln>
          <a:extLst>
            <a:ext uri="{C572A759-6A51-4108-AA02-DFA0A04FC94B}">
              <ma14:wrappingTextBoxFlag xmlns="" xmlns:ma14="http://schemas.microsoft.com/office/mac/drawingml/2011/main" val="1"/>
            </a:ext>
          </a:extLst>
        </p:spPr>
        <p:txBody>
          <a:bodyPr lIns="31988" tIns="31988" rIns="31988" bIns="31988">
            <a:spAutoFit/>
          </a:bodyPr>
          <a:lstStyle/>
          <a:p>
            <a:pPr defTabSz="8929" hangingPunct="0">
              <a:lnSpc>
                <a:spcPct val="110000"/>
              </a:lnSpc>
              <a:tabLst>
                <a:tab pos="248850" algn="l"/>
                <a:tab pos="497694" algn="l"/>
                <a:tab pos="746601" algn="l"/>
                <a:tab pos="995448" algn="l"/>
                <a:tab pos="1244289" algn="l"/>
                <a:tab pos="1493166" algn="l"/>
                <a:tab pos="1741972" algn="l"/>
                <a:tab pos="1990893" algn="l"/>
                <a:tab pos="2239741" algn="l"/>
                <a:tab pos="2488584" algn="l"/>
                <a:tab pos="2737478" algn="l"/>
                <a:tab pos="2986312" algn="l"/>
              </a:tabLst>
              <a:defRPr>
                <a:solidFill>
                  <a:srgbClr val="0433FF"/>
                </a:solidFill>
              </a:defRPr>
            </a:pPr>
            <a:r>
              <a:rPr sz="2000" b="1" kern="0" dirty="0" smtClean="0">
                <a:solidFill>
                  <a:srgbClr val="0433FF"/>
                </a:solidFill>
                <a:latin typeface="微軟正黑體" panose="020B0604030504040204" pitchFamily="34" charset="-120"/>
                <a:ea typeface="微軟正黑體" panose="020B0604030504040204" pitchFamily="34" charset="-120"/>
                <a:cs typeface="Helvetica Neue"/>
                <a:sym typeface="Helvetica Neue"/>
              </a:rPr>
              <a:t>河北省副教授支持母親修大法得福報</a:t>
            </a:r>
            <a:r>
              <a:rPr sz="2000" b="1" kern="0" dirty="0" smtClean="0">
                <a:solidFill>
                  <a:srgbClr val="00B0F0"/>
                </a:solidFill>
                <a:latin typeface="微軟正黑體" panose="020B0604030504040204" pitchFamily="34" charset="-120"/>
                <a:ea typeface="微軟正黑體" panose="020B0604030504040204" pitchFamily="34" charset="-120"/>
                <a:cs typeface="Helvetica Neue"/>
                <a:sym typeface="Helvetica Neue"/>
              </a:rPr>
              <a:t>【明慧網</a:t>
            </a:r>
            <a:r>
              <a:rPr lang="en-US" sz="2000" b="1" kern="0" dirty="0" smtClean="0">
                <a:solidFill>
                  <a:srgbClr val="00B0F0"/>
                </a:solidFill>
                <a:latin typeface="微軟正黑體" panose="020B0604030504040204" pitchFamily="34" charset="-120"/>
                <a:ea typeface="微軟正黑體" panose="020B0604030504040204" pitchFamily="34" charset="-120"/>
                <a:cs typeface="Helvetica Neue"/>
                <a:sym typeface="Helvetica Neue"/>
              </a:rPr>
              <a:t>2016</a:t>
            </a:r>
            <a:r>
              <a:rPr sz="2000" b="1" kern="0" dirty="0" smtClean="0">
                <a:solidFill>
                  <a:srgbClr val="00B0F0"/>
                </a:solidFill>
                <a:latin typeface="微軟正黑體" panose="020B0604030504040204" pitchFamily="34" charset="-120"/>
                <a:ea typeface="微軟正黑體" panose="020B0604030504040204" pitchFamily="34" charset="-120"/>
                <a:cs typeface="Helvetica Neue"/>
                <a:sym typeface="Helvetica Neue"/>
              </a:rPr>
              <a:t>年</a:t>
            </a:r>
            <a:r>
              <a:rPr lang="en-US" sz="2000" b="1" kern="0" dirty="0" smtClean="0">
                <a:solidFill>
                  <a:srgbClr val="00B0F0"/>
                </a:solidFill>
                <a:latin typeface="微軟正黑體" panose="020B0604030504040204" pitchFamily="34" charset="-120"/>
                <a:ea typeface="微軟正黑體" panose="020B0604030504040204" pitchFamily="34" charset="-120"/>
                <a:cs typeface="Helvetica Neue"/>
                <a:sym typeface="Helvetica Neue"/>
              </a:rPr>
              <a:t>9</a:t>
            </a:r>
            <a:r>
              <a:rPr sz="2000" b="1" kern="0" dirty="0" smtClean="0">
                <a:solidFill>
                  <a:srgbClr val="00B0F0"/>
                </a:solidFill>
                <a:latin typeface="微軟正黑體" panose="020B0604030504040204" pitchFamily="34" charset="-120"/>
                <a:ea typeface="微軟正黑體" panose="020B0604030504040204" pitchFamily="34" charset="-120"/>
                <a:cs typeface="Helvetica Neue"/>
                <a:sym typeface="Helvetica Neue"/>
              </a:rPr>
              <a:t>月</a:t>
            </a:r>
            <a:r>
              <a:rPr lang="en-US" sz="2000" b="1" kern="0" dirty="0" smtClean="0">
                <a:solidFill>
                  <a:srgbClr val="00B0F0"/>
                </a:solidFill>
                <a:latin typeface="微軟正黑體" panose="020B0604030504040204" pitchFamily="34" charset="-120"/>
                <a:ea typeface="微軟正黑體" panose="020B0604030504040204" pitchFamily="34" charset="-120"/>
                <a:cs typeface="Helvetica Neue"/>
                <a:sym typeface="Helvetica Neue"/>
              </a:rPr>
              <a:t>2</a:t>
            </a:r>
            <a:r>
              <a:rPr sz="2000" b="1" kern="0" dirty="0" smtClean="0">
                <a:solidFill>
                  <a:srgbClr val="00B0F0"/>
                </a:solidFill>
                <a:latin typeface="微軟正黑體" panose="020B0604030504040204" pitchFamily="34" charset="-120"/>
                <a:ea typeface="微軟正黑體" panose="020B0604030504040204" pitchFamily="34" charset="-120"/>
                <a:cs typeface="Helvetica Neue"/>
                <a:sym typeface="Helvetica Neue"/>
              </a:rPr>
              <a:t>日】</a:t>
            </a:r>
            <a:endParaRPr lang="en-US" sz="2000" b="1" kern="0" dirty="0" smtClean="0">
              <a:solidFill>
                <a:srgbClr val="00B0F0"/>
              </a:solidFill>
              <a:latin typeface="微軟正黑體" panose="020B0604030504040204" pitchFamily="34" charset="-120"/>
              <a:ea typeface="微軟正黑體" panose="020B0604030504040204" pitchFamily="34" charset="-120"/>
              <a:cs typeface="Helvetica Neue"/>
              <a:sym typeface="Helvetica Neue"/>
            </a:endParaRPr>
          </a:p>
          <a:p>
            <a:pPr defTabSz="8929" hangingPunct="0">
              <a:lnSpc>
                <a:spcPct val="110000"/>
              </a:lnSpc>
              <a:tabLst>
                <a:tab pos="248850" algn="l"/>
                <a:tab pos="497694" algn="l"/>
                <a:tab pos="746601" algn="l"/>
                <a:tab pos="995448" algn="l"/>
                <a:tab pos="1244289" algn="l"/>
                <a:tab pos="1493166" algn="l"/>
                <a:tab pos="1741972" algn="l"/>
                <a:tab pos="1990893" algn="l"/>
                <a:tab pos="2239741" algn="l"/>
                <a:tab pos="2488584" algn="l"/>
                <a:tab pos="2737478" algn="l"/>
                <a:tab pos="2986312" algn="l"/>
              </a:tabLst>
              <a:defRPr sz="2000" b="0"/>
            </a:pPr>
            <a:r>
              <a:rPr sz="2000" kern="0" dirty="0" err="1" smtClean="0">
                <a:solidFill>
                  <a:srgbClr val="000000"/>
                </a:solidFill>
                <a:latin typeface="微軟正黑體" panose="020B0604030504040204" pitchFamily="34" charset="-120"/>
                <a:ea typeface="微軟正黑體" panose="020B0604030504040204" pitchFamily="34" charset="-120"/>
                <a:cs typeface="Helvetica Neue"/>
                <a:sym typeface="Helvetica Neue"/>
              </a:rPr>
              <a:t>河北某大學副教授</a:t>
            </a:r>
            <a:r>
              <a:rPr lang="zh-TW" altLang="en-US" sz="2000" kern="0" dirty="0" smtClean="0">
                <a:solidFill>
                  <a:srgbClr val="000000"/>
                </a:solidFill>
                <a:latin typeface="微軟正黑體" panose="020B0604030504040204" pitchFamily="34" charset="-120"/>
                <a:ea typeface="微軟正黑體" panose="020B0604030504040204" pitchFamily="34" charset="-120"/>
                <a:cs typeface="Helvetica Neue"/>
                <a:sym typeface="Helvetica Neue"/>
              </a:rPr>
              <a:t>，</a:t>
            </a:r>
            <a:r>
              <a:rPr sz="2000" kern="0" dirty="0" err="1" smtClean="0">
                <a:solidFill>
                  <a:srgbClr val="000000"/>
                </a:solidFill>
                <a:latin typeface="微軟正黑體" panose="020B0604030504040204" pitchFamily="34" charset="-120"/>
                <a:ea typeface="微軟正黑體" panose="020B0604030504040204" pitchFamily="34" charset="-120"/>
                <a:cs typeface="Helvetica Neue"/>
                <a:sym typeface="Helvetica Neue"/>
              </a:rPr>
              <a:t>原本不相信神佛存在，從母親</a:t>
            </a:r>
            <a:r>
              <a:rPr sz="2000" kern="0" dirty="0" err="1" smtClean="0">
                <a:solidFill>
                  <a:srgbClr val="000000"/>
                </a:solidFill>
                <a:latin typeface="微軟正黑體" panose="020B0604030504040204" pitchFamily="34" charset="-120"/>
                <a:ea typeface="微軟正黑體" panose="020B0604030504040204" pitchFamily="34" charset="-120"/>
                <a:cs typeface="Helvetica Neue"/>
                <a:sym typeface="Helvetica Neue"/>
                <a:hlinkClick r:id="rId3"/>
              </a:rPr>
              <a:t>修煉</a:t>
            </a:r>
            <a:r>
              <a:rPr sz="2000" kern="0" dirty="0" err="1" smtClean="0">
                <a:solidFill>
                  <a:srgbClr val="000000"/>
                </a:solidFill>
                <a:latin typeface="微軟正黑體" panose="020B0604030504040204" pitchFamily="34" charset="-120"/>
                <a:ea typeface="微軟正黑體" panose="020B0604030504040204" pitchFamily="34" charset="-120"/>
                <a:cs typeface="Helvetica Neue"/>
                <a:sym typeface="Helvetica Neue"/>
                <a:hlinkClick r:id="rId4"/>
              </a:rPr>
              <a:t>法輪功</a:t>
            </a:r>
            <a:r>
              <a:rPr sz="2000" kern="0" dirty="0" err="1" smtClean="0">
                <a:solidFill>
                  <a:srgbClr val="000000"/>
                </a:solidFill>
                <a:latin typeface="微軟正黑體" panose="020B0604030504040204" pitchFamily="34" charset="-120"/>
                <a:ea typeface="微軟正黑體" panose="020B0604030504040204" pitchFamily="34" charset="-120"/>
                <a:cs typeface="Helvetica Neue"/>
                <a:sym typeface="Helvetica Neue"/>
              </a:rPr>
              <a:t>後，加上自己親身經歷三次重大車禍，徹底改變了她的世界觀</a:t>
            </a:r>
            <a:r>
              <a:rPr lang="zh-TW" altLang="en-US" sz="2000" kern="0" dirty="0" smtClean="0">
                <a:solidFill>
                  <a:srgbClr val="000000"/>
                </a:solidFill>
                <a:latin typeface="微軟正黑體" panose="020B0604030504040204" pitchFamily="34" charset="-120"/>
                <a:ea typeface="微軟正黑體" panose="020B0604030504040204" pitchFamily="34" charset="-120"/>
                <a:cs typeface="Helvetica Neue"/>
                <a:sym typeface="Helvetica Neue"/>
              </a:rPr>
              <a:t>，</a:t>
            </a:r>
            <a:r>
              <a:rPr sz="2000" kern="0" dirty="0" err="1" smtClean="0">
                <a:latin typeface="微軟正黑體" panose="020B0604030504040204" pitchFamily="34" charset="-120"/>
                <a:ea typeface="微軟正黑體" panose="020B0604030504040204" pitchFamily="34" charset="-120"/>
                <a:cs typeface="Helvetica Neue"/>
                <a:sym typeface="Helvetica Neue"/>
              </a:rPr>
              <a:t>全家都始終理解和支持她的母親修煉，家裡無論是誰，都時常惦記著買來新鮮水果供養師父</a:t>
            </a:r>
            <a:r>
              <a:rPr sz="2000" kern="0" dirty="0" smtClean="0">
                <a:latin typeface="微軟正黑體" panose="020B0604030504040204" pitchFamily="34" charset="-120"/>
                <a:ea typeface="微軟正黑體" panose="020B0604030504040204" pitchFamily="34" charset="-120"/>
                <a:cs typeface="Helvetica Neue"/>
                <a:sym typeface="Helvetica Neue"/>
              </a:rPr>
              <a:t>。</a:t>
            </a:r>
            <a:endParaRPr lang="en-US" sz="2000" kern="0" dirty="0" smtClean="0">
              <a:latin typeface="微軟正黑體" panose="020B0604030504040204" pitchFamily="34" charset="-120"/>
              <a:ea typeface="微軟正黑體" panose="020B0604030504040204" pitchFamily="34" charset="-120"/>
              <a:cs typeface="Helvetica Neue"/>
              <a:sym typeface="Helvetica Neue"/>
            </a:endParaRPr>
          </a:p>
          <a:p>
            <a:pPr defTabSz="8929" hangingPunct="0">
              <a:lnSpc>
                <a:spcPct val="110000"/>
              </a:lnSpc>
              <a:tabLst>
                <a:tab pos="248850" algn="l"/>
                <a:tab pos="497694" algn="l"/>
                <a:tab pos="746601" algn="l"/>
                <a:tab pos="995448" algn="l"/>
                <a:tab pos="1244289" algn="l"/>
                <a:tab pos="1493166" algn="l"/>
                <a:tab pos="1741972" algn="l"/>
                <a:tab pos="1990893" algn="l"/>
                <a:tab pos="2239741" algn="l"/>
                <a:tab pos="2488584" algn="l"/>
                <a:tab pos="2737478" algn="l"/>
                <a:tab pos="2986312" algn="l"/>
              </a:tabLst>
              <a:defRPr sz="2000" b="0"/>
            </a:pPr>
            <a:r>
              <a:rPr sz="2000" kern="0" dirty="0" smtClean="0">
                <a:solidFill>
                  <a:srgbClr val="000000"/>
                </a:solidFill>
                <a:latin typeface="微軟正黑體" panose="020B0604030504040204" pitchFamily="34" charset="-120"/>
                <a:ea typeface="微軟正黑體" panose="020B0604030504040204" pitchFamily="34" charset="-120"/>
                <a:cs typeface="Helvetica Neue"/>
                <a:sym typeface="Helvetica Neue"/>
              </a:rPr>
              <a:t>全家人都在大法中受益</a:t>
            </a:r>
            <a:r>
              <a:rPr sz="2000" kern="0" dirty="0" smtClean="0">
                <a:solidFill>
                  <a:srgbClr val="0070C0"/>
                </a:solidFill>
                <a:latin typeface="微軟正黑體" panose="020B0604030504040204" pitchFamily="34" charset="-120"/>
                <a:ea typeface="微軟正黑體" panose="020B0604030504040204" pitchFamily="34" charset="-120"/>
                <a:cs typeface="Helvetica Neue"/>
                <a:sym typeface="Helvetica Neue"/>
              </a:rPr>
              <a:t>，姊妹幾個參加工作、下一代孩子考學、就業都特別順利、超常。</a:t>
            </a:r>
            <a:r>
              <a:rPr sz="2000" kern="0" dirty="0" smtClean="0">
                <a:solidFill>
                  <a:srgbClr val="000000"/>
                </a:solidFill>
                <a:latin typeface="微軟正黑體" panose="020B0604030504040204" pitchFamily="34" charset="-120"/>
                <a:ea typeface="微軟正黑體" panose="020B0604030504040204" pitchFamily="34" charset="-120"/>
                <a:cs typeface="Helvetica Neue"/>
                <a:sym typeface="Helvetica Neue"/>
              </a:rPr>
              <a:t>這些年來，</a:t>
            </a:r>
            <a:r>
              <a:rPr sz="2000" kern="0" dirty="0" smtClean="0">
                <a:solidFill>
                  <a:srgbClr val="0070C0"/>
                </a:solidFill>
                <a:latin typeface="微軟正黑體" panose="020B0604030504040204" pitchFamily="34" charset="-120"/>
                <a:ea typeface="微軟正黑體" panose="020B0604030504040204" pitchFamily="34" charset="-120"/>
                <a:cs typeface="Helvetica Neue"/>
                <a:sym typeface="Helvetica Neue"/>
              </a:rPr>
              <a:t>她遭遇三次重大車禍，都化險為夷，安然無恙，</a:t>
            </a:r>
            <a:r>
              <a:rPr lang="zh-TW" altLang="en-US" sz="2000" kern="0" dirty="0" smtClean="0">
                <a:solidFill>
                  <a:srgbClr val="000000"/>
                </a:solidFill>
                <a:latin typeface="微軟正黑體" panose="020B0604030504040204" pitchFamily="34" charset="-120"/>
                <a:ea typeface="微軟正黑體" panose="020B0604030504040204" pitchFamily="34" charset="-120"/>
                <a:cs typeface="Helvetica Neue"/>
                <a:sym typeface="Helvetica Neue"/>
              </a:rPr>
              <a:t>表示會</a:t>
            </a:r>
            <a:r>
              <a:rPr sz="2000" kern="0" dirty="0" err="1" smtClean="0">
                <a:solidFill>
                  <a:srgbClr val="000000"/>
                </a:solidFill>
                <a:latin typeface="微軟正黑體" panose="020B0604030504040204" pitchFamily="34" charset="-120"/>
                <a:ea typeface="微軟正黑體" panose="020B0604030504040204" pitchFamily="34" charset="-120"/>
                <a:cs typeface="Helvetica Neue"/>
                <a:sym typeface="Helvetica Neue"/>
              </a:rPr>
              <a:t>更好的支持媽媽修煉，讓她老人家做好真相光碟、檯曆等，讓更多的人明真相，善待大法，在災難來臨時平安度過</a:t>
            </a:r>
            <a:r>
              <a:rPr sz="2000" kern="0" dirty="0" smtClean="0">
                <a:solidFill>
                  <a:srgbClr val="000000"/>
                </a:solidFill>
                <a:latin typeface="微軟正黑體" panose="020B0604030504040204" pitchFamily="34" charset="-120"/>
                <a:ea typeface="微軟正黑體" panose="020B0604030504040204" pitchFamily="34" charset="-120"/>
                <a:cs typeface="Helvetica Neue"/>
                <a:sym typeface="Helvetica Neue"/>
              </a:rPr>
              <a:t>。</a:t>
            </a:r>
            <a:endParaRPr sz="2000" kern="0" dirty="0">
              <a:solidFill>
                <a:srgbClr val="000000"/>
              </a:solidFill>
              <a:latin typeface="微軟正黑體" panose="020B0604030504040204" pitchFamily="34" charset="-120"/>
              <a:ea typeface="微軟正黑體" panose="020B0604030504040204" pitchFamily="34" charset="-120"/>
              <a:cs typeface="Helvetica Neue"/>
              <a:sym typeface="Helvetica Neue"/>
            </a:endParaRPr>
          </a:p>
        </p:txBody>
      </p:sp>
      <p:sp>
        <p:nvSpPr>
          <p:cNvPr id="11" name="矩形"/>
          <p:cNvSpPr/>
          <p:nvPr/>
        </p:nvSpPr>
        <p:spPr>
          <a:xfrm>
            <a:off x="7164288" y="100504"/>
            <a:ext cx="1847946" cy="648076"/>
          </a:xfrm>
          <a:prstGeom prst="rect">
            <a:avLst/>
          </a:prstGeom>
          <a:solidFill>
            <a:srgbClr val="FFFFFF"/>
          </a:solidFill>
          <a:ln w="38100" cap="flat">
            <a:solidFill>
              <a:schemeClr val="accent6">
                <a:hueOff val="-146070"/>
                <a:satOff val="-10048"/>
                <a:lumOff val="-30626"/>
              </a:schemeClr>
            </a:solidFill>
            <a:prstDash val="solid"/>
            <a:round/>
          </a:ln>
          <a:effectLst/>
        </p:spPr>
        <p:txBody>
          <a:bodyPr wrap="square" lIns="65022" tIns="65022" rIns="65022" bIns="65022" numCol="1" anchor="ctr">
            <a:noAutofit/>
          </a:bodyPr>
          <a:lstStyle/>
          <a:p>
            <a:pPr algn="ctr" defTabSz="909458" hangingPunct="0">
              <a:defRPr sz="5600">
                <a:latin typeface="微軟正黑體"/>
                <a:ea typeface="微軟正黑體"/>
                <a:cs typeface="微軟正黑體"/>
                <a:sym typeface="微軟正黑體"/>
              </a:defRPr>
            </a:pPr>
            <a:r>
              <a:rPr lang="ja-JP" altLang="en-US" sz="3200" b="1" kern="0" dirty="0" smtClean="0">
                <a:solidFill>
                  <a:srgbClr val="EF5FA7">
                    <a:hueOff val="-146070"/>
                    <a:satOff val="-10048"/>
                    <a:lumOff val="-30626"/>
                  </a:srgbClr>
                </a:solidFill>
              </a:rPr>
              <a:t>善報</a:t>
            </a:r>
            <a:r>
              <a:rPr lang="en-US" altLang="ja-JP" sz="3200" b="1" kern="0" dirty="0" smtClean="0">
                <a:solidFill>
                  <a:srgbClr val="EF5FA7">
                    <a:hueOff val="-146070"/>
                    <a:satOff val="-10048"/>
                    <a:lumOff val="-30626"/>
                  </a:srgbClr>
                </a:solidFill>
              </a:rPr>
              <a:t>2&amp;3</a:t>
            </a:r>
            <a:endParaRPr lang="en-US" altLang="ja-JP" sz="3200" b="1" kern="0" dirty="0">
              <a:solidFill>
                <a:srgbClr val="EF5FA7">
                  <a:hueOff val="-146070"/>
                  <a:satOff val="-10048"/>
                  <a:lumOff val="-30626"/>
                </a:srgbClr>
              </a:solidFill>
            </a:endParaRPr>
          </a:p>
        </p:txBody>
      </p:sp>
      <p:sp>
        <p:nvSpPr>
          <p:cNvPr id="9" name="矩形 4"/>
          <p:cNvSpPr/>
          <p:nvPr/>
        </p:nvSpPr>
        <p:spPr>
          <a:xfrm>
            <a:off x="85901" y="4005064"/>
            <a:ext cx="9000060" cy="2768169"/>
          </a:xfrm>
          <a:prstGeom prst="rect">
            <a:avLst/>
          </a:prstGeom>
          <a:ln>
            <a:solidFill>
              <a:srgbClr val="984807"/>
            </a:solidFill>
          </a:ln>
          <a:extLst>
            <a:ext uri="{C572A759-6A51-4108-AA02-DFA0A04FC94B}">
              <ma14:wrappingTextBoxFlag xmlns="" xmlns:ma14="http://schemas.microsoft.com/office/mac/drawingml/2011/main" val="1"/>
            </a:ext>
          </a:extLst>
        </p:spPr>
        <p:txBody>
          <a:bodyPr lIns="32119" tIns="32119" rIns="32119" bIns="32119">
            <a:spAutoFit/>
          </a:bodyPr>
          <a:lstStyle/>
          <a:p>
            <a:pPr defTabSz="8929" hangingPunct="0">
              <a:lnSpc>
                <a:spcPct val="110000"/>
              </a:lnSpc>
              <a:tabLst>
                <a:tab pos="248850" algn="l"/>
                <a:tab pos="497694" algn="l"/>
                <a:tab pos="746601" algn="l"/>
                <a:tab pos="995448" algn="l"/>
                <a:tab pos="1244289" algn="l"/>
                <a:tab pos="1493166" algn="l"/>
                <a:tab pos="1741972" algn="l"/>
                <a:tab pos="1990893" algn="l"/>
                <a:tab pos="2239741" algn="l"/>
                <a:tab pos="2488584" algn="l"/>
                <a:tab pos="2737478" algn="l"/>
                <a:tab pos="2986312" algn="l"/>
              </a:tabLst>
              <a:defRPr>
                <a:solidFill>
                  <a:srgbClr val="0433FF"/>
                </a:solidFill>
              </a:defRPr>
            </a:pPr>
            <a:r>
              <a:rPr sz="2000" b="1" kern="0" dirty="0" smtClean="0">
                <a:solidFill>
                  <a:srgbClr val="0433FF"/>
                </a:solidFill>
                <a:latin typeface="微軟正黑體" panose="020B0604030504040204" pitchFamily="34" charset="-120"/>
                <a:ea typeface="微軟正黑體" panose="020B0604030504040204" pitchFamily="34" charset="-120"/>
                <a:cs typeface="Helvetica Neue"/>
                <a:sym typeface="Helvetica Neue"/>
              </a:rPr>
              <a:t>計程車司機得福報</a:t>
            </a:r>
            <a:r>
              <a:rPr sz="2000" b="1" kern="0" dirty="0" smtClean="0">
                <a:solidFill>
                  <a:srgbClr val="00B0F0"/>
                </a:solidFill>
                <a:latin typeface="微軟正黑體" panose="020B0604030504040204" pitchFamily="34" charset="-120"/>
                <a:ea typeface="微軟正黑體" panose="020B0604030504040204" pitchFamily="34" charset="-120"/>
                <a:cs typeface="Helvetica Neue"/>
                <a:sym typeface="Helvetica Neue"/>
              </a:rPr>
              <a:t>【明慧網</a:t>
            </a:r>
            <a:r>
              <a:rPr lang="en-US" sz="2000" b="1" kern="0" dirty="0" smtClean="0">
                <a:solidFill>
                  <a:srgbClr val="00B0F0"/>
                </a:solidFill>
                <a:latin typeface="微軟正黑體" panose="020B0604030504040204" pitchFamily="34" charset="-120"/>
                <a:ea typeface="微軟正黑體" panose="020B0604030504040204" pitchFamily="34" charset="-120"/>
                <a:cs typeface="Helvetica Neue"/>
                <a:sym typeface="Helvetica Neue"/>
              </a:rPr>
              <a:t>2007</a:t>
            </a:r>
            <a:r>
              <a:rPr sz="2000" b="1" kern="0" dirty="0" smtClean="0">
                <a:solidFill>
                  <a:srgbClr val="00B0F0"/>
                </a:solidFill>
                <a:latin typeface="微軟正黑體" panose="020B0604030504040204" pitchFamily="34" charset="-120"/>
                <a:ea typeface="微軟正黑體" panose="020B0604030504040204" pitchFamily="34" charset="-120"/>
                <a:cs typeface="Helvetica Neue"/>
                <a:sym typeface="Helvetica Neue"/>
              </a:rPr>
              <a:t>年</a:t>
            </a:r>
            <a:r>
              <a:rPr lang="en-US" sz="2000" b="1" kern="0" dirty="0" smtClean="0">
                <a:solidFill>
                  <a:srgbClr val="00B0F0"/>
                </a:solidFill>
                <a:latin typeface="微軟正黑體" panose="020B0604030504040204" pitchFamily="34" charset="-120"/>
                <a:ea typeface="微軟正黑體" panose="020B0604030504040204" pitchFamily="34" charset="-120"/>
                <a:cs typeface="Helvetica Neue"/>
                <a:sym typeface="Helvetica Neue"/>
              </a:rPr>
              <a:t>12</a:t>
            </a:r>
            <a:r>
              <a:rPr sz="2000" b="1" kern="0" dirty="0" smtClean="0">
                <a:solidFill>
                  <a:srgbClr val="00B0F0"/>
                </a:solidFill>
                <a:latin typeface="微軟正黑體" panose="020B0604030504040204" pitchFamily="34" charset="-120"/>
                <a:ea typeface="微軟正黑體" panose="020B0604030504040204" pitchFamily="34" charset="-120"/>
                <a:cs typeface="Helvetica Neue"/>
                <a:sym typeface="Helvetica Neue"/>
              </a:rPr>
              <a:t>月</a:t>
            </a:r>
            <a:r>
              <a:rPr lang="en-US" sz="2000" b="1" kern="0" dirty="0" smtClean="0">
                <a:solidFill>
                  <a:srgbClr val="00B0F0"/>
                </a:solidFill>
                <a:latin typeface="微軟正黑體" panose="020B0604030504040204" pitchFamily="34" charset="-120"/>
                <a:ea typeface="微軟正黑體" panose="020B0604030504040204" pitchFamily="34" charset="-120"/>
                <a:cs typeface="Helvetica Neue"/>
                <a:sym typeface="Helvetica Neue"/>
              </a:rPr>
              <a:t>9</a:t>
            </a:r>
            <a:r>
              <a:rPr sz="2000" b="1" kern="0" dirty="0" smtClean="0">
                <a:solidFill>
                  <a:srgbClr val="00B0F0"/>
                </a:solidFill>
                <a:latin typeface="微軟正黑體" panose="020B0604030504040204" pitchFamily="34" charset="-120"/>
                <a:ea typeface="微軟正黑體" panose="020B0604030504040204" pitchFamily="34" charset="-120"/>
                <a:cs typeface="Helvetica Neue"/>
                <a:sym typeface="Helvetica Neue"/>
              </a:rPr>
              <a:t>日</a:t>
            </a:r>
            <a:r>
              <a:rPr sz="2000" b="1" kern="0" dirty="0">
                <a:solidFill>
                  <a:srgbClr val="00B0F0"/>
                </a:solidFill>
                <a:latin typeface="微軟正黑體" panose="020B0604030504040204" pitchFamily="34" charset="-120"/>
                <a:ea typeface="微軟正黑體" panose="020B0604030504040204" pitchFamily="34" charset="-120"/>
                <a:cs typeface="Helvetica Neue"/>
                <a:sym typeface="Helvetica Neue"/>
              </a:rPr>
              <a:t>】</a:t>
            </a:r>
          </a:p>
          <a:p>
            <a:pPr defTabSz="8929" hangingPunct="0">
              <a:lnSpc>
                <a:spcPct val="110000"/>
              </a:lnSpc>
              <a:tabLst>
                <a:tab pos="249827" algn="l"/>
                <a:tab pos="499655" algn="l"/>
                <a:tab pos="749495" algn="l"/>
                <a:tab pos="999324" algn="l"/>
                <a:tab pos="1249152" algn="l"/>
                <a:tab pos="1498980" algn="l"/>
                <a:tab pos="1748807" algn="l"/>
                <a:tab pos="1998647" algn="l"/>
                <a:tab pos="2248476" algn="l"/>
                <a:tab pos="2498304" algn="l"/>
                <a:tab pos="2748133" algn="l"/>
                <a:tab pos="2997959" algn="l"/>
              </a:tabLst>
              <a:defRPr sz="2000" b="0"/>
            </a:pPr>
            <a:r>
              <a:rPr sz="2000" kern="0" dirty="0" smtClean="0">
                <a:solidFill>
                  <a:srgbClr val="000000"/>
                </a:solidFill>
                <a:latin typeface="微軟正黑體" panose="020B0604030504040204" pitchFamily="34" charset="-120"/>
                <a:ea typeface="微軟正黑體" panose="020B0604030504040204" pitchFamily="34" charset="-120"/>
                <a:cs typeface="Helvetica Neue"/>
                <a:sym typeface="Helvetica Neue"/>
              </a:rPr>
              <a:t>河北省</a:t>
            </a:r>
            <a:r>
              <a:rPr sz="2000" kern="0" dirty="0" smtClean="0">
                <a:solidFill>
                  <a:srgbClr val="990033"/>
                </a:solidFill>
                <a:latin typeface="微軟正黑體" panose="020B0604030504040204" pitchFamily="34" charset="-120"/>
                <a:ea typeface="微軟正黑體" panose="020B0604030504040204" pitchFamily="34" charset="-120"/>
                <a:cs typeface="Helvetica Neue"/>
                <a:sym typeface="Helvetica Neue"/>
              </a:rPr>
              <a:t>深澤縣白莊鄉</a:t>
            </a:r>
            <a:r>
              <a:rPr sz="2000" kern="0" dirty="0" smtClean="0">
                <a:solidFill>
                  <a:srgbClr val="000000"/>
                </a:solidFill>
                <a:latin typeface="微軟正黑體" panose="020B0604030504040204" pitchFamily="34" charset="-120"/>
                <a:ea typeface="微軟正黑體" panose="020B0604030504040204" pitchFamily="34" charset="-120"/>
                <a:cs typeface="Helvetica Neue"/>
                <a:sym typeface="Helvetica Neue"/>
              </a:rPr>
              <a:t>陳某，以開計程車為生計。通過本村法輪功學員講法輪功真相，明白了大法好，要了幾個大法真相護身符掛在駕駛室裡，戴在脖子上</a:t>
            </a:r>
            <a:r>
              <a:rPr lang="zh-TW" altLang="en-US" sz="2000" kern="0" dirty="0" smtClean="0">
                <a:solidFill>
                  <a:srgbClr val="000000"/>
                </a:solidFill>
                <a:latin typeface="微軟正黑體" panose="020B0604030504040204" pitchFamily="34" charset="-120"/>
                <a:ea typeface="微軟正黑體" panose="020B0604030504040204" pitchFamily="34" charset="-120"/>
                <a:cs typeface="Helvetica Neue"/>
                <a:sym typeface="Helvetica Neue"/>
              </a:rPr>
              <a:t>。</a:t>
            </a:r>
            <a:endParaRPr lang="en-US" sz="2000" kern="0" dirty="0" smtClean="0">
              <a:solidFill>
                <a:srgbClr val="000000"/>
              </a:solidFill>
              <a:latin typeface="微軟正黑體" panose="020B0604030504040204" pitchFamily="34" charset="-120"/>
              <a:ea typeface="微軟正黑體" panose="020B0604030504040204" pitchFamily="34" charset="-120"/>
              <a:cs typeface="Helvetica Neue"/>
              <a:sym typeface="Helvetica Neue"/>
            </a:endParaRPr>
          </a:p>
          <a:p>
            <a:pPr defTabSz="8929" hangingPunct="0">
              <a:lnSpc>
                <a:spcPct val="110000"/>
              </a:lnSpc>
              <a:tabLst>
                <a:tab pos="249827" algn="l"/>
                <a:tab pos="499655" algn="l"/>
                <a:tab pos="749495" algn="l"/>
                <a:tab pos="999324" algn="l"/>
                <a:tab pos="1249152" algn="l"/>
                <a:tab pos="1498980" algn="l"/>
                <a:tab pos="1748807" algn="l"/>
                <a:tab pos="1998647" algn="l"/>
                <a:tab pos="2248476" algn="l"/>
                <a:tab pos="2498304" algn="l"/>
                <a:tab pos="2748133" algn="l"/>
                <a:tab pos="2997959" algn="l"/>
              </a:tabLst>
              <a:defRPr sz="2000" b="0"/>
            </a:pPr>
            <a:r>
              <a:rPr lang="en-US" sz="2000" kern="0" dirty="0" smtClean="0">
                <a:solidFill>
                  <a:srgbClr val="000000"/>
                </a:solidFill>
                <a:latin typeface="微軟正黑體" panose="020B0604030504040204" pitchFamily="34" charset="-120"/>
                <a:ea typeface="微軟正黑體" panose="020B0604030504040204" pitchFamily="34" charset="-120"/>
                <a:cs typeface="Helvetica Neue"/>
                <a:sym typeface="Helvetica Neue"/>
              </a:rPr>
              <a:t>2006</a:t>
            </a:r>
            <a:r>
              <a:rPr sz="2000" kern="0" dirty="0" smtClean="0">
                <a:solidFill>
                  <a:srgbClr val="000000"/>
                </a:solidFill>
                <a:latin typeface="微軟正黑體" panose="020B0604030504040204" pitchFamily="34" charset="-120"/>
                <a:ea typeface="微軟正黑體" panose="020B0604030504040204" pitchFamily="34" charset="-120"/>
                <a:cs typeface="Helvetica Neue"/>
                <a:sym typeface="Helvetica Neue"/>
              </a:rPr>
              <a:t>年的春天，陳和未婚妻一起去河北省辛集市，途中和另一輛大車相撞，在撞車的那一瞬間，車突然停住。車內的人安然無恙。修車只花了四十元錢。事後陳的父親和奶奶不止一次的說</a:t>
            </a:r>
            <a:r>
              <a:rPr sz="2000" kern="0" dirty="0" smtClean="0">
                <a:solidFill>
                  <a:srgbClr val="0070C0"/>
                </a:solidFill>
                <a:latin typeface="微軟正黑體" panose="020B0604030504040204" pitchFamily="34" charset="-120"/>
                <a:ea typeface="微軟正黑體" panose="020B0604030504040204" pitchFamily="34" charset="-120"/>
                <a:cs typeface="Helvetica Neue"/>
                <a:sym typeface="Helvetica Neue"/>
              </a:rPr>
              <a:t>：「</a:t>
            </a:r>
            <a:r>
              <a:rPr sz="2000" kern="0" dirty="0" err="1" smtClean="0">
                <a:solidFill>
                  <a:srgbClr val="0070C0"/>
                </a:solidFill>
                <a:latin typeface="微軟正黑體" panose="020B0604030504040204" pitchFamily="34" charset="-120"/>
                <a:ea typeface="微軟正黑體" panose="020B0604030504040204" pitchFamily="34" charset="-120"/>
                <a:cs typeface="Helvetica Neue"/>
                <a:sym typeface="Helvetica Neue"/>
              </a:rPr>
              <a:t>要是沒有（大法真相）護身符，可就壞了大事了</a:t>
            </a:r>
            <a:r>
              <a:rPr sz="2000" kern="0" dirty="0" smtClean="0">
                <a:solidFill>
                  <a:srgbClr val="0070C0"/>
                </a:solidFill>
                <a:latin typeface="微軟正黑體" panose="020B0604030504040204" pitchFamily="34" charset="-120"/>
                <a:ea typeface="微軟正黑體" panose="020B0604030504040204" pitchFamily="34" charset="-120"/>
                <a:cs typeface="Helvetica Neue"/>
                <a:sym typeface="Helvetica Neue"/>
              </a:rPr>
              <a:t>。」</a:t>
            </a:r>
            <a:r>
              <a:rPr sz="2000" kern="0" dirty="0" err="1" smtClean="0">
                <a:solidFill>
                  <a:srgbClr val="0070C0"/>
                </a:solidFill>
                <a:latin typeface="微軟正黑體" panose="020B0604030504040204" pitchFamily="34" charset="-120"/>
                <a:ea typeface="微軟正黑體" panose="020B0604030504040204" pitchFamily="34" charset="-120"/>
                <a:cs typeface="Helvetica Neue"/>
                <a:sym typeface="Helvetica Neue"/>
              </a:rPr>
              <a:t>此事在當地引起很大震動，</a:t>
            </a:r>
            <a:r>
              <a:rPr sz="2000" kern="0" dirty="0" err="1" smtClean="0">
                <a:solidFill>
                  <a:srgbClr val="000000"/>
                </a:solidFill>
                <a:latin typeface="微軟正黑體" panose="020B0604030504040204" pitchFamily="34" charset="-120"/>
                <a:ea typeface="微軟正黑體" panose="020B0604030504040204" pitchFamily="34" charset="-120"/>
                <a:cs typeface="Helvetica Neue"/>
                <a:sym typeface="Helvetica Neue"/>
              </a:rPr>
              <a:t>一些經常外出打工（搞建築）的人紛紛向法輪功學員索要護身符。他們相信大法能給自己帶來福報</a:t>
            </a:r>
            <a:r>
              <a:rPr sz="2000" kern="0" dirty="0" smtClean="0">
                <a:solidFill>
                  <a:srgbClr val="000000"/>
                </a:solidFill>
                <a:latin typeface="微軟正黑體" panose="020B0604030504040204" pitchFamily="34" charset="-120"/>
                <a:ea typeface="微軟正黑體" panose="020B0604030504040204" pitchFamily="34" charset="-120"/>
                <a:cs typeface="Helvetica Neue"/>
                <a:sym typeface="Helvetica Neue"/>
              </a:rPr>
              <a:t>。</a:t>
            </a:r>
            <a:endParaRPr sz="2000" kern="0" dirty="0">
              <a:solidFill>
                <a:srgbClr val="000000"/>
              </a:solidFill>
              <a:latin typeface="微軟正黑體" panose="020B0604030504040204" pitchFamily="34" charset="-120"/>
              <a:ea typeface="微軟正黑體" panose="020B0604030504040204" pitchFamily="34" charset="-120"/>
              <a:cs typeface="Helvetica Neue"/>
              <a:sym typeface="Helvetica Neue"/>
            </a:endParaRPr>
          </a:p>
        </p:txBody>
      </p:sp>
    </p:spTree>
    <p:extLst>
      <p:ext uri="{BB962C8B-B14F-4D97-AF65-F5344CB8AC3E}">
        <p14:creationId xmlns:p14="http://schemas.microsoft.com/office/powerpoint/2010/main" val="1643104500"/>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 name="矩形 7"/>
          <p:cNvSpPr/>
          <p:nvPr/>
        </p:nvSpPr>
        <p:spPr>
          <a:xfrm>
            <a:off x="225792" y="848935"/>
            <a:ext cx="8786543" cy="5119535"/>
          </a:xfrm>
          <a:prstGeom prst="rect">
            <a:avLst/>
          </a:prstGeom>
          <a:solidFill>
            <a:srgbClr val="FFFFFF"/>
          </a:solidFill>
          <a:ln w="12700">
            <a:miter lim="400000"/>
          </a:ln>
        </p:spPr>
        <p:txBody>
          <a:bodyPr lIns="45719" rIns="45719" anchor="ctr"/>
          <a:lstStyle/>
          <a:p>
            <a:pPr defTabSz="909457">
              <a:defRPr>
                <a:latin typeface="Microsoft JhengHei"/>
                <a:ea typeface="Microsoft JhengHei"/>
                <a:cs typeface="Microsoft JhengHei"/>
                <a:sym typeface="Microsoft JhengHei"/>
              </a:defRPr>
            </a:pPr>
            <a:endParaRPr/>
          </a:p>
        </p:txBody>
      </p:sp>
      <p:sp>
        <p:nvSpPr>
          <p:cNvPr id="376" name="矩形 10"/>
          <p:cNvSpPr txBox="1"/>
          <p:nvPr/>
        </p:nvSpPr>
        <p:spPr>
          <a:xfrm>
            <a:off x="225792" y="1011914"/>
            <a:ext cx="8786543" cy="4954694"/>
          </a:xfrm>
          <a:prstGeom prst="rect">
            <a:avLst/>
          </a:prstGeom>
          <a:ln w="12700">
            <a:miter lim="400000"/>
          </a:ln>
          <a:extLst>
            <a:ext uri="{C572A759-6A51-4108-AA02-DFA0A04FC94B}">
              <ma14:wrappingTextBoxFlag xmlns:ma14="http://schemas.microsoft.com/office/mac/drawingml/2011/main" xmlns="" val="1"/>
            </a:ext>
          </a:extLst>
        </p:spPr>
        <p:txBody>
          <a:bodyPr lIns="45468" tIns="45468" rIns="45468" bIns="45468">
            <a:spAutoFit/>
          </a:bodyPr>
          <a:lstStyle/>
          <a:p>
            <a:pPr defTabSz="909457">
              <a:defRPr sz="2200" b="1">
                <a:latin typeface="Microsoft JhengHei"/>
                <a:ea typeface="Microsoft JhengHei"/>
                <a:cs typeface="Microsoft JhengHei"/>
                <a:sym typeface="Microsoft JhengHei"/>
              </a:defRPr>
            </a:pPr>
            <a:r>
              <a:rPr dirty="0" err="1"/>
              <a:t>性質：</a:t>
            </a:r>
            <a:r>
              <a:rPr dirty="0" err="1">
                <a:solidFill>
                  <a:srgbClr val="C00000"/>
                </a:solidFill>
              </a:rPr>
              <a:t>污衊簽名活動</a:t>
            </a:r>
            <a:endParaRPr dirty="0">
              <a:solidFill>
                <a:srgbClr val="C00000"/>
              </a:solidFill>
            </a:endParaRPr>
          </a:p>
          <a:p>
            <a:pPr defTabSz="909457">
              <a:defRPr sz="2200" b="1">
                <a:latin typeface="Microsoft JhengHei"/>
                <a:ea typeface="Microsoft JhengHei"/>
                <a:cs typeface="Microsoft JhengHei"/>
                <a:sym typeface="Microsoft JhengHei"/>
              </a:defRPr>
            </a:pPr>
            <a:endParaRPr dirty="0">
              <a:solidFill>
                <a:srgbClr val="C00000"/>
              </a:solidFill>
            </a:endParaRPr>
          </a:p>
          <a:p>
            <a:pPr defTabSz="909457">
              <a:defRPr sz="2200" b="1">
                <a:latin typeface="Microsoft JhengHei"/>
                <a:ea typeface="Microsoft JhengHei"/>
                <a:cs typeface="Microsoft JhengHei"/>
                <a:sym typeface="Microsoft JhengHei"/>
              </a:defRPr>
            </a:pPr>
            <a:endParaRPr dirty="0">
              <a:solidFill>
                <a:srgbClr val="C00000"/>
              </a:solidFill>
            </a:endParaRPr>
          </a:p>
          <a:p>
            <a:pPr defTabSz="909457">
              <a:defRPr sz="2200" b="1">
                <a:latin typeface="Microsoft JhengHei"/>
                <a:ea typeface="Microsoft JhengHei"/>
                <a:cs typeface="Microsoft JhengHei"/>
                <a:sym typeface="Microsoft JhengHei"/>
              </a:defRPr>
            </a:pPr>
            <a:r>
              <a:rPr dirty="0" err="1"/>
              <a:t>情況</a:t>
            </a:r>
            <a:r>
              <a:rPr dirty="0" smtClean="0"/>
              <a:t>：</a:t>
            </a:r>
          </a:p>
          <a:p>
            <a:pPr defTabSz="909457">
              <a:defRPr sz="3000">
                <a:latin typeface="Microsoft JhengHei"/>
                <a:ea typeface="Microsoft JhengHei"/>
                <a:cs typeface="Microsoft JhengHei"/>
                <a:sym typeface="Microsoft JhengHei"/>
              </a:defRPr>
            </a:pPr>
            <a:endParaRPr dirty="0" smtClean="0"/>
          </a:p>
          <a:p>
            <a:pPr>
              <a:defRPr sz="2400">
                <a:latin typeface="Microsoft JhengHei"/>
                <a:ea typeface="Microsoft JhengHei"/>
                <a:cs typeface="Microsoft JhengHei"/>
                <a:sym typeface="Microsoft JhengHei"/>
              </a:defRPr>
            </a:pPr>
            <a:r>
              <a:rPr sz="2200" dirty="0" err="1" smtClean="0"/>
              <a:t>河北省</a:t>
            </a:r>
            <a:r>
              <a:rPr lang="zh-TW" altLang="en-US" sz="2200" dirty="0"/>
              <a:t>滄州市</a:t>
            </a:r>
            <a:r>
              <a:rPr sz="2200" dirty="0" err="1" smtClean="0"/>
              <a:t>肅寧縣出現了</a:t>
            </a:r>
            <a:r>
              <a:rPr sz="2200" dirty="0" err="1" smtClean="0">
                <a:solidFill>
                  <a:srgbClr val="FF0000"/>
                </a:solidFill>
              </a:rPr>
              <a:t>“反</a:t>
            </a:r>
            <a:r>
              <a:rPr lang="en-US" sz="2200" dirty="0" err="1" smtClean="0">
                <a:solidFill>
                  <a:srgbClr val="FF0000"/>
                </a:solidFill>
              </a:rPr>
              <a:t>X</a:t>
            </a:r>
            <a:r>
              <a:rPr sz="2200" dirty="0" err="1" smtClean="0">
                <a:solidFill>
                  <a:srgbClr val="FF0000"/>
                </a:solidFill>
              </a:rPr>
              <a:t>教”網上簽名活動</a:t>
            </a:r>
            <a:endParaRPr sz="2200" dirty="0" smtClean="0">
              <a:solidFill>
                <a:srgbClr val="FF0000"/>
              </a:solidFill>
            </a:endParaRPr>
          </a:p>
          <a:p>
            <a:pPr>
              <a:defRPr sz="2400">
                <a:latin typeface="Microsoft JhengHei"/>
                <a:ea typeface="Microsoft JhengHei"/>
                <a:cs typeface="Microsoft JhengHei"/>
                <a:sym typeface="Microsoft JhengHei"/>
              </a:defRPr>
            </a:pPr>
            <a:endParaRPr sz="2200" dirty="0"/>
          </a:p>
          <a:p>
            <a:pPr>
              <a:defRPr sz="2400">
                <a:latin typeface="Microsoft JhengHei"/>
                <a:ea typeface="Microsoft JhengHei"/>
                <a:cs typeface="Microsoft JhengHei"/>
                <a:sym typeface="Microsoft JhengHei"/>
              </a:defRPr>
            </a:pPr>
            <a:r>
              <a:rPr sz="2200" dirty="0" err="1" smtClean="0"/>
              <a:t>讓全縣的教師</a:t>
            </a:r>
            <a:r>
              <a:rPr sz="2200" dirty="0" err="1"/>
              <a:t>、</a:t>
            </a:r>
            <a:r>
              <a:rPr sz="2200" dirty="0" err="1" smtClean="0"/>
              <a:t>中小學生</a:t>
            </a:r>
            <a:r>
              <a:rPr lang="zh-TW" altLang="en-US" sz="2200" dirty="0"/>
              <a:t>和</a:t>
            </a:r>
            <a:r>
              <a:rPr sz="2200" dirty="0" err="1" smtClean="0"/>
              <a:t>家長</a:t>
            </a:r>
            <a:r>
              <a:rPr lang="zh-TW" altLang="en-US" sz="2200" dirty="0" smtClean="0"/>
              <a:t>，</a:t>
            </a:r>
            <a:endParaRPr lang="en-US" altLang="zh-TW" sz="2200" dirty="0" smtClean="0"/>
          </a:p>
          <a:p>
            <a:pPr>
              <a:defRPr sz="2400">
                <a:latin typeface="Microsoft JhengHei"/>
                <a:ea typeface="Microsoft JhengHei"/>
                <a:cs typeface="Microsoft JhengHei"/>
                <a:sym typeface="Microsoft JhengHei"/>
              </a:defRPr>
            </a:pPr>
            <a:endParaRPr lang="en-US" sz="2200" dirty="0"/>
          </a:p>
          <a:p>
            <a:pPr>
              <a:defRPr sz="2400">
                <a:latin typeface="Microsoft JhengHei"/>
                <a:ea typeface="Microsoft JhengHei"/>
                <a:cs typeface="Microsoft JhengHei"/>
                <a:sym typeface="Microsoft JhengHei"/>
              </a:defRPr>
            </a:pPr>
            <a:r>
              <a:rPr sz="2200" dirty="0" err="1" smtClean="0"/>
              <a:t>在微信的</a:t>
            </a:r>
            <a:r>
              <a:rPr sz="2200" dirty="0" err="1">
                <a:solidFill>
                  <a:srgbClr val="FF0000"/>
                </a:solidFill>
              </a:rPr>
              <a:t>“</a:t>
            </a:r>
            <a:r>
              <a:rPr sz="2200" dirty="0" err="1" smtClean="0">
                <a:solidFill>
                  <a:srgbClr val="FF0000"/>
                </a:solidFill>
              </a:rPr>
              <a:t>反</a:t>
            </a:r>
            <a:r>
              <a:rPr lang="en-US" altLang="zh-TW" sz="2200" dirty="0" err="1" smtClean="0">
                <a:solidFill>
                  <a:srgbClr val="FF0000"/>
                </a:solidFill>
              </a:rPr>
              <a:t>X</a:t>
            </a:r>
            <a:r>
              <a:rPr sz="2200" dirty="0" err="1" smtClean="0">
                <a:solidFill>
                  <a:srgbClr val="FF0000"/>
                </a:solidFill>
              </a:rPr>
              <a:t>教</a:t>
            </a:r>
            <a:r>
              <a:rPr sz="2200" dirty="0" err="1">
                <a:solidFill>
                  <a:srgbClr val="FF0000"/>
                </a:solidFill>
              </a:rPr>
              <a:t>”公眾號</a:t>
            </a:r>
            <a:r>
              <a:rPr sz="2200" dirty="0" err="1"/>
              <a:t>裡簽名</a:t>
            </a:r>
            <a:r>
              <a:rPr sz="2200" dirty="0" smtClean="0"/>
              <a:t>，</a:t>
            </a:r>
            <a:endParaRPr lang="en-US" sz="2200" dirty="0" smtClean="0"/>
          </a:p>
          <a:p>
            <a:pPr>
              <a:defRPr sz="2400">
                <a:latin typeface="Microsoft JhengHei"/>
                <a:ea typeface="Microsoft JhengHei"/>
                <a:cs typeface="Microsoft JhengHei"/>
                <a:sym typeface="Microsoft JhengHei"/>
              </a:defRPr>
            </a:pPr>
            <a:endParaRPr lang="en-US" sz="2200" dirty="0"/>
          </a:p>
          <a:p>
            <a:pPr>
              <a:defRPr sz="2400">
                <a:latin typeface="Microsoft JhengHei"/>
                <a:ea typeface="Microsoft JhengHei"/>
                <a:cs typeface="Microsoft JhengHei"/>
                <a:sym typeface="Microsoft JhengHei"/>
              </a:defRPr>
            </a:pPr>
            <a:r>
              <a:rPr sz="2200" dirty="0" err="1" smtClean="0"/>
              <a:t>這個公眾號裡有很多污蔑法輪功的解答</a:t>
            </a:r>
            <a:r>
              <a:rPr sz="2200" dirty="0" smtClean="0"/>
              <a:t>，</a:t>
            </a:r>
            <a:endParaRPr lang="en-US" sz="2200" dirty="0" smtClean="0"/>
          </a:p>
          <a:p>
            <a:pPr>
              <a:defRPr sz="2400">
                <a:latin typeface="Microsoft JhengHei"/>
                <a:ea typeface="Microsoft JhengHei"/>
                <a:cs typeface="Microsoft JhengHei"/>
                <a:sym typeface="Microsoft JhengHei"/>
              </a:defRPr>
            </a:pPr>
            <a:endParaRPr lang="en-US" sz="2200" dirty="0"/>
          </a:p>
          <a:p>
            <a:pPr>
              <a:defRPr sz="2400">
                <a:latin typeface="Microsoft JhengHei"/>
                <a:ea typeface="Microsoft JhengHei"/>
                <a:cs typeface="Microsoft JhengHei"/>
                <a:sym typeface="Microsoft JhengHei"/>
              </a:defRPr>
            </a:pPr>
            <a:r>
              <a:rPr sz="2200" dirty="0" err="1" smtClean="0"/>
              <a:t>包括誹謗神韻等內容</a:t>
            </a:r>
            <a:r>
              <a:rPr sz="2200" dirty="0" err="1"/>
              <a:t>，毒害眾生</a:t>
            </a:r>
            <a:r>
              <a:rPr sz="2200" dirty="0"/>
              <a:t>。</a:t>
            </a:r>
          </a:p>
        </p:txBody>
      </p:sp>
      <p:grpSp>
        <p:nvGrpSpPr>
          <p:cNvPr id="379" name="矩形 5"/>
          <p:cNvGrpSpPr/>
          <p:nvPr/>
        </p:nvGrpSpPr>
        <p:grpSpPr>
          <a:xfrm>
            <a:off x="-3" y="-12"/>
            <a:ext cx="9144002" cy="848947"/>
            <a:chOff x="-1" y="-6"/>
            <a:chExt cx="9144001" cy="848945"/>
          </a:xfrm>
        </p:grpSpPr>
        <p:sp>
          <p:nvSpPr>
            <p:cNvPr id="377" name="矩形"/>
            <p:cNvSpPr/>
            <p:nvPr/>
          </p:nvSpPr>
          <p:spPr>
            <a:xfrm>
              <a:off x="-1" y="-6"/>
              <a:ext cx="9144001" cy="848945"/>
            </a:xfrm>
            <a:prstGeom prst="rect">
              <a:avLst/>
            </a:prstGeom>
            <a:solidFill>
              <a:srgbClr val="E46C0A"/>
            </a:solidFill>
            <a:ln w="12700" cap="flat">
              <a:noFill/>
              <a:miter lim="400000"/>
            </a:ln>
            <a:effectLst/>
          </p:spPr>
          <p:txBody>
            <a:bodyPr wrap="square" lIns="45719" tIns="45719" rIns="45719" bIns="45719" numCol="1" anchor="ctr">
              <a:noAutofit/>
            </a:bodyPr>
            <a:lstStyle/>
            <a:p>
              <a:pPr defTabSz="909457">
                <a:defRPr>
                  <a:solidFill>
                    <a:srgbClr val="FFFFFF"/>
                  </a:solidFill>
                </a:defRPr>
              </a:pPr>
              <a:endParaRPr/>
            </a:p>
          </p:txBody>
        </p:sp>
        <p:sp>
          <p:nvSpPr>
            <p:cNvPr id="378" name="9-1. 湖南專案一(株洲市)"/>
            <p:cNvSpPr txBox="1"/>
            <p:nvPr/>
          </p:nvSpPr>
          <p:spPr>
            <a:xfrm>
              <a:off x="-1" y="81809"/>
              <a:ext cx="9144001" cy="68531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p>
              <a:pPr defTabSz="1300480">
                <a:defRPr sz="3600">
                  <a:solidFill>
                    <a:srgbClr val="FFFFFF"/>
                  </a:solidFill>
                  <a:latin typeface="微軟正黑體"/>
                  <a:ea typeface="微軟正黑體"/>
                  <a:cs typeface="微軟正黑體"/>
                  <a:sym typeface="微軟正黑體"/>
                </a:defRPr>
              </a:pPr>
              <a:r>
                <a:rPr lang="en-US" dirty="0" smtClean="0"/>
                <a:t>9</a:t>
              </a:r>
              <a:r>
                <a:rPr dirty="0" smtClean="0"/>
                <a:t>-1</a:t>
              </a:r>
              <a:r>
                <a:rPr dirty="0"/>
                <a:t>.</a:t>
              </a:r>
              <a:r>
                <a:rPr b="1" dirty="0" smtClean="0"/>
                <a:t>滄州市</a:t>
              </a:r>
              <a:r>
                <a:rPr lang="en-US" b="1" dirty="0" smtClean="0"/>
                <a:t>-</a:t>
              </a:r>
              <a:r>
                <a:rPr lang="zh-TW" altLang="en-US" b="1" dirty="0"/>
                <a:t>肅寧縣</a:t>
              </a:r>
              <a:endParaRPr b="1" dirty="0"/>
            </a:p>
          </p:txBody>
        </p:sp>
      </p:grpSp>
      <p:grpSp>
        <p:nvGrpSpPr>
          <p:cNvPr id="382" name="矩形"/>
          <p:cNvGrpSpPr/>
          <p:nvPr/>
        </p:nvGrpSpPr>
        <p:grpSpPr>
          <a:xfrm>
            <a:off x="7380312" y="42019"/>
            <a:ext cx="1632023" cy="765045"/>
            <a:chOff x="0" y="0"/>
            <a:chExt cx="1632022" cy="765044"/>
          </a:xfrm>
        </p:grpSpPr>
        <p:sp>
          <p:nvSpPr>
            <p:cNvPr id="380" name="矩形"/>
            <p:cNvSpPr/>
            <p:nvPr/>
          </p:nvSpPr>
          <p:spPr>
            <a:xfrm>
              <a:off x="0" y="58484"/>
              <a:ext cx="1632023" cy="648076"/>
            </a:xfrm>
            <a:prstGeom prst="rect">
              <a:avLst/>
            </a:prstGeom>
            <a:solidFill>
              <a:srgbClr val="FFFFFF"/>
            </a:solidFill>
            <a:ln w="38100" cap="flat">
              <a:solidFill>
                <a:schemeClr val="accent6"/>
              </a:solidFill>
              <a:prstDash val="solid"/>
              <a:round/>
            </a:ln>
            <a:effectLst/>
          </p:spPr>
          <p:txBody>
            <a:bodyPr wrap="square" lIns="45719" tIns="45719" rIns="45719" bIns="45719" numCol="1" anchor="ctr">
              <a:noAutofit/>
            </a:bodyPr>
            <a:lstStyle/>
            <a:p>
              <a:pPr algn="ctr" defTabSz="909457">
                <a:defRPr sz="5600">
                  <a:solidFill>
                    <a:srgbClr val="984807"/>
                  </a:solidFill>
                  <a:latin typeface="微軟正黑體"/>
                  <a:ea typeface="微軟正黑體"/>
                  <a:cs typeface="微軟正黑體"/>
                  <a:sym typeface="微軟正黑體"/>
                </a:defRPr>
              </a:pPr>
              <a:endParaRPr/>
            </a:p>
          </p:txBody>
        </p:sp>
        <p:sp>
          <p:nvSpPr>
            <p:cNvPr id="381" name="案情4"/>
            <p:cNvSpPr txBox="1"/>
            <p:nvPr/>
          </p:nvSpPr>
          <p:spPr>
            <a:xfrm>
              <a:off x="0" y="0"/>
              <a:ext cx="1632023" cy="76504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lvl1pPr algn="ctr" defTabSz="909457">
                <a:defRPr sz="3600" b="1">
                  <a:solidFill>
                    <a:srgbClr val="E46C0A"/>
                  </a:solidFill>
                  <a:latin typeface="微軟正黑體"/>
                  <a:ea typeface="微軟正黑體"/>
                  <a:cs typeface="微軟正黑體"/>
                  <a:sym typeface="微軟正黑體"/>
                </a:defRPr>
              </a:lvl1pPr>
            </a:lstStyle>
            <a:p>
              <a:r>
                <a:t>案情4</a:t>
              </a:r>
            </a:p>
          </p:txBody>
        </p:sp>
      </p:gr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6" name="矩形 5"/>
          <p:cNvGrpSpPr/>
          <p:nvPr/>
        </p:nvGrpSpPr>
        <p:grpSpPr>
          <a:xfrm>
            <a:off x="13396" y="-3"/>
            <a:ext cx="9130611" cy="836723"/>
            <a:chOff x="-1" y="0"/>
            <a:chExt cx="9130609" cy="836722"/>
          </a:xfrm>
        </p:grpSpPr>
        <p:sp>
          <p:nvSpPr>
            <p:cNvPr id="384" name="矩形"/>
            <p:cNvSpPr/>
            <p:nvPr/>
          </p:nvSpPr>
          <p:spPr>
            <a:xfrm>
              <a:off x="-1" y="0"/>
              <a:ext cx="9130609" cy="836722"/>
            </a:xfrm>
            <a:prstGeom prst="rect">
              <a:avLst/>
            </a:prstGeom>
            <a:solidFill>
              <a:srgbClr val="0070C0"/>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385" name="9-3. 株洲市被國際追查官員"/>
            <p:cNvSpPr txBox="1"/>
            <p:nvPr/>
          </p:nvSpPr>
          <p:spPr>
            <a:xfrm>
              <a:off x="166693" y="132961"/>
              <a:ext cx="5256006" cy="6463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ctr">
              <a:spAutoFit/>
            </a:bodyPr>
            <a:lstStyle/>
            <a:p>
              <a:pPr defTabSz="1300480">
                <a:defRPr sz="3600">
                  <a:solidFill>
                    <a:srgbClr val="FFFFFF"/>
                  </a:solidFill>
                  <a:latin typeface="微軟正黑體"/>
                  <a:ea typeface="微軟正黑體"/>
                  <a:cs typeface="微軟正黑體"/>
                  <a:sym typeface="微軟正黑體"/>
                </a:defRPr>
              </a:pPr>
              <a:r>
                <a:rPr lang="en-US" dirty="0" smtClean="0"/>
                <a:t>9</a:t>
              </a:r>
              <a:r>
                <a:rPr dirty="0" smtClean="0"/>
                <a:t>-2.</a:t>
              </a:r>
              <a:r>
                <a:rPr lang="zh-TW" altLang="en-US" b="1" dirty="0"/>
                <a:t>滄州市</a:t>
              </a:r>
              <a:r>
                <a:rPr lang="en-US" altLang="zh-TW" b="1" dirty="0"/>
                <a:t>-</a:t>
              </a:r>
              <a:r>
                <a:rPr lang="zh-TW" altLang="en-US" b="1" dirty="0"/>
                <a:t>肅寧縣</a:t>
              </a:r>
            </a:p>
          </p:txBody>
        </p:sp>
      </p:grpSp>
      <p:grpSp>
        <p:nvGrpSpPr>
          <p:cNvPr id="389" name="矩形"/>
          <p:cNvGrpSpPr/>
          <p:nvPr/>
        </p:nvGrpSpPr>
        <p:grpSpPr>
          <a:xfrm>
            <a:off x="7525884" y="92999"/>
            <a:ext cx="1486352" cy="662937"/>
            <a:chOff x="0" y="0"/>
            <a:chExt cx="1486351" cy="662935"/>
          </a:xfrm>
        </p:grpSpPr>
        <p:sp>
          <p:nvSpPr>
            <p:cNvPr id="387" name="矩形"/>
            <p:cNvSpPr/>
            <p:nvPr/>
          </p:nvSpPr>
          <p:spPr>
            <a:xfrm>
              <a:off x="0" y="7428"/>
              <a:ext cx="1486352" cy="648080"/>
            </a:xfrm>
            <a:prstGeom prst="rect">
              <a:avLst/>
            </a:prstGeom>
            <a:solidFill>
              <a:srgbClr val="FFFFFF"/>
            </a:solidFill>
            <a:ln w="28575" cap="flat">
              <a:solidFill>
                <a:srgbClr val="0070C0"/>
              </a:solidFill>
              <a:prstDash val="solid"/>
              <a:round/>
            </a:ln>
            <a:effectLst/>
          </p:spPr>
          <p:txBody>
            <a:bodyPr wrap="square" lIns="45719" tIns="45719" rIns="45719" bIns="45719" numCol="1" anchor="ctr">
              <a:noAutofit/>
            </a:bodyPr>
            <a:lstStyle/>
            <a:p>
              <a:pPr algn="ctr">
                <a:defRPr sz="3200" b="1">
                  <a:solidFill>
                    <a:srgbClr val="0070C0"/>
                  </a:solidFill>
                  <a:latin typeface="微軟正黑體"/>
                  <a:ea typeface="微軟正黑體"/>
                  <a:cs typeface="微軟正黑體"/>
                  <a:sym typeface="微軟正黑體"/>
                </a:defRPr>
              </a:pPr>
              <a:endParaRPr/>
            </a:p>
          </p:txBody>
        </p:sp>
        <p:sp>
          <p:nvSpPr>
            <p:cNvPr id="388" name="追查4"/>
            <p:cNvSpPr txBox="1"/>
            <p:nvPr/>
          </p:nvSpPr>
          <p:spPr>
            <a:xfrm>
              <a:off x="0" y="-1"/>
              <a:ext cx="1486352" cy="66293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ctr">
              <a:spAutoFit/>
            </a:bodyPr>
            <a:lstStyle/>
            <a:p>
              <a:pPr algn="ctr">
                <a:defRPr sz="3200" b="1">
                  <a:solidFill>
                    <a:srgbClr val="0070C0"/>
                  </a:solidFill>
                  <a:latin typeface="微軟正黑體"/>
                  <a:ea typeface="微軟正黑體"/>
                  <a:cs typeface="微軟正黑體"/>
                  <a:sym typeface="微軟正黑體"/>
                </a:defRPr>
              </a:pPr>
              <a:r>
                <a:t>追查4</a:t>
              </a:r>
            </a:p>
          </p:txBody>
        </p:sp>
      </p:grpSp>
      <p:sp>
        <p:nvSpPr>
          <p:cNvPr id="390" name="文字方塊 2"/>
          <p:cNvSpPr txBox="1"/>
          <p:nvPr/>
        </p:nvSpPr>
        <p:spPr>
          <a:xfrm>
            <a:off x="180090" y="1196751"/>
            <a:ext cx="8712390" cy="3046988"/>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a:defRPr sz="2400" b="1">
                <a:solidFill>
                  <a:srgbClr val="FF0000"/>
                </a:solidFill>
                <a:latin typeface="Microsoft JhengHei"/>
                <a:ea typeface="Microsoft JhengHei"/>
                <a:cs typeface="Microsoft JhengHei"/>
                <a:sym typeface="Microsoft JhengHei"/>
              </a:defRPr>
            </a:pPr>
            <a:r>
              <a:rPr dirty="0" err="1"/>
              <a:t>滄州市</a:t>
            </a:r>
            <a:r>
              <a:rPr dirty="0"/>
              <a:t> </a:t>
            </a:r>
            <a:r>
              <a:rPr b="0" dirty="0" err="1">
                <a:solidFill>
                  <a:srgbClr val="000000"/>
                </a:solidFill>
              </a:rPr>
              <a:t>市一級主要被追查官員</a:t>
            </a:r>
            <a:r>
              <a:rPr b="0" dirty="0">
                <a:solidFill>
                  <a:srgbClr val="000000"/>
                </a:solidFill>
              </a:rPr>
              <a:t>：</a:t>
            </a:r>
          </a:p>
          <a:p>
            <a:pPr>
              <a:defRPr sz="2400">
                <a:latin typeface="Microsoft JhengHei"/>
                <a:ea typeface="Microsoft JhengHei"/>
                <a:cs typeface="Microsoft JhengHei"/>
                <a:sym typeface="Microsoft JhengHei"/>
              </a:defRPr>
            </a:pPr>
            <a:endParaRPr b="0" dirty="0">
              <a:solidFill>
                <a:srgbClr val="000000"/>
              </a:solidFill>
            </a:endParaRPr>
          </a:p>
          <a:p>
            <a:pPr>
              <a:defRPr sz="2400">
                <a:latin typeface="Microsoft JhengHei"/>
                <a:ea typeface="Microsoft JhengHei"/>
                <a:cs typeface="Microsoft JhengHei"/>
                <a:sym typeface="Microsoft JhengHei"/>
              </a:defRPr>
            </a:pPr>
            <a:r>
              <a:rPr err="1"/>
              <a:t>歷任市政法委書記</a:t>
            </a:r>
            <a:r>
              <a:rPr smtClean="0"/>
              <a:t>：</a:t>
            </a:r>
            <a:r>
              <a:rPr b="1" smtClean="0"/>
              <a:t>蔡華、閻興華、安偉華、周愛民</a:t>
            </a:r>
            <a:endParaRPr lang="en-US" b="1" dirty="0" smtClean="0"/>
          </a:p>
          <a:p>
            <a:pPr>
              <a:defRPr sz="2400">
                <a:latin typeface="Microsoft JhengHei"/>
                <a:ea typeface="Microsoft JhengHei"/>
                <a:cs typeface="Microsoft JhengHei"/>
                <a:sym typeface="Microsoft JhengHei"/>
              </a:defRPr>
            </a:pPr>
            <a:endParaRPr b="1" dirty="0"/>
          </a:p>
          <a:p>
            <a:pPr>
              <a:defRPr sz="2400">
                <a:latin typeface="Microsoft JhengHei"/>
                <a:ea typeface="Microsoft JhengHei"/>
                <a:cs typeface="Microsoft JhengHei"/>
                <a:sym typeface="Microsoft JhengHei"/>
              </a:defRPr>
            </a:pPr>
            <a:r>
              <a:rPr dirty="0" err="1"/>
              <a:t>歷任市委防範辦</a:t>
            </a:r>
            <a:r>
              <a:rPr dirty="0"/>
              <a:t>(610辦) </a:t>
            </a:r>
            <a:r>
              <a:rPr err="1"/>
              <a:t>主任</a:t>
            </a:r>
            <a:r>
              <a:rPr smtClean="0"/>
              <a:t>：</a:t>
            </a:r>
            <a:r>
              <a:rPr b="1" smtClean="0"/>
              <a:t>彭李軍、盧潤章、盧雲章、李東</a:t>
            </a:r>
            <a:r>
              <a:rPr dirty="0"/>
              <a:t/>
            </a:r>
            <a:br>
              <a:rPr dirty="0"/>
            </a:br>
            <a:endParaRPr b="1" dirty="0">
              <a:solidFill>
                <a:srgbClr val="EF7F7F"/>
              </a:solidFill>
            </a:endParaRPr>
          </a:p>
          <a:p>
            <a:pPr>
              <a:defRPr sz="2400" b="1">
                <a:solidFill>
                  <a:srgbClr val="EF7F7F"/>
                </a:solidFill>
                <a:latin typeface="Microsoft JhengHei"/>
                <a:ea typeface="Microsoft JhengHei"/>
                <a:cs typeface="Microsoft JhengHei"/>
                <a:sym typeface="Microsoft JhengHei"/>
              </a:defRPr>
            </a:pPr>
            <a:r>
              <a:rPr dirty="0" err="1">
                <a:solidFill>
                  <a:srgbClr val="FF0000"/>
                </a:solidFill>
              </a:rPr>
              <a:t>肅寧縣</a:t>
            </a:r>
            <a:r>
              <a:rPr b="0" dirty="0" err="1">
                <a:solidFill>
                  <a:srgbClr val="000000"/>
                </a:solidFill>
              </a:rPr>
              <a:t>主要被追查官員</a:t>
            </a:r>
            <a:r>
              <a:rPr b="0" dirty="0">
                <a:solidFill>
                  <a:srgbClr val="000000"/>
                </a:solidFill>
              </a:rPr>
              <a:t>：</a:t>
            </a:r>
          </a:p>
          <a:p>
            <a:pPr>
              <a:defRPr sz="2400">
                <a:latin typeface="Microsoft JhengHei"/>
                <a:ea typeface="Microsoft JhengHei"/>
                <a:cs typeface="Microsoft JhengHei"/>
                <a:sym typeface="Microsoft JhengHei"/>
              </a:defRPr>
            </a:pPr>
            <a:r>
              <a:rPr err="1"/>
              <a:t>原縣政法委書記</a:t>
            </a:r>
            <a:r>
              <a:rPr smtClean="0"/>
              <a:t>：</a:t>
            </a:r>
            <a:r>
              <a:rPr b="1" smtClean="0"/>
              <a:t>張占山</a:t>
            </a:r>
            <a:endParaRPr b="1" dirty="0"/>
          </a:p>
        </p:txBody>
      </p:sp>
      <p:sp>
        <p:nvSpPr>
          <p:cNvPr id="391" name="矩形 6"/>
          <p:cNvSpPr/>
          <p:nvPr/>
        </p:nvSpPr>
        <p:spPr>
          <a:xfrm>
            <a:off x="263196" y="4975142"/>
            <a:ext cx="8629284" cy="830993"/>
          </a:xfrm>
          <a:prstGeom prst="rect">
            <a:avLst/>
          </a:prstGeom>
          <a:ln w="28575">
            <a:solidFill>
              <a:srgbClr val="0070C0"/>
            </a:solidFill>
          </a:ln>
          <a:extLst>
            <a:ext uri="{C572A759-6A51-4108-AA02-DFA0A04FC94B}">
              <ma14:wrappingTextBoxFlag xmlns:ma14="http://schemas.microsoft.com/office/mac/drawingml/2011/main" xmlns="" val="1"/>
            </a:ext>
          </a:extLst>
        </p:spPr>
        <p:txBody>
          <a:bodyPr wrap="square" lIns="45718" tIns="45718" rIns="45718" bIns="45718">
            <a:spAutoFit/>
          </a:bodyPr>
          <a:lstStyle/>
          <a:p>
            <a:pPr>
              <a:defRPr sz="2400">
                <a:latin typeface="微軟正黑體"/>
                <a:ea typeface="微軟正黑體"/>
                <a:cs typeface="微軟正黑體"/>
                <a:sym typeface="微軟正黑體"/>
              </a:defRPr>
            </a:pPr>
            <a:r>
              <a:t>到目前為止，</a:t>
            </a:r>
            <a:r>
              <a:rPr b="1">
                <a:solidFill>
                  <a:srgbClr val="C00000"/>
                </a:solidFill>
              </a:rPr>
              <a:t>河北省</a:t>
            </a:r>
            <a:r>
              <a:t>有</a:t>
            </a:r>
            <a:r>
              <a:rPr b="1">
                <a:solidFill>
                  <a:srgbClr val="C00000"/>
                </a:solidFill>
              </a:rPr>
              <a:t>5857</a:t>
            </a:r>
            <a:r>
              <a:t>名的公檢法司、教育界、媒體界等人員因迫害法輪功學員，被海外組織“追查國際”立案追查</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矩形 5"/>
          <p:cNvSpPr txBox="1"/>
          <p:nvPr/>
        </p:nvSpPr>
        <p:spPr>
          <a:xfrm>
            <a:off x="318706" y="184282"/>
            <a:ext cx="4508064" cy="6629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p>
            <a:pPr>
              <a:defRPr sz="3200" b="1">
                <a:solidFill>
                  <a:srgbClr val="FFFFFF"/>
                </a:solidFill>
                <a:latin typeface="微軟正黑體"/>
                <a:ea typeface="微軟正黑體"/>
                <a:cs typeface="微軟正黑體"/>
                <a:sym typeface="微軟正黑體"/>
              </a:defRPr>
            </a:pPr>
            <a:r>
              <a:t>11-3. XX市官員惡報實例</a:t>
            </a:r>
          </a:p>
        </p:txBody>
      </p:sp>
      <p:grpSp>
        <p:nvGrpSpPr>
          <p:cNvPr id="270" name="矩形 3"/>
          <p:cNvGrpSpPr/>
          <p:nvPr/>
        </p:nvGrpSpPr>
        <p:grpSpPr>
          <a:xfrm>
            <a:off x="13400" y="-1"/>
            <a:ext cx="9130602" cy="836716"/>
            <a:chOff x="-1" y="-1"/>
            <a:chExt cx="9130600" cy="836714"/>
          </a:xfrm>
        </p:grpSpPr>
        <p:sp>
          <p:nvSpPr>
            <p:cNvPr id="268" name="矩形"/>
            <p:cNvSpPr/>
            <p:nvPr/>
          </p:nvSpPr>
          <p:spPr>
            <a:xfrm>
              <a:off x="-1" y="-1"/>
              <a:ext cx="9130600" cy="836714"/>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69" name="9-3. 長沙市官員惡報實例"/>
            <p:cNvSpPr txBox="1"/>
            <p:nvPr/>
          </p:nvSpPr>
          <p:spPr>
            <a:xfrm>
              <a:off x="-1" y="125971"/>
              <a:ext cx="9130600" cy="5847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a:t> </a:t>
              </a:r>
              <a:r>
                <a:rPr lang="en-US" dirty="0" smtClean="0"/>
                <a:t>9-3</a:t>
              </a:r>
              <a:r>
                <a:rPr dirty="0" smtClean="0"/>
                <a:t>.</a:t>
              </a:r>
              <a:r>
                <a:rPr lang="zh-TW" altLang="en-US" sz="3200" b="1" dirty="0" smtClean="0">
                  <a:solidFill>
                    <a:schemeClr val="bg1"/>
                  </a:solidFill>
                  <a:latin typeface="微軟正黑體" panose="020B0604030504040204" pitchFamily="34" charset="-120"/>
                  <a:ea typeface="微軟正黑體" panose="020B0604030504040204" pitchFamily="34" charset="-120"/>
                </a:rPr>
                <a:t>滄州</a:t>
              </a:r>
              <a:r>
                <a:rPr lang="zh-TW" altLang="en-US" sz="3200" b="1" dirty="0" smtClean="0">
                  <a:solidFill>
                    <a:schemeClr val="bg1"/>
                  </a:solidFill>
                  <a:latin typeface="微軟正黑體" panose="020B0604030504040204" pitchFamily="34" charset="-120"/>
                  <a:ea typeface="微軟正黑體" panose="020B0604030504040204" pitchFamily="34" charset="-120"/>
                </a:rPr>
                <a:t>市</a:t>
              </a:r>
              <a:endParaRPr dirty="0">
                <a:solidFill>
                  <a:schemeClr val="bg1"/>
                </a:solidFill>
              </a:endParaRPr>
            </a:p>
          </p:txBody>
        </p:sp>
      </p:grpSp>
      <p:grpSp>
        <p:nvGrpSpPr>
          <p:cNvPr id="273" name="矩形 6"/>
          <p:cNvGrpSpPr/>
          <p:nvPr/>
        </p:nvGrpSpPr>
        <p:grpSpPr>
          <a:xfrm>
            <a:off x="7093178" y="64415"/>
            <a:ext cx="1919952" cy="707884"/>
            <a:chOff x="0" y="47378"/>
            <a:chExt cx="1631919" cy="707883"/>
          </a:xfrm>
        </p:grpSpPr>
        <p:sp>
          <p:nvSpPr>
            <p:cNvPr id="271" name="矩形"/>
            <p:cNvSpPr/>
            <p:nvPr/>
          </p:nvSpPr>
          <p:spPr>
            <a:xfrm>
              <a:off x="0" y="77283"/>
              <a:ext cx="1631919" cy="648074"/>
            </a:xfrm>
            <a:prstGeom prst="rect">
              <a:avLst/>
            </a:prstGeom>
            <a:solidFill>
              <a:srgbClr val="FFFFFF"/>
            </a:solidFill>
            <a:ln w="28575" cap="flat">
              <a:solidFill>
                <a:srgbClr val="000000"/>
              </a:solidFill>
              <a:prstDash val="solid"/>
              <a:round/>
            </a:ln>
            <a:effectLst/>
          </p:spPr>
          <p:txBody>
            <a:bodyPr wrap="square" lIns="45719" tIns="45719" rIns="45719" bIns="45719" numCol="1" anchor="ctr">
              <a:noAutofit/>
            </a:bodyPr>
            <a:lstStyle/>
            <a:p>
              <a:pPr algn="ctr">
                <a:defRPr sz="4000" b="1">
                  <a:latin typeface="微軟正黑體"/>
                  <a:ea typeface="微軟正黑體"/>
                  <a:cs typeface="微軟正黑體"/>
                  <a:sym typeface="微軟正黑體"/>
                </a:defRPr>
              </a:pPr>
              <a:endParaRPr/>
            </a:p>
          </p:txBody>
        </p:sp>
        <p:sp>
          <p:nvSpPr>
            <p:cNvPr id="272" name="惡報2"/>
            <p:cNvSpPr txBox="1"/>
            <p:nvPr/>
          </p:nvSpPr>
          <p:spPr>
            <a:xfrm>
              <a:off x="145434" y="47378"/>
              <a:ext cx="1341051" cy="70788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defRPr sz="4000" b="1">
                  <a:latin typeface="微軟正黑體"/>
                  <a:ea typeface="微軟正黑體"/>
                  <a:cs typeface="微軟正黑體"/>
                  <a:sym typeface="微軟正黑體"/>
                </a:defRPr>
              </a:pPr>
              <a:r>
                <a:rPr dirty="0" smtClean="0"/>
                <a:t>惡</a:t>
              </a:r>
              <a:r>
                <a:rPr lang="zh-TW" altLang="en-US" dirty="0" smtClean="0"/>
                <a:t>報</a:t>
              </a:r>
              <a:r>
                <a:rPr lang="en-US" altLang="zh-TW" dirty="0"/>
                <a:t>4</a:t>
              </a:r>
              <a:endParaRPr dirty="0"/>
            </a:p>
          </p:txBody>
        </p:sp>
      </p:grpSp>
      <p:sp>
        <p:nvSpPr>
          <p:cNvPr id="3" name="矩形 2"/>
          <p:cNvSpPr/>
          <p:nvPr/>
        </p:nvSpPr>
        <p:spPr>
          <a:xfrm>
            <a:off x="35768" y="914812"/>
            <a:ext cx="9108232" cy="5663089"/>
          </a:xfrm>
          <a:prstGeom prst="rect">
            <a:avLst/>
          </a:prstGeom>
        </p:spPr>
        <p:txBody>
          <a:bodyPr wrap="square">
            <a:spAutoFit/>
          </a:bodyPr>
          <a:lstStyle/>
          <a:p>
            <a:pPr fontAlgn="base"/>
            <a:r>
              <a:rPr lang="zh-TW" altLang="en-US" sz="2200" b="1" dirty="0" smtClean="0">
                <a:latin typeface="微軟正黑體" panose="020B0604030504040204" pitchFamily="34" charset="-120"/>
                <a:ea typeface="微軟正黑體" panose="020B0604030504040204" pitchFamily="34" charset="-120"/>
              </a:rPr>
              <a:t>滄州市</a:t>
            </a:r>
            <a:r>
              <a:rPr lang="en-US" altLang="zh-TW" sz="2200" b="1" dirty="0" smtClean="0">
                <a:latin typeface="微軟正黑體" panose="020B0604030504040204" pitchFamily="34" charset="-120"/>
                <a:ea typeface="微軟正黑體" panose="020B0604030504040204" pitchFamily="34" charset="-120"/>
              </a:rPr>
              <a:t>-</a:t>
            </a:r>
            <a:r>
              <a:rPr lang="zh-TW" altLang="en-US" sz="2200" b="1" dirty="0" smtClean="0">
                <a:latin typeface="微軟正黑體" panose="020B0604030504040204" pitchFamily="34" charset="-120"/>
                <a:ea typeface="微軟正黑體" panose="020B0604030504040204" pitchFamily="34" charset="-120"/>
              </a:rPr>
              <a:t>黃驊市原政法委書記，</a:t>
            </a:r>
            <a:r>
              <a:rPr lang="zh-TW" altLang="en-US" sz="2200" b="1" dirty="0" smtClean="0">
                <a:solidFill>
                  <a:srgbClr val="00B050"/>
                </a:solidFill>
                <a:latin typeface="微軟正黑體" panose="020B0604030504040204" pitchFamily="34" charset="-120"/>
                <a:ea typeface="微軟正黑體" panose="020B0604030504040204" pitchFamily="34" charset="-120"/>
              </a:rPr>
              <a:t>董文昌</a:t>
            </a:r>
            <a:r>
              <a:rPr lang="zh-TW" altLang="en-US" sz="2200" b="1" dirty="0" smtClean="0">
                <a:latin typeface="微軟正黑體" panose="020B0604030504040204" pitchFamily="34" charset="-120"/>
                <a:ea typeface="微軟正黑體" panose="020B0604030504040204" pitchFamily="34" charset="-120"/>
              </a:rPr>
              <a:t>，遭惡報備</a:t>
            </a:r>
            <a:r>
              <a:rPr lang="zh-TW" altLang="en-US" sz="2200" b="1" dirty="0" smtClean="0">
                <a:solidFill>
                  <a:srgbClr val="FF0000"/>
                </a:solidFill>
                <a:latin typeface="微軟正黑體" panose="020B0604030504040204" pitchFamily="34" charset="-120"/>
                <a:ea typeface="微軟正黑體" panose="020B0604030504040204" pitchFamily="34" charset="-120"/>
              </a:rPr>
              <a:t>判刑</a:t>
            </a:r>
            <a:r>
              <a:rPr lang="en-US" altLang="zh-TW" sz="2200" b="1" dirty="0" smtClean="0">
                <a:solidFill>
                  <a:srgbClr val="FF0000"/>
                </a:solidFill>
                <a:latin typeface="微軟正黑體" panose="020B0604030504040204" pitchFamily="34" charset="-120"/>
                <a:ea typeface="微軟正黑體" panose="020B0604030504040204" pitchFamily="34" charset="-120"/>
              </a:rPr>
              <a:t>12</a:t>
            </a:r>
            <a:r>
              <a:rPr lang="zh-TW" altLang="en-US" sz="2200" b="1" dirty="0" smtClean="0">
                <a:solidFill>
                  <a:srgbClr val="FF0000"/>
                </a:solidFill>
                <a:latin typeface="微軟正黑體" panose="020B0604030504040204" pitchFamily="34" charset="-120"/>
                <a:ea typeface="微軟正黑體" panose="020B0604030504040204" pitchFamily="34" charset="-120"/>
              </a:rPr>
              <a:t>年</a:t>
            </a:r>
            <a:endParaRPr lang="en-US" altLang="zh-TW" sz="2200" b="1" dirty="0" smtClean="0">
              <a:solidFill>
                <a:srgbClr val="FF0000"/>
              </a:solidFill>
              <a:latin typeface="微軟正黑體" panose="020B0604030504040204" pitchFamily="34" charset="-120"/>
              <a:ea typeface="微軟正黑體" panose="020B0604030504040204" pitchFamily="34" charset="-120"/>
            </a:endParaRPr>
          </a:p>
          <a:p>
            <a:pPr fontAlgn="base"/>
            <a:endParaRPr lang="en-US" altLang="zh-TW" sz="2000" b="1" dirty="0">
              <a:latin typeface="微軟正黑體" panose="020B0604030504040204" pitchFamily="34" charset="-120"/>
              <a:ea typeface="微軟正黑體" panose="020B0604030504040204" pitchFamily="34" charset="-120"/>
            </a:endParaRPr>
          </a:p>
          <a:p>
            <a:pPr fontAlgn="base"/>
            <a:r>
              <a:rPr lang="zh-TW" altLang="en-US" sz="2000" dirty="0" smtClean="0">
                <a:solidFill>
                  <a:srgbClr val="00B050"/>
                </a:solidFill>
                <a:latin typeface="微軟正黑體" panose="020B0604030504040204" pitchFamily="34" charset="-120"/>
                <a:ea typeface="微軟正黑體" panose="020B0604030504040204" pitchFamily="34" charset="-120"/>
              </a:rPr>
              <a:t>董文昌</a:t>
            </a:r>
            <a:r>
              <a:rPr lang="zh-TW" altLang="en-US" sz="2000" dirty="0" smtClean="0">
                <a:latin typeface="微軟正黑體" panose="020B0604030504040204" pitchFamily="34" charset="-120"/>
                <a:ea typeface="微軟正黑體" panose="020B0604030504040204" pitchFamily="34" charset="-120"/>
              </a:rPr>
              <a:t>，歷任黃驊市副市長、市委副書記、政法委書記。</a:t>
            </a:r>
            <a:endParaRPr lang="en-US" altLang="zh-TW" sz="2000" dirty="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他亂施權力迫害法輪功及學員，使學員多人被判刑、勞教；</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隨意綁架、抄家、罰款、監視監控、強迫洗腦，施加酷刑的事更是屢屢發生。</a:t>
            </a:r>
            <a:endParaRPr lang="en-US" altLang="zh-TW" sz="2000" dirty="0" smtClean="0">
              <a:latin typeface="微軟正黑體" panose="020B0604030504040204" pitchFamily="34" charset="-120"/>
              <a:ea typeface="微軟正黑體" panose="020B0604030504040204" pitchFamily="34" charset="-120"/>
            </a:endParaRPr>
          </a:p>
          <a:p>
            <a:pPr fontAlgn="base"/>
            <a:endParaRPr lang="en-US" altLang="zh-TW" sz="2000" dirty="0">
              <a:latin typeface="微軟正黑體" panose="020B0604030504040204" pitchFamily="34" charset="-120"/>
              <a:ea typeface="微軟正黑體" panose="020B0604030504040204" pitchFamily="34" charset="-120"/>
            </a:endParaRPr>
          </a:p>
          <a:p>
            <a:pPr fontAlgn="base"/>
            <a:r>
              <a:rPr lang="zh-TW" altLang="en-US" sz="2000" dirty="0" smtClean="0">
                <a:solidFill>
                  <a:srgbClr val="00B050"/>
                </a:solidFill>
                <a:latin typeface="微軟正黑體" panose="020B0604030504040204" pitchFamily="34" charset="-120"/>
                <a:ea typeface="微軟正黑體" panose="020B0604030504040204" pitchFamily="34" charset="-120"/>
              </a:rPr>
              <a:t>董文昌</a:t>
            </a:r>
            <a:r>
              <a:rPr lang="en-US" altLang="zh-TW" sz="2000" dirty="0" smtClean="0">
                <a:latin typeface="微軟正黑體" panose="020B0604030504040204" pitchFamily="34" charset="-120"/>
                <a:ea typeface="微軟正黑體" panose="020B0604030504040204" pitchFamily="34" charset="-120"/>
              </a:rPr>
              <a:t>2014</a:t>
            </a:r>
            <a:r>
              <a:rPr lang="zh-TW" altLang="en-US" sz="2000" dirty="0" smtClean="0">
                <a:latin typeface="微軟正黑體" panose="020B0604030504040204" pitchFamily="34" charset="-120"/>
                <a:ea typeface="微軟正黑體" panose="020B0604030504040204" pitchFamily="34" charset="-120"/>
              </a:rPr>
              <a:t>年</a:t>
            </a:r>
            <a:r>
              <a:rPr lang="en-US" altLang="zh-TW" sz="2000" dirty="0" smtClean="0">
                <a:latin typeface="微軟正黑體" panose="020B0604030504040204" pitchFamily="34" charset="-120"/>
                <a:ea typeface="微軟正黑體" panose="020B0604030504040204" pitchFamily="34" charset="-120"/>
              </a:rPr>
              <a:t>12</a:t>
            </a:r>
            <a:r>
              <a:rPr lang="zh-TW" altLang="en-US" sz="2000" dirty="0" smtClean="0">
                <a:latin typeface="微軟正黑體" panose="020B0604030504040204" pitchFamily="34" charset="-120"/>
                <a:ea typeface="微軟正黑體" panose="020B0604030504040204" pitchFamily="34" charset="-120"/>
              </a:rPr>
              <a:t>月</a:t>
            </a:r>
            <a:r>
              <a:rPr lang="zh-TW" altLang="en-US" sz="2000" dirty="0">
                <a:latin typeface="微軟正黑體" panose="020B0604030504040204" pitchFamily="34" charset="-120"/>
                <a:ea typeface="微軟正黑體" panose="020B0604030504040204" pitchFamily="34" charset="-120"/>
              </a:rPr>
              <a:t>被</a:t>
            </a:r>
            <a:r>
              <a:rPr lang="zh-TW" altLang="en-US" sz="2000" dirty="0" smtClean="0">
                <a:latin typeface="微軟正黑體" panose="020B0604030504040204" pitchFamily="34" charset="-120"/>
                <a:ea typeface="微軟正黑體" panose="020B0604030504040204" pitchFamily="34" charset="-120"/>
              </a:rPr>
              <a:t>查，先是被監視居住而後被抓，</a:t>
            </a:r>
            <a:endParaRPr lang="en-US" altLang="zh-TW" sz="2000" dirty="0" smtClean="0">
              <a:latin typeface="微軟正黑體" panose="020B0604030504040204" pitchFamily="34" charset="-120"/>
              <a:ea typeface="微軟正黑體" panose="020B0604030504040204" pitchFamily="34" charset="-120"/>
            </a:endParaRPr>
          </a:p>
          <a:p>
            <a:pPr fontAlgn="base"/>
            <a:r>
              <a:rPr lang="en-US" altLang="zh-TW" sz="2000" dirty="0" smtClean="0">
                <a:latin typeface="微軟正黑體" panose="020B0604030504040204" pitchFamily="34" charset="-120"/>
                <a:ea typeface="微軟正黑體" panose="020B0604030504040204" pitchFamily="34" charset="-120"/>
              </a:rPr>
              <a:t>2015</a:t>
            </a:r>
            <a:r>
              <a:rPr lang="zh-TW" altLang="en-US" sz="2000" dirty="0" smtClean="0">
                <a:latin typeface="微軟正黑體" panose="020B0604030504040204" pitchFamily="34" charset="-120"/>
                <a:ea typeface="微軟正黑體" panose="020B0604030504040204" pitchFamily="34" charset="-120"/>
              </a:rPr>
              <a:t>年</a:t>
            </a:r>
            <a:r>
              <a:rPr lang="en-US" altLang="zh-TW" sz="2000" dirty="0" smtClean="0">
                <a:latin typeface="微軟正黑體" panose="020B0604030504040204" pitchFamily="34" charset="-120"/>
                <a:ea typeface="微軟正黑體" panose="020B0604030504040204" pitchFamily="34" charset="-120"/>
              </a:rPr>
              <a:t>7</a:t>
            </a:r>
            <a:r>
              <a:rPr lang="zh-TW" altLang="en-US" sz="2000" dirty="0" smtClean="0">
                <a:latin typeface="微軟正黑體" panose="020B0604030504040204" pitchFamily="34" charset="-120"/>
                <a:ea typeface="微軟正黑體" panose="020B0604030504040204" pitchFamily="34" charset="-120"/>
              </a:rPr>
              <a:t>月</a:t>
            </a:r>
            <a:r>
              <a:rPr lang="en-US" altLang="zh-TW" sz="2000" dirty="0" smtClean="0">
                <a:latin typeface="微軟正黑體" panose="020B0604030504040204" pitchFamily="34" charset="-120"/>
                <a:ea typeface="微軟正黑體" panose="020B0604030504040204" pitchFamily="34" charset="-120"/>
              </a:rPr>
              <a:t>23</a:t>
            </a:r>
            <a:r>
              <a:rPr lang="zh-TW" altLang="en-US" sz="2000" dirty="0" smtClean="0">
                <a:latin typeface="微軟正黑體" panose="020B0604030504040204" pitchFamily="34" charset="-120"/>
                <a:ea typeface="微軟正黑體" panose="020B0604030504040204" pitchFamily="34" charset="-120"/>
              </a:rPr>
              <a:t>日，滄州市新華區法院初審判決董文昌</a:t>
            </a:r>
            <a:r>
              <a:rPr lang="zh-TW" altLang="en-US" sz="2000" dirty="0" smtClean="0">
                <a:solidFill>
                  <a:srgbClr val="FF0000"/>
                </a:solidFill>
                <a:latin typeface="微軟正黑體" panose="020B0604030504040204" pitchFamily="34" charset="-120"/>
                <a:ea typeface="微軟正黑體" panose="020B0604030504040204" pitchFamily="34" charset="-120"/>
              </a:rPr>
              <a:t>刑期</a:t>
            </a:r>
            <a:r>
              <a:rPr lang="en-US" altLang="zh-TW" sz="2000" dirty="0" smtClean="0">
                <a:solidFill>
                  <a:srgbClr val="FF0000"/>
                </a:solidFill>
                <a:latin typeface="微軟正黑體" panose="020B0604030504040204" pitchFamily="34" charset="-120"/>
                <a:ea typeface="微軟正黑體" panose="020B0604030504040204" pitchFamily="34" charset="-120"/>
              </a:rPr>
              <a:t>12</a:t>
            </a:r>
            <a:r>
              <a:rPr lang="zh-TW" altLang="en-US" sz="2000" dirty="0" smtClean="0">
                <a:solidFill>
                  <a:srgbClr val="FF0000"/>
                </a:solidFill>
                <a:latin typeface="微軟正黑體" panose="020B0604030504040204" pitchFamily="34" charset="-120"/>
                <a:ea typeface="微軟正黑體" panose="020B0604030504040204" pitchFamily="34" charset="-120"/>
              </a:rPr>
              <a:t>年</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沒收個人財產四十萬元，二百余萬元受賄所得被上繳。</a:t>
            </a:r>
            <a:endParaRPr lang="en-US" altLang="zh-TW" sz="2000" dirty="0" smtClean="0">
              <a:latin typeface="微軟正黑體" panose="020B0604030504040204" pitchFamily="34" charset="-120"/>
              <a:ea typeface="微軟正黑體" panose="020B0604030504040204" pitchFamily="34" charset="-120"/>
            </a:endParaRPr>
          </a:p>
          <a:p>
            <a:pPr fontAlgn="base"/>
            <a:endParaRPr lang="en-US" altLang="zh-TW" sz="2000" dirty="0">
              <a:latin typeface="微軟正黑體" panose="020B0604030504040204" pitchFamily="34" charset="-120"/>
              <a:ea typeface="微軟正黑體" panose="020B0604030504040204" pitchFamily="34" charset="-120"/>
            </a:endParaRPr>
          </a:p>
          <a:p>
            <a:pPr fontAlgn="base"/>
            <a:r>
              <a:rPr lang="zh-TW" altLang="en-US" sz="2200" b="1" dirty="0" smtClean="0">
                <a:latin typeface="微軟正黑體" panose="020B0604030504040204" pitchFamily="34" charset="-120"/>
                <a:ea typeface="微軟正黑體" panose="020B0604030504040204" pitchFamily="34" charset="-120"/>
              </a:rPr>
              <a:t>積極布置迫害，滄州市鹽山縣六一零主任，</a:t>
            </a:r>
            <a:r>
              <a:rPr lang="zh-TW" altLang="en-US" sz="2200" b="1" dirty="0" smtClean="0">
                <a:solidFill>
                  <a:srgbClr val="00B050"/>
                </a:solidFill>
                <a:latin typeface="微軟正黑體" panose="020B0604030504040204" pitchFamily="34" charset="-120"/>
                <a:ea typeface="微軟正黑體" panose="020B0604030504040204" pitchFamily="34" charset="-120"/>
              </a:rPr>
              <a:t>孫保元，</a:t>
            </a:r>
            <a:r>
              <a:rPr lang="zh-TW" altLang="en-US" sz="2200" b="1" dirty="0" smtClean="0">
                <a:solidFill>
                  <a:srgbClr val="FF0000"/>
                </a:solidFill>
                <a:latin typeface="微軟正黑體" panose="020B0604030504040204" pitchFamily="34" charset="-120"/>
                <a:ea typeface="微軟正黑體" panose="020B0604030504040204" pitchFamily="34" charset="-120"/>
              </a:rPr>
              <a:t>車禍死亡，年</a:t>
            </a:r>
            <a:r>
              <a:rPr lang="en-US" altLang="zh-TW" sz="2200" b="1" dirty="0" smtClean="0">
                <a:solidFill>
                  <a:srgbClr val="FF0000"/>
                </a:solidFill>
                <a:latin typeface="微軟正黑體" panose="020B0604030504040204" pitchFamily="34" charset="-120"/>
                <a:ea typeface="微軟正黑體" panose="020B0604030504040204" pitchFamily="34" charset="-120"/>
              </a:rPr>
              <a:t>44</a:t>
            </a:r>
            <a:r>
              <a:rPr lang="zh-TW" altLang="en-US" sz="2200" b="1" dirty="0" smtClean="0">
                <a:solidFill>
                  <a:srgbClr val="FF0000"/>
                </a:solidFill>
                <a:latin typeface="微軟正黑體" panose="020B0604030504040204" pitchFamily="34" charset="-120"/>
                <a:ea typeface="微軟正黑體" panose="020B0604030504040204" pitchFamily="34" charset="-120"/>
              </a:rPr>
              <a:t>歲</a:t>
            </a:r>
            <a:endParaRPr lang="en-US" altLang="zh-TW" sz="2200" b="1" dirty="0" smtClean="0">
              <a:solidFill>
                <a:srgbClr val="FF0000"/>
              </a:solidFill>
              <a:latin typeface="微軟正黑體" panose="020B0604030504040204" pitchFamily="34" charset="-120"/>
              <a:ea typeface="微軟正黑體" panose="020B0604030504040204" pitchFamily="34" charset="-120"/>
            </a:endParaRPr>
          </a:p>
          <a:p>
            <a:pPr fontAlgn="base"/>
            <a:endParaRPr lang="zh-TW" altLang="en-US" sz="2000" b="1" dirty="0">
              <a:solidFill>
                <a:srgbClr val="FF0000"/>
              </a:solidFill>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河北滄州市鹽山縣防範辦</a:t>
            </a:r>
            <a:r>
              <a:rPr lang="en-US" altLang="zh-TW" sz="2000" dirty="0" smtClean="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六一零</a:t>
            </a:r>
            <a:r>
              <a:rPr lang="en-US" altLang="zh-TW" sz="2000" dirty="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主任</a:t>
            </a:r>
            <a:r>
              <a:rPr lang="zh-TW" altLang="en-US" sz="2000" dirty="0" smtClean="0">
                <a:solidFill>
                  <a:srgbClr val="00B050"/>
                </a:solidFill>
                <a:latin typeface="微軟正黑體" panose="020B0604030504040204" pitchFamily="34" charset="-120"/>
                <a:ea typeface="微軟正黑體" panose="020B0604030504040204" pitchFamily="34" charset="-120"/>
              </a:rPr>
              <a:t>孫保元</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上任不久即積極迫害法輪功。包括：物色情報資訊員、嚴密監控法輪功重點人員</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、分配「轉化」指標、增加迫害經費、獎勵整治突出的單位等迫害</a:t>
            </a:r>
            <a:r>
              <a:rPr lang="zh-TW" altLang="en-US" sz="2000" dirty="0">
                <a:latin typeface="微軟正黑體" panose="020B0604030504040204" pitchFamily="34" charset="-120"/>
                <a:ea typeface="微軟正黑體" panose="020B0604030504040204" pitchFamily="34" charset="-120"/>
              </a:rPr>
              <a:t>手段</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然而，他佈置的迫害剛剛開始，</a:t>
            </a:r>
            <a:r>
              <a:rPr lang="en-US" altLang="zh-TW" sz="2000" dirty="0" smtClean="0">
                <a:latin typeface="微軟正黑體" panose="020B0604030504040204" pitchFamily="34" charset="-120"/>
                <a:ea typeface="微軟正黑體" panose="020B0604030504040204" pitchFamily="34" charset="-120"/>
              </a:rPr>
              <a:t>2010</a:t>
            </a:r>
            <a:r>
              <a:rPr lang="zh-TW" altLang="en-US" sz="2000" dirty="0" smtClean="0">
                <a:latin typeface="微軟正黑體" panose="020B0604030504040204" pitchFamily="34" charset="-120"/>
                <a:ea typeface="微軟正黑體" panose="020B0604030504040204" pitchFamily="34" charset="-120"/>
              </a:rPr>
              <a:t>年</a:t>
            </a:r>
            <a:r>
              <a:rPr lang="en-US" altLang="zh-TW" sz="2000" dirty="0" smtClean="0">
                <a:latin typeface="微軟正黑體" panose="020B0604030504040204" pitchFamily="34" charset="-120"/>
                <a:ea typeface="微軟正黑體" panose="020B0604030504040204" pitchFamily="34" charset="-120"/>
              </a:rPr>
              <a:t>5</a:t>
            </a:r>
            <a:r>
              <a:rPr lang="zh-TW" altLang="en-US" sz="2000" dirty="0" smtClean="0">
                <a:latin typeface="微軟正黑體" panose="020B0604030504040204" pitchFamily="34" charset="-120"/>
                <a:ea typeface="微軟正黑體" panose="020B0604030504040204" pitchFamily="34" charset="-120"/>
              </a:rPr>
              <a:t>月</a:t>
            </a:r>
            <a:r>
              <a:rPr lang="en-US" altLang="zh-TW" sz="2000" dirty="0" smtClean="0">
                <a:latin typeface="微軟正黑體" panose="020B0604030504040204" pitchFamily="34" charset="-120"/>
                <a:ea typeface="微軟正黑體" panose="020B0604030504040204" pitchFamily="34" charset="-120"/>
              </a:rPr>
              <a:t>30</a:t>
            </a:r>
            <a:r>
              <a:rPr lang="zh-TW" altLang="en-US" sz="2000" dirty="0" smtClean="0">
                <a:latin typeface="微軟正黑體" panose="020B0604030504040204" pitchFamily="34" charset="-120"/>
                <a:ea typeface="微軟正黑體" panose="020B0604030504040204" pitchFamily="34" charset="-120"/>
              </a:rPr>
              <a:t>日，</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smtClean="0">
                <a:solidFill>
                  <a:srgbClr val="00B050"/>
                </a:solidFill>
                <a:latin typeface="微軟正黑體" panose="020B0604030504040204" pitchFamily="34" charset="-120"/>
                <a:ea typeface="微軟正黑體" panose="020B0604030504040204" pitchFamily="34" charset="-120"/>
              </a:rPr>
              <a:t>孫保元</a:t>
            </a:r>
            <a:r>
              <a:rPr lang="zh-TW" altLang="en-US" sz="2000" dirty="0" smtClean="0">
                <a:latin typeface="微軟正黑體" panose="020B0604030504040204" pitchFamily="34" charset="-120"/>
                <a:ea typeface="微軟正黑體" panose="020B0604030504040204" pitchFamily="34" charset="-120"/>
              </a:rPr>
              <a:t>駕駛的汽車就與一輛貨車相撞，他本人撇下妻兒撒手人寰，</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再次驗證了六一零是死亡職位的說法真實不虛，年僅四十四歲。</a:t>
            </a:r>
            <a:endParaRPr lang="zh-TW" altLang="en-US" sz="20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5426494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矩形 5"/>
          <p:cNvSpPr txBox="1"/>
          <p:nvPr/>
        </p:nvSpPr>
        <p:spPr>
          <a:xfrm>
            <a:off x="318738" y="184307"/>
            <a:ext cx="6237282" cy="769003"/>
          </a:xfrm>
          <a:prstGeom prst="rect">
            <a:avLst/>
          </a:prstGeom>
          <a:ln w="12700">
            <a:miter lim="400000"/>
          </a:ln>
          <a:extLst>
            <a:ext uri="{C572A759-6A51-4108-AA02-DFA0A04FC94B}">
              <ma14:wrappingTextBoxFlag xmlns="" xmlns:ma14="http://schemas.microsoft.com/office/mac/drawingml/2011/main" val="1"/>
            </a:ext>
          </a:extLst>
        </p:spPr>
        <p:txBody>
          <a:bodyPr wrap="none" lIns="45503" tIns="45503" rIns="45503" bIns="45503">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a:t>11-3. XX市官員惡報實例</a:t>
            </a:r>
          </a:p>
        </p:txBody>
      </p:sp>
      <p:grpSp>
        <p:nvGrpSpPr>
          <p:cNvPr id="214" name="矩形 3"/>
          <p:cNvGrpSpPr/>
          <p:nvPr/>
        </p:nvGrpSpPr>
        <p:grpSpPr>
          <a:xfrm>
            <a:off x="13399" y="-2"/>
            <a:ext cx="9130603" cy="836718"/>
            <a:chOff x="-1" y="-2"/>
            <a:chExt cx="12985745" cy="1189997"/>
          </a:xfrm>
          <a:solidFill>
            <a:schemeClr val="accent2">
              <a:lumMod val="60000"/>
              <a:lumOff val="40000"/>
            </a:schemeClr>
          </a:solidFill>
        </p:grpSpPr>
        <p:sp>
          <p:nvSpPr>
            <p:cNvPr id="212" name="矩形"/>
            <p:cNvSpPr/>
            <p:nvPr/>
          </p:nvSpPr>
          <p:spPr>
            <a:xfrm>
              <a:off x="-1" y="-2"/>
              <a:ext cx="12985745" cy="1189997"/>
            </a:xfrm>
            <a:prstGeom prst="rect">
              <a:avLst/>
            </a:prstGeom>
            <a:grpFill/>
            <a:ln w="12700" cap="flat">
              <a:noFill/>
              <a:miter lim="400000"/>
            </a:ln>
            <a:effectLst/>
          </p:spPr>
          <p:txBody>
            <a:bodyPr wrap="square" lIns="65022" tIns="65022" rIns="65022" bIns="65022" numCol="1" anchor="ctr">
              <a:noAutofit/>
            </a:bodyPr>
            <a:lstStyle/>
            <a:p>
              <a:pPr defTabSz="910112"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213" name="9-3. 株洲市官員惡報實例"/>
            <p:cNvSpPr txBox="1"/>
            <p:nvPr/>
          </p:nvSpPr>
          <p:spPr>
            <a:xfrm>
              <a:off x="-1" y="63893"/>
              <a:ext cx="12985745" cy="1062209"/>
            </a:xfrm>
            <a:prstGeom prst="rect">
              <a:avLst/>
            </a:prstGeom>
            <a:grp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r>
                <a:rPr sz="4000" kern="0" dirty="0"/>
                <a:t> </a:t>
              </a:r>
              <a:r>
                <a:rPr lang="en-US" sz="4000" kern="0" dirty="0" smtClean="0"/>
                <a:t>9</a:t>
              </a:r>
              <a:r>
                <a:rPr sz="4000" kern="0" dirty="0" smtClean="0"/>
                <a:t>-</a:t>
              </a:r>
              <a:r>
                <a:rPr lang="en-US" sz="4000" dirty="0"/>
                <a:t>4</a:t>
              </a:r>
              <a:r>
                <a:rPr sz="4000" kern="0" dirty="0" smtClean="0"/>
                <a:t>.</a:t>
              </a:r>
              <a:r>
                <a:rPr lang="zh-TW" altLang="en-US" sz="4000" dirty="0">
                  <a:solidFill>
                    <a:schemeClr val="bg1"/>
                  </a:solidFill>
                  <a:latin typeface="微軟正黑體" panose="020B0604030504040204" pitchFamily="34" charset="-120"/>
                  <a:ea typeface="微軟正黑體" panose="020B0604030504040204" pitchFamily="34" charset="-120"/>
                </a:rPr>
                <a:t>滄州市</a:t>
              </a:r>
              <a:endParaRPr sz="4000" kern="0" dirty="0"/>
            </a:p>
          </p:txBody>
        </p:sp>
      </p:grpSp>
      <p:sp>
        <p:nvSpPr>
          <p:cNvPr id="218" name="矩形 4"/>
          <p:cNvSpPr/>
          <p:nvPr/>
        </p:nvSpPr>
        <p:spPr>
          <a:xfrm>
            <a:off x="53414" y="945567"/>
            <a:ext cx="9000060" cy="5943133"/>
          </a:xfrm>
          <a:prstGeom prst="rect">
            <a:avLst/>
          </a:prstGeom>
          <a:ln>
            <a:solidFill>
              <a:srgbClr val="984807"/>
            </a:solidFill>
          </a:ln>
          <a:extLst>
            <a:ext uri="{C572A759-6A51-4108-AA02-DFA0A04FC94B}">
              <ma14:wrappingTextBoxFlag xmlns="" xmlns:ma14="http://schemas.microsoft.com/office/mac/drawingml/2011/main" val="1"/>
            </a:ext>
          </a:extLst>
        </p:spPr>
        <p:txBody>
          <a:bodyPr lIns="31988" tIns="31988" rIns="31988" bIns="31988">
            <a:spAutoFit/>
          </a:bodyPr>
          <a:lstStyle/>
          <a:p>
            <a:pPr algn="ctr" defTabSz="8929">
              <a:lnSpc>
                <a:spcPct val="110000"/>
              </a:lnSpc>
              <a:tabLst>
                <a:tab pos="248850" algn="l"/>
                <a:tab pos="497694" algn="l"/>
                <a:tab pos="746601" algn="l"/>
                <a:tab pos="995448" algn="l"/>
                <a:tab pos="1244289" algn="l"/>
                <a:tab pos="1493166" algn="l"/>
                <a:tab pos="1741972" algn="l"/>
                <a:tab pos="1990893" algn="l"/>
                <a:tab pos="2239741" algn="l"/>
                <a:tab pos="2488584" algn="l"/>
                <a:tab pos="2737478" algn="l"/>
                <a:tab pos="2986312" algn="l"/>
              </a:tabLst>
              <a:defRPr>
                <a:solidFill>
                  <a:srgbClr val="0433FF"/>
                </a:solidFill>
              </a:defRPr>
            </a:pPr>
            <a:r>
              <a:rPr lang="zh-TW" altLang="en-US" sz="2000" b="1" dirty="0" smtClean="0">
                <a:solidFill>
                  <a:srgbClr val="00B0F0"/>
                </a:solidFill>
                <a:latin typeface="微軟正黑體" panose="020B0604030504040204" pitchFamily="34" charset="-120"/>
                <a:ea typeface="微軟正黑體" panose="020B0604030504040204" pitchFamily="34" charset="-120"/>
              </a:rPr>
              <a:t>師父</a:t>
            </a:r>
            <a:r>
              <a:rPr lang="zh-TW" altLang="en-US" sz="2000" b="1" dirty="0">
                <a:solidFill>
                  <a:srgbClr val="00B0F0"/>
                </a:solidFill>
                <a:latin typeface="微軟正黑體" panose="020B0604030504040204" pitchFamily="34" charset="-120"/>
                <a:ea typeface="微軟正黑體" panose="020B0604030504040204" pitchFamily="34" charset="-120"/>
              </a:rPr>
              <a:t>救了我哥一</a:t>
            </a:r>
            <a:r>
              <a:rPr lang="zh-TW" altLang="en-US" sz="2000" b="1" dirty="0" smtClean="0">
                <a:solidFill>
                  <a:srgbClr val="00B0F0"/>
                </a:solidFill>
                <a:latin typeface="微軟正黑體" panose="020B0604030504040204" pitchFamily="34" charset="-120"/>
                <a:ea typeface="微軟正黑體" panose="020B0604030504040204" pitchFamily="34" charset="-120"/>
              </a:rPr>
              <a:t>命</a:t>
            </a:r>
            <a:r>
              <a:rPr lang="en-US" altLang="zh-TW" sz="2000" dirty="0" smtClean="0">
                <a:solidFill>
                  <a:schemeClr val="tx1"/>
                </a:solidFill>
                <a:latin typeface="微軟正黑體" panose="020B0604030504040204" pitchFamily="34" charset="-120"/>
                <a:ea typeface="微軟正黑體" panose="020B0604030504040204" pitchFamily="34" charset="-120"/>
              </a:rPr>
              <a:t>【</a:t>
            </a:r>
            <a:r>
              <a:rPr lang="zh-TW" altLang="en-US" sz="2000" dirty="0">
                <a:solidFill>
                  <a:schemeClr val="tx1"/>
                </a:solidFill>
                <a:latin typeface="微軟正黑體" panose="020B0604030504040204" pitchFamily="34" charset="-120"/>
                <a:ea typeface="微軟正黑體" panose="020B0604030504040204" pitchFamily="34" charset="-120"/>
              </a:rPr>
              <a:t>明慧網二零一五年七月十四日</a:t>
            </a:r>
            <a:r>
              <a:rPr lang="en-US" altLang="zh-TW" sz="2000" dirty="0" smtClean="0">
                <a:solidFill>
                  <a:schemeClr val="tx1"/>
                </a:solidFill>
                <a:latin typeface="微軟正黑體" panose="020B0604030504040204" pitchFamily="34" charset="-120"/>
                <a:ea typeface="微軟正黑體" panose="020B0604030504040204" pitchFamily="34" charset="-120"/>
              </a:rPr>
              <a:t>】</a:t>
            </a:r>
            <a:endParaRPr lang="zh-TW" altLang="en-US" sz="2000" dirty="0">
              <a:solidFill>
                <a:schemeClr val="tx1"/>
              </a:solidFill>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我</a:t>
            </a:r>
            <a:r>
              <a:rPr lang="zh-TW" altLang="en-US" sz="2000" dirty="0">
                <a:latin typeface="微軟正黑體" panose="020B0604030504040204" pitchFamily="34" charset="-120"/>
                <a:ea typeface="微軟正黑體" panose="020B0604030504040204" pitchFamily="34" charset="-120"/>
              </a:rPr>
              <a:t>是河北省</a:t>
            </a:r>
            <a:r>
              <a:rPr lang="zh-TW" altLang="en-US" sz="2000" dirty="0">
                <a:solidFill>
                  <a:schemeClr val="accent6">
                    <a:lumMod val="50000"/>
                  </a:schemeClr>
                </a:solidFill>
                <a:latin typeface="微軟正黑體" panose="020B0604030504040204" pitchFamily="34" charset="-120"/>
                <a:ea typeface="微軟正黑體" panose="020B0604030504040204" pitchFamily="34" charset="-120"/>
              </a:rPr>
              <a:t>滄州市鹽山縣</a:t>
            </a:r>
            <a:r>
              <a:rPr lang="zh-TW" altLang="en-US" sz="2000" dirty="0">
                <a:latin typeface="微軟正黑體" panose="020B0604030504040204" pitchFamily="34" charset="-120"/>
                <a:ea typeface="微軟正黑體" panose="020B0604030504040204" pitchFamily="34" charset="-120"/>
              </a:rPr>
              <a:t>某村村民。我和我媽修煉大法</a:t>
            </a:r>
            <a:r>
              <a:rPr lang="zh-TW" altLang="en-US" sz="2000" dirty="0" smtClean="0">
                <a:latin typeface="微軟正黑體" panose="020B0604030504040204" pitchFamily="34" charset="-120"/>
                <a:ea typeface="微軟正黑體" panose="020B0604030504040204" pitchFamily="34" charset="-120"/>
              </a:rPr>
              <a:t>。</a:t>
            </a:r>
            <a:r>
              <a:rPr lang="en-US" altLang="zh-TW" sz="2000" dirty="0" smtClean="0">
                <a:latin typeface="微軟正黑體" panose="020B0604030504040204" pitchFamily="34" charset="-120"/>
                <a:ea typeface="微軟正黑體" panose="020B0604030504040204" pitchFamily="34" charset="-120"/>
              </a:rPr>
              <a:t>2014</a:t>
            </a:r>
            <a:r>
              <a:rPr lang="zh-TW" altLang="en-US" sz="2000" dirty="0" smtClean="0">
                <a:latin typeface="微軟正黑體" panose="020B0604030504040204" pitchFamily="34" charset="-120"/>
                <a:ea typeface="微軟正黑體" panose="020B0604030504040204" pitchFamily="34" charset="-120"/>
              </a:rPr>
              <a:t>年</a:t>
            </a:r>
            <a:r>
              <a:rPr lang="zh-TW" altLang="en-US" sz="2000" dirty="0">
                <a:latin typeface="微軟正黑體" panose="020B0604030504040204" pitchFamily="34" charset="-120"/>
                <a:ea typeface="微軟正黑體" panose="020B0604030504040204" pitchFamily="34" charset="-120"/>
              </a:rPr>
              <a:t>皇</a:t>
            </a:r>
            <a:r>
              <a:rPr lang="zh-TW" altLang="en-US" sz="2000" dirty="0" smtClean="0">
                <a:latin typeface="微軟正黑體" panose="020B0604030504040204" pitchFamily="34" charset="-120"/>
                <a:ea typeface="微軟正黑體" panose="020B0604030504040204" pitchFamily="34" charset="-120"/>
              </a:rPr>
              <a:t>曆</a:t>
            </a:r>
            <a:r>
              <a:rPr lang="en-US" altLang="zh-TW" sz="2000" dirty="0" smtClean="0">
                <a:latin typeface="微軟正黑體" panose="020B0604030504040204" pitchFamily="34" charset="-120"/>
                <a:ea typeface="微軟正黑體" panose="020B0604030504040204" pitchFamily="34" charset="-120"/>
              </a:rPr>
              <a:t>2</a:t>
            </a:r>
            <a:r>
              <a:rPr lang="zh-TW" altLang="en-US" sz="2000" dirty="0" smtClean="0">
                <a:latin typeface="微軟正黑體" panose="020B0604030504040204" pitchFamily="34" charset="-120"/>
                <a:ea typeface="微軟正黑體" panose="020B0604030504040204" pitchFamily="34" charset="-120"/>
              </a:rPr>
              <a:t>月</a:t>
            </a:r>
            <a:r>
              <a:rPr lang="en-US" altLang="zh-TW" sz="2000" dirty="0" smtClean="0">
                <a:latin typeface="微軟正黑體" panose="020B0604030504040204" pitchFamily="34" charset="-120"/>
                <a:ea typeface="微軟正黑體" panose="020B0604030504040204" pitchFamily="34" charset="-120"/>
              </a:rPr>
              <a:t>25</a:t>
            </a:r>
            <a:r>
              <a:rPr lang="zh-TW" altLang="en-US" sz="2000" dirty="0" smtClean="0">
                <a:latin typeface="微軟正黑體" panose="020B0604030504040204" pitchFamily="34" charset="-120"/>
                <a:ea typeface="微軟正黑體" panose="020B0604030504040204" pitchFamily="34" charset="-120"/>
              </a:rPr>
              <a:t>日</a:t>
            </a:r>
            <a:r>
              <a:rPr lang="zh-TW" altLang="en-US" sz="2000" dirty="0">
                <a:latin typeface="微軟正黑體" panose="020B0604030504040204" pitchFamily="34" charset="-120"/>
                <a:ea typeface="微軟正黑體" panose="020B0604030504040204" pitchFamily="34" charset="-120"/>
              </a:rPr>
              <a:t>，哥哥和同村的幾</a:t>
            </a:r>
            <a:r>
              <a:rPr lang="zh-TW" altLang="en-US" sz="2000" dirty="0" smtClean="0">
                <a:latin typeface="微軟正黑體" panose="020B0604030504040204" pitchFamily="34" charset="-120"/>
                <a:ea typeface="微軟正黑體" panose="020B0604030504040204" pitchFamily="34" charset="-120"/>
              </a:rPr>
              <a:t>個人看到</a:t>
            </a:r>
            <a:r>
              <a:rPr lang="zh-TW" altLang="en-US" sz="2000" dirty="0">
                <a:latin typeface="微軟正黑體" panose="020B0604030504040204" pitchFamily="34" charset="-120"/>
                <a:ea typeface="微軟正黑體" panose="020B0604030504040204" pitchFamily="34" charset="-120"/>
              </a:rPr>
              <a:t>有些人家把電線接在了路邊的電線</a:t>
            </a:r>
            <a:r>
              <a:rPr lang="zh-TW" altLang="en-US" sz="2000" dirty="0" smtClean="0">
                <a:latin typeface="微軟正黑體" panose="020B0604030504040204" pitchFamily="34" charset="-120"/>
                <a:ea typeface="微軟正黑體" panose="020B0604030504040204" pitchFamily="34" charset="-120"/>
              </a:rPr>
              <a:t>上，同伴用</a:t>
            </a:r>
            <a:r>
              <a:rPr lang="zh-TW" altLang="en-US" sz="2000" dirty="0">
                <a:latin typeface="微軟正黑體" panose="020B0604030504040204" pitchFamily="34" charset="-120"/>
                <a:ea typeface="微軟正黑體" panose="020B0604030504040204" pitchFamily="34" charset="-120"/>
              </a:rPr>
              <a:t>竹竿往電線上面掛線，哥哥</a:t>
            </a:r>
            <a:r>
              <a:rPr lang="zh-TW" altLang="en-US" sz="2000" dirty="0" smtClean="0">
                <a:latin typeface="微軟正黑體" panose="020B0604030504040204" pitchFamily="34" charset="-120"/>
                <a:ea typeface="微軟正黑體" panose="020B0604030504040204" pitchFamily="34" charset="-120"/>
              </a:rPr>
              <a:t>手拿</a:t>
            </a:r>
            <a:r>
              <a:rPr lang="zh-TW" altLang="en-US" sz="2000" dirty="0">
                <a:latin typeface="微軟正黑體" panose="020B0604030504040204" pitchFamily="34" charset="-120"/>
                <a:ea typeface="微軟正黑體" panose="020B0604030504040204" pitchFamily="34" charset="-120"/>
              </a:rPr>
              <a:t>著電線的另一端</a:t>
            </a:r>
            <a:r>
              <a:rPr lang="zh-TW" altLang="en-US" sz="2000" dirty="0" smtClean="0">
                <a:latin typeface="微軟正黑體" panose="020B0604030504040204" pitchFamily="34" charset="-120"/>
                <a:ea typeface="微軟正黑體" panose="020B0604030504040204" pitchFamily="34" charset="-120"/>
              </a:rPr>
              <a:t>。</a:t>
            </a:r>
            <a:r>
              <a:rPr lang="zh-TW" altLang="en-US" sz="2000" dirty="0">
                <a:latin typeface="微軟正黑體" panose="020B0604030504040204" pitchFamily="34" charset="-120"/>
                <a:ea typeface="微軟正黑體" panose="020B0604030504040204" pitchFamily="34" charset="-120"/>
              </a:rPr>
              <a:t>但</a:t>
            </a:r>
            <a:r>
              <a:rPr lang="zh-TW" altLang="en-US" sz="2000" dirty="0" smtClean="0">
                <a:latin typeface="微軟正黑體" panose="020B0604030504040204" pitchFamily="34" charset="-120"/>
                <a:ea typeface="微軟正黑體" panose="020B0604030504040204" pitchFamily="34" charset="-120"/>
              </a:rPr>
              <a:t>就</a:t>
            </a:r>
            <a:r>
              <a:rPr lang="zh-TW" altLang="en-US" sz="2000" dirty="0">
                <a:latin typeface="微軟正黑體" panose="020B0604030504040204" pitchFamily="34" charset="-120"/>
                <a:ea typeface="微軟正黑體" panose="020B0604030504040204" pitchFamily="34" charset="-120"/>
              </a:rPr>
              <a:t>在同伴往上掛線的瞬間，我哥往後一仰，口吐白沫，不省人事了</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a:latin typeface="微軟正黑體" panose="020B0604030504040204" pitchFamily="34" charset="-120"/>
              <a:ea typeface="微軟正黑體" panose="020B0604030504040204" pitchFamily="34" charset="-120"/>
            </a:endParaRPr>
          </a:p>
          <a:p>
            <a:pPr fontAlgn="base"/>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我</a:t>
            </a:r>
            <a:r>
              <a:rPr lang="zh-TW" altLang="en-US" sz="2000" dirty="0">
                <a:latin typeface="微軟正黑體" panose="020B0604030504040204" pitchFamily="34" charset="-120"/>
                <a:ea typeface="微軟正黑體" panose="020B0604030504040204" pitchFamily="34" charset="-120"/>
              </a:rPr>
              <a:t>娘</a:t>
            </a:r>
            <a:r>
              <a:rPr lang="zh-TW" altLang="en-US" sz="2000" dirty="0" smtClean="0">
                <a:latin typeface="微軟正黑體" panose="020B0604030504040204" pitchFamily="34" charset="-120"/>
                <a:ea typeface="微軟正黑體" panose="020B0604030504040204" pitchFamily="34" charset="-120"/>
              </a:rPr>
              <a:t>當時在</a:t>
            </a:r>
            <a:r>
              <a:rPr lang="zh-TW" altLang="en-US" sz="2000" dirty="0">
                <a:latin typeface="微軟正黑體" panose="020B0604030504040204" pitchFamily="34" charset="-120"/>
                <a:ea typeface="微軟正黑體" panose="020B0604030504040204" pitchFamily="34" charset="-120"/>
              </a:rPr>
              <a:t>就</a:t>
            </a:r>
            <a:r>
              <a:rPr lang="zh-TW" altLang="en-US" sz="2000" dirty="0" smtClean="0">
                <a:latin typeface="微軟正黑體" panose="020B0604030504040204" pitchFamily="34" charset="-120"/>
                <a:ea typeface="微軟正黑體" panose="020B0604030504040204" pitchFamily="34" charset="-120"/>
              </a:rPr>
              <a:t>哥哥身邊，哥哥</a:t>
            </a:r>
            <a:r>
              <a:rPr lang="zh-TW" altLang="en-US" sz="2000" dirty="0">
                <a:latin typeface="微軟正黑體" panose="020B0604030504040204" pitchFamily="34" charset="-120"/>
                <a:ea typeface="微軟正黑體" panose="020B0604030504040204" pitchFamily="34" charset="-120"/>
              </a:rPr>
              <a:t>身上戴</a:t>
            </a:r>
            <a:r>
              <a:rPr lang="zh-TW" altLang="en-US" sz="2000" dirty="0" smtClean="0">
                <a:latin typeface="微軟正黑體" panose="020B0604030504040204" pitchFamily="34" charset="-120"/>
                <a:ea typeface="微軟正黑體" panose="020B0604030504040204" pitchFamily="34" charset="-120"/>
              </a:rPr>
              <a:t>著真相</a:t>
            </a:r>
            <a:r>
              <a:rPr lang="zh-TW" altLang="en-US" sz="2000" dirty="0">
                <a:latin typeface="微軟正黑體" panose="020B0604030504040204" pitchFamily="34" charset="-120"/>
                <a:ea typeface="微軟正黑體" panose="020B0604030504040204" pitchFamily="34" charset="-120"/>
              </a:rPr>
              <a:t>護身符</a:t>
            </a:r>
            <a:r>
              <a:rPr lang="zh-TW" altLang="en-US" sz="2000" dirty="0" smtClean="0">
                <a:latin typeface="微軟正黑體" panose="020B0604030504040204" pitchFamily="34" charset="-120"/>
                <a:ea typeface="微軟正黑體" panose="020B0604030504040204" pitchFamily="34" charset="-120"/>
              </a:rPr>
              <a:t>，</a:t>
            </a:r>
            <a:r>
              <a:rPr lang="zh-TW" altLang="en-US" sz="2000" dirty="0">
                <a:latin typeface="微軟正黑體" panose="020B0604030504040204" pitchFamily="34" charset="-120"/>
                <a:ea typeface="微軟正黑體" panose="020B0604030504040204" pitchFamily="34" charset="-120"/>
              </a:rPr>
              <a:t>娘</a:t>
            </a:r>
            <a:r>
              <a:rPr lang="zh-TW" altLang="en-US" sz="2000" dirty="0" smtClean="0">
                <a:latin typeface="微軟正黑體" panose="020B0604030504040204" pitchFamily="34" charset="-120"/>
                <a:ea typeface="微軟正黑體" panose="020B0604030504040204" pitchFamily="34" charset="-120"/>
              </a:rPr>
              <a:t>大聲</a:t>
            </a:r>
            <a:r>
              <a:rPr lang="zh-TW" altLang="en-US" sz="2000" dirty="0">
                <a:latin typeface="微軟正黑體" panose="020B0604030504040204" pitchFamily="34" charset="-120"/>
                <a:ea typeface="微軟正黑體" panose="020B0604030504040204" pitchFamily="34" charset="-120"/>
              </a:rPr>
              <a:t>喊：「師父，您快救救他吧！」同時</a:t>
            </a:r>
            <a:r>
              <a:rPr lang="zh-TW" altLang="en-US" sz="2000" dirty="0" smtClean="0">
                <a:latin typeface="微軟正黑體" panose="020B0604030504040204" pitchFamily="34" charset="-120"/>
                <a:ea typeface="微軟正黑體" panose="020B0604030504040204" pitchFamily="34" charset="-120"/>
              </a:rPr>
              <a:t>在心中默念</a:t>
            </a:r>
            <a:r>
              <a:rPr lang="zh-TW" altLang="en-US" sz="2000" dirty="0">
                <a:latin typeface="微軟正黑體" panose="020B0604030504040204" pitchFamily="34" charset="-120"/>
                <a:ea typeface="微軟正黑體" panose="020B0604030504040204" pitchFamily="34" charset="-120"/>
              </a:rPr>
              <a:t>「</a:t>
            </a:r>
            <a:r>
              <a:rPr lang="zh-TW" altLang="en-US" sz="2000" dirty="0">
                <a:solidFill>
                  <a:srgbClr val="0070C0"/>
                </a:solidFill>
                <a:latin typeface="微軟正黑體" panose="020B0604030504040204" pitchFamily="34" charset="-120"/>
                <a:ea typeface="微軟正黑體" panose="020B0604030504040204" pitchFamily="34" charset="-120"/>
              </a:rPr>
              <a:t>法輪大法好，真善忍好</a:t>
            </a:r>
            <a:r>
              <a:rPr lang="zh-TW" altLang="en-US" sz="2000" dirty="0">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。十多</a:t>
            </a:r>
            <a:r>
              <a:rPr lang="zh-TW" altLang="en-US" sz="2000" dirty="0">
                <a:latin typeface="微軟正黑體" panose="020B0604030504040204" pitchFamily="34" charset="-120"/>
                <a:ea typeface="微軟正黑體" panose="020B0604030504040204" pitchFamily="34" charset="-120"/>
              </a:rPr>
              <a:t>分鐘過去了，村裏的電工</a:t>
            </a:r>
            <a:r>
              <a:rPr lang="zh-TW" altLang="en-US" sz="2000" dirty="0" smtClean="0">
                <a:latin typeface="微軟正黑體" panose="020B0604030504040204" pitchFamily="34" charset="-120"/>
                <a:ea typeface="微軟正黑體" panose="020B0604030504040204" pitchFamily="34" charset="-120"/>
              </a:rPr>
              <a:t>和</a:t>
            </a:r>
            <a:r>
              <a:rPr lang="zh-TW" altLang="en-US" sz="2000" dirty="0">
                <a:latin typeface="微軟正黑體" panose="020B0604030504040204" pitchFamily="34" charset="-120"/>
                <a:ea typeface="微軟正黑體" panose="020B0604030504040204" pitchFamily="34" charset="-120"/>
              </a:rPr>
              <a:t>村民</a:t>
            </a:r>
            <a:r>
              <a:rPr lang="zh-TW" altLang="en-US" sz="2000" dirty="0" smtClean="0">
                <a:latin typeface="微軟正黑體" panose="020B0604030504040204" pitchFamily="34" charset="-120"/>
                <a:ea typeface="微軟正黑體" panose="020B0604030504040204" pitchFamily="34" charset="-120"/>
              </a:rPr>
              <a:t>都圍過來</a:t>
            </a:r>
            <a:r>
              <a:rPr lang="zh-TW" altLang="en-US" sz="2000" dirty="0">
                <a:latin typeface="微軟正黑體" panose="020B0604030504040204" pitchFamily="34" charset="-120"/>
                <a:ea typeface="微軟正黑體" panose="020B0604030504040204" pitchFamily="34" charset="-120"/>
              </a:rPr>
              <a:t>。電工說：你們接的是高壓電線</a:t>
            </a:r>
            <a:r>
              <a:rPr lang="zh-TW" altLang="en-US" sz="2000" dirty="0" smtClean="0">
                <a:latin typeface="微軟正黑體" panose="020B0604030504040204" pitchFamily="34" charset="-120"/>
                <a:ea typeface="微軟正黑體" panose="020B0604030504040204" pitchFamily="34" charset="-120"/>
              </a:rPr>
              <a:t>，這</a:t>
            </a:r>
            <a:r>
              <a:rPr lang="zh-TW" altLang="en-US" sz="2000" dirty="0">
                <a:latin typeface="微軟正黑體" panose="020B0604030504040204" pitchFamily="34" charset="-120"/>
                <a:ea typeface="微軟正黑體" panose="020B0604030504040204" pitchFamily="34" charset="-120"/>
              </a:rPr>
              <a:t>種情況沒能活命的</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pPr fontAlgn="base"/>
            <a:endParaRPr lang="en-US" altLang="zh-TW" sz="2000" dirty="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我娘繼續求師父快救救我哥。仍然</a:t>
            </a:r>
            <a:r>
              <a:rPr lang="zh-TW" altLang="en-US" sz="2000" dirty="0">
                <a:latin typeface="微軟正黑體" panose="020B0604030504040204" pitchFamily="34" charset="-120"/>
                <a:ea typeface="微軟正黑體" panose="020B0604030504040204" pitchFamily="34" charset="-120"/>
              </a:rPr>
              <a:t>在我哥身旁念著「法輪大法好，真善忍好」。大約二十分鐘後，我哥慢慢的醒過來，這</a:t>
            </a:r>
            <a:r>
              <a:rPr lang="zh-TW" altLang="en-US" sz="2000" dirty="0" smtClean="0">
                <a:latin typeface="微軟正黑體" panose="020B0604030504040204" pitchFamily="34" charset="-120"/>
                <a:ea typeface="微軟正黑體" panose="020B0604030504040204" pitchFamily="34" charset="-120"/>
              </a:rPr>
              <a:t>時救護</a:t>
            </a:r>
            <a:r>
              <a:rPr lang="zh-TW" altLang="en-US" sz="2000" dirty="0">
                <a:latin typeface="微軟正黑體" panose="020B0604030504040204" pitchFamily="34" charset="-120"/>
                <a:ea typeface="微軟正黑體" panose="020B0604030504040204" pitchFamily="34" charset="-120"/>
              </a:rPr>
              <a:t>人員也趕到了。拉到醫院檢查說全身沒事，但是手被電擊傷了，腳趾上有兩個洞，腳後跟有兩個洞，腰部摔了</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pPr fontAlgn="base"/>
            <a:endParaRPr lang="zh-TW" altLang="en-US" sz="2000" dirty="0">
              <a:latin typeface="微軟正黑體" panose="020B0604030504040204" pitchFamily="34" charset="-120"/>
              <a:ea typeface="微軟正黑體" panose="020B0604030504040204" pitchFamily="34" charset="-120"/>
            </a:endParaRPr>
          </a:p>
          <a:p>
            <a:pPr fontAlgn="base"/>
            <a:r>
              <a:rPr lang="zh-TW" altLang="en-US" sz="2000" dirty="0">
                <a:latin typeface="微軟正黑體" panose="020B0604030504040204" pitchFamily="34" charset="-120"/>
                <a:ea typeface="微軟正黑體" panose="020B0604030504040204" pitchFamily="34" charset="-120"/>
              </a:rPr>
              <a:t>醫生</a:t>
            </a:r>
            <a:r>
              <a:rPr lang="zh-TW" altLang="en-US" sz="2000" dirty="0" smtClean="0">
                <a:latin typeface="微軟正黑體" panose="020B0604030504040204" pitchFamily="34" charset="-120"/>
                <a:ea typeface="微軟正黑體" panose="020B0604030504040204" pitchFamily="34" charset="-120"/>
              </a:rPr>
              <a:t>說像</a:t>
            </a:r>
            <a:r>
              <a:rPr lang="zh-TW" altLang="en-US" sz="2000" dirty="0">
                <a:latin typeface="微軟正黑體" panose="020B0604030504040204" pitchFamily="34" charset="-120"/>
                <a:ea typeface="微軟正黑體" panose="020B0604030504040204" pitchFamily="34" charset="-120"/>
              </a:rPr>
              <a:t>這樣被高壓電擊中的沒見有活下來的。我娘跟醫生說：「我和我閨女修大法，大法師父就救了我兒子！</a:t>
            </a:r>
            <a:r>
              <a:rPr lang="zh-TW" altLang="en-US" sz="2000" dirty="0" smtClean="0">
                <a:latin typeface="微軟正黑體" panose="020B0604030504040204" pitchFamily="34" charset="-120"/>
                <a:ea typeface="微軟正黑體" panose="020B0604030504040204" pitchFamily="34" charset="-120"/>
              </a:rPr>
              <a:t>」後來我</a:t>
            </a:r>
            <a:r>
              <a:rPr lang="zh-TW" altLang="en-US" sz="2000" dirty="0">
                <a:latin typeface="微軟正黑體" panose="020B0604030504040204" pitchFamily="34" charset="-120"/>
                <a:ea typeface="微軟正黑體" panose="020B0604030504040204" pitchFamily="34" charset="-120"/>
              </a:rPr>
              <a:t>娘逢人就說：「是大法師父救了我兒子一命！</a:t>
            </a:r>
            <a:r>
              <a:rPr lang="zh-TW" altLang="en-US" sz="2000" dirty="0" smtClean="0">
                <a:latin typeface="微軟正黑體" panose="020B0604030504040204" pitchFamily="34" charset="-120"/>
                <a:ea typeface="微軟正黑體" panose="020B0604030504040204" pitchFamily="34" charset="-120"/>
              </a:rPr>
              <a:t>」十幾</a:t>
            </a:r>
            <a:r>
              <a:rPr lang="zh-TW" altLang="en-US" sz="2000" dirty="0">
                <a:latin typeface="微軟正黑體" panose="020B0604030504040204" pitchFamily="34" charset="-120"/>
                <a:ea typeface="微軟正黑體" panose="020B0604030504040204" pitchFamily="34" charset="-120"/>
              </a:rPr>
              <a:t>年前，我和我媽就修煉大法，我</a:t>
            </a:r>
            <a:r>
              <a:rPr lang="zh-TW" altLang="en-US" sz="2000" dirty="0" smtClean="0">
                <a:latin typeface="微軟正黑體" panose="020B0604030504040204" pitchFamily="34" charset="-120"/>
                <a:ea typeface="微軟正黑體" panose="020B0604030504040204" pitchFamily="34" charset="-120"/>
              </a:rPr>
              <a:t>哥哥知道</a:t>
            </a:r>
            <a:r>
              <a:rPr lang="zh-TW" altLang="en-US" sz="2000" dirty="0">
                <a:latin typeface="微軟正黑體" panose="020B0604030504040204" pitchFamily="34" charset="-120"/>
                <a:ea typeface="微軟正黑體" panose="020B0604030504040204" pitchFamily="34" charset="-120"/>
              </a:rPr>
              <a:t>大法好</a:t>
            </a:r>
            <a:r>
              <a:rPr lang="zh-TW" altLang="en-US" sz="2000" dirty="0" smtClean="0">
                <a:latin typeface="微軟正黑體" panose="020B0604030504040204" pitchFamily="34" charset="-120"/>
                <a:ea typeface="微軟正黑體" panose="020B0604030504040204" pitchFamily="34" charset="-120"/>
              </a:rPr>
              <a:t>。他</a:t>
            </a:r>
            <a:r>
              <a:rPr lang="zh-TW" altLang="en-US" sz="2000" dirty="0">
                <a:latin typeface="微軟正黑體" panose="020B0604030504040204" pitchFamily="34" charset="-120"/>
                <a:ea typeface="微軟正黑體" panose="020B0604030504040204" pitchFamily="34" charset="-120"/>
              </a:rPr>
              <a:t>幫助我們保護大法書籍。平時</a:t>
            </a:r>
            <a:r>
              <a:rPr lang="zh-TW" altLang="en-US" sz="2000" dirty="0" smtClean="0">
                <a:latin typeface="微軟正黑體" panose="020B0604030504040204" pitchFamily="34" charset="-120"/>
                <a:ea typeface="微軟正黑體" panose="020B0604030504040204" pitchFamily="34" charset="-120"/>
              </a:rPr>
              <a:t>他很</a:t>
            </a:r>
            <a:r>
              <a:rPr lang="zh-TW" altLang="en-US" sz="2000" dirty="0">
                <a:latin typeface="微軟正黑體" panose="020B0604030504040204" pitchFamily="34" charset="-120"/>
                <a:ea typeface="微軟正黑體" panose="020B0604030504040204" pitchFamily="34" charset="-120"/>
              </a:rPr>
              <a:t>喜歡看真相資料，還讀過一遍</a:t>
            </a:r>
            <a:r>
              <a:rPr lang="en-US" altLang="zh-TW" sz="2000" dirty="0">
                <a:latin typeface="微軟正黑體" panose="020B0604030504040204" pitchFamily="34" charset="-120"/>
                <a:ea typeface="微軟正黑體" panose="020B0604030504040204" pitchFamily="34" charset="-120"/>
                <a:hlinkClick r:id="rId3" tooltip="李洪志先生指導法輪功弟子修煉的專著，是講解法輪功（法輪大法）修煉原則、指導學煉者提高的根本大法。 &#10;&#10;&#10;&#10;* 《轉法輪》免費下載&#10;* 《轉法輪》印刷版購買&#10;"/>
              </a:rPr>
              <a:t>《</a:t>
            </a:r>
            <a:r>
              <a:rPr lang="zh-TW" altLang="en-US" sz="2000" dirty="0">
                <a:latin typeface="微軟正黑體" panose="020B0604030504040204" pitchFamily="34" charset="-120"/>
                <a:ea typeface="微軟正黑體" panose="020B0604030504040204" pitchFamily="34" charset="-120"/>
                <a:hlinkClick r:id="rId3" tooltip="李洪志先生指導法輪功弟子修煉的專著，是講解法輪功（法輪大法）修煉原則、指導學煉者提高的根本大法。 &#10;&#10;&#10;&#10;* 《轉法輪》免費下載&#10;* 《轉法輪》印刷版購買&#10;"/>
              </a:rPr>
              <a:t>轉法輪</a:t>
            </a:r>
            <a:r>
              <a:rPr lang="en-US" altLang="zh-TW" sz="2000" dirty="0">
                <a:latin typeface="微軟正黑體" panose="020B0604030504040204" pitchFamily="34" charset="-120"/>
                <a:ea typeface="微軟正黑體" panose="020B0604030504040204" pitchFamily="34" charset="-120"/>
                <a:hlinkClick r:id="rId3" tooltip="李洪志先生指導法輪功弟子修煉的專著，是講解法輪功（法輪大法）修煉原則、指導學煉者提高的根本大法。 &#10;&#10;&#10;&#10;* 《轉法輪》免費下載&#10;* 《轉法輪》印刷版購買&#10;"/>
              </a:rPr>
              <a:t>》</a:t>
            </a:r>
            <a:r>
              <a:rPr lang="zh-TW" altLang="en-US" sz="2000" dirty="0">
                <a:latin typeface="微軟正黑體" panose="020B0604030504040204" pitchFamily="34" charset="-120"/>
                <a:ea typeface="微軟正黑體" panose="020B0604030504040204" pitchFamily="34" charset="-120"/>
              </a:rPr>
              <a:t>。今天在大難面前，師父救了我哥一命。我們全家感激師父的救命之恩</a:t>
            </a:r>
            <a:r>
              <a:rPr lang="zh-TW" altLang="en-US" sz="2000" dirty="0" smtClean="0">
                <a:latin typeface="微軟正黑體" panose="020B0604030504040204" pitchFamily="34" charset="-120"/>
                <a:ea typeface="微軟正黑體" panose="020B0604030504040204" pitchFamily="34" charset="-120"/>
              </a:rPr>
              <a:t>。</a:t>
            </a:r>
            <a:endParaRPr lang="zh-TW" altLang="en-US" sz="2000" dirty="0">
              <a:latin typeface="微軟正黑體" panose="020B0604030504040204" pitchFamily="34" charset="-120"/>
              <a:ea typeface="微軟正黑體" panose="020B0604030504040204" pitchFamily="34" charset="-120"/>
            </a:endParaRPr>
          </a:p>
        </p:txBody>
      </p:sp>
      <p:sp>
        <p:nvSpPr>
          <p:cNvPr id="11" name="矩形"/>
          <p:cNvSpPr/>
          <p:nvPr/>
        </p:nvSpPr>
        <p:spPr>
          <a:xfrm>
            <a:off x="7236296" y="100504"/>
            <a:ext cx="1775938" cy="648076"/>
          </a:xfrm>
          <a:prstGeom prst="rect">
            <a:avLst/>
          </a:prstGeom>
          <a:solidFill>
            <a:srgbClr val="FFFFFF"/>
          </a:solidFill>
          <a:ln w="38100" cap="flat">
            <a:solidFill>
              <a:schemeClr val="accent6">
                <a:hueOff val="-146070"/>
                <a:satOff val="-10048"/>
                <a:lumOff val="-30626"/>
              </a:schemeClr>
            </a:solidFill>
            <a:prstDash val="solid"/>
            <a:round/>
          </a:ln>
          <a:effectLst/>
        </p:spPr>
        <p:txBody>
          <a:bodyPr wrap="square" lIns="65022" tIns="65022" rIns="65022" bIns="65022" numCol="1" anchor="ctr">
            <a:noAutofit/>
          </a:bodyPr>
          <a:lstStyle/>
          <a:p>
            <a:pPr algn="ctr" defTabSz="909458" hangingPunct="0">
              <a:defRPr sz="5600">
                <a:latin typeface="微軟正黑體"/>
                <a:ea typeface="微軟正黑體"/>
                <a:cs typeface="微軟正黑體"/>
                <a:sym typeface="微軟正黑體"/>
              </a:defRPr>
            </a:pPr>
            <a:r>
              <a:rPr lang="ja-JP" altLang="en-US" sz="3200" b="1" kern="0" dirty="0" smtClean="0">
                <a:solidFill>
                  <a:srgbClr val="EF5FA7">
                    <a:hueOff val="-146070"/>
                    <a:satOff val="-10048"/>
                    <a:lumOff val="-30626"/>
                  </a:srgbClr>
                </a:solidFill>
              </a:rPr>
              <a:t>善報</a:t>
            </a:r>
            <a:r>
              <a:rPr lang="en-US" altLang="ja-JP" sz="3200" b="1" kern="0" dirty="0" smtClean="0">
                <a:solidFill>
                  <a:srgbClr val="EF5FA7">
                    <a:hueOff val="-146070"/>
                    <a:satOff val="-10048"/>
                    <a:lumOff val="-30626"/>
                  </a:srgbClr>
                </a:solidFill>
              </a:rPr>
              <a:t>4</a:t>
            </a:r>
            <a:endParaRPr lang="en-US" altLang="ja-JP" sz="3200" b="1" kern="0" dirty="0">
              <a:solidFill>
                <a:srgbClr val="EF5FA7">
                  <a:hueOff val="-146070"/>
                  <a:satOff val="-10048"/>
                  <a:lumOff val="-30626"/>
                </a:srgbClr>
              </a:solidFill>
            </a:endParaRPr>
          </a:p>
        </p:txBody>
      </p:sp>
    </p:spTree>
    <p:extLst>
      <p:ext uri="{BB962C8B-B14F-4D97-AF65-F5344CB8AC3E}">
        <p14:creationId xmlns:p14="http://schemas.microsoft.com/office/powerpoint/2010/main" val="2049140995"/>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 name="圓角化單一角落矩形 8"/>
          <p:cNvSpPr/>
          <p:nvPr/>
        </p:nvSpPr>
        <p:spPr>
          <a:xfrm>
            <a:off x="4067945" y="511806"/>
            <a:ext cx="5076055" cy="63461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000" y="0"/>
                </a:lnTo>
                <a:cubicBezTo>
                  <a:pt x="19988" y="0"/>
                  <a:pt x="21600" y="1289"/>
                  <a:pt x="21600" y="2880"/>
                </a:cubicBezTo>
                <a:lnTo>
                  <a:pt x="21600" y="21600"/>
                </a:lnTo>
                <a:lnTo>
                  <a:pt x="0" y="21600"/>
                </a:lnTo>
                <a:close/>
              </a:path>
            </a:pathLst>
          </a:custGeom>
          <a:solidFill>
            <a:srgbClr val="000000"/>
          </a:solidFill>
          <a:ln w="12700">
            <a:miter lim="400000"/>
          </a:ln>
        </p:spPr>
        <p:txBody>
          <a:bodyPr lIns="45719" rIns="45719" anchor="ctr"/>
          <a:lstStyle/>
          <a:p>
            <a:pPr algn="ctr"/>
            <a:endParaRPr/>
          </a:p>
        </p:txBody>
      </p:sp>
      <p:sp>
        <p:nvSpPr>
          <p:cNvPr id="224" name="矩形 2"/>
          <p:cNvSpPr/>
          <p:nvPr/>
        </p:nvSpPr>
        <p:spPr>
          <a:xfrm>
            <a:off x="0" y="0"/>
            <a:ext cx="4067947" cy="6858000"/>
          </a:xfrm>
          <a:prstGeom prst="rect">
            <a:avLst/>
          </a:prstGeom>
          <a:solidFill>
            <a:srgbClr val="0F253F">
              <a:alpha val="69804"/>
            </a:srgbClr>
          </a:solidFill>
          <a:ln w="12700">
            <a:miter lim="400000"/>
          </a:ln>
        </p:spPr>
        <p:txBody>
          <a:bodyPr lIns="45719" rIns="45719" anchor="ctr"/>
          <a:lstStyle/>
          <a:p>
            <a:pPr algn="ctr">
              <a:defRPr sz="3200" b="1">
                <a:solidFill>
                  <a:srgbClr val="FFFFFF"/>
                </a:solidFill>
                <a:latin typeface="微軟正黑體"/>
                <a:ea typeface="微軟正黑體"/>
                <a:cs typeface="微軟正黑體"/>
                <a:sym typeface="微軟正黑體"/>
              </a:defRPr>
            </a:pPr>
            <a:endParaRPr/>
          </a:p>
        </p:txBody>
      </p:sp>
      <p:sp>
        <p:nvSpPr>
          <p:cNvPr id="225" name="文字方塊 1"/>
          <p:cNvSpPr txBox="1"/>
          <p:nvPr/>
        </p:nvSpPr>
        <p:spPr>
          <a:xfrm>
            <a:off x="101251" y="188641"/>
            <a:ext cx="3685343" cy="725945"/>
          </a:xfrm>
          <a:prstGeom prst="rect">
            <a:avLst/>
          </a:prstGeom>
          <a:ln w="12700">
            <a:miter lim="400000"/>
          </a:ln>
          <a:extLst>
            <a:ext uri="{C572A759-6A51-4108-AA02-DFA0A04FC94B}">
              <ma14:wrappingTextBoxFlag xmlns:ma14="http://schemas.microsoft.com/office/mac/drawingml/2011/main" xmlns="" val="1"/>
            </a:ext>
          </a:extLst>
        </p:spPr>
        <p:txBody>
          <a:bodyPr wrap="none" lIns="45472" tIns="45472" rIns="45472" bIns="45472">
            <a:spAutoFit/>
          </a:bodyPr>
          <a:lstStyle/>
          <a:p>
            <a:pPr>
              <a:defRPr sz="3600" b="1">
                <a:solidFill>
                  <a:srgbClr val="FFFFFF"/>
                </a:solidFill>
                <a:latin typeface="微軟正黑體"/>
                <a:ea typeface="微軟正黑體"/>
                <a:cs typeface="微軟正黑體"/>
                <a:sym typeface="微軟正黑體"/>
              </a:defRPr>
            </a:pPr>
            <a:r>
              <a:rPr dirty="0"/>
              <a:t>2.河北省迫害情况</a:t>
            </a:r>
          </a:p>
        </p:txBody>
      </p:sp>
      <p:sp>
        <p:nvSpPr>
          <p:cNvPr id="226" name="矩形 4"/>
          <p:cNvSpPr txBox="1"/>
          <p:nvPr/>
        </p:nvSpPr>
        <p:spPr>
          <a:xfrm>
            <a:off x="107503" y="1124848"/>
            <a:ext cx="3888434" cy="4031372"/>
          </a:xfrm>
          <a:prstGeom prst="rect">
            <a:avLst/>
          </a:prstGeom>
          <a:ln w="12700">
            <a:miter lim="400000"/>
          </a:ln>
          <a:extLst>
            <a:ext uri="{C572A759-6A51-4108-AA02-DFA0A04FC94B}">
              <ma14:wrappingTextBoxFlag xmlns:ma14="http://schemas.microsoft.com/office/mac/drawingml/2011/main" xmlns="" val="1"/>
            </a:ext>
          </a:extLst>
        </p:spPr>
        <p:txBody>
          <a:bodyPr lIns="45472" tIns="45472" rIns="45472" bIns="45472">
            <a:spAutoFit/>
          </a:bodyPr>
          <a:lstStyle/>
          <a:p>
            <a:pPr>
              <a:defRPr sz="2000">
                <a:solidFill>
                  <a:srgbClr val="FFFFFF"/>
                </a:solidFill>
                <a:latin typeface="微軟正黑體"/>
                <a:ea typeface="微軟正黑體"/>
                <a:cs typeface="微軟正黑體"/>
                <a:sym typeface="微軟正黑體"/>
              </a:defRPr>
            </a:pPr>
            <a:r>
              <a:rPr dirty="0"/>
              <a:t>截至2018</a:t>
            </a:r>
            <a:r>
              <a:rPr dirty="0" smtClean="0"/>
              <a:t>年</a:t>
            </a:r>
            <a:r>
              <a:rPr lang="en-US" dirty="0" smtClean="0"/>
              <a:t>5</a:t>
            </a:r>
            <a:r>
              <a:rPr dirty="0" smtClean="0"/>
              <a:t>月</a:t>
            </a:r>
            <a:r>
              <a:rPr lang="en-US" dirty="0" smtClean="0"/>
              <a:t>5</a:t>
            </a:r>
            <a:r>
              <a:rPr dirty="0" smtClean="0"/>
              <a:t>日</a:t>
            </a:r>
            <a:endParaRPr dirty="0"/>
          </a:p>
          <a:p>
            <a:pPr>
              <a:defRPr sz="2000">
                <a:solidFill>
                  <a:srgbClr val="FFFFFF"/>
                </a:solidFill>
                <a:latin typeface="微軟正黑體"/>
                <a:ea typeface="微軟正黑體"/>
                <a:cs typeface="微軟正黑體"/>
                <a:sym typeface="微軟正黑體"/>
              </a:defRPr>
            </a:pPr>
            <a:r>
              <a:rPr dirty="0" err="1"/>
              <a:t>明慧資料館資料統計顯示</a:t>
            </a:r>
            <a:r>
              <a:rPr dirty="0"/>
              <a:t>，</a:t>
            </a:r>
          </a:p>
          <a:p>
            <a:pPr>
              <a:defRPr sz="2400">
                <a:solidFill>
                  <a:srgbClr val="FFFFFF"/>
                </a:solidFill>
                <a:latin typeface="微軟正黑體"/>
                <a:ea typeface="微軟正黑體"/>
                <a:cs typeface="微軟正黑體"/>
                <a:sym typeface="微軟正黑體"/>
              </a:defRPr>
            </a:pPr>
            <a:endParaRPr dirty="0"/>
          </a:p>
          <a:p>
            <a:pPr>
              <a:defRPr sz="2000">
                <a:solidFill>
                  <a:srgbClr val="FFFFFF"/>
                </a:solidFill>
                <a:latin typeface="微軟正黑體"/>
                <a:ea typeface="微軟正黑體"/>
                <a:cs typeface="微軟正黑體"/>
                <a:sym typeface="微軟正黑體"/>
              </a:defRPr>
            </a:pPr>
            <a:r>
              <a:rPr dirty="0" smtClean="0"/>
              <a:t>迫害法輪功案例共計</a:t>
            </a:r>
            <a:r>
              <a:rPr lang="en-US" sz="2400" b="1" dirty="0" smtClean="0">
                <a:solidFill>
                  <a:srgbClr val="FFFF00"/>
                </a:solidFill>
              </a:rPr>
              <a:t>13354</a:t>
            </a:r>
            <a:r>
              <a:rPr dirty="0" smtClean="0"/>
              <a:t>例。</a:t>
            </a:r>
            <a:endParaRPr lang="en-US" dirty="0" smtClean="0"/>
          </a:p>
          <a:p>
            <a:pPr>
              <a:defRPr sz="2000">
                <a:solidFill>
                  <a:srgbClr val="FFFFFF"/>
                </a:solidFill>
                <a:latin typeface="微軟正黑體"/>
                <a:ea typeface="微軟正黑體"/>
                <a:cs typeface="微軟正黑體"/>
                <a:sym typeface="微軟正黑體"/>
              </a:defRPr>
            </a:pPr>
            <a:r>
              <a:rPr lang="en-US" altLang="zh-TW" sz="2000" dirty="0">
                <a:solidFill>
                  <a:schemeClr val="bg1"/>
                </a:solidFill>
                <a:latin typeface="微軟正黑體" panose="020B0604030504040204" pitchFamily="34" charset="-120"/>
                <a:ea typeface="微軟正黑體" panose="020B0604030504040204" pitchFamily="34" charset="-120"/>
              </a:rPr>
              <a:t>(</a:t>
            </a:r>
            <a:r>
              <a:rPr lang="zh-TW" altLang="en-US" sz="2000" dirty="0">
                <a:solidFill>
                  <a:schemeClr val="bg1"/>
                </a:solidFill>
                <a:latin typeface="微軟正黑體" panose="020B0604030504040204" pitchFamily="34" charset="-120"/>
                <a:ea typeface="微軟正黑體" panose="020B0604030504040204" pitchFamily="34" charset="-120"/>
              </a:rPr>
              <a:t>全國第二大，僅次山東</a:t>
            </a:r>
            <a:r>
              <a:rPr lang="en-US" altLang="zh-TW" sz="2000" dirty="0" smtClean="0">
                <a:solidFill>
                  <a:schemeClr val="bg1"/>
                </a:solidFill>
                <a:latin typeface="微軟正黑體" panose="020B0604030504040204" pitchFamily="34" charset="-120"/>
                <a:ea typeface="微軟正黑體" panose="020B0604030504040204" pitchFamily="34" charset="-120"/>
              </a:rPr>
              <a:t>)</a:t>
            </a:r>
            <a:endParaRPr dirty="0"/>
          </a:p>
          <a:p>
            <a:pPr>
              <a:defRPr sz="2000">
                <a:solidFill>
                  <a:srgbClr val="FFFFFF"/>
                </a:solidFill>
                <a:latin typeface="微軟正黑體"/>
                <a:ea typeface="微軟正黑體"/>
                <a:cs typeface="微軟正黑體"/>
                <a:sym typeface="微軟正黑體"/>
              </a:defRPr>
            </a:pPr>
            <a:endParaRPr dirty="0"/>
          </a:p>
          <a:p>
            <a:pPr>
              <a:defRPr sz="2000">
                <a:solidFill>
                  <a:srgbClr val="FFFFFF"/>
                </a:solidFill>
                <a:latin typeface="微軟正黑體"/>
                <a:ea typeface="微軟正黑體"/>
                <a:cs typeface="微軟正黑體"/>
                <a:sym typeface="微軟正黑體"/>
              </a:defRPr>
            </a:pPr>
            <a:r>
              <a:rPr dirty="0" smtClean="0"/>
              <a:t>直接受迫害人數</a:t>
            </a:r>
            <a:r>
              <a:rPr lang="en-US" sz="2400" b="1" dirty="0" smtClean="0">
                <a:solidFill>
                  <a:srgbClr val="FFFF00"/>
                </a:solidFill>
              </a:rPr>
              <a:t>14497</a:t>
            </a:r>
            <a:r>
              <a:rPr dirty="0" smtClean="0"/>
              <a:t>人。</a:t>
            </a:r>
            <a:endParaRPr lang="en-US" dirty="0" smtClean="0"/>
          </a:p>
          <a:p>
            <a:pPr>
              <a:defRPr sz="2000">
                <a:solidFill>
                  <a:srgbClr val="FFFFFF"/>
                </a:solidFill>
                <a:latin typeface="微軟正黑體"/>
                <a:ea typeface="微軟正黑體"/>
                <a:cs typeface="微軟正黑體"/>
                <a:sym typeface="微軟正黑體"/>
              </a:defRPr>
            </a:pPr>
            <a:r>
              <a:rPr lang="en-US" altLang="zh-TW" sz="2000" dirty="0">
                <a:solidFill>
                  <a:schemeClr val="bg1"/>
                </a:solidFill>
                <a:latin typeface="微軟正黑體" panose="020B0604030504040204" pitchFamily="34" charset="-120"/>
                <a:ea typeface="微軟正黑體" panose="020B0604030504040204" pitchFamily="34" charset="-120"/>
              </a:rPr>
              <a:t>(</a:t>
            </a:r>
            <a:r>
              <a:rPr lang="zh-TW" altLang="en-US" sz="2000" dirty="0">
                <a:solidFill>
                  <a:schemeClr val="bg1"/>
                </a:solidFill>
                <a:latin typeface="微軟正黑體" panose="020B0604030504040204" pitchFamily="34" charset="-120"/>
                <a:ea typeface="微軟正黑體" panose="020B0604030504040204" pitchFamily="34" charset="-120"/>
              </a:rPr>
              <a:t>全國第二大，僅次山東</a:t>
            </a:r>
            <a:r>
              <a:rPr lang="en-US" altLang="zh-TW" sz="2000" dirty="0">
                <a:solidFill>
                  <a:schemeClr val="bg1"/>
                </a:solidFill>
                <a:latin typeface="微軟正黑體" panose="020B0604030504040204" pitchFamily="34" charset="-120"/>
                <a:ea typeface="微軟正黑體" panose="020B0604030504040204" pitchFamily="34" charset="-120"/>
              </a:rPr>
              <a:t>)</a:t>
            </a:r>
            <a:endParaRPr lang="zh-TW" altLang="zh-TW" sz="2000" dirty="0">
              <a:solidFill>
                <a:schemeClr val="bg1"/>
              </a:solidFill>
              <a:latin typeface="微軟正黑體" panose="020B0604030504040204" pitchFamily="34" charset="-120"/>
              <a:ea typeface="微軟正黑體" panose="020B0604030504040204" pitchFamily="34" charset="-120"/>
            </a:endParaRPr>
          </a:p>
          <a:p>
            <a:pPr>
              <a:defRPr sz="2000">
                <a:solidFill>
                  <a:srgbClr val="FFFFFF"/>
                </a:solidFill>
                <a:latin typeface="微軟正黑體"/>
                <a:ea typeface="微軟正黑體"/>
                <a:cs typeface="微軟正黑體"/>
                <a:sym typeface="微軟正黑體"/>
              </a:defRPr>
            </a:pPr>
            <a:endParaRPr dirty="0"/>
          </a:p>
          <a:p>
            <a:pPr>
              <a:defRPr sz="2000">
                <a:solidFill>
                  <a:srgbClr val="FFFFFF"/>
                </a:solidFill>
                <a:latin typeface="微軟正黑體"/>
                <a:ea typeface="微軟正黑體"/>
                <a:cs typeface="微軟正黑體"/>
                <a:sym typeface="微軟正黑體"/>
              </a:defRPr>
            </a:pPr>
            <a:r>
              <a:rPr dirty="0" smtClean="0"/>
              <a:t>受迫害致死人數</a:t>
            </a:r>
            <a:r>
              <a:rPr lang="en-US" sz="2400" b="1" dirty="0" smtClean="0">
                <a:solidFill>
                  <a:srgbClr val="FFFF00"/>
                </a:solidFill>
              </a:rPr>
              <a:t>485</a:t>
            </a:r>
            <a:r>
              <a:rPr dirty="0" smtClean="0"/>
              <a:t>人。</a:t>
            </a:r>
            <a:endParaRPr lang="en-US" dirty="0" smtClean="0"/>
          </a:p>
          <a:p>
            <a:pPr>
              <a:defRPr sz="2000">
                <a:solidFill>
                  <a:srgbClr val="FFFFFF"/>
                </a:solidFill>
                <a:latin typeface="微軟正黑體"/>
                <a:ea typeface="微軟正黑體"/>
                <a:cs typeface="微軟正黑體"/>
                <a:sym typeface="微軟正黑體"/>
              </a:defRPr>
            </a:pPr>
            <a:r>
              <a:rPr lang="en-US" altLang="zh-TW" sz="2000" dirty="0">
                <a:solidFill>
                  <a:schemeClr val="bg1"/>
                </a:solidFill>
                <a:latin typeface="微軟正黑體" panose="020B0604030504040204" pitchFamily="34" charset="-120"/>
                <a:ea typeface="微軟正黑體" panose="020B0604030504040204" pitchFamily="34" charset="-120"/>
              </a:rPr>
              <a:t>(</a:t>
            </a:r>
            <a:r>
              <a:rPr lang="zh-TW" altLang="en-US" sz="2000" dirty="0">
                <a:solidFill>
                  <a:schemeClr val="bg1"/>
                </a:solidFill>
                <a:latin typeface="微軟正黑體" panose="020B0604030504040204" pitchFamily="34" charset="-120"/>
                <a:ea typeface="微軟正黑體" panose="020B0604030504040204" pitchFamily="34" charset="-120"/>
              </a:rPr>
              <a:t>全國第三大，僅次黑龍江、遼寧</a:t>
            </a:r>
            <a:r>
              <a:rPr lang="en-US" altLang="zh-TW" sz="2000" dirty="0">
                <a:solidFill>
                  <a:schemeClr val="bg1"/>
                </a:solidFill>
                <a:latin typeface="微軟正黑體" panose="020B0604030504040204" pitchFamily="34" charset="-120"/>
                <a:ea typeface="微軟正黑體" panose="020B0604030504040204" pitchFamily="34" charset="-120"/>
              </a:rPr>
              <a:t>)</a:t>
            </a:r>
            <a:endParaRPr lang="zh-TW" altLang="zh-TW" sz="2000" dirty="0">
              <a:solidFill>
                <a:schemeClr val="bg1"/>
              </a:solidFill>
              <a:latin typeface="微軟正黑體" panose="020B0604030504040204" pitchFamily="34" charset="-120"/>
              <a:ea typeface="微軟正黑體" panose="020B0604030504040204" pitchFamily="34" charset="-120"/>
            </a:endParaRPr>
          </a:p>
          <a:p>
            <a:pPr>
              <a:defRPr sz="2000">
                <a:solidFill>
                  <a:srgbClr val="FFFFFF"/>
                </a:solidFill>
                <a:latin typeface="微軟正黑體"/>
                <a:ea typeface="微軟正黑體"/>
                <a:cs typeface="微軟正黑體"/>
                <a:sym typeface="微軟正黑體"/>
              </a:defRPr>
            </a:pPr>
            <a:endParaRPr dirty="0"/>
          </a:p>
        </p:txBody>
      </p:sp>
      <p:sp>
        <p:nvSpPr>
          <p:cNvPr id="227" name="矩形 5"/>
          <p:cNvSpPr txBox="1"/>
          <p:nvPr/>
        </p:nvSpPr>
        <p:spPr>
          <a:xfrm>
            <a:off x="4193704" y="1432875"/>
            <a:ext cx="4824538" cy="2453145"/>
          </a:xfrm>
          <a:prstGeom prst="rect">
            <a:avLst/>
          </a:prstGeom>
          <a:ln w="12700">
            <a:miter lim="400000"/>
          </a:ln>
          <a:extLst>
            <a:ext uri="{C572A759-6A51-4108-AA02-DFA0A04FC94B}">
              <ma14:wrappingTextBoxFlag xmlns:ma14="http://schemas.microsoft.com/office/mac/drawingml/2011/main" xmlns="" val="1"/>
            </a:ext>
          </a:extLst>
        </p:spPr>
        <p:txBody>
          <a:bodyPr lIns="45472" tIns="45472" rIns="45472" bIns="45472">
            <a:spAutoFit/>
          </a:bodyPr>
          <a:lstStyle/>
          <a:p>
            <a:pPr>
              <a:defRPr sz="2200">
                <a:solidFill>
                  <a:srgbClr val="FFFFFF"/>
                </a:solidFill>
                <a:latin typeface="微軟正黑體"/>
                <a:ea typeface="微軟正黑體"/>
                <a:cs typeface="微軟正黑體"/>
                <a:sym typeface="微軟正黑體"/>
              </a:defRPr>
            </a:pPr>
            <a:r>
              <a:t>截至2014年底，</a:t>
            </a:r>
          </a:p>
          <a:p>
            <a:pPr>
              <a:defRPr sz="2200">
                <a:solidFill>
                  <a:srgbClr val="FFFFFF"/>
                </a:solidFill>
                <a:latin typeface="微軟正黑體"/>
                <a:ea typeface="微軟正黑體"/>
                <a:cs typeface="微軟正黑體"/>
                <a:sym typeface="微軟正黑體"/>
              </a:defRPr>
            </a:pPr>
            <a:r>
              <a:t>追查國際公佈了河北省</a:t>
            </a:r>
            <a:endParaRPr b="1"/>
          </a:p>
          <a:p>
            <a:pPr>
              <a:defRPr sz="2200">
                <a:solidFill>
                  <a:srgbClr val="FFFFFF"/>
                </a:solidFill>
                <a:latin typeface="微軟正黑體"/>
                <a:ea typeface="微軟正黑體"/>
                <a:cs typeface="微軟正黑體"/>
                <a:sym typeface="微軟正黑體"/>
              </a:defRPr>
            </a:pPr>
            <a:r>
              <a:t>涉嫌參與活摘法輪功學員器官的</a:t>
            </a:r>
          </a:p>
          <a:p>
            <a:pPr>
              <a:defRPr sz="2400" b="1">
                <a:solidFill>
                  <a:srgbClr val="FF0000"/>
                </a:solidFill>
                <a:latin typeface="微軟正黑體"/>
                <a:ea typeface="微軟正黑體"/>
                <a:cs typeface="微軟正黑體"/>
                <a:sym typeface="微軟正黑體"/>
              </a:defRPr>
            </a:pPr>
            <a:r>
              <a:t>34家</a:t>
            </a:r>
            <a:r>
              <a:rPr sz="2200">
                <a:solidFill>
                  <a:srgbClr val="FFFFFF"/>
                </a:solidFill>
              </a:rPr>
              <a:t>醫院(占全國3.9%)、</a:t>
            </a:r>
          </a:p>
          <a:p>
            <a:pPr>
              <a:defRPr sz="2400" b="1">
                <a:solidFill>
                  <a:srgbClr val="FF0000"/>
                </a:solidFill>
                <a:latin typeface="微軟正黑體"/>
                <a:ea typeface="微軟正黑體"/>
                <a:cs typeface="微軟正黑體"/>
                <a:sym typeface="微軟正黑體"/>
              </a:defRPr>
            </a:pPr>
            <a:r>
              <a:t>172名</a:t>
            </a:r>
            <a:r>
              <a:rPr sz="2200">
                <a:solidFill>
                  <a:srgbClr val="FFFFFF"/>
                </a:solidFill>
              </a:rPr>
              <a:t>醫務人員</a:t>
            </a:r>
            <a:r>
              <a:rPr sz="2200" b="0">
                <a:solidFill>
                  <a:srgbClr val="FFFFFF"/>
                </a:solidFill>
              </a:rPr>
              <a:t>名單，</a:t>
            </a:r>
            <a:endParaRPr sz="2200">
              <a:solidFill>
                <a:srgbClr val="FFFFFF"/>
              </a:solidFill>
            </a:endParaRPr>
          </a:p>
          <a:p>
            <a:pPr>
              <a:defRPr sz="2200">
                <a:solidFill>
                  <a:srgbClr val="FFFFFF"/>
                </a:solidFill>
                <a:latin typeface="微軟正黑體"/>
                <a:ea typeface="微軟正黑體"/>
                <a:cs typeface="微軟正黑體"/>
                <a:sym typeface="微軟正黑體"/>
              </a:defRPr>
            </a:pPr>
            <a:r>
              <a:t>並將他們立案追查。</a:t>
            </a:r>
          </a:p>
        </p:txBody>
      </p:sp>
      <p:grpSp>
        <p:nvGrpSpPr>
          <p:cNvPr id="232" name="群組 9"/>
          <p:cNvGrpSpPr/>
          <p:nvPr/>
        </p:nvGrpSpPr>
        <p:grpSpPr>
          <a:xfrm>
            <a:off x="4067945" y="-1"/>
            <a:ext cx="5076055" cy="1340771"/>
            <a:chOff x="0" y="0"/>
            <a:chExt cx="5076054" cy="1340769"/>
          </a:xfrm>
        </p:grpSpPr>
        <p:pic>
          <p:nvPicPr>
            <p:cNvPr id="228" name="Picture 4" descr="Picture 4"/>
            <p:cNvPicPr>
              <a:picLocks noChangeAspect="1"/>
            </p:cNvPicPr>
            <p:nvPr/>
          </p:nvPicPr>
          <p:blipFill>
            <a:blip r:embed="rId2">
              <a:extLst/>
            </a:blip>
            <a:srcRect t="27015" r="42154"/>
            <a:stretch>
              <a:fillRect/>
            </a:stretch>
          </p:blipFill>
          <p:spPr>
            <a:xfrm>
              <a:off x="3597632" y="1"/>
              <a:ext cx="1478423" cy="1340769"/>
            </a:xfrm>
            <a:prstGeom prst="rect">
              <a:avLst/>
            </a:prstGeom>
            <a:ln w="12700" cap="flat">
              <a:noFill/>
              <a:miter lim="400000"/>
            </a:ln>
            <a:effectLst/>
          </p:spPr>
        </p:pic>
        <p:grpSp>
          <p:nvGrpSpPr>
            <p:cNvPr id="231" name="矩形 11"/>
            <p:cNvGrpSpPr/>
            <p:nvPr/>
          </p:nvGrpSpPr>
          <p:grpSpPr>
            <a:xfrm>
              <a:off x="0" y="-1"/>
              <a:ext cx="3597632" cy="1340771"/>
              <a:chOff x="0" y="0"/>
              <a:chExt cx="3597631" cy="1340769"/>
            </a:xfrm>
          </p:grpSpPr>
          <p:sp>
            <p:nvSpPr>
              <p:cNvPr id="229" name="矩形"/>
              <p:cNvSpPr/>
              <p:nvPr/>
            </p:nvSpPr>
            <p:spPr>
              <a:xfrm>
                <a:off x="0" y="-1"/>
                <a:ext cx="3597632" cy="1340771"/>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30" name="文字"/>
              <p:cNvSpPr txBox="1"/>
              <p:nvPr/>
            </p:nvSpPr>
            <p:spPr>
              <a:xfrm>
                <a:off x="0" y="383364"/>
                <a:ext cx="3597632" cy="5740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lvl1pPr>
                  <a:defRPr sz="3200" b="1">
                    <a:solidFill>
                      <a:srgbClr val="FFFFFF"/>
                    </a:solidFill>
                    <a:latin typeface="微軟正黑體"/>
                    <a:ea typeface="微軟正黑體"/>
                    <a:cs typeface="微軟正黑體"/>
                    <a:sym typeface="微軟正黑體"/>
                  </a:defRPr>
                </a:lvl1pPr>
              </a:lstStyle>
              <a:p>
                <a:r>
                  <a:t> </a:t>
                </a:r>
              </a:p>
            </p:txBody>
          </p:sp>
        </p:grpSp>
      </p:gr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6" name="矩形 7"/>
          <p:cNvSpPr/>
          <p:nvPr/>
        </p:nvSpPr>
        <p:spPr>
          <a:xfrm>
            <a:off x="225792" y="848935"/>
            <a:ext cx="8786543" cy="5119535"/>
          </a:xfrm>
          <a:prstGeom prst="rect">
            <a:avLst/>
          </a:prstGeom>
          <a:solidFill>
            <a:srgbClr val="FFFFFF"/>
          </a:solidFill>
          <a:ln w="12700">
            <a:miter lim="400000"/>
          </a:ln>
        </p:spPr>
        <p:txBody>
          <a:bodyPr lIns="45719" rIns="45719" anchor="ctr"/>
          <a:lstStyle/>
          <a:p>
            <a:pPr defTabSz="909457">
              <a:defRPr>
                <a:latin typeface="Microsoft JhengHei"/>
                <a:ea typeface="Microsoft JhengHei"/>
                <a:cs typeface="Microsoft JhengHei"/>
                <a:sym typeface="Microsoft JhengHei"/>
              </a:defRPr>
            </a:pPr>
            <a:endParaRPr/>
          </a:p>
        </p:txBody>
      </p:sp>
      <p:sp>
        <p:nvSpPr>
          <p:cNvPr id="417" name="矩形 10"/>
          <p:cNvSpPr txBox="1"/>
          <p:nvPr/>
        </p:nvSpPr>
        <p:spPr>
          <a:xfrm>
            <a:off x="225792" y="1011914"/>
            <a:ext cx="8786543" cy="4062142"/>
          </a:xfrm>
          <a:prstGeom prst="rect">
            <a:avLst/>
          </a:prstGeom>
          <a:ln w="12700">
            <a:miter lim="400000"/>
          </a:ln>
          <a:extLst>
            <a:ext uri="{C572A759-6A51-4108-AA02-DFA0A04FC94B}">
              <ma14:wrappingTextBoxFlag xmlns:ma14="http://schemas.microsoft.com/office/mac/drawingml/2011/main" xmlns="" val="1"/>
            </a:ext>
          </a:extLst>
        </p:spPr>
        <p:txBody>
          <a:bodyPr lIns="45468" tIns="45468" rIns="45468" bIns="45468">
            <a:spAutoFit/>
          </a:bodyPr>
          <a:lstStyle/>
          <a:p>
            <a:pPr defTabSz="909457">
              <a:defRPr sz="2200" b="1">
                <a:latin typeface="Microsoft JhengHei"/>
                <a:ea typeface="Microsoft JhengHei"/>
                <a:cs typeface="Microsoft JhengHei"/>
                <a:sym typeface="Microsoft JhengHei"/>
              </a:defRPr>
            </a:pPr>
            <a:r>
              <a:rPr dirty="0" err="1"/>
              <a:t>性質：</a:t>
            </a:r>
            <a:r>
              <a:rPr dirty="0" err="1">
                <a:solidFill>
                  <a:srgbClr val="C00000"/>
                </a:solidFill>
              </a:rPr>
              <a:t>污衊簽名活動</a:t>
            </a:r>
            <a:endParaRPr dirty="0">
              <a:solidFill>
                <a:srgbClr val="C00000"/>
              </a:solidFill>
            </a:endParaRPr>
          </a:p>
          <a:p>
            <a:pPr defTabSz="909457">
              <a:defRPr sz="2200" b="1">
                <a:latin typeface="Microsoft JhengHei"/>
                <a:ea typeface="Microsoft JhengHei"/>
                <a:cs typeface="Microsoft JhengHei"/>
                <a:sym typeface="Microsoft JhengHei"/>
              </a:defRPr>
            </a:pPr>
            <a:endParaRPr dirty="0">
              <a:solidFill>
                <a:srgbClr val="C00000"/>
              </a:solidFill>
            </a:endParaRPr>
          </a:p>
          <a:p>
            <a:pPr defTabSz="909457">
              <a:defRPr sz="2200" b="1">
                <a:latin typeface="Microsoft JhengHei"/>
                <a:ea typeface="Microsoft JhengHei"/>
                <a:cs typeface="Microsoft JhengHei"/>
                <a:sym typeface="Microsoft JhengHei"/>
              </a:defRPr>
            </a:pPr>
            <a:r>
              <a:rPr dirty="0" err="1"/>
              <a:t>情況</a:t>
            </a:r>
            <a:r>
              <a:rPr dirty="0"/>
              <a:t>：</a:t>
            </a:r>
          </a:p>
          <a:p>
            <a:pPr>
              <a:defRPr sz="3200"/>
            </a:pPr>
            <a:endParaRPr sz="2400" dirty="0"/>
          </a:p>
          <a:p>
            <a:pPr>
              <a:defRPr sz="2800">
                <a:latin typeface="Microsoft JhengHei"/>
                <a:ea typeface="Microsoft JhengHei"/>
                <a:cs typeface="Microsoft JhengHei"/>
                <a:sym typeface="Microsoft JhengHei"/>
              </a:defRPr>
            </a:pPr>
            <a:r>
              <a:rPr sz="2400" dirty="0" err="1" smtClean="0"/>
              <a:t>河北省邯鄲市曲周縣讓學生家長</a:t>
            </a:r>
            <a:r>
              <a:rPr lang="zh-TW" altLang="en-US" sz="2400" dirty="0" smtClean="0"/>
              <a:t>進行</a:t>
            </a:r>
            <a:r>
              <a:rPr lang="zh-TW" altLang="en-US" sz="2400" dirty="0" smtClean="0">
                <a:solidFill>
                  <a:srgbClr val="FF0000"/>
                </a:solidFill>
              </a:rPr>
              <a:t>汙衊大法的</a:t>
            </a:r>
            <a:r>
              <a:rPr sz="2400" dirty="0" err="1" smtClean="0">
                <a:solidFill>
                  <a:srgbClr val="FF0000"/>
                </a:solidFill>
              </a:rPr>
              <a:t>簽名活動</a:t>
            </a:r>
            <a:r>
              <a:rPr sz="2400" dirty="0" smtClean="0"/>
              <a:t>。</a:t>
            </a:r>
            <a:endParaRPr lang="en-US" sz="2400" dirty="0" smtClean="0"/>
          </a:p>
          <a:p>
            <a:pPr>
              <a:defRPr sz="2800">
                <a:latin typeface="Microsoft JhengHei"/>
                <a:ea typeface="Microsoft JhengHei"/>
                <a:cs typeface="Microsoft JhengHei"/>
                <a:sym typeface="Microsoft JhengHei"/>
              </a:defRPr>
            </a:pPr>
            <a:endParaRPr lang="en-US" sz="2400" dirty="0"/>
          </a:p>
          <a:p>
            <a:pPr>
              <a:defRPr sz="2800">
                <a:latin typeface="Microsoft JhengHei"/>
                <a:ea typeface="Microsoft JhengHei"/>
                <a:cs typeface="Microsoft JhengHei"/>
                <a:sym typeface="Microsoft JhengHei"/>
              </a:defRPr>
            </a:pPr>
            <a:r>
              <a:rPr sz="2400" dirty="0" err="1" smtClean="0"/>
              <a:t>目前已知</a:t>
            </a:r>
            <a:r>
              <a:rPr sz="2400" dirty="0" err="1" smtClean="0">
                <a:solidFill>
                  <a:schemeClr val="accent6">
                    <a:lumMod val="50000"/>
                  </a:schemeClr>
                </a:solidFill>
              </a:rPr>
              <a:t>曲周縣尚書中學</a:t>
            </a:r>
            <a:r>
              <a:rPr sz="2400" dirty="0" err="1"/>
              <a:t>、</a:t>
            </a:r>
            <a:r>
              <a:rPr sz="2400" dirty="0" err="1" smtClean="0">
                <a:solidFill>
                  <a:schemeClr val="accent6">
                    <a:lumMod val="50000"/>
                  </a:schemeClr>
                </a:solidFill>
              </a:rPr>
              <a:t>進修附中</a:t>
            </a:r>
            <a:r>
              <a:rPr sz="2400" dirty="0" err="1" smtClean="0"/>
              <a:t>正在向學生</a:t>
            </a:r>
            <a:endParaRPr lang="en-US" sz="2400" dirty="0" smtClean="0"/>
          </a:p>
          <a:p>
            <a:pPr>
              <a:defRPr sz="2800">
                <a:latin typeface="Microsoft JhengHei"/>
                <a:ea typeface="Microsoft JhengHei"/>
                <a:cs typeface="Microsoft JhengHei"/>
                <a:sym typeface="Microsoft JhengHei"/>
              </a:defRPr>
            </a:pPr>
            <a:endParaRPr lang="en-US" sz="2400" dirty="0" smtClean="0"/>
          </a:p>
          <a:p>
            <a:pPr>
              <a:defRPr sz="2800">
                <a:latin typeface="Microsoft JhengHei"/>
                <a:ea typeface="Microsoft JhengHei"/>
                <a:cs typeface="Microsoft JhengHei"/>
                <a:sym typeface="Microsoft JhengHei"/>
              </a:defRPr>
            </a:pPr>
            <a:r>
              <a:rPr sz="2400" dirty="0" err="1" smtClean="0"/>
              <a:t>發放誣衊法輪大法的簽名表叫家長簽名</a:t>
            </a:r>
            <a:r>
              <a:rPr sz="2400" dirty="0" smtClean="0"/>
              <a:t>，</a:t>
            </a:r>
            <a:endParaRPr lang="en-US" sz="2400" dirty="0" smtClean="0"/>
          </a:p>
          <a:p>
            <a:pPr>
              <a:defRPr sz="2800">
                <a:latin typeface="Microsoft JhengHei"/>
                <a:ea typeface="Microsoft JhengHei"/>
                <a:cs typeface="Microsoft JhengHei"/>
                <a:sym typeface="Microsoft JhengHei"/>
              </a:defRPr>
            </a:pPr>
            <a:endParaRPr lang="en-US" sz="2400" dirty="0" smtClean="0"/>
          </a:p>
          <a:p>
            <a:pPr>
              <a:defRPr sz="2800">
                <a:latin typeface="Microsoft JhengHei"/>
                <a:ea typeface="Microsoft JhengHei"/>
                <a:cs typeface="Microsoft JhengHei"/>
                <a:sym typeface="Microsoft JhengHei"/>
              </a:defRPr>
            </a:pPr>
            <a:r>
              <a:rPr sz="2400" dirty="0" err="1" smtClean="0"/>
              <a:t>並說家裡有幾口人都要簽名</a:t>
            </a:r>
            <a:r>
              <a:rPr sz="2400" dirty="0"/>
              <a:t>。</a:t>
            </a:r>
          </a:p>
        </p:txBody>
      </p:sp>
      <p:grpSp>
        <p:nvGrpSpPr>
          <p:cNvPr id="420" name="矩形 5"/>
          <p:cNvGrpSpPr/>
          <p:nvPr/>
        </p:nvGrpSpPr>
        <p:grpSpPr>
          <a:xfrm>
            <a:off x="-3" y="-12"/>
            <a:ext cx="9144002" cy="848947"/>
            <a:chOff x="-1" y="-6"/>
            <a:chExt cx="9144001" cy="848945"/>
          </a:xfrm>
        </p:grpSpPr>
        <p:sp>
          <p:nvSpPr>
            <p:cNvPr id="418" name="矩形"/>
            <p:cNvSpPr/>
            <p:nvPr/>
          </p:nvSpPr>
          <p:spPr>
            <a:xfrm>
              <a:off x="-1" y="-6"/>
              <a:ext cx="9144001" cy="848945"/>
            </a:xfrm>
            <a:prstGeom prst="rect">
              <a:avLst/>
            </a:prstGeom>
            <a:solidFill>
              <a:srgbClr val="E46C0A"/>
            </a:solidFill>
            <a:ln w="12700" cap="flat">
              <a:noFill/>
              <a:miter lim="400000"/>
            </a:ln>
            <a:effectLst/>
          </p:spPr>
          <p:txBody>
            <a:bodyPr wrap="square" lIns="45719" tIns="45719" rIns="45719" bIns="45719" numCol="1" anchor="ctr">
              <a:noAutofit/>
            </a:bodyPr>
            <a:lstStyle/>
            <a:p>
              <a:pPr defTabSz="909457">
                <a:defRPr>
                  <a:solidFill>
                    <a:srgbClr val="FFFFFF"/>
                  </a:solidFill>
                </a:defRPr>
              </a:pPr>
              <a:endParaRPr/>
            </a:p>
          </p:txBody>
        </p:sp>
        <p:sp>
          <p:nvSpPr>
            <p:cNvPr id="419" name="9-1. 湖南專案一(株洲市)"/>
            <p:cNvSpPr txBox="1"/>
            <p:nvPr/>
          </p:nvSpPr>
          <p:spPr>
            <a:xfrm>
              <a:off x="-1" y="81809"/>
              <a:ext cx="9144001" cy="68531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p>
              <a:pPr defTabSz="1300480">
                <a:defRPr sz="3600">
                  <a:solidFill>
                    <a:srgbClr val="FFFFFF"/>
                  </a:solidFill>
                  <a:latin typeface="微軟正黑體"/>
                  <a:ea typeface="微軟正黑體"/>
                  <a:cs typeface="微軟正黑體"/>
                  <a:sym typeface="微軟正黑體"/>
                </a:defRPr>
              </a:pPr>
              <a:r>
                <a:rPr lang="en-US" dirty="0" smtClean="0"/>
                <a:t>10</a:t>
              </a:r>
              <a:r>
                <a:rPr dirty="0" smtClean="0"/>
                <a:t>-1</a:t>
              </a:r>
              <a:r>
                <a:rPr dirty="0"/>
                <a:t>.</a:t>
              </a:r>
              <a:r>
                <a:rPr b="1" dirty="0" smtClean="0"/>
                <a:t>邯鄲市</a:t>
              </a:r>
              <a:r>
                <a:rPr lang="en-US" b="1" dirty="0" smtClean="0"/>
                <a:t>-</a:t>
              </a:r>
              <a:r>
                <a:rPr lang="zh-TW" altLang="en-US" b="1" dirty="0" smtClean="0"/>
                <a:t>曲周縣</a:t>
              </a:r>
              <a:endParaRPr b="1" dirty="0"/>
            </a:p>
          </p:txBody>
        </p:sp>
      </p:grpSp>
      <p:grpSp>
        <p:nvGrpSpPr>
          <p:cNvPr id="423" name="矩形"/>
          <p:cNvGrpSpPr/>
          <p:nvPr/>
        </p:nvGrpSpPr>
        <p:grpSpPr>
          <a:xfrm>
            <a:off x="7380312" y="42019"/>
            <a:ext cx="1632023" cy="765045"/>
            <a:chOff x="0" y="0"/>
            <a:chExt cx="1632022" cy="765044"/>
          </a:xfrm>
        </p:grpSpPr>
        <p:sp>
          <p:nvSpPr>
            <p:cNvPr id="421" name="矩形"/>
            <p:cNvSpPr/>
            <p:nvPr/>
          </p:nvSpPr>
          <p:spPr>
            <a:xfrm>
              <a:off x="0" y="58484"/>
              <a:ext cx="1632023" cy="648076"/>
            </a:xfrm>
            <a:prstGeom prst="rect">
              <a:avLst/>
            </a:prstGeom>
            <a:solidFill>
              <a:srgbClr val="FFFFFF"/>
            </a:solidFill>
            <a:ln w="38100" cap="flat">
              <a:solidFill>
                <a:schemeClr val="accent6"/>
              </a:solidFill>
              <a:prstDash val="solid"/>
              <a:round/>
            </a:ln>
            <a:effectLst/>
          </p:spPr>
          <p:txBody>
            <a:bodyPr wrap="square" lIns="45719" tIns="45719" rIns="45719" bIns="45719" numCol="1" anchor="ctr">
              <a:noAutofit/>
            </a:bodyPr>
            <a:lstStyle/>
            <a:p>
              <a:pPr algn="ctr" defTabSz="909457">
                <a:defRPr sz="5600">
                  <a:solidFill>
                    <a:srgbClr val="984807"/>
                  </a:solidFill>
                  <a:latin typeface="微軟正黑體"/>
                  <a:ea typeface="微軟正黑體"/>
                  <a:cs typeface="微軟正黑體"/>
                  <a:sym typeface="微軟正黑體"/>
                </a:defRPr>
              </a:pPr>
              <a:endParaRPr/>
            </a:p>
          </p:txBody>
        </p:sp>
        <p:sp>
          <p:nvSpPr>
            <p:cNvPr id="422" name="案情5"/>
            <p:cNvSpPr txBox="1"/>
            <p:nvPr/>
          </p:nvSpPr>
          <p:spPr>
            <a:xfrm>
              <a:off x="0" y="0"/>
              <a:ext cx="1632023" cy="76504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lvl1pPr algn="ctr" defTabSz="909457">
                <a:defRPr sz="3600" b="1">
                  <a:solidFill>
                    <a:srgbClr val="E46C0A"/>
                  </a:solidFill>
                  <a:latin typeface="微軟正黑體"/>
                  <a:ea typeface="微軟正黑體"/>
                  <a:cs typeface="微軟正黑體"/>
                  <a:sym typeface="微軟正黑體"/>
                </a:defRPr>
              </a:lvl1pPr>
            </a:lstStyle>
            <a:p>
              <a:r>
                <a:t>案情5</a:t>
              </a:r>
            </a:p>
          </p:txBody>
        </p:sp>
      </p:gr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5" name="矩形 7"/>
          <p:cNvSpPr/>
          <p:nvPr/>
        </p:nvSpPr>
        <p:spPr>
          <a:xfrm>
            <a:off x="225792" y="848935"/>
            <a:ext cx="8786543" cy="5119535"/>
          </a:xfrm>
          <a:prstGeom prst="rect">
            <a:avLst/>
          </a:prstGeom>
          <a:solidFill>
            <a:srgbClr val="FFFFFF"/>
          </a:solidFill>
          <a:ln w="12700">
            <a:miter lim="400000"/>
          </a:ln>
        </p:spPr>
        <p:txBody>
          <a:bodyPr lIns="45719" rIns="45719" anchor="ctr"/>
          <a:lstStyle/>
          <a:p>
            <a:pPr defTabSz="909457">
              <a:defRPr>
                <a:latin typeface="Microsoft JhengHei"/>
                <a:ea typeface="Microsoft JhengHei"/>
                <a:cs typeface="Microsoft JhengHei"/>
                <a:sym typeface="Microsoft JhengHei"/>
              </a:defRPr>
            </a:pPr>
            <a:endParaRPr/>
          </a:p>
        </p:txBody>
      </p:sp>
      <p:sp>
        <p:nvSpPr>
          <p:cNvPr id="426" name="矩形 10"/>
          <p:cNvSpPr txBox="1"/>
          <p:nvPr/>
        </p:nvSpPr>
        <p:spPr>
          <a:xfrm>
            <a:off x="107504" y="1011915"/>
            <a:ext cx="8904831" cy="5108582"/>
          </a:xfrm>
          <a:prstGeom prst="rect">
            <a:avLst/>
          </a:prstGeom>
          <a:ln w="12700">
            <a:miter lim="400000"/>
          </a:ln>
          <a:extLst>
            <a:ext uri="{C572A759-6A51-4108-AA02-DFA0A04FC94B}">
              <ma14:wrappingTextBoxFlag xmlns:ma14="http://schemas.microsoft.com/office/mac/drawingml/2011/main" xmlns="" val="1"/>
            </a:ext>
          </a:extLst>
        </p:spPr>
        <p:txBody>
          <a:bodyPr wrap="square" lIns="45468" tIns="45468" rIns="45468" bIns="45468">
            <a:spAutoFit/>
          </a:bodyPr>
          <a:lstStyle/>
          <a:p>
            <a:pPr defTabSz="909457">
              <a:defRPr sz="2200" b="1">
                <a:latin typeface="Microsoft JhengHei"/>
                <a:ea typeface="Microsoft JhengHei"/>
                <a:cs typeface="Microsoft JhengHei"/>
                <a:sym typeface="Microsoft JhengHei"/>
              </a:defRPr>
            </a:pPr>
            <a:r>
              <a:rPr dirty="0" err="1"/>
              <a:t>性質：</a:t>
            </a:r>
            <a:r>
              <a:rPr dirty="0" err="1">
                <a:solidFill>
                  <a:srgbClr val="C00000"/>
                </a:solidFill>
              </a:rPr>
              <a:t>污衊簽名活動</a:t>
            </a:r>
            <a:endParaRPr dirty="0">
              <a:solidFill>
                <a:srgbClr val="C00000"/>
              </a:solidFill>
            </a:endParaRPr>
          </a:p>
          <a:p>
            <a:pPr defTabSz="909457">
              <a:defRPr sz="2200" b="1">
                <a:latin typeface="Microsoft JhengHei"/>
                <a:ea typeface="Microsoft JhengHei"/>
                <a:cs typeface="Microsoft JhengHei"/>
                <a:sym typeface="Microsoft JhengHei"/>
              </a:defRPr>
            </a:pPr>
            <a:endParaRPr dirty="0">
              <a:solidFill>
                <a:srgbClr val="C00000"/>
              </a:solidFill>
            </a:endParaRPr>
          </a:p>
          <a:p>
            <a:pPr defTabSz="909457">
              <a:defRPr sz="2200" b="1">
                <a:latin typeface="Microsoft JhengHei"/>
                <a:ea typeface="Microsoft JhengHei"/>
                <a:cs typeface="Microsoft JhengHei"/>
                <a:sym typeface="Microsoft JhengHei"/>
              </a:defRPr>
            </a:pPr>
            <a:endParaRPr b="0" dirty="0"/>
          </a:p>
          <a:p>
            <a:pPr>
              <a:defRPr sz="2600">
                <a:latin typeface="Microsoft JhengHei"/>
                <a:ea typeface="Microsoft JhengHei"/>
                <a:cs typeface="Microsoft JhengHei"/>
                <a:sym typeface="Microsoft JhengHei"/>
              </a:defRPr>
            </a:pPr>
            <a:r>
              <a:rPr sz="2000" dirty="0" smtClean="0"/>
              <a:t>2018</a:t>
            </a:r>
            <a:r>
              <a:rPr sz="2000" dirty="0"/>
              <a:t>年2月28日</a:t>
            </a:r>
            <a:r>
              <a:rPr sz="2000" dirty="0" smtClean="0"/>
              <a:t>，</a:t>
            </a:r>
            <a:endParaRPr lang="en-US" sz="2000" dirty="0" smtClean="0"/>
          </a:p>
          <a:p>
            <a:pPr>
              <a:defRPr sz="2600">
                <a:latin typeface="Microsoft JhengHei"/>
                <a:ea typeface="Microsoft JhengHei"/>
                <a:cs typeface="Microsoft JhengHei"/>
                <a:sym typeface="Microsoft JhengHei"/>
              </a:defRPr>
            </a:pPr>
            <a:endParaRPr lang="en-US" sz="2000" dirty="0" smtClean="0"/>
          </a:p>
          <a:p>
            <a:pPr>
              <a:defRPr sz="2600">
                <a:latin typeface="Microsoft JhengHei"/>
                <a:ea typeface="Microsoft JhengHei"/>
                <a:cs typeface="Microsoft JhengHei"/>
                <a:sym typeface="Microsoft JhengHei"/>
              </a:defRPr>
            </a:pPr>
            <a:r>
              <a:rPr sz="2000" dirty="0" err="1" smtClean="0"/>
              <a:t>河北邯鄲</a:t>
            </a:r>
            <a:r>
              <a:rPr sz="2000" dirty="0" err="1" smtClean="0">
                <a:solidFill>
                  <a:srgbClr val="FF0000"/>
                </a:solidFill>
              </a:rPr>
              <a:t>武安市委宣傳部</a:t>
            </a:r>
            <a:r>
              <a:rPr sz="2000" dirty="0" err="1" smtClean="0"/>
              <a:t>下屬的</a:t>
            </a:r>
            <a:r>
              <a:rPr sz="2000" dirty="0" err="1" smtClean="0">
                <a:solidFill>
                  <a:srgbClr val="FF0000"/>
                </a:solidFill>
              </a:rPr>
              <a:t>武安市報社微信公眾號</a:t>
            </a:r>
            <a:r>
              <a:rPr sz="2000" dirty="0">
                <a:solidFill>
                  <a:srgbClr val="FF0000"/>
                </a:solidFill>
              </a:rPr>
              <a:t>：【</a:t>
            </a:r>
            <a:r>
              <a:rPr sz="2000" dirty="0" err="1">
                <a:solidFill>
                  <a:srgbClr val="FF0000"/>
                </a:solidFill>
              </a:rPr>
              <a:t>新武安</a:t>
            </a:r>
            <a:r>
              <a:rPr sz="2000" dirty="0" smtClean="0">
                <a:solidFill>
                  <a:srgbClr val="FF0000"/>
                </a:solidFill>
              </a:rPr>
              <a:t>】</a:t>
            </a:r>
            <a:endParaRPr lang="en-US" sz="2000" dirty="0" smtClean="0">
              <a:solidFill>
                <a:srgbClr val="FF0000"/>
              </a:solidFill>
            </a:endParaRPr>
          </a:p>
          <a:p>
            <a:pPr>
              <a:defRPr sz="2600">
                <a:latin typeface="Microsoft JhengHei"/>
                <a:ea typeface="Microsoft JhengHei"/>
                <a:cs typeface="Microsoft JhengHei"/>
                <a:sym typeface="Microsoft JhengHei"/>
              </a:defRPr>
            </a:pPr>
            <a:endParaRPr lang="en-US" sz="2000" dirty="0">
              <a:solidFill>
                <a:srgbClr val="FF0000"/>
              </a:solidFill>
            </a:endParaRPr>
          </a:p>
          <a:p>
            <a:pPr>
              <a:defRPr sz="2600">
                <a:latin typeface="Microsoft JhengHei"/>
                <a:ea typeface="Microsoft JhengHei"/>
                <a:cs typeface="Microsoft JhengHei"/>
                <a:sym typeface="Microsoft JhengHei"/>
              </a:defRPr>
            </a:pPr>
            <a:r>
              <a:rPr sz="2000" dirty="0" err="1" smtClean="0"/>
              <a:t>發佈</a:t>
            </a:r>
            <a:r>
              <a:rPr lang="en-US" altLang="zh-TW" sz="2000" dirty="0" err="1" smtClean="0">
                <a:solidFill>
                  <a:srgbClr val="FF0000"/>
                </a:solidFill>
              </a:rPr>
              <a:t>〝</a:t>
            </a:r>
            <a:r>
              <a:rPr sz="2000" dirty="0" err="1" smtClean="0">
                <a:solidFill>
                  <a:srgbClr val="FF0000"/>
                </a:solidFill>
              </a:rPr>
              <a:t>河北出臺舉報邪教違法犯罪活動獎勵辦法</a:t>
            </a:r>
            <a:r>
              <a:rPr lang="zh-TW" altLang="en-US" sz="2000" dirty="0">
                <a:solidFill>
                  <a:srgbClr val="FF0000"/>
                </a:solidFill>
              </a:rPr>
              <a:t>：</a:t>
            </a:r>
            <a:r>
              <a:rPr sz="2000" dirty="0" smtClean="0">
                <a:solidFill>
                  <a:srgbClr val="FF0000"/>
                </a:solidFill>
              </a:rPr>
              <a:t>最高獎勵</a:t>
            </a:r>
            <a:r>
              <a:rPr sz="2000" dirty="0">
                <a:solidFill>
                  <a:srgbClr val="FF0000"/>
                </a:solidFill>
              </a:rPr>
              <a:t>20000</a:t>
            </a:r>
            <a:r>
              <a:rPr sz="2000" dirty="0" smtClean="0">
                <a:solidFill>
                  <a:srgbClr val="FF0000"/>
                </a:solidFill>
              </a:rPr>
              <a:t>元”</a:t>
            </a:r>
            <a:endParaRPr lang="en-US" sz="2000" dirty="0" smtClean="0">
              <a:solidFill>
                <a:srgbClr val="FF0000"/>
              </a:solidFill>
            </a:endParaRPr>
          </a:p>
          <a:p>
            <a:pPr>
              <a:defRPr sz="2600">
                <a:latin typeface="Microsoft JhengHei"/>
                <a:ea typeface="Microsoft JhengHei"/>
                <a:cs typeface="Microsoft JhengHei"/>
                <a:sym typeface="Microsoft JhengHei"/>
              </a:defRPr>
            </a:pPr>
            <a:endParaRPr lang="en-US" sz="2000" dirty="0" smtClean="0"/>
          </a:p>
          <a:p>
            <a:pPr>
              <a:defRPr sz="2600">
                <a:latin typeface="Microsoft JhengHei"/>
                <a:ea typeface="Microsoft JhengHei"/>
                <a:cs typeface="Microsoft JhengHei"/>
                <a:sym typeface="Microsoft JhengHei"/>
              </a:defRPr>
            </a:pPr>
            <a:r>
              <a:rPr sz="2000" dirty="0" err="1" smtClean="0"/>
              <a:t>除刊登污蔑法輪功的通告外</a:t>
            </a:r>
            <a:r>
              <a:rPr lang="zh-TW" altLang="en-US" sz="2000" dirty="0" smtClean="0"/>
              <a:t>，</a:t>
            </a:r>
            <a:r>
              <a:rPr sz="2000" dirty="0" err="1" smtClean="0"/>
              <a:t>配以</a:t>
            </a:r>
            <a:r>
              <a:rPr lang="zh-TW" altLang="en-US" sz="2000" dirty="0" smtClean="0"/>
              <a:t>兩</a:t>
            </a:r>
            <a:r>
              <a:rPr sz="2000" dirty="0" smtClean="0"/>
              <a:t>部</a:t>
            </a:r>
            <a:r>
              <a:rPr sz="2000" dirty="0"/>
              <a:t>4分鐘和3分鐘的視頻造謠污蔑法輪功。</a:t>
            </a:r>
          </a:p>
          <a:p>
            <a:pPr>
              <a:defRPr sz="2600">
                <a:latin typeface="Microsoft JhengHei"/>
                <a:ea typeface="Microsoft JhengHei"/>
                <a:cs typeface="Microsoft JhengHei"/>
                <a:sym typeface="Microsoft JhengHei"/>
              </a:defRPr>
            </a:pPr>
            <a:endParaRPr sz="2000" dirty="0"/>
          </a:p>
          <a:p>
            <a:pPr>
              <a:defRPr sz="2600">
                <a:latin typeface="Microsoft JhengHei"/>
                <a:ea typeface="Microsoft JhengHei"/>
                <a:cs typeface="Microsoft JhengHei"/>
                <a:sym typeface="Microsoft JhengHei"/>
              </a:defRPr>
            </a:pPr>
            <a:r>
              <a:rPr sz="2000" dirty="0" err="1" smtClean="0"/>
              <a:t>同日</a:t>
            </a:r>
            <a:r>
              <a:rPr lang="zh-TW" altLang="en-US" sz="2000" dirty="0" smtClean="0"/>
              <a:t>，</a:t>
            </a:r>
            <a:r>
              <a:rPr sz="2000" dirty="0" err="1" smtClean="0">
                <a:solidFill>
                  <a:srgbClr val="FF0000"/>
                </a:solidFill>
              </a:rPr>
              <a:t>武安市有線廣播系統</a:t>
            </a:r>
            <a:r>
              <a:rPr sz="2000" dirty="0" err="1" smtClean="0"/>
              <a:t>在</a:t>
            </a:r>
            <a:r>
              <a:rPr lang="zh-TW" altLang="en-US" sz="2000" dirty="0" err="1">
                <a:solidFill>
                  <a:srgbClr val="FF0000"/>
                </a:solidFill>
              </a:rPr>
              <a:t>當</a:t>
            </a:r>
            <a:r>
              <a:rPr sz="2000" dirty="0" err="1" smtClean="0">
                <a:solidFill>
                  <a:srgbClr val="FF0000"/>
                </a:solidFill>
              </a:rPr>
              <a:t>地電視臺</a:t>
            </a:r>
            <a:r>
              <a:rPr sz="2000" dirty="0" err="1" smtClean="0"/>
              <a:t>的遊動字幕打出</a:t>
            </a:r>
            <a:endParaRPr lang="en-US" sz="2000" dirty="0" smtClean="0"/>
          </a:p>
          <a:p>
            <a:pPr>
              <a:defRPr sz="2600">
                <a:latin typeface="Microsoft JhengHei"/>
                <a:ea typeface="Microsoft JhengHei"/>
                <a:cs typeface="Microsoft JhengHei"/>
                <a:sym typeface="Microsoft JhengHei"/>
              </a:defRPr>
            </a:pPr>
            <a:endParaRPr lang="en-US" altLang="zh-TW" sz="2000" dirty="0" smtClean="0"/>
          </a:p>
          <a:p>
            <a:pPr>
              <a:defRPr sz="2600">
                <a:latin typeface="Microsoft JhengHei"/>
                <a:ea typeface="Microsoft JhengHei"/>
                <a:cs typeface="Microsoft JhengHei"/>
                <a:sym typeface="Microsoft JhengHei"/>
              </a:defRPr>
            </a:pPr>
            <a:r>
              <a:rPr lang="en-US" altLang="zh-TW" sz="2000" dirty="0" smtClean="0"/>
              <a:t>〝</a:t>
            </a:r>
            <a:r>
              <a:rPr sz="2000" dirty="0" smtClean="0"/>
              <a:t>舉報法輪功張貼傳單的可獲獎勵</a:t>
            </a:r>
            <a:r>
              <a:rPr sz="2000" dirty="0"/>
              <a:t>20000</a:t>
            </a:r>
            <a:r>
              <a:rPr sz="2000" dirty="0" smtClean="0"/>
              <a:t>元</a:t>
            </a:r>
            <a:r>
              <a:rPr lang="en-US" altLang="zh-TW" sz="2000" dirty="0" smtClean="0"/>
              <a:t>〞</a:t>
            </a:r>
            <a:r>
              <a:rPr sz="2000" dirty="0" smtClean="0"/>
              <a:t>等內容。</a:t>
            </a:r>
            <a:endParaRPr lang="en-US" sz="2000" dirty="0" smtClean="0"/>
          </a:p>
          <a:p>
            <a:pPr>
              <a:defRPr sz="2600">
                <a:latin typeface="Microsoft JhengHei"/>
                <a:ea typeface="Microsoft JhengHei"/>
                <a:cs typeface="Microsoft JhengHei"/>
                <a:sym typeface="Microsoft JhengHei"/>
              </a:defRPr>
            </a:pPr>
            <a:endParaRPr lang="en-US" sz="2000" dirty="0" smtClean="0"/>
          </a:p>
          <a:p>
            <a:pPr>
              <a:defRPr sz="2600">
                <a:latin typeface="Microsoft JhengHei"/>
                <a:ea typeface="Microsoft JhengHei"/>
                <a:cs typeface="Microsoft JhengHei"/>
                <a:sym typeface="Microsoft JhengHei"/>
              </a:defRPr>
            </a:pPr>
            <a:r>
              <a:rPr sz="2000" dirty="0" err="1" smtClean="0"/>
              <a:t>各街道和鄉鎮</a:t>
            </a:r>
            <a:r>
              <a:rPr sz="2000" dirty="0" err="1"/>
              <a:t>，學校機關單位也下發張貼了此通告</a:t>
            </a:r>
            <a:r>
              <a:rPr sz="2000" dirty="0"/>
              <a:t>。</a:t>
            </a:r>
          </a:p>
        </p:txBody>
      </p:sp>
      <p:grpSp>
        <p:nvGrpSpPr>
          <p:cNvPr id="429" name="矩形 5"/>
          <p:cNvGrpSpPr/>
          <p:nvPr/>
        </p:nvGrpSpPr>
        <p:grpSpPr>
          <a:xfrm>
            <a:off x="-3" y="-12"/>
            <a:ext cx="9144002" cy="848947"/>
            <a:chOff x="-1" y="-6"/>
            <a:chExt cx="9144001" cy="848945"/>
          </a:xfrm>
        </p:grpSpPr>
        <p:sp>
          <p:nvSpPr>
            <p:cNvPr id="427" name="矩形"/>
            <p:cNvSpPr/>
            <p:nvPr/>
          </p:nvSpPr>
          <p:spPr>
            <a:xfrm>
              <a:off x="-1" y="-6"/>
              <a:ext cx="9144001" cy="848945"/>
            </a:xfrm>
            <a:prstGeom prst="rect">
              <a:avLst/>
            </a:prstGeom>
            <a:solidFill>
              <a:srgbClr val="E46C0A"/>
            </a:solidFill>
            <a:ln w="12700" cap="flat">
              <a:noFill/>
              <a:miter lim="400000"/>
            </a:ln>
            <a:effectLst/>
          </p:spPr>
          <p:txBody>
            <a:bodyPr wrap="square" lIns="45719" tIns="45719" rIns="45719" bIns="45719" numCol="1" anchor="ctr">
              <a:noAutofit/>
            </a:bodyPr>
            <a:lstStyle/>
            <a:p>
              <a:pPr defTabSz="909457">
                <a:defRPr>
                  <a:solidFill>
                    <a:srgbClr val="FFFFFF"/>
                  </a:solidFill>
                </a:defRPr>
              </a:pPr>
              <a:endParaRPr/>
            </a:p>
          </p:txBody>
        </p:sp>
        <p:sp>
          <p:nvSpPr>
            <p:cNvPr id="428" name="9-1. 湖南專案一(株洲市)"/>
            <p:cNvSpPr txBox="1"/>
            <p:nvPr/>
          </p:nvSpPr>
          <p:spPr>
            <a:xfrm>
              <a:off x="-1" y="81809"/>
              <a:ext cx="9144001" cy="68531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p>
              <a:pPr defTabSz="1300480">
                <a:defRPr sz="3600">
                  <a:solidFill>
                    <a:srgbClr val="FFFFFF"/>
                  </a:solidFill>
                  <a:latin typeface="微軟正黑體"/>
                  <a:ea typeface="微軟正黑體"/>
                  <a:cs typeface="微軟正黑體"/>
                  <a:sym typeface="微軟正黑體"/>
                </a:defRPr>
              </a:pPr>
              <a:r>
                <a:rPr lang="en-US" dirty="0" smtClean="0"/>
                <a:t>10</a:t>
              </a:r>
              <a:r>
                <a:rPr dirty="0" smtClean="0"/>
                <a:t>-</a:t>
              </a:r>
              <a:r>
                <a:rPr lang="en-US" dirty="0" smtClean="0"/>
                <a:t>2</a:t>
              </a:r>
              <a:r>
                <a:rPr dirty="0" smtClean="0"/>
                <a:t>.</a:t>
              </a:r>
              <a:r>
                <a:rPr b="1" dirty="0" smtClean="0"/>
                <a:t>邯鄲市</a:t>
              </a:r>
              <a:r>
                <a:rPr lang="en-US" b="1" dirty="0" smtClean="0"/>
                <a:t>-</a:t>
              </a:r>
              <a:r>
                <a:rPr lang="zh-TW" altLang="en-US" b="1" dirty="0" smtClean="0"/>
                <a:t>武安市</a:t>
              </a:r>
              <a:endParaRPr b="1" dirty="0"/>
            </a:p>
          </p:txBody>
        </p:sp>
      </p:grpSp>
      <p:grpSp>
        <p:nvGrpSpPr>
          <p:cNvPr id="432" name="矩形"/>
          <p:cNvGrpSpPr/>
          <p:nvPr/>
        </p:nvGrpSpPr>
        <p:grpSpPr>
          <a:xfrm>
            <a:off x="7380312" y="42019"/>
            <a:ext cx="1632023" cy="765045"/>
            <a:chOff x="0" y="0"/>
            <a:chExt cx="1632022" cy="765044"/>
          </a:xfrm>
        </p:grpSpPr>
        <p:sp>
          <p:nvSpPr>
            <p:cNvPr id="430" name="矩形"/>
            <p:cNvSpPr/>
            <p:nvPr/>
          </p:nvSpPr>
          <p:spPr>
            <a:xfrm>
              <a:off x="0" y="58484"/>
              <a:ext cx="1632023" cy="648076"/>
            </a:xfrm>
            <a:prstGeom prst="rect">
              <a:avLst/>
            </a:prstGeom>
            <a:solidFill>
              <a:srgbClr val="FFFFFF"/>
            </a:solidFill>
            <a:ln w="38100" cap="flat">
              <a:solidFill>
                <a:schemeClr val="accent6"/>
              </a:solidFill>
              <a:prstDash val="solid"/>
              <a:round/>
            </a:ln>
            <a:effectLst/>
          </p:spPr>
          <p:txBody>
            <a:bodyPr wrap="square" lIns="45719" tIns="45719" rIns="45719" bIns="45719" numCol="1" anchor="ctr">
              <a:noAutofit/>
            </a:bodyPr>
            <a:lstStyle/>
            <a:p>
              <a:pPr algn="ctr" defTabSz="909457">
                <a:defRPr sz="5600">
                  <a:solidFill>
                    <a:srgbClr val="984807"/>
                  </a:solidFill>
                  <a:latin typeface="微軟正黑體"/>
                  <a:ea typeface="微軟正黑體"/>
                  <a:cs typeface="微軟正黑體"/>
                  <a:sym typeface="微軟正黑體"/>
                </a:defRPr>
              </a:pPr>
              <a:endParaRPr/>
            </a:p>
          </p:txBody>
        </p:sp>
        <p:sp>
          <p:nvSpPr>
            <p:cNvPr id="431" name="案情6"/>
            <p:cNvSpPr txBox="1"/>
            <p:nvPr/>
          </p:nvSpPr>
          <p:spPr>
            <a:xfrm>
              <a:off x="0" y="0"/>
              <a:ext cx="1632023" cy="76504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lvl1pPr algn="ctr" defTabSz="909457">
                <a:defRPr sz="3600" b="1">
                  <a:solidFill>
                    <a:srgbClr val="E46C0A"/>
                  </a:solidFill>
                  <a:latin typeface="微軟正黑體"/>
                  <a:ea typeface="微軟正黑體"/>
                  <a:cs typeface="微軟正黑體"/>
                  <a:sym typeface="微軟正黑體"/>
                </a:defRPr>
              </a:lvl1pPr>
            </a:lstStyle>
            <a:p>
              <a:r>
                <a:t>案情6</a:t>
              </a:r>
            </a:p>
          </p:txBody>
        </p:sp>
      </p:gr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6" name="矩形 5"/>
          <p:cNvGrpSpPr/>
          <p:nvPr/>
        </p:nvGrpSpPr>
        <p:grpSpPr>
          <a:xfrm>
            <a:off x="13396" y="-3"/>
            <a:ext cx="9130611" cy="836723"/>
            <a:chOff x="-1" y="0"/>
            <a:chExt cx="9130609" cy="836722"/>
          </a:xfrm>
        </p:grpSpPr>
        <p:sp>
          <p:nvSpPr>
            <p:cNvPr id="434" name="矩形"/>
            <p:cNvSpPr/>
            <p:nvPr/>
          </p:nvSpPr>
          <p:spPr>
            <a:xfrm>
              <a:off x="-1" y="0"/>
              <a:ext cx="9130609" cy="836722"/>
            </a:xfrm>
            <a:prstGeom prst="rect">
              <a:avLst/>
            </a:prstGeom>
            <a:solidFill>
              <a:srgbClr val="0070C0"/>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435" name="9-3. 株洲市被國際追查官員"/>
            <p:cNvSpPr txBox="1"/>
            <p:nvPr/>
          </p:nvSpPr>
          <p:spPr>
            <a:xfrm>
              <a:off x="166693" y="163739"/>
              <a:ext cx="5256006" cy="58477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ctr">
              <a:spAutoFit/>
            </a:bodyPr>
            <a:lstStyle/>
            <a:p>
              <a:pPr>
                <a:defRPr sz="3200" b="1">
                  <a:solidFill>
                    <a:srgbClr val="FFFFFF"/>
                  </a:solidFill>
                  <a:latin typeface="微軟正黑體"/>
                  <a:ea typeface="微軟正黑體"/>
                  <a:cs typeface="微軟正黑體"/>
                  <a:sym typeface="微軟正黑體"/>
                </a:defRPr>
              </a:pPr>
              <a:r>
                <a:rPr lang="en-US" dirty="0" smtClean="0"/>
                <a:t>10</a:t>
              </a:r>
              <a:r>
                <a:rPr dirty="0" smtClean="0"/>
                <a:t>-</a:t>
              </a:r>
              <a:r>
                <a:rPr lang="en-US" dirty="0" smtClean="0"/>
                <a:t>3</a:t>
              </a:r>
              <a:r>
                <a:rPr dirty="0" smtClean="0"/>
                <a:t>. </a:t>
              </a:r>
              <a:r>
                <a:rPr dirty="0" err="1"/>
                <a:t>邯鄲市</a:t>
              </a:r>
              <a:endParaRPr dirty="0"/>
            </a:p>
          </p:txBody>
        </p:sp>
      </p:grpSp>
      <p:grpSp>
        <p:nvGrpSpPr>
          <p:cNvPr id="439" name="矩形"/>
          <p:cNvGrpSpPr/>
          <p:nvPr/>
        </p:nvGrpSpPr>
        <p:grpSpPr>
          <a:xfrm>
            <a:off x="7092281" y="92999"/>
            <a:ext cx="1919956" cy="662937"/>
            <a:chOff x="0" y="0"/>
            <a:chExt cx="1919955" cy="662935"/>
          </a:xfrm>
        </p:grpSpPr>
        <p:sp>
          <p:nvSpPr>
            <p:cNvPr id="437" name="矩形"/>
            <p:cNvSpPr/>
            <p:nvPr/>
          </p:nvSpPr>
          <p:spPr>
            <a:xfrm>
              <a:off x="0" y="7428"/>
              <a:ext cx="1919956" cy="648080"/>
            </a:xfrm>
            <a:prstGeom prst="rect">
              <a:avLst/>
            </a:prstGeom>
            <a:solidFill>
              <a:srgbClr val="FFFFFF"/>
            </a:solidFill>
            <a:ln w="28575" cap="flat">
              <a:solidFill>
                <a:srgbClr val="0070C0"/>
              </a:solidFill>
              <a:prstDash val="solid"/>
              <a:round/>
            </a:ln>
            <a:effectLst/>
          </p:spPr>
          <p:txBody>
            <a:bodyPr wrap="square" lIns="45719" tIns="45719" rIns="45719" bIns="45719" numCol="1" anchor="ctr">
              <a:noAutofit/>
            </a:bodyPr>
            <a:lstStyle/>
            <a:p>
              <a:pPr algn="ctr">
                <a:defRPr sz="3200" b="1">
                  <a:solidFill>
                    <a:srgbClr val="0070C0"/>
                  </a:solidFill>
                  <a:latin typeface="微軟正黑體"/>
                  <a:ea typeface="微軟正黑體"/>
                  <a:cs typeface="微軟正黑體"/>
                  <a:sym typeface="微軟正黑體"/>
                </a:defRPr>
              </a:pPr>
              <a:endParaRPr/>
            </a:p>
          </p:txBody>
        </p:sp>
        <p:sp>
          <p:nvSpPr>
            <p:cNvPr id="438" name="追查5&amp;6"/>
            <p:cNvSpPr txBox="1"/>
            <p:nvPr/>
          </p:nvSpPr>
          <p:spPr>
            <a:xfrm>
              <a:off x="0" y="-1"/>
              <a:ext cx="1919956" cy="66293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ctr">
              <a:spAutoFit/>
            </a:bodyPr>
            <a:lstStyle/>
            <a:p>
              <a:pPr algn="ctr">
                <a:defRPr sz="3200" b="1">
                  <a:solidFill>
                    <a:srgbClr val="0070C0"/>
                  </a:solidFill>
                  <a:latin typeface="微軟正黑體"/>
                  <a:ea typeface="微軟正黑體"/>
                  <a:cs typeface="微軟正黑體"/>
                  <a:sym typeface="微軟正黑體"/>
                </a:defRPr>
              </a:pPr>
              <a:r>
                <a:rPr dirty="0"/>
                <a:t>追查5&amp;6</a:t>
              </a:r>
            </a:p>
          </p:txBody>
        </p:sp>
      </p:grpSp>
      <p:sp>
        <p:nvSpPr>
          <p:cNvPr id="440" name="文字方塊 2"/>
          <p:cNvSpPr txBox="1"/>
          <p:nvPr/>
        </p:nvSpPr>
        <p:spPr>
          <a:xfrm>
            <a:off x="298936" y="1196752"/>
            <a:ext cx="8482398" cy="3816429"/>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sz="2400" b="1">
                <a:solidFill>
                  <a:srgbClr val="FF0000"/>
                </a:solidFill>
                <a:latin typeface="Microsoft JhengHei"/>
                <a:ea typeface="Microsoft JhengHei"/>
                <a:cs typeface="Microsoft JhengHei"/>
                <a:sym typeface="Microsoft JhengHei"/>
              </a:defRPr>
            </a:pPr>
            <a:r>
              <a:rPr sz="2200" dirty="0" err="1"/>
              <a:t>邯鄲市</a:t>
            </a:r>
            <a:r>
              <a:rPr sz="2200" dirty="0"/>
              <a:t> </a:t>
            </a:r>
            <a:r>
              <a:rPr sz="2200" b="0" dirty="0" err="1">
                <a:solidFill>
                  <a:srgbClr val="000000"/>
                </a:solidFill>
              </a:rPr>
              <a:t>市一級主要被追查官員</a:t>
            </a:r>
            <a:r>
              <a:rPr sz="2200" b="0" dirty="0">
                <a:solidFill>
                  <a:srgbClr val="000000"/>
                </a:solidFill>
              </a:rPr>
              <a:t>：</a:t>
            </a:r>
          </a:p>
          <a:p>
            <a:pPr>
              <a:defRPr sz="2400">
                <a:latin typeface="Microsoft JhengHei"/>
                <a:ea typeface="Microsoft JhengHei"/>
                <a:cs typeface="Microsoft JhengHei"/>
                <a:sym typeface="Microsoft JhengHei"/>
              </a:defRPr>
            </a:pPr>
            <a:r>
              <a:rPr sz="2200" err="1"/>
              <a:t>歷任市政法委書記</a:t>
            </a:r>
            <a:r>
              <a:rPr sz="2200" smtClean="0"/>
              <a:t>：</a:t>
            </a:r>
            <a:r>
              <a:rPr sz="2200" b="1" smtClean="0"/>
              <a:t>穆偉利、崔永斌、馮連生、張有祥、周國江</a:t>
            </a:r>
            <a:endParaRPr sz="2200" b="1" dirty="0"/>
          </a:p>
          <a:p>
            <a:pPr>
              <a:defRPr sz="2400">
                <a:latin typeface="Microsoft JhengHei"/>
                <a:ea typeface="Microsoft JhengHei"/>
                <a:cs typeface="Microsoft JhengHei"/>
                <a:sym typeface="Microsoft JhengHei"/>
              </a:defRPr>
            </a:pPr>
            <a:r>
              <a:rPr sz="2200" dirty="0" err="1"/>
              <a:t>歷任市委防範辦</a:t>
            </a:r>
            <a:r>
              <a:rPr sz="2200" dirty="0"/>
              <a:t>(610辦)</a:t>
            </a:r>
            <a:r>
              <a:rPr sz="2200" err="1"/>
              <a:t>主任</a:t>
            </a:r>
            <a:r>
              <a:rPr sz="2200"/>
              <a:t> </a:t>
            </a:r>
            <a:r>
              <a:rPr sz="2200" smtClean="0"/>
              <a:t>：</a:t>
            </a:r>
            <a:r>
              <a:rPr sz="2200" b="1" smtClean="0"/>
              <a:t>李向東、曹志霞</a:t>
            </a:r>
            <a:r>
              <a:rPr sz="2200" b="1" dirty="0"/>
              <a:t/>
            </a:r>
            <a:br>
              <a:rPr sz="2200" b="1" dirty="0"/>
            </a:br>
            <a:endParaRPr sz="2200" b="1" dirty="0"/>
          </a:p>
          <a:p>
            <a:pPr>
              <a:defRPr sz="2100" b="1">
                <a:solidFill>
                  <a:srgbClr val="E46C0A"/>
                </a:solidFill>
                <a:latin typeface="Microsoft JhengHei"/>
                <a:ea typeface="Microsoft JhengHei"/>
                <a:cs typeface="Microsoft JhengHei"/>
                <a:sym typeface="Microsoft JhengHei"/>
              </a:defRPr>
            </a:pPr>
            <a:r>
              <a:rPr sz="2200" dirty="0" err="1" smtClean="0">
                <a:solidFill>
                  <a:srgbClr val="FF0000"/>
                </a:solidFill>
              </a:rPr>
              <a:t>曲周縣</a:t>
            </a:r>
            <a:r>
              <a:rPr lang="en-US" altLang="zh-TW" sz="2200" dirty="0" smtClean="0">
                <a:solidFill>
                  <a:srgbClr val="FF0000"/>
                </a:solidFill>
              </a:rPr>
              <a:t>(</a:t>
            </a:r>
            <a:r>
              <a:rPr lang="zh-TW" altLang="en-US" sz="2200" dirty="0" smtClean="0">
                <a:solidFill>
                  <a:srgbClr val="FF0000"/>
                </a:solidFill>
              </a:rPr>
              <a:t>案例</a:t>
            </a:r>
            <a:r>
              <a:rPr lang="en-US" altLang="zh-TW" sz="2200" dirty="0" smtClean="0">
                <a:solidFill>
                  <a:srgbClr val="FF0000"/>
                </a:solidFill>
              </a:rPr>
              <a:t>5)</a:t>
            </a:r>
            <a:endParaRPr sz="2200" dirty="0">
              <a:solidFill>
                <a:srgbClr val="FF0000"/>
              </a:solidFill>
            </a:endParaRPr>
          </a:p>
          <a:p>
            <a:pPr>
              <a:defRPr sz="2100">
                <a:latin typeface="Microsoft JhengHei"/>
                <a:ea typeface="Microsoft JhengHei"/>
                <a:cs typeface="Microsoft JhengHei"/>
                <a:sym typeface="Microsoft JhengHei"/>
              </a:defRPr>
            </a:pPr>
            <a:r>
              <a:rPr sz="2200" dirty="0" err="1"/>
              <a:t>歷任縣政法委書記</a:t>
            </a:r>
            <a:r>
              <a:rPr sz="2200" dirty="0"/>
              <a:t>：（</a:t>
            </a:r>
            <a:r>
              <a:rPr sz="2200" dirty="0" err="1"/>
              <a:t>無資料</a:t>
            </a:r>
            <a:r>
              <a:rPr sz="2200" dirty="0"/>
              <a:t>）</a:t>
            </a:r>
          </a:p>
          <a:p>
            <a:pPr>
              <a:defRPr sz="2100">
                <a:latin typeface="Microsoft JhengHei"/>
                <a:ea typeface="Microsoft JhengHei"/>
                <a:cs typeface="Microsoft JhengHei"/>
                <a:sym typeface="Microsoft JhengHei"/>
              </a:defRPr>
            </a:pPr>
            <a:r>
              <a:rPr sz="2200" dirty="0" err="1"/>
              <a:t>歷任縣委防範辦</a:t>
            </a:r>
            <a:r>
              <a:rPr sz="2200" dirty="0"/>
              <a:t>(610辦)</a:t>
            </a:r>
            <a:r>
              <a:rPr sz="2200" dirty="0" err="1"/>
              <a:t>主任</a:t>
            </a:r>
            <a:r>
              <a:rPr sz="2200" dirty="0"/>
              <a:t> ：（</a:t>
            </a:r>
            <a:r>
              <a:rPr sz="2200" dirty="0" err="1"/>
              <a:t>無資料</a:t>
            </a:r>
            <a:r>
              <a:rPr sz="2200" dirty="0"/>
              <a:t>）</a:t>
            </a:r>
          </a:p>
          <a:p>
            <a:pPr>
              <a:defRPr sz="2100">
                <a:latin typeface="Microsoft JhengHei"/>
                <a:ea typeface="Microsoft JhengHei"/>
                <a:cs typeface="Microsoft JhengHei"/>
                <a:sym typeface="Microsoft JhengHei"/>
              </a:defRPr>
            </a:pPr>
            <a:endParaRPr sz="2200" b="1" dirty="0">
              <a:solidFill>
                <a:srgbClr val="E46C0A"/>
              </a:solidFill>
            </a:endParaRPr>
          </a:p>
          <a:p>
            <a:pPr>
              <a:defRPr sz="2100" b="1">
                <a:solidFill>
                  <a:srgbClr val="E46C0A"/>
                </a:solidFill>
                <a:latin typeface="Microsoft JhengHei"/>
                <a:ea typeface="Microsoft JhengHei"/>
                <a:cs typeface="Microsoft JhengHei"/>
                <a:sym typeface="Microsoft JhengHei"/>
              </a:defRPr>
            </a:pPr>
            <a:r>
              <a:rPr sz="2200" dirty="0" err="1" smtClean="0">
                <a:solidFill>
                  <a:srgbClr val="FF0000"/>
                </a:solidFill>
              </a:rPr>
              <a:t>武安市</a:t>
            </a:r>
            <a:r>
              <a:rPr lang="en-US" altLang="zh-TW" sz="2200" dirty="0">
                <a:solidFill>
                  <a:srgbClr val="FF0000"/>
                </a:solidFill>
              </a:rPr>
              <a:t>(</a:t>
            </a:r>
            <a:r>
              <a:rPr lang="zh-TW" altLang="en-US" sz="2200" dirty="0" smtClean="0">
                <a:solidFill>
                  <a:srgbClr val="FF0000"/>
                </a:solidFill>
              </a:rPr>
              <a:t>案例</a:t>
            </a:r>
            <a:r>
              <a:rPr lang="en-US" altLang="zh-TW" sz="2200" dirty="0" smtClean="0">
                <a:solidFill>
                  <a:srgbClr val="FF0000"/>
                </a:solidFill>
              </a:rPr>
              <a:t>6)</a:t>
            </a:r>
            <a:endParaRPr sz="2200" dirty="0">
              <a:solidFill>
                <a:srgbClr val="FF0000"/>
              </a:solidFill>
            </a:endParaRPr>
          </a:p>
          <a:p>
            <a:pPr>
              <a:defRPr sz="2100">
                <a:latin typeface="Microsoft JhengHei"/>
                <a:ea typeface="Microsoft JhengHei"/>
                <a:cs typeface="Microsoft JhengHei"/>
                <a:sym typeface="Microsoft JhengHei"/>
              </a:defRPr>
            </a:pPr>
            <a:r>
              <a:rPr sz="2200" err="1"/>
              <a:t>歷任市政法委書記</a:t>
            </a:r>
            <a:r>
              <a:rPr sz="2200" smtClean="0"/>
              <a:t>：</a:t>
            </a:r>
            <a:r>
              <a:rPr sz="2200" b="1" smtClean="0"/>
              <a:t>麻增禮、宋玉申、谷志強、任西山、韓保魁</a:t>
            </a:r>
            <a:endParaRPr sz="2200" b="1" dirty="0"/>
          </a:p>
          <a:p>
            <a:pPr>
              <a:defRPr sz="2100">
                <a:latin typeface="Microsoft JhengHei"/>
                <a:ea typeface="Microsoft JhengHei"/>
                <a:cs typeface="Microsoft JhengHei"/>
                <a:sym typeface="Microsoft JhengHei"/>
              </a:defRPr>
            </a:pPr>
            <a:r>
              <a:rPr sz="2200" dirty="0" err="1"/>
              <a:t>歷任市委防範辦</a:t>
            </a:r>
            <a:r>
              <a:rPr sz="2200" dirty="0"/>
              <a:t>(610辦)</a:t>
            </a:r>
            <a:r>
              <a:rPr sz="2200" err="1"/>
              <a:t>主任</a:t>
            </a:r>
            <a:r>
              <a:rPr sz="2200"/>
              <a:t> </a:t>
            </a:r>
            <a:r>
              <a:rPr sz="2200" smtClean="0"/>
              <a:t>：</a:t>
            </a:r>
            <a:r>
              <a:rPr sz="2200" b="1" smtClean="0"/>
              <a:t>韓俊義、李學平</a:t>
            </a:r>
            <a:endParaRPr sz="2200" b="1" dirty="0"/>
          </a:p>
        </p:txBody>
      </p:sp>
      <p:sp>
        <p:nvSpPr>
          <p:cNvPr id="441" name="矩形 6"/>
          <p:cNvSpPr/>
          <p:nvPr/>
        </p:nvSpPr>
        <p:spPr>
          <a:xfrm>
            <a:off x="296271" y="5373216"/>
            <a:ext cx="8485063" cy="958212"/>
          </a:xfrm>
          <a:prstGeom prst="rect">
            <a:avLst/>
          </a:prstGeom>
          <a:ln w="28575">
            <a:solidFill>
              <a:srgbClr val="0070C0"/>
            </a:solidFill>
          </a:ln>
          <a:extLst>
            <a:ext uri="{C572A759-6A51-4108-AA02-DFA0A04FC94B}">
              <ma14:wrappingTextBoxFlag xmlns:ma14="http://schemas.microsoft.com/office/mac/drawingml/2011/main" xmlns="" val="1"/>
            </a:ext>
          </a:extLst>
        </p:spPr>
        <p:txBody>
          <a:bodyPr lIns="45718" tIns="45718" rIns="45718" bIns="45718">
            <a:spAutoFit/>
          </a:bodyPr>
          <a:lstStyle/>
          <a:p>
            <a:pPr>
              <a:defRPr sz="2400">
                <a:latin typeface="微軟正黑體"/>
                <a:ea typeface="微軟正黑體"/>
                <a:cs typeface="微軟正黑體"/>
                <a:sym typeface="微軟正黑體"/>
              </a:defRPr>
            </a:pPr>
            <a:r>
              <a:t>到目前為止，</a:t>
            </a:r>
            <a:r>
              <a:rPr b="1">
                <a:solidFill>
                  <a:srgbClr val="C00000"/>
                </a:solidFill>
              </a:rPr>
              <a:t>河北省</a:t>
            </a:r>
            <a:r>
              <a:t>有</a:t>
            </a:r>
            <a:r>
              <a:rPr b="1">
                <a:solidFill>
                  <a:srgbClr val="C00000"/>
                </a:solidFill>
              </a:rPr>
              <a:t>5857</a:t>
            </a:r>
            <a:r>
              <a:t>名的公檢法司、教育界、媒體界等人員因迫害法輪功學員，被海外組織“追查國際”立案追查</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 name="矩形 5"/>
          <p:cNvSpPr txBox="1"/>
          <p:nvPr/>
        </p:nvSpPr>
        <p:spPr>
          <a:xfrm>
            <a:off x="318706" y="184282"/>
            <a:ext cx="4508064" cy="662941"/>
          </a:xfrm>
          <a:prstGeom prst="rect">
            <a:avLst/>
          </a:prstGeom>
          <a:ln w="12700">
            <a:miter lim="400000"/>
          </a:ln>
          <a:extLst>
            <a:ext uri="{C572A759-6A51-4108-AA02-DFA0A04FC94B}">
              <ma14:wrappingTextBoxFlag xmlns="" xmlns:ma14="http://schemas.microsoft.com/office/mac/drawingml/2011/main" val="1"/>
            </a:ext>
          </a:extLst>
        </p:spPr>
        <p:txBody>
          <a:bodyPr wrap="none" lIns="45719" rIns="45719">
            <a:spAutoFit/>
          </a:bodyPr>
          <a:lstStyle/>
          <a:p>
            <a:pPr>
              <a:defRPr sz="3200" b="1">
                <a:solidFill>
                  <a:srgbClr val="FFFFFF"/>
                </a:solidFill>
                <a:latin typeface="微軟正黑體"/>
                <a:ea typeface="微軟正黑體"/>
                <a:cs typeface="微軟正黑體"/>
                <a:sym typeface="微軟正黑體"/>
              </a:defRPr>
            </a:pPr>
            <a:r>
              <a:t>11-3. XX市官員惡報實例</a:t>
            </a:r>
          </a:p>
        </p:txBody>
      </p:sp>
      <p:grpSp>
        <p:nvGrpSpPr>
          <p:cNvPr id="270" name="矩形 3"/>
          <p:cNvGrpSpPr/>
          <p:nvPr/>
        </p:nvGrpSpPr>
        <p:grpSpPr>
          <a:xfrm>
            <a:off x="13400" y="-1"/>
            <a:ext cx="9130602" cy="836716"/>
            <a:chOff x="-1" y="-1"/>
            <a:chExt cx="9130600" cy="836714"/>
          </a:xfrm>
        </p:grpSpPr>
        <p:sp>
          <p:nvSpPr>
            <p:cNvPr id="268" name="矩形"/>
            <p:cNvSpPr/>
            <p:nvPr/>
          </p:nvSpPr>
          <p:spPr>
            <a:xfrm>
              <a:off x="-1" y="-1"/>
              <a:ext cx="9130600" cy="836714"/>
            </a:xfrm>
            <a:prstGeom prst="rect">
              <a:avLst/>
            </a:prstGeom>
            <a:solidFill>
              <a:srgbClr val="000000"/>
            </a:solidFill>
            <a:ln w="12700" cap="flat">
              <a:noFill/>
              <a:miter lim="400000"/>
            </a:ln>
            <a:effectLst/>
          </p:spPr>
          <p:txBody>
            <a:bodyPr wrap="square" lIns="45719" tIns="45719" rIns="45719" bIns="45719" numCol="1" anchor="ctr">
              <a:noAutofit/>
            </a:bodyPr>
            <a:lstStyle/>
            <a:p>
              <a:pPr>
                <a:defRPr sz="3200" b="1">
                  <a:solidFill>
                    <a:srgbClr val="FFFFFF"/>
                  </a:solidFill>
                  <a:latin typeface="微軟正黑體"/>
                  <a:ea typeface="微軟正黑體"/>
                  <a:cs typeface="微軟正黑體"/>
                  <a:sym typeface="微軟正黑體"/>
                </a:defRPr>
              </a:pPr>
              <a:endParaRPr/>
            </a:p>
          </p:txBody>
        </p:sp>
        <p:sp>
          <p:nvSpPr>
            <p:cNvPr id="269" name="9-3. 長沙市官員惡報實例"/>
            <p:cNvSpPr txBox="1"/>
            <p:nvPr/>
          </p:nvSpPr>
          <p:spPr>
            <a:xfrm>
              <a:off x="-1" y="125971"/>
              <a:ext cx="9130600" cy="5847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defRPr sz="3200" b="1">
                  <a:solidFill>
                    <a:srgbClr val="FFFFFF"/>
                  </a:solidFill>
                  <a:latin typeface="微軟正黑體"/>
                  <a:ea typeface="微軟正黑體"/>
                  <a:cs typeface="微軟正黑體"/>
                  <a:sym typeface="微軟正黑體"/>
                </a:defRPr>
              </a:pPr>
              <a:r>
                <a:rPr dirty="0"/>
                <a:t> </a:t>
              </a:r>
              <a:r>
                <a:rPr lang="en-US" dirty="0"/>
                <a:t> </a:t>
              </a:r>
              <a:r>
                <a:rPr lang="en-US" dirty="0" smtClean="0"/>
                <a:t>10</a:t>
              </a:r>
              <a:r>
                <a:rPr lang="en-US" dirty="0" smtClean="0"/>
                <a:t>-4</a:t>
              </a:r>
              <a:r>
                <a:rPr dirty="0" smtClean="0"/>
                <a:t>.</a:t>
              </a:r>
              <a:r>
                <a:rPr lang="zh-TW" altLang="en-US" b="1" dirty="0"/>
                <a:t>邯鄲市</a:t>
              </a:r>
              <a:endParaRPr dirty="0">
                <a:solidFill>
                  <a:schemeClr val="bg1"/>
                </a:solidFill>
              </a:endParaRPr>
            </a:p>
          </p:txBody>
        </p:sp>
      </p:grpSp>
      <p:grpSp>
        <p:nvGrpSpPr>
          <p:cNvPr id="273" name="矩形 6"/>
          <p:cNvGrpSpPr/>
          <p:nvPr/>
        </p:nvGrpSpPr>
        <p:grpSpPr>
          <a:xfrm>
            <a:off x="7093178" y="94319"/>
            <a:ext cx="1919952" cy="648075"/>
            <a:chOff x="0" y="77283"/>
            <a:chExt cx="1631919" cy="648074"/>
          </a:xfrm>
        </p:grpSpPr>
        <p:sp>
          <p:nvSpPr>
            <p:cNvPr id="271" name="矩形"/>
            <p:cNvSpPr/>
            <p:nvPr/>
          </p:nvSpPr>
          <p:spPr>
            <a:xfrm>
              <a:off x="0" y="77283"/>
              <a:ext cx="1631919" cy="648074"/>
            </a:xfrm>
            <a:prstGeom prst="rect">
              <a:avLst/>
            </a:prstGeom>
            <a:solidFill>
              <a:srgbClr val="FFFFFF"/>
            </a:solidFill>
            <a:ln w="28575" cap="flat">
              <a:solidFill>
                <a:srgbClr val="000000"/>
              </a:solidFill>
              <a:prstDash val="solid"/>
              <a:round/>
            </a:ln>
            <a:effectLst/>
          </p:spPr>
          <p:txBody>
            <a:bodyPr wrap="square" lIns="45719" tIns="45719" rIns="45719" bIns="45719" numCol="1" anchor="ctr">
              <a:noAutofit/>
            </a:bodyPr>
            <a:lstStyle/>
            <a:p>
              <a:pPr algn="ctr">
                <a:defRPr sz="4000" b="1">
                  <a:latin typeface="微軟正黑體"/>
                  <a:ea typeface="微軟正黑體"/>
                  <a:cs typeface="微軟正黑體"/>
                  <a:sym typeface="微軟正黑體"/>
                </a:defRPr>
              </a:pPr>
              <a:endParaRPr/>
            </a:p>
          </p:txBody>
        </p:sp>
        <p:sp>
          <p:nvSpPr>
            <p:cNvPr id="272" name="惡報2"/>
            <p:cNvSpPr txBox="1"/>
            <p:nvPr/>
          </p:nvSpPr>
          <p:spPr>
            <a:xfrm>
              <a:off x="102938" y="139712"/>
              <a:ext cx="1426043" cy="52321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ctr">
              <a:spAutoFit/>
            </a:bodyPr>
            <a:lstStyle/>
            <a:p>
              <a:pPr algn="ctr">
                <a:defRPr sz="4000" b="1">
                  <a:latin typeface="微軟正黑體"/>
                  <a:ea typeface="微軟正黑體"/>
                  <a:cs typeface="微軟正黑體"/>
                  <a:sym typeface="微軟正黑體"/>
                </a:defRPr>
              </a:pPr>
              <a:r>
                <a:rPr sz="2800" dirty="0" smtClean="0"/>
                <a:t>惡</a:t>
              </a:r>
              <a:r>
                <a:rPr lang="zh-TW" altLang="en-US" sz="2800" dirty="0" smtClean="0"/>
                <a:t>報</a:t>
              </a:r>
              <a:r>
                <a:rPr lang="en-US" altLang="zh-TW" sz="2800" dirty="0" smtClean="0"/>
                <a:t>5&amp;6</a:t>
              </a:r>
              <a:endParaRPr lang="en-US" altLang="zh-TW" sz="2800" dirty="0"/>
            </a:p>
          </p:txBody>
        </p:sp>
      </p:grpSp>
      <p:sp>
        <p:nvSpPr>
          <p:cNvPr id="3" name="矩形 2"/>
          <p:cNvSpPr/>
          <p:nvPr/>
        </p:nvSpPr>
        <p:spPr>
          <a:xfrm>
            <a:off x="52798" y="908720"/>
            <a:ext cx="8977360" cy="3170099"/>
          </a:xfrm>
          <a:prstGeom prst="rect">
            <a:avLst/>
          </a:prstGeom>
          <a:ln>
            <a:solidFill>
              <a:schemeClr val="tx1"/>
            </a:solidFill>
          </a:ln>
        </p:spPr>
        <p:txBody>
          <a:bodyPr wrap="square">
            <a:spAutoFit/>
          </a:bodyPr>
          <a:lstStyle/>
          <a:p>
            <a:pPr fontAlgn="base"/>
            <a:r>
              <a:rPr lang="zh-TW" altLang="en-US" sz="2000" b="1" dirty="0" smtClean="0">
                <a:latin typeface="微軟正黑體" panose="020B0604030504040204" pitchFamily="34" charset="-120"/>
                <a:ea typeface="微軟正黑體" panose="020B0604030504040204" pitchFamily="34" charset="-120"/>
              </a:rPr>
              <a:t>邯鄲</a:t>
            </a:r>
            <a:r>
              <a:rPr lang="zh-TW" altLang="en-US" sz="2000" b="1" dirty="0">
                <a:latin typeface="微軟正黑體" panose="020B0604030504040204" pitchFamily="34" charset="-120"/>
                <a:ea typeface="微軟正黑體" panose="020B0604030504040204" pitchFamily="34" charset="-120"/>
              </a:rPr>
              <a:t>政法委書記</a:t>
            </a:r>
            <a:r>
              <a:rPr lang="zh-TW" altLang="en-US" sz="2000" b="1" dirty="0">
                <a:solidFill>
                  <a:srgbClr val="00B050"/>
                </a:solidFill>
                <a:latin typeface="微軟正黑體" panose="020B0604030504040204" pitchFamily="34" charset="-120"/>
                <a:ea typeface="微軟正黑體" panose="020B0604030504040204" pitchFamily="34" charset="-120"/>
              </a:rPr>
              <a:t>馮連生</a:t>
            </a:r>
            <a:r>
              <a:rPr lang="zh-TW" altLang="en-US" sz="2000" b="1" dirty="0" smtClean="0">
                <a:latin typeface="微軟正黑體" panose="020B0604030504040204" pitchFamily="34" charset="-120"/>
                <a:ea typeface="微軟正黑體" panose="020B0604030504040204" pitchFamily="34" charset="-120"/>
              </a:rPr>
              <a:t>得</a:t>
            </a:r>
            <a:r>
              <a:rPr lang="zh-TW" altLang="en-US" sz="2000" b="1" dirty="0">
                <a:solidFill>
                  <a:srgbClr val="FF0000"/>
                </a:solidFill>
                <a:latin typeface="微軟正黑體" panose="020B0604030504040204" pitchFamily="34" charset="-120"/>
                <a:ea typeface="微軟正黑體" panose="020B0604030504040204" pitchFamily="34" charset="-120"/>
              </a:rPr>
              <a:t>胃</a:t>
            </a:r>
            <a:r>
              <a:rPr lang="zh-TW" altLang="en-US" sz="2000" b="1" dirty="0" smtClean="0">
                <a:solidFill>
                  <a:srgbClr val="FF0000"/>
                </a:solidFill>
                <a:latin typeface="微軟正黑體" panose="020B0604030504040204" pitchFamily="34" charset="-120"/>
                <a:ea typeface="微軟正黑體" panose="020B0604030504040204" pitchFamily="34" charset="-120"/>
              </a:rPr>
              <a:t>癌</a:t>
            </a:r>
            <a:r>
              <a:rPr lang="zh-TW" altLang="en-US" sz="2000" b="1" dirty="0" smtClean="0">
                <a:latin typeface="微軟正黑體" panose="020B0604030504040204" pitchFamily="34" charset="-120"/>
                <a:ea typeface="微軟正黑體" panose="020B0604030504040204" pitchFamily="34" charset="-120"/>
              </a:rPr>
              <a:t> </a:t>
            </a:r>
            <a:r>
              <a:rPr lang="en-US" altLang="zh-TW" sz="2000" dirty="0"/>
              <a:t>【</a:t>
            </a:r>
            <a:r>
              <a:rPr lang="zh-TW" altLang="en-US" sz="2000" dirty="0"/>
              <a:t>明慧網二零一八年四月十九日</a:t>
            </a:r>
            <a:r>
              <a:rPr lang="en-US" altLang="zh-TW" sz="2000" dirty="0"/>
              <a:t>】</a:t>
            </a:r>
            <a:endParaRPr lang="zh-TW" altLang="en-US" sz="2000" dirty="0">
              <a:latin typeface="微軟正黑體" panose="020B0604030504040204" pitchFamily="34" charset="-120"/>
              <a:ea typeface="微軟正黑體" panose="020B0604030504040204" pitchFamily="34" charset="-120"/>
            </a:endParaRPr>
          </a:p>
          <a:p>
            <a:pPr fontAlgn="base"/>
            <a:r>
              <a:rPr lang="zh-TW" altLang="en-US" sz="2000" dirty="0">
                <a:solidFill>
                  <a:srgbClr val="00B050"/>
                </a:solidFill>
                <a:latin typeface="微軟正黑體" panose="020B0604030504040204" pitchFamily="34" charset="-120"/>
                <a:ea typeface="微軟正黑體" panose="020B0604030504040204" pitchFamily="34" charset="-120"/>
              </a:rPr>
              <a:t>馮連生</a:t>
            </a:r>
            <a:r>
              <a:rPr lang="zh-TW" altLang="en-US" sz="2000" dirty="0">
                <a:latin typeface="微軟正黑體" panose="020B0604030504040204" pitchFamily="34" charset="-120"/>
                <a:ea typeface="微軟正黑體" panose="020B0604030504040204" pitchFamily="34" charset="-120"/>
              </a:rPr>
              <a:t>是在</a:t>
            </a:r>
            <a:r>
              <a:rPr lang="en-US" altLang="zh-TW" sz="2000" dirty="0">
                <a:latin typeface="微軟正黑體" panose="020B0604030504040204" pitchFamily="34" charset="-120"/>
                <a:ea typeface="微軟正黑體" panose="020B0604030504040204" pitchFamily="34" charset="-120"/>
              </a:rPr>
              <a:t>2011</a:t>
            </a:r>
            <a:r>
              <a:rPr lang="zh-TW" altLang="en-US" sz="2000" dirty="0">
                <a:latin typeface="微軟正黑體" panose="020B0604030504040204" pitchFamily="34" charset="-120"/>
                <a:ea typeface="微軟正黑體" panose="020B0604030504040204" pitchFamily="34" charset="-120"/>
              </a:rPr>
              <a:t>年接替</a:t>
            </a:r>
            <a:r>
              <a:rPr lang="zh-TW" altLang="en-US" sz="2000" dirty="0">
                <a:solidFill>
                  <a:srgbClr val="00B050"/>
                </a:solidFill>
                <a:latin typeface="微軟正黑體" panose="020B0604030504040204" pitchFamily="34" charset="-120"/>
                <a:ea typeface="微軟正黑體" panose="020B0604030504040204" pitchFamily="34" charset="-120"/>
              </a:rPr>
              <a:t>周國江</a:t>
            </a:r>
            <a:r>
              <a:rPr lang="zh-TW" altLang="en-US" sz="2000" dirty="0">
                <a:latin typeface="微軟正黑體" panose="020B0604030504040204" pitchFamily="34" charset="-120"/>
                <a:ea typeface="微軟正黑體" panose="020B0604030504040204" pitchFamily="34" charset="-120"/>
              </a:rPr>
              <a:t>任邯鄲政法委書記，並同時兼任邯鄲市委副書記一職，可謂位高權重。他上台後繼續推行迫害法輪功政策，主抓邯鄲地區公檢法、</a:t>
            </a:r>
            <a:r>
              <a:rPr lang="en-US" altLang="zh-TW" sz="2000" dirty="0">
                <a:latin typeface="微軟正黑體" panose="020B0604030504040204" pitchFamily="34" charset="-120"/>
                <a:ea typeface="微軟正黑體" panose="020B0604030504040204" pitchFamily="34" charset="-120"/>
              </a:rPr>
              <a:t>610</a:t>
            </a:r>
            <a:r>
              <a:rPr lang="zh-TW" altLang="en-US" sz="2000" dirty="0">
                <a:latin typeface="微軟正黑體" panose="020B0604030504040204" pitchFamily="34" charset="-120"/>
                <a:ea typeface="微軟正黑體" panose="020B0604030504040204" pitchFamily="34" charset="-120"/>
              </a:rPr>
              <a:t>、勞教所和迫害法輪功。可以說這兩年多時間來邯鄲地區所有這些迫害的發生馮連生都負有不可推卸的責任</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pPr fontAlgn="base"/>
            <a:endParaRPr lang="zh-TW" altLang="en-US" sz="2000" dirty="0">
              <a:latin typeface="微軟正黑體" panose="020B0604030504040204" pitchFamily="34" charset="-120"/>
              <a:ea typeface="微軟正黑體" panose="020B0604030504040204" pitchFamily="34" charset="-120"/>
            </a:endParaRPr>
          </a:p>
          <a:p>
            <a:pPr fontAlgn="base"/>
            <a:r>
              <a:rPr lang="en-US" altLang="zh-TW" sz="2000" dirty="0">
                <a:latin typeface="微軟正黑體" panose="020B0604030504040204" pitchFamily="34" charset="-120"/>
                <a:ea typeface="微軟正黑體" panose="020B0604030504040204" pitchFamily="34" charset="-120"/>
              </a:rPr>
              <a:t>2013</a:t>
            </a:r>
            <a:r>
              <a:rPr lang="zh-TW" altLang="en-US" sz="2000" dirty="0">
                <a:latin typeface="微軟正黑體" panose="020B0604030504040204" pitchFamily="34" charset="-120"/>
                <a:ea typeface="微軟正黑體" panose="020B0604030504040204" pitchFamily="34" charset="-120"/>
              </a:rPr>
              <a:t>年</a:t>
            </a:r>
            <a:r>
              <a:rPr lang="en-US" altLang="zh-TW" sz="2000" dirty="0">
                <a:latin typeface="微軟正黑體" panose="020B0604030504040204" pitchFamily="34" charset="-120"/>
                <a:ea typeface="微軟正黑體" panose="020B0604030504040204" pitchFamily="34" charset="-120"/>
              </a:rPr>
              <a:t>12</a:t>
            </a:r>
            <a:r>
              <a:rPr lang="zh-TW" altLang="en-US" sz="2000" dirty="0">
                <a:latin typeface="微軟正黑體" panose="020B0604030504040204" pitchFamily="34" charset="-120"/>
                <a:ea typeface="微軟正黑體" panose="020B0604030504040204" pitchFamily="34" charset="-120"/>
              </a:rPr>
              <a:t>月初，透過中共的重重封鎖傳出來的消息證實：馮連生因迫害法輪功已經遭到惡報──得</a:t>
            </a:r>
            <a:r>
              <a:rPr lang="zh-TW" altLang="en-US" sz="2000" dirty="0">
                <a:solidFill>
                  <a:srgbClr val="FF0000"/>
                </a:solidFill>
                <a:latin typeface="微軟正黑體" panose="020B0604030504040204" pitchFamily="34" charset="-120"/>
                <a:ea typeface="微軟正黑體" panose="020B0604030504040204" pitchFamily="34" charset="-120"/>
              </a:rPr>
              <a:t>胃癌</a:t>
            </a:r>
            <a:r>
              <a:rPr lang="zh-TW" altLang="en-US" sz="2000" dirty="0">
                <a:latin typeface="微軟正黑體" panose="020B0604030504040204" pitchFamily="34" charset="-120"/>
                <a:ea typeface="微軟正黑體" panose="020B0604030504040204" pitchFamily="34" charset="-120"/>
              </a:rPr>
              <a:t>開刀住院了。馮連生是繼前公安局局長</a:t>
            </a:r>
            <a:r>
              <a:rPr lang="zh-TW" altLang="en-US" sz="2000" dirty="0">
                <a:solidFill>
                  <a:srgbClr val="00B050"/>
                </a:solidFill>
                <a:latin typeface="微軟正黑體" panose="020B0604030504040204" pitchFamily="34" charset="-120"/>
                <a:ea typeface="微軟正黑體" panose="020B0604030504040204" pitchFamily="34" charset="-120"/>
              </a:rPr>
              <a:t>李桂洪</a:t>
            </a:r>
            <a:r>
              <a:rPr lang="zh-TW" altLang="en-US" sz="2000" dirty="0">
                <a:latin typeface="微軟正黑體" panose="020B0604030504040204" pitchFamily="34" charset="-120"/>
                <a:ea typeface="微軟正黑體" panose="020B0604030504040204" pitchFamily="34" charset="-120"/>
              </a:rPr>
              <a:t>得</a:t>
            </a:r>
            <a:r>
              <a:rPr lang="zh-TW" altLang="en-US" sz="2000" dirty="0">
                <a:solidFill>
                  <a:srgbClr val="FF0000"/>
                </a:solidFill>
                <a:latin typeface="微軟正黑體" panose="020B0604030504040204" pitchFamily="34" charset="-120"/>
                <a:ea typeface="微軟正黑體" panose="020B0604030504040204" pitchFamily="34" charset="-120"/>
              </a:rPr>
              <a:t>腦溢血</a:t>
            </a:r>
            <a:r>
              <a:rPr lang="zh-TW" altLang="en-US" sz="2000" dirty="0">
                <a:latin typeface="微軟正黑體" panose="020B0604030504040204" pitchFamily="34" charset="-120"/>
                <a:ea typeface="微軟正黑體" panose="020B0604030504040204" pitchFamily="34" charset="-120"/>
              </a:rPr>
              <a:t>神智不清後又一個邯鄲現任高官，他們共同的特點就是緊隨江澤民、周永康之流瘋狂迫害善良的法輪功學員</a:t>
            </a:r>
            <a:r>
              <a:rPr lang="zh-TW" altLang="en-US" sz="2000" dirty="0" smtClean="0">
                <a:latin typeface="微軟正黑體" panose="020B0604030504040204" pitchFamily="34" charset="-120"/>
                <a:ea typeface="微軟正黑體" panose="020B0604030504040204" pitchFamily="34" charset="-120"/>
              </a:rPr>
              <a:t>。</a:t>
            </a:r>
            <a:endParaRPr lang="zh-TW" altLang="en-US" sz="2000" dirty="0">
              <a:latin typeface="微軟正黑體" panose="020B0604030504040204" pitchFamily="34" charset="-120"/>
              <a:ea typeface="微軟正黑體" panose="020B0604030504040204" pitchFamily="34" charset="-120"/>
            </a:endParaRPr>
          </a:p>
        </p:txBody>
      </p:sp>
      <p:sp>
        <p:nvSpPr>
          <p:cNvPr id="2" name="矩形 1"/>
          <p:cNvSpPr/>
          <p:nvPr/>
        </p:nvSpPr>
        <p:spPr>
          <a:xfrm>
            <a:off x="72764" y="4221088"/>
            <a:ext cx="8957394" cy="2862322"/>
          </a:xfrm>
          <a:prstGeom prst="rect">
            <a:avLst/>
          </a:prstGeom>
          <a:ln>
            <a:solidFill>
              <a:schemeClr val="tx1"/>
            </a:solidFill>
          </a:ln>
        </p:spPr>
        <p:txBody>
          <a:bodyPr wrap="square">
            <a:spAutoFit/>
          </a:bodyPr>
          <a:lstStyle/>
          <a:p>
            <a:r>
              <a:rPr lang="zh-TW" altLang="en-US" sz="2000" b="1" dirty="0">
                <a:latin typeface="微軟正黑體" panose="020B0604030504040204" pitchFamily="34" charset="-120"/>
                <a:ea typeface="微軟正黑體" panose="020B0604030504040204" pitchFamily="34" charset="-120"/>
              </a:rPr>
              <a:t>不怕報應，不等於不遭</a:t>
            </a:r>
            <a:r>
              <a:rPr lang="zh-TW" altLang="en-US" sz="2000" b="1" dirty="0" smtClean="0">
                <a:latin typeface="微軟正黑體" panose="020B0604030504040204" pitchFamily="34" charset="-120"/>
                <a:ea typeface="微軟正黑體" panose="020B0604030504040204" pitchFamily="34" charset="-120"/>
              </a:rPr>
              <a:t>報應 </a:t>
            </a:r>
            <a:r>
              <a:rPr lang="en-US" altLang="zh-TW" sz="2000" dirty="0"/>
              <a:t>【</a:t>
            </a:r>
            <a:r>
              <a:rPr lang="zh-TW" altLang="en-US" sz="2000" dirty="0"/>
              <a:t>明慧網二零一八年四月十九日</a:t>
            </a:r>
            <a:r>
              <a:rPr lang="en-US" altLang="zh-TW" sz="2000" dirty="0" smtClean="0"/>
              <a:t>】</a:t>
            </a:r>
            <a:endParaRPr lang="zh-TW" altLang="en-US" sz="2000" b="1" dirty="0">
              <a:latin typeface="微軟正黑體" panose="020B0604030504040204" pitchFamily="34" charset="-120"/>
              <a:ea typeface="微軟正黑體" panose="020B0604030504040204" pitchFamily="34" charset="-120"/>
            </a:endParaRPr>
          </a:p>
          <a:p>
            <a:endParaRPr lang="zh-TW" altLang="en-US" sz="2000" dirty="0">
              <a:latin typeface="微軟正黑體" panose="020B0604030504040204" pitchFamily="34" charset="-120"/>
              <a:ea typeface="微軟正黑體" panose="020B0604030504040204" pitchFamily="34" charset="-120"/>
            </a:endParaRPr>
          </a:p>
          <a:p>
            <a:r>
              <a:rPr lang="zh-TW" altLang="en-US" sz="2000" dirty="0">
                <a:solidFill>
                  <a:srgbClr val="00B050"/>
                </a:solidFill>
                <a:latin typeface="微軟正黑體" panose="020B0604030504040204" pitchFamily="34" charset="-120"/>
                <a:ea typeface="微軟正黑體" panose="020B0604030504040204" pitchFamily="34" charset="-120"/>
              </a:rPr>
              <a:t>黨殿軍</a:t>
            </a:r>
            <a:r>
              <a:rPr lang="zh-TW" altLang="en-US" sz="2000" dirty="0">
                <a:latin typeface="微軟正黑體" panose="020B0604030504040204" pitchFamily="34" charset="-120"/>
                <a:ea typeface="微軟正黑體" panose="020B0604030504040204" pitchFamily="34" charset="-120"/>
              </a:rPr>
              <a:t>，邯鄲市邯山區公安分局國保大隊長，他在位期間為了眼前私利瘋狂迫害法輪功學員，被他綁架、非法勞教或判刑的法輪功學員多達數十人，他還經常在非法審訊時毒打、電擊等酷刑折磨法輪功學員。在法輪功學員對他講真相勸其停止作惡時，否則會遭報時，他口口聲聲說：</a:t>
            </a:r>
            <a:r>
              <a:rPr lang="zh-TW" altLang="en-US" sz="2000" dirty="0">
                <a:solidFill>
                  <a:srgbClr val="FF0000"/>
                </a:solidFill>
                <a:latin typeface="微軟正黑體" panose="020B0604030504040204" pitchFamily="34" charset="-120"/>
                <a:ea typeface="微軟正黑體" panose="020B0604030504040204" pitchFamily="34" charset="-120"/>
              </a:rPr>
              <a:t>「我是共產黨員，無神論者就是不怕遭報應。」 </a:t>
            </a:r>
            <a:r>
              <a:rPr lang="zh-TW" altLang="en-US" sz="2000" dirty="0">
                <a:latin typeface="微軟正黑體" panose="020B0604030504040204" pitchFamily="34" charset="-120"/>
                <a:ea typeface="微軟正黑體" panose="020B0604030504040204" pitchFamily="34" charset="-120"/>
              </a:rPr>
              <a:t>然而當報應來到時，他是顯得那麼的可憐與淒慘。他遭惡報得</a:t>
            </a:r>
            <a:r>
              <a:rPr lang="zh-TW" altLang="en-US" sz="2000" dirty="0">
                <a:solidFill>
                  <a:srgbClr val="FF0000"/>
                </a:solidFill>
                <a:latin typeface="微軟正黑體" panose="020B0604030504040204" pitchFamily="34" charset="-120"/>
                <a:ea typeface="微軟正黑體" panose="020B0604030504040204" pitchFamily="34" charset="-120"/>
              </a:rPr>
              <a:t>癌症</a:t>
            </a:r>
            <a:r>
              <a:rPr lang="zh-TW" altLang="en-US" sz="2000" dirty="0">
                <a:latin typeface="微軟正黑體" panose="020B0604030504040204" pitchFamily="34" charset="-120"/>
                <a:ea typeface="微軟正黑體" panose="020B0604030504040204" pitchFamily="34" charset="-120"/>
              </a:rPr>
              <a:t>後總是低著頭怕別人知道，原來迫害法輪功學員時的囂張氣燄也沒有了，</a:t>
            </a:r>
            <a:r>
              <a:rPr lang="zh-TW" altLang="en-US" sz="2000" dirty="0">
                <a:solidFill>
                  <a:srgbClr val="FF0000"/>
                </a:solidFill>
                <a:latin typeface="微軟正黑體" panose="020B0604030504040204" pitchFamily="34" charset="-120"/>
                <a:ea typeface="微軟正黑體" panose="020B0604030504040204" pitchFamily="34" charset="-120"/>
              </a:rPr>
              <a:t>於</a:t>
            </a:r>
            <a:r>
              <a:rPr lang="en-US" altLang="zh-TW" sz="2000" dirty="0">
                <a:solidFill>
                  <a:srgbClr val="FF0000"/>
                </a:solidFill>
                <a:latin typeface="微軟正黑體" panose="020B0604030504040204" pitchFamily="34" charset="-120"/>
                <a:ea typeface="微軟正黑體" panose="020B0604030504040204" pitchFamily="34" charset="-120"/>
              </a:rPr>
              <a:t>2004</a:t>
            </a:r>
            <a:r>
              <a:rPr lang="zh-TW" altLang="en-US" sz="2000" dirty="0">
                <a:solidFill>
                  <a:srgbClr val="FF0000"/>
                </a:solidFill>
                <a:latin typeface="微軟正黑體" panose="020B0604030504040204" pitchFamily="34" charset="-120"/>
                <a:ea typeface="微軟正黑體" panose="020B0604030504040204" pitchFamily="34" charset="-120"/>
              </a:rPr>
              <a:t>年死亡，死時才四十多歲。</a:t>
            </a:r>
          </a:p>
        </p:txBody>
      </p:sp>
    </p:spTree>
    <p:extLst>
      <p:ext uri="{BB962C8B-B14F-4D97-AF65-F5344CB8AC3E}">
        <p14:creationId xmlns:p14="http://schemas.microsoft.com/office/powerpoint/2010/main" val="26782161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矩形 5"/>
          <p:cNvSpPr txBox="1"/>
          <p:nvPr/>
        </p:nvSpPr>
        <p:spPr>
          <a:xfrm>
            <a:off x="318738" y="184307"/>
            <a:ext cx="6237282" cy="769003"/>
          </a:xfrm>
          <a:prstGeom prst="rect">
            <a:avLst/>
          </a:prstGeom>
          <a:ln w="12700">
            <a:miter lim="400000"/>
          </a:ln>
          <a:extLst>
            <a:ext uri="{C572A759-6A51-4108-AA02-DFA0A04FC94B}">
              <ma14:wrappingTextBoxFlag xmlns="" xmlns:ma14="http://schemas.microsoft.com/office/mac/drawingml/2011/main" val="1"/>
            </a:ext>
          </a:extLst>
        </p:spPr>
        <p:txBody>
          <a:bodyPr wrap="none" lIns="45503" tIns="45503" rIns="45503" bIns="45503">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b="1" kern="0"/>
              <a:t>11-3. XX市官員惡報實例</a:t>
            </a:r>
          </a:p>
        </p:txBody>
      </p:sp>
      <p:grpSp>
        <p:nvGrpSpPr>
          <p:cNvPr id="214" name="矩形 3"/>
          <p:cNvGrpSpPr/>
          <p:nvPr/>
        </p:nvGrpSpPr>
        <p:grpSpPr>
          <a:xfrm>
            <a:off x="13399" y="-2"/>
            <a:ext cx="9130603" cy="836718"/>
            <a:chOff x="-1" y="-2"/>
            <a:chExt cx="12985745" cy="1189997"/>
          </a:xfrm>
          <a:solidFill>
            <a:schemeClr val="accent2">
              <a:lumMod val="60000"/>
              <a:lumOff val="40000"/>
            </a:schemeClr>
          </a:solidFill>
        </p:grpSpPr>
        <p:sp>
          <p:nvSpPr>
            <p:cNvPr id="212" name="矩形"/>
            <p:cNvSpPr/>
            <p:nvPr/>
          </p:nvSpPr>
          <p:spPr>
            <a:xfrm>
              <a:off x="-1" y="-2"/>
              <a:ext cx="12985745" cy="1189997"/>
            </a:xfrm>
            <a:prstGeom prst="rect">
              <a:avLst/>
            </a:prstGeom>
            <a:grpFill/>
            <a:ln w="12700" cap="flat">
              <a:noFill/>
              <a:miter lim="400000"/>
            </a:ln>
            <a:effectLst/>
          </p:spPr>
          <p:txBody>
            <a:bodyPr wrap="square" lIns="65022" tIns="65022" rIns="65022" bIns="65022" numCol="1" anchor="ctr">
              <a:noAutofit/>
            </a:bodyPr>
            <a:lstStyle/>
            <a:p>
              <a:pPr defTabSz="910112" hangingPunct="0">
                <a:defRPr sz="4400">
                  <a:solidFill>
                    <a:srgbClr val="FFFFFF"/>
                  </a:solidFill>
                  <a:latin typeface="微軟正黑體"/>
                  <a:ea typeface="微軟正黑體"/>
                  <a:cs typeface="微軟正黑體"/>
                  <a:sym typeface="微軟正黑體"/>
                </a:defRPr>
              </a:pPr>
              <a:endParaRPr sz="3100" b="1" kern="0">
                <a:solidFill>
                  <a:srgbClr val="FFFFFF"/>
                </a:solidFill>
                <a:latin typeface="微軟正黑體"/>
                <a:ea typeface="微軟正黑體"/>
                <a:cs typeface="微軟正黑體"/>
                <a:sym typeface="微軟正黑體"/>
              </a:endParaRPr>
            </a:p>
          </p:txBody>
        </p:sp>
        <p:sp>
          <p:nvSpPr>
            <p:cNvPr id="213" name="9-3. 株洲市官員惡報實例"/>
            <p:cNvSpPr txBox="1"/>
            <p:nvPr/>
          </p:nvSpPr>
          <p:spPr>
            <a:xfrm>
              <a:off x="-1" y="63893"/>
              <a:ext cx="12985745" cy="1062209"/>
            </a:xfrm>
            <a:prstGeom prst="rect">
              <a:avLst/>
            </a:prstGeom>
            <a:grp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pPr hangingPunct="0"/>
              <a:r>
                <a:rPr sz="4000" b="1" kern="0" dirty="0"/>
                <a:t> </a:t>
              </a:r>
              <a:r>
                <a:rPr lang="en-US" sz="4000" dirty="0" smtClean="0"/>
                <a:t>10</a:t>
              </a:r>
              <a:r>
                <a:rPr sz="4000" kern="0" dirty="0" smtClean="0"/>
                <a:t>-</a:t>
              </a:r>
              <a:r>
                <a:rPr lang="en-US" sz="4000" dirty="0"/>
                <a:t>5</a:t>
              </a:r>
              <a:r>
                <a:rPr sz="4000" kern="0" dirty="0" smtClean="0"/>
                <a:t>. </a:t>
              </a:r>
              <a:r>
                <a:rPr lang="zh-TW" altLang="en-US" sz="4000" kern="0" dirty="0" smtClean="0"/>
                <a:t>邯鄲市</a:t>
              </a:r>
              <a:endParaRPr sz="4000" kern="0" dirty="0"/>
            </a:p>
          </p:txBody>
        </p:sp>
      </p:grpSp>
      <p:sp>
        <p:nvSpPr>
          <p:cNvPr id="218" name="矩形 4"/>
          <p:cNvSpPr/>
          <p:nvPr/>
        </p:nvSpPr>
        <p:spPr>
          <a:xfrm>
            <a:off x="53414" y="945567"/>
            <a:ext cx="9000060" cy="5912355"/>
          </a:xfrm>
          <a:prstGeom prst="rect">
            <a:avLst/>
          </a:prstGeom>
          <a:ln>
            <a:solidFill>
              <a:srgbClr val="984807"/>
            </a:solidFill>
          </a:ln>
          <a:extLst>
            <a:ext uri="{C572A759-6A51-4108-AA02-DFA0A04FC94B}">
              <ma14:wrappingTextBoxFlag xmlns="" xmlns:ma14="http://schemas.microsoft.com/office/mac/drawingml/2011/main" val="1"/>
            </a:ext>
          </a:extLst>
        </p:spPr>
        <p:txBody>
          <a:bodyPr lIns="31988" tIns="31988" rIns="31988" bIns="31988">
            <a:spAutoFit/>
          </a:bodyPr>
          <a:lstStyle/>
          <a:p>
            <a:pPr algn="ctr" fontAlgn="base"/>
            <a:r>
              <a:rPr lang="zh-TW" altLang="en-US" sz="2000" b="1" dirty="0">
                <a:solidFill>
                  <a:srgbClr val="00B0F0"/>
                </a:solidFill>
                <a:latin typeface="微軟正黑體" panose="020B0604030504040204" pitchFamily="34" charset="-120"/>
                <a:ea typeface="微軟正黑體" panose="020B0604030504040204" pitchFamily="34" charset="-120"/>
              </a:rPr>
              <a:t>再也不為女兒的美麗容貌擔心</a:t>
            </a:r>
            <a:r>
              <a:rPr lang="zh-TW" altLang="en-US" sz="2000" b="1" dirty="0" smtClean="0">
                <a:solidFill>
                  <a:srgbClr val="00B0F0"/>
                </a:solidFill>
                <a:latin typeface="微軟正黑體" panose="020B0604030504040204" pitchFamily="34" charset="-120"/>
                <a:ea typeface="微軟正黑體" panose="020B0604030504040204" pitchFamily="34" charset="-120"/>
              </a:rPr>
              <a:t>了</a:t>
            </a:r>
            <a:r>
              <a:rPr lang="en-US" altLang="zh-TW" sz="2000" b="1" dirty="0">
                <a:solidFill>
                  <a:schemeClr val="tx1"/>
                </a:solidFill>
                <a:latin typeface="微軟正黑體" panose="020B0604030504040204" pitchFamily="34" charset="-120"/>
                <a:ea typeface="微軟正黑體" panose="020B0604030504040204" pitchFamily="34" charset="-120"/>
              </a:rPr>
              <a:t>【</a:t>
            </a:r>
            <a:r>
              <a:rPr lang="zh-TW" altLang="en-US" sz="2000" b="1" dirty="0">
                <a:solidFill>
                  <a:schemeClr val="tx1"/>
                </a:solidFill>
                <a:latin typeface="微軟正黑體" panose="020B0604030504040204" pitchFamily="34" charset="-120"/>
                <a:ea typeface="微軟正黑體" panose="020B0604030504040204" pitchFamily="34" charset="-120"/>
              </a:rPr>
              <a:t>明慧網二零一六年十一月十七日</a:t>
            </a:r>
            <a:r>
              <a:rPr lang="en-US" altLang="zh-TW" sz="2000" b="1" dirty="0">
                <a:solidFill>
                  <a:schemeClr val="tx1"/>
                </a:solidFill>
                <a:latin typeface="微軟正黑體" panose="020B0604030504040204" pitchFamily="34" charset="-120"/>
                <a:ea typeface="微軟正黑體" panose="020B0604030504040204" pitchFamily="34" charset="-120"/>
              </a:rPr>
              <a:t>】</a:t>
            </a:r>
            <a:endParaRPr lang="zh-TW" altLang="en-US" sz="2000" dirty="0">
              <a:solidFill>
                <a:schemeClr val="tx1"/>
              </a:solidFill>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我</a:t>
            </a:r>
            <a:r>
              <a:rPr lang="zh-TW" altLang="en-US" sz="2000" dirty="0">
                <a:latin typeface="微軟正黑體" panose="020B0604030504040204" pitchFamily="34" charset="-120"/>
                <a:ea typeface="微軟正黑體" panose="020B0604030504040204" pitchFamily="34" charset="-120"/>
              </a:rPr>
              <a:t>是邯鄲市人，最初對法輪功的了解只是通過電視和媒體的反面宣傳</a:t>
            </a:r>
            <a:r>
              <a:rPr lang="zh-TW" altLang="en-US" sz="2000" dirty="0" smtClean="0">
                <a:latin typeface="微軟正黑體" panose="020B0604030504040204" pitchFamily="34" charset="-120"/>
                <a:ea typeface="微軟正黑體" panose="020B0604030504040204" pitchFamily="34" charset="-120"/>
              </a:rPr>
              <a:t>。</a:t>
            </a:r>
            <a:r>
              <a:rPr lang="en-US" altLang="zh-TW" sz="2000" dirty="0" smtClean="0">
                <a:latin typeface="微軟正黑體" panose="020B0604030504040204" pitchFamily="34" charset="-120"/>
                <a:ea typeface="微軟正黑體" panose="020B0604030504040204" pitchFamily="34" charset="-120"/>
              </a:rPr>
              <a:t>2008</a:t>
            </a:r>
            <a:r>
              <a:rPr lang="zh-TW" altLang="en-US" sz="2000" dirty="0" smtClean="0">
                <a:latin typeface="微軟正黑體" panose="020B0604030504040204" pitchFamily="34" charset="-120"/>
                <a:ea typeface="微軟正黑體" panose="020B0604030504040204" pitchFamily="34" charset="-120"/>
              </a:rPr>
              <a:t>年</a:t>
            </a:r>
            <a:r>
              <a:rPr lang="zh-TW" altLang="en-US" sz="2000" dirty="0">
                <a:latin typeface="微軟正黑體" panose="020B0604030504040204" pitchFamily="34" charset="-120"/>
                <a:ea typeface="微軟正黑體" panose="020B0604030504040204" pitchFamily="34" charset="-120"/>
              </a:rPr>
              <a:t>我認識了現在的丈夫。當我知道他的父母修煉法輪大法時，我</a:t>
            </a:r>
            <a:r>
              <a:rPr lang="zh-TW" altLang="en-US" sz="2000" dirty="0" smtClean="0">
                <a:latin typeface="微軟正黑體" panose="020B0604030504040204" pitchFamily="34" charset="-120"/>
                <a:ea typeface="微軟正黑體" panose="020B0604030504040204" pitchFamily="34" charset="-120"/>
              </a:rPr>
              <a:t>和家人</a:t>
            </a:r>
            <a:r>
              <a:rPr lang="zh-TW" altLang="en-US" sz="2000" dirty="0">
                <a:latin typeface="微軟正黑體" panose="020B0604030504040204" pitchFamily="34" charset="-120"/>
                <a:ea typeface="微軟正黑體" panose="020B0604030504040204" pitchFamily="34" charset="-120"/>
              </a:rPr>
              <a:t>也猶豫過，不過通過接觸，發現他們全家人都真誠、善良</a:t>
            </a:r>
            <a:r>
              <a:rPr lang="zh-TW" altLang="en-US" sz="2000" dirty="0" smtClean="0">
                <a:latin typeface="微軟正黑體" panose="020B0604030504040204" pitchFamily="34" charset="-120"/>
                <a:ea typeface="微軟正黑體" panose="020B0604030504040204" pitchFamily="34" charset="-120"/>
              </a:rPr>
              <a:t>，不像</a:t>
            </a:r>
            <a:r>
              <a:rPr lang="zh-TW" altLang="en-US" sz="2000" dirty="0">
                <a:latin typeface="微軟正黑體" panose="020B0604030504040204" pitchFamily="34" charset="-120"/>
                <a:ea typeface="微軟正黑體" panose="020B0604030504040204" pitchFamily="34" charset="-120"/>
              </a:rPr>
              <a:t>電視和媒體上宣傳的那樣</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pPr fontAlgn="base"/>
            <a:endParaRPr lang="en-US" altLang="zh-TW" sz="2000" dirty="0">
              <a:latin typeface="微軟正黑體" panose="020B0604030504040204" pitchFamily="34" charset="-120"/>
              <a:ea typeface="微軟正黑體" panose="020B0604030504040204" pitchFamily="34" charset="-120"/>
            </a:endParaRPr>
          </a:p>
          <a:p>
            <a:pPr fontAlgn="base"/>
            <a:r>
              <a:rPr lang="en-US" altLang="zh-TW" sz="2000" dirty="0" smtClean="0">
                <a:latin typeface="微軟正黑體" panose="020B0604030504040204" pitchFamily="34" charset="-120"/>
                <a:ea typeface="微軟正黑體" panose="020B0604030504040204" pitchFamily="34" charset="-120"/>
              </a:rPr>
              <a:t>2010</a:t>
            </a:r>
            <a:r>
              <a:rPr lang="zh-TW" altLang="en-US" sz="2000" dirty="0" smtClean="0">
                <a:latin typeface="微軟正黑體" panose="020B0604030504040204" pitchFamily="34" charset="-120"/>
                <a:ea typeface="微軟正黑體" panose="020B0604030504040204" pitchFamily="34" charset="-120"/>
              </a:rPr>
              <a:t>年</a:t>
            </a:r>
            <a:r>
              <a:rPr lang="zh-TW" altLang="en-US" sz="2000" dirty="0">
                <a:latin typeface="微軟正黑體" panose="020B0604030504040204" pitchFamily="34" charset="-120"/>
                <a:ea typeface="微軟正黑體" panose="020B0604030504040204" pitchFamily="34" charset="-120"/>
              </a:rPr>
              <a:t>我們的女兒出生了，漂亮可愛，小名「格格」</a:t>
            </a:r>
            <a:r>
              <a:rPr lang="zh-TW" altLang="en-US" sz="2000" dirty="0" smtClean="0">
                <a:latin typeface="微軟正黑體" panose="020B0604030504040204" pitchFamily="34" charset="-120"/>
                <a:ea typeface="微軟正黑體" panose="020B0604030504040204" pitchFamily="34" charset="-120"/>
              </a:rPr>
              <a:t>。格格</a:t>
            </a:r>
            <a:r>
              <a:rPr lang="zh-TW" altLang="en-US" sz="2000" dirty="0">
                <a:latin typeface="微軟正黑體" panose="020B0604030504040204" pitchFamily="34" charset="-120"/>
                <a:ea typeface="微軟正黑體" panose="020B0604030504040204" pitchFamily="34" charset="-120"/>
              </a:rPr>
              <a:t>口角處有一血絲紅線。去邯鄲市中心醫院檢查，確診為「血管瘤」。去</a:t>
            </a:r>
            <a:r>
              <a:rPr lang="zh-TW" altLang="en-US" sz="2000" dirty="0" smtClean="0">
                <a:latin typeface="微軟正黑體" panose="020B0604030504040204" pitchFamily="34" charset="-120"/>
                <a:ea typeface="微軟正黑體" panose="020B0604030504040204" pitchFamily="34" charset="-120"/>
              </a:rPr>
              <a:t>了幾</a:t>
            </a:r>
            <a:r>
              <a:rPr lang="zh-TW" altLang="en-US" sz="2000" dirty="0">
                <a:latin typeface="微軟正黑體" panose="020B0604030504040204" pitchFamily="34" charset="-120"/>
                <a:ea typeface="微軟正黑體" panose="020B0604030504040204" pitchFamily="34" charset="-120"/>
              </a:rPr>
              <a:t>家醫院，醫生都說格格血管瘤的部位有點特殊，孩子長牙後一旦咬破</a:t>
            </a:r>
            <a:r>
              <a:rPr lang="zh-TW" altLang="en-US" sz="2000" dirty="0" smtClean="0">
                <a:latin typeface="微軟正黑體" panose="020B0604030504040204" pitchFamily="34" charset="-120"/>
                <a:ea typeface="微軟正黑體" panose="020B0604030504040204" pitchFamily="34" charset="-120"/>
              </a:rPr>
              <a:t>，會</a:t>
            </a:r>
            <a:r>
              <a:rPr lang="zh-TW" altLang="en-US" sz="2000" dirty="0">
                <a:latin typeface="微軟正黑體" panose="020B0604030504040204" pitchFamily="34" charset="-120"/>
                <a:ea typeface="微軟正黑體" panose="020B0604030504040204" pitchFamily="34" charset="-120"/>
              </a:rPr>
              <a:t>引起出血，止血比較困難，都</a:t>
            </a:r>
            <a:r>
              <a:rPr lang="zh-TW" altLang="en-US" sz="2000" dirty="0" smtClean="0">
                <a:latin typeface="微軟正黑體" panose="020B0604030504040204" pitchFamily="34" charset="-120"/>
                <a:ea typeface="微軟正黑體" panose="020B0604030504040204" pitchFamily="34" charset="-120"/>
              </a:rPr>
              <a:t>建議手術</a:t>
            </a:r>
            <a:r>
              <a:rPr lang="zh-TW" altLang="en-US" sz="2000" dirty="0">
                <a:latin typeface="微軟正黑體" panose="020B0604030504040204" pitchFamily="34" charset="-120"/>
                <a:ea typeface="微軟正黑體" panose="020B0604030504040204" pitchFamily="34" charset="-120"/>
              </a:rPr>
              <a:t>治療。但手術會留下永久性瘢痕。我們一直猶豫做不做手術</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pPr fontAlgn="base"/>
            <a:endParaRPr lang="zh-TW" altLang="en-US" sz="2000" dirty="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後來孩子</a:t>
            </a:r>
            <a:r>
              <a:rPr lang="zh-TW" altLang="en-US" sz="2000" dirty="0">
                <a:latin typeface="微軟正黑體" panose="020B0604030504040204" pitchFamily="34" charset="-120"/>
                <a:ea typeface="微軟正黑體" panose="020B0604030504040204" pitchFamily="34" charset="-120"/>
              </a:rPr>
              <a:t>給</a:t>
            </a:r>
            <a:r>
              <a:rPr lang="zh-TW" altLang="en-US" sz="2000" dirty="0" smtClean="0">
                <a:latin typeface="微軟正黑體" panose="020B0604030504040204" pitchFamily="34" charset="-120"/>
                <a:ea typeface="微軟正黑體" panose="020B0604030504040204" pitchFamily="34" charset="-120"/>
              </a:rPr>
              <a:t>交</a:t>
            </a:r>
            <a:r>
              <a:rPr lang="zh-TW" altLang="en-US" sz="2000" dirty="0">
                <a:latin typeface="微軟正黑體" panose="020B0604030504040204" pitchFamily="34" charset="-120"/>
                <a:ea typeface="微軟正黑體" panose="020B0604030504040204" pitchFamily="34" charset="-120"/>
              </a:rPr>
              <a:t>婆婆帶</a:t>
            </a:r>
            <a:r>
              <a:rPr lang="zh-TW" altLang="en-US" sz="2000" dirty="0" smtClean="0">
                <a:latin typeface="微軟正黑體" panose="020B0604030504040204" pitchFamily="34" charset="-120"/>
                <a:ea typeface="微軟正黑體" panose="020B0604030504040204" pitchFamily="34" charset="-120"/>
              </a:rPr>
              <a:t>。婆婆</a:t>
            </a:r>
            <a:r>
              <a:rPr lang="zh-TW" altLang="en-US" sz="2000" dirty="0">
                <a:latin typeface="微軟正黑體" panose="020B0604030504040204" pitchFamily="34" charset="-120"/>
                <a:ea typeface="微軟正黑體" panose="020B0604030504040204" pitchFamily="34" charset="-120"/>
              </a:rPr>
              <a:t>教孩子念「法輪大法好，真善忍好」</a:t>
            </a:r>
            <a:r>
              <a:rPr lang="zh-TW" altLang="en-US" sz="2000" dirty="0" smtClean="0">
                <a:latin typeface="微軟正黑體" panose="020B0604030504040204" pitchFamily="34" charset="-120"/>
                <a:ea typeface="微軟正黑體" panose="020B0604030504040204" pitchFamily="34" charset="-120"/>
              </a:rPr>
              <a:t>，背</a:t>
            </a:r>
            <a:r>
              <a:rPr lang="en-US" altLang="zh-TW" sz="2000" dirty="0">
                <a:latin typeface="微軟正黑體" panose="020B0604030504040204" pitchFamily="34" charset="-120"/>
                <a:ea typeface="微軟正黑體" panose="020B0604030504040204" pitchFamily="34" charset="-120"/>
                <a:hlinkClick r:id="rId3" tooltip="李洪志先生的詩集之一。 &#10;&#10;&#10;&#10;* 免費下載電子版&#10;* 購買印刷版&#10;"/>
              </a:rPr>
              <a:t>《</a:t>
            </a:r>
            <a:r>
              <a:rPr lang="zh-TW" altLang="en-US" sz="2000" dirty="0">
                <a:latin typeface="微軟正黑體" panose="020B0604030504040204" pitchFamily="34" charset="-120"/>
                <a:ea typeface="微軟正黑體" panose="020B0604030504040204" pitchFamily="34" charset="-120"/>
                <a:hlinkClick r:id="rId3" tooltip="李洪志先生的詩集之一。 &#10;&#10;&#10;&#10;* 免費下載電子版&#10;* 購買印刷版&#10;"/>
              </a:rPr>
              <a:t>洪吟</a:t>
            </a:r>
            <a:r>
              <a:rPr lang="en-US" altLang="zh-TW" sz="2000" dirty="0">
                <a:latin typeface="微軟正黑體" panose="020B0604030504040204" pitchFamily="34" charset="-120"/>
                <a:ea typeface="微軟正黑體" panose="020B0604030504040204" pitchFamily="34" charset="-120"/>
                <a:hlinkClick r:id="rId3" tooltip="李洪志先生的詩集之一。 &#10;&#10;&#10;&#10;* 免費下載電子版&#10;* 購買印刷版&#10;"/>
              </a:rPr>
              <a:t>》</a:t>
            </a:r>
            <a:r>
              <a:rPr lang="zh-TW" altLang="en-US" sz="2000" dirty="0">
                <a:latin typeface="微軟正黑體" panose="020B0604030504040204" pitchFamily="34" charset="-120"/>
                <a:ea typeface="微軟正黑體" panose="020B0604030504040204" pitchFamily="34" charset="-120"/>
              </a:rPr>
              <a:t>中的詩詞，唱大法弟子創作的</a:t>
            </a:r>
            <a:r>
              <a:rPr lang="zh-TW" altLang="en-US" sz="2000" dirty="0" smtClean="0">
                <a:latin typeface="微軟正黑體" panose="020B0604030504040204" pitchFamily="34" charset="-120"/>
                <a:ea typeface="微軟正黑體" panose="020B0604030504040204" pitchFamily="34" charset="-120"/>
              </a:rPr>
              <a:t>歌曲。</a:t>
            </a:r>
            <a:r>
              <a:rPr lang="zh-TW" altLang="en-US" sz="2000" dirty="0">
                <a:latin typeface="微軟正黑體" panose="020B0604030504040204" pitchFamily="34" charset="-120"/>
                <a:ea typeface="微軟正黑體" panose="020B0604030504040204" pitchFamily="34" charset="-120"/>
              </a:rPr>
              <a:t>孩子愛看大法師父的照片，每次婆婆拿起大法書，孩子就要看師父照片，向師父問好</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pPr fontAlgn="base"/>
            <a:endParaRPr lang="en-US" altLang="zh-TW" sz="2000" dirty="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不知不覺</a:t>
            </a:r>
            <a:r>
              <a:rPr lang="zh-TW" altLang="en-US" sz="2000" dirty="0">
                <a:latin typeface="微軟正黑體" panose="020B0604030504040204" pitchFamily="34" charset="-120"/>
                <a:ea typeface="微軟正黑體" panose="020B0604030504040204" pitchFamily="34" charset="-120"/>
              </a:rPr>
              <a:t>孩子一歲半了。一天，婆婆告訴我們孩子的血管瘤不見了。我們一看是真的</a:t>
            </a:r>
            <a:r>
              <a:rPr lang="zh-TW" altLang="en-US" sz="2000" dirty="0" smtClean="0">
                <a:latin typeface="微軟正黑體" panose="020B0604030504040204" pitchFamily="34" charset="-120"/>
                <a:ea typeface="微軟正黑體" panose="020B0604030504040204" pitchFamily="34" charset="-120"/>
              </a:rPr>
              <a:t>！</a:t>
            </a:r>
            <a:r>
              <a:rPr lang="zh-TW" altLang="en-US" sz="2000" dirty="0" smtClean="0">
                <a:solidFill>
                  <a:srgbClr val="0070C0"/>
                </a:solidFill>
                <a:latin typeface="微軟正黑體" panose="020B0604030504040204" pitchFamily="34" charset="-120"/>
                <a:ea typeface="微軟正黑體" panose="020B0604030504040204" pitchFamily="34" charset="-120"/>
              </a:rPr>
              <a:t>不用</a:t>
            </a:r>
            <a:r>
              <a:rPr lang="zh-TW" altLang="en-US" sz="2000" dirty="0">
                <a:solidFill>
                  <a:srgbClr val="0070C0"/>
                </a:solidFill>
                <a:latin typeface="微軟正黑體" panose="020B0604030504040204" pitchFamily="34" charset="-120"/>
                <a:ea typeface="微軟正黑體" panose="020B0604030504040204" pitchFamily="34" charset="-120"/>
              </a:rPr>
              <a:t>做手術了，也不必擔心「瘢痕</a:t>
            </a:r>
            <a:r>
              <a:rPr lang="zh-TW" altLang="en-US" sz="2000" dirty="0" smtClean="0">
                <a:solidFill>
                  <a:srgbClr val="0070C0"/>
                </a:solidFill>
                <a:latin typeface="微軟正黑體" panose="020B0604030504040204" pitchFamily="34" charset="-120"/>
                <a:ea typeface="微軟正黑體" panose="020B0604030504040204" pitchFamily="34" charset="-120"/>
              </a:rPr>
              <a:t>」了。法</a:t>
            </a:r>
            <a:r>
              <a:rPr lang="zh-TW" altLang="en-US" sz="2000" dirty="0">
                <a:solidFill>
                  <a:srgbClr val="0070C0"/>
                </a:solidFill>
                <a:latin typeface="微軟正黑體" panose="020B0604030504040204" pitchFamily="34" charset="-120"/>
                <a:ea typeface="微軟正黑體" panose="020B0604030504040204" pitchFamily="34" charset="-120"/>
              </a:rPr>
              <a:t>輪大法真是神奇呀</a:t>
            </a:r>
            <a:r>
              <a:rPr lang="zh-TW" altLang="en-US" sz="2000" dirty="0" smtClean="0">
                <a:solidFill>
                  <a:srgbClr val="0070C0"/>
                </a:solidFill>
                <a:latin typeface="微軟正黑體" panose="020B0604030504040204" pitchFamily="34" charset="-120"/>
                <a:ea typeface="微軟正黑體" panose="020B0604030504040204" pitchFamily="34" charset="-120"/>
              </a:rPr>
              <a:t>！</a:t>
            </a:r>
            <a:r>
              <a:rPr lang="zh-TW" altLang="en-US" sz="2000" dirty="0" smtClean="0">
                <a:latin typeface="微軟正黑體" panose="020B0604030504040204" pitchFamily="34" charset="-120"/>
                <a:ea typeface="微軟正黑體" panose="020B0604030504040204" pitchFamily="34" charset="-120"/>
              </a:rPr>
              <a:t>以前</a:t>
            </a:r>
            <a:r>
              <a:rPr lang="zh-TW" altLang="en-US" sz="2000" dirty="0">
                <a:latin typeface="微軟正黑體" panose="020B0604030504040204" pitchFamily="34" charset="-120"/>
                <a:ea typeface="微軟正黑體" panose="020B0604030504040204" pitchFamily="34" charset="-120"/>
              </a:rPr>
              <a:t>也聽說過發生在修煉人身上的奇蹟，</a:t>
            </a:r>
            <a:r>
              <a:rPr lang="zh-TW" altLang="en-US" sz="2000" dirty="0" smtClean="0">
                <a:latin typeface="微軟正黑體" panose="020B0604030504040204" pitchFamily="34" charset="-120"/>
                <a:ea typeface="微軟正黑體" panose="020B0604030504040204" pitchFamily="34" charset="-120"/>
              </a:rPr>
              <a:t>雖知他們</a:t>
            </a:r>
            <a:r>
              <a:rPr lang="zh-TW" altLang="en-US" sz="2000" dirty="0">
                <a:latin typeface="微軟正黑體" panose="020B0604030504040204" pitchFamily="34" charset="-120"/>
                <a:ea typeface="微軟正黑體" panose="020B0604030504040204" pitchFamily="34" charset="-120"/>
              </a:rPr>
              <a:t>不會說謊，但</a:t>
            </a:r>
            <a:r>
              <a:rPr lang="zh-TW" altLang="en-US" sz="2000" dirty="0" smtClean="0">
                <a:latin typeface="微軟正黑體" panose="020B0604030504040204" pitchFamily="34" charset="-120"/>
                <a:ea typeface="微軟正黑體" panose="020B0604030504040204" pitchFamily="34" charset="-120"/>
              </a:rPr>
              <a:t>總是</a:t>
            </a:r>
            <a:r>
              <a:rPr lang="zh-TW" altLang="en-US" sz="2000" dirty="0">
                <a:latin typeface="微軟正黑體" panose="020B0604030504040204" pitchFamily="34" charset="-120"/>
                <a:ea typeface="微軟正黑體" panose="020B0604030504040204" pitchFamily="34" charset="-120"/>
              </a:rPr>
              <a:t>半信半疑。格格的事讓我相信了那都是真的！我更清楚的知道電視和媒體的宣傳全是誹謗、構陷</a:t>
            </a:r>
            <a:r>
              <a:rPr lang="zh-TW" altLang="en-US" sz="2000" dirty="0" smtClean="0">
                <a:latin typeface="微軟正黑體" panose="020B0604030504040204" pitchFamily="34" charset="-120"/>
                <a:ea typeface="微軟正黑體" panose="020B0604030504040204" pitchFamily="34" charset="-120"/>
              </a:rPr>
              <a:t>。</a:t>
            </a:r>
            <a:endParaRPr lang="en-US" altLang="zh-TW" sz="2000" dirty="0" smtClean="0">
              <a:latin typeface="微軟正黑體" panose="020B0604030504040204" pitchFamily="34" charset="-120"/>
              <a:ea typeface="微軟正黑體" panose="020B0604030504040204" pitchFamily="34" charset="-120"/>
            </a:endParaRPr>
          </a:p>
          <a:p>
            <a:pPr fontAlgn="base"/>
            <a:r>
              <a:rPr lang="zh-TW" altLang="en-US" sz="2000" dirty="0" smtClean="0">
                <a:latin typeface="微軟正黑體" panose="020B0604030504040204" pitchFamily="34" charset="-120"/>
                <a:ea typeface="微軟正黑體" panose="020B0604030504040204" pitchFamily="34" charset="-120"/>
              </a:rPr>
              <a:t>現在</a:t>
            </a:r>
            <a:r>
              <a:rPr lang="zh-TW" altLang="en-US" sz="2000" dirty="0">
                <a:latin typeface="微軟正黑體" panose="020B0604030504040204" pitchFamily="34" charset="-120"/>
                <a:ea typeface="微軟正黑體" panose="020B0604030504040204" pitchFamily="34" charset="-120"/>
              </a:rPr>
              <a:t>孩子健康、聰明。我來到大法修煉人的家庭心裏感到踏實、放心。</a:t>
            </a:r>
          </a:p>
        </p:txBody>
      </p:sp>
      <p:sp>
        <p:nvSpPr>
          <p:cNvPr id="11" name="矩形"/>
          <p:cNvSpPr/>
          <p:nvPr/>
        </p:nvSpPr>
        <p:spPr>
          <a:xfrm>
            <a:off x="7164288" y="100504"/>
            <a:ext cx="1847946" cy="648076"/>
          </a:xfrm>
          <a:prstGeom prst="rect">
            <a:avLst/>
          </a:prstGeom>
          <a:solidFill>
            <a:srgbClr val="FFFFFF"/>
          </a:solidFill>
          <a:ln w="38100" cap="flat">
            <a:solidFill>
              <a:schemeClr val="accent6">
                <a:hueOff val="-146070"/>
                <a:satOff val="-10048"/>
                <a:lumOff val="-30626"/>
              </a:schemeClr>
            </a:solidFill>
            <a:prstDash val="solid"/>
            <a:round/>
          </a:ln>
          <a:effectLst/>
        </p:spPr>
        <p:txBody>
          <a:bodyPr wrap="square" lIns="65022" tIns="65022" rIns="65022" bIns="65022" numCol="1" anchor="ctr">
            <a:noAutofit/>
          </a:bodyPr>
          <a:lstStyle/>
          <a:p>
            <a:pPr algn="ctr" defTabSz="909458" hangingPunct="0">
              <a:defRPr sz="5600">
                <a:latin typeface="微軟正黑體"/>
                <a:ea typeface="微軟正黑體"/>
                <a:cs typeface="微軟正黑體"/>
                <a:sym typeface="微軟正黑體"/>
              </a:defRPr>
            </a:pPr>
            <a:r>
              <a:rPr lang="ja-JP" altLang="en-US" sz="3200" b="1" kern="0" dirty="0" smtClean="0">
                <a:solidFill>
                  <a:srgbClr val="EF5FA7">
                    <a:hueOff val="-146070"/>
                    <a:satOff val="-10048"/>
                    <a:lumOff val="-30626"/>
                  </a:srgbClr>
                </a:solidFill>
              </a:rPr>
              <a:t>善報</a:t>
            </a:r>
            <a:r>
              <a:rPr lang="en-US" altLang="ja-JP" sz="3200" b="1" dirty="0" smtClean="0">
                <a:solidFill>
                  <a:srgbClr val="EF5FA7">
                    <a:hueOff val="-146070"/>
                    <a:satOff val="-10048"/>
                    <a:lumOff val="-30626"/>
                  </a:srgbClr>
                </a:solidFill>
              </a:rPr>
              <a:t>5</a:t>
            </a:r>
            <a:r>
              <a:rPr lang="en-US" altLang="ja-JP" sz="3200" b="1" kern="0" dirty="0" smtClean="0">
                <a:solidFill>
                  <a:srgbClr val="EF5FA7">
                    <a:hueOff val="-146070"/>
                    <a:satOff val="-10048"/>
                    <a:lumOff val="-30626"/>
                  </a:srgbClr>
                </a:solidFill>
              </a:rPr>
              <a:t>&amp;6</a:t>
            </a:r>
            <a:endParaRPr lang="en-US" altLang="ja-JP" sz="3200" b="1" kern="0" dirty="0">
              <a:solidFill>
                <a:srgbClr val="EF5FA7">
                  <a:hueOff val="-146070"/>
                  <a:satOff val="-10048"/>
                  <a:lumOff val="-30626"/>
                </a:srgbClr>
              </a:solidFill>
            </a:endParaRPr>
          </a:p>
        </p:txBody>
      </p:sp>
    </p:spTree>
    <p:extLst>
      <p:ext uri="{BB962C8B-B14F-4D97-AF65-F5344CB8AC3E}">
        <p14:creationId xmlns:p14="http://schemas.microsoft.com/office/powerpoint/2010/main" val="2195263746"/>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6" name="文字方塊 1"/>
          <p:cNvSpPr txBox="1"/>
          <p:nvPr/>
        </p:nvSpPr>
        <p:spPr>
          <a:xfrm>
            <a:off x="175417" y="165524"/>
            <a:ext cx="2607443" cy="64633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defRPr sz="3600" b="1">
                <a:latin typeface="微軟正黑體"/>
                <a:ea typeface="微軟正黑體"/>
                <a:cs typeface="微軟正黑體"/>
                <a:sym typeface="微軟正黑體"/>
              </a:defRPr>
            </a:pPr>
            <a:r>
              <a:rPr dirty="0" smtClean="0"/>
              <a:t>1</a:t>
            </a:r>
            <a:r>
              <a:rPr lang="en-US" dirty="0" smtClean="0"/>
              <a:t>1</a:t>
            </a:r>
            <a:r>
              <a:rPr dirty="0" smtClean="0"/>
              <a:t>.</a:t>
            </a:r>
            <a:r>
              <a:rPr dirty="0"/>
              <a:t>參與辦法</a:t>
            </a:r>
          </a:p>
        </p:txBody>
      </p:sp>
      <p:sp>
        <p:nvSpPr>
          <p:cNvPr id="467" name="矩形 2"/>
          <p:cNvSpPr txBox="1"/>
          <p:nvPr/>
        </p:nvSpPr>
        <p:spPr>
          <a:xfrm>
            <a:off x="87781" y="980728"/>
            <a:ext cx="9036496" cy="5416868"/>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sz="2400" b="1">
                <a:solidFill>
                  <a:srgbClr val="0070C0"/>
                </a:solidFill>
                <a:latin typeface="Microsoft JhengHei"/>
                <a:ea typeface="Microsoft JhengHei"/>
                <a:cs typeface="Microsoft JhengHei"/>
                <a:sym typeface="Microsoft JhengHei"/>
              </a:defRPr>
            </a:pPr>
            <a:r>
              <a:rPr dirty="0" err="1"/>
              <a:t>案情說明</a:t>
            </a:r>
            <a:r>
              <a:rPr dirty="0"/>
              <a:t>：</a:t>
            </a:r>
            <a:endParaRPr dirty="0">
              <a:latin typeface="Helvetica Neue"/>
              <a:ea typeface="Helvetica Neue"/>
              <a:cs typeface="Helvetica Neue"/>
              <a:sym typeface="Helvetica Neue"/>
            </a:endParaRPr>
          </a:p>
          <a:p>
            <a:pPr>
              <a:defRPr sz="2200" b="1">
                <a:latin typeface="Microsoft JhengHei"/>
                <a:ea typeface="Microsoft JhengHei"/>
                <a:cs typeface="Microsoft JhengHei"/>
                <a:sym typeface="Microsoft JhengHei"/>
              </a:defRPr>
            </a:pPr>
            <a:r>
              <a:rPr lang="en-US" dirty="0" smtClean="0"/>
              <a:t>5</a:t>
            </a:r>
            <a:r>
              <a:rPr dirty="0" smtClean="0"/>
              <a:t>月1</a:t>
            </a:r>
            <a:r>
              <a:rPr lang="en-US" dirty="0" smtClean="0"/>
              <a:t>4</a:t>
            </a:r>
            <a:r>
              <a:rPr dirty="0" smtClean="0"/>
              <a:t>日撥打</a:t>
            </a:r>
            <a:r>
              <a:rPr dirty="0" smtClean="0">
                <a:solidFill>
                  <a:srgbClr val="C00000"/>
                </a:solidFill>
              </a:rPr>
              <a:t>河北省</a:t>
            </a:r>
            <a:r>
              <a:rPr dirty="0" smtClean="0"/>
              <a:t>重點案例</a:t>
            </a:r>
            <a:endParaRPr dirty="0"/>
          </a:p>
          <a:p>
            <a:pPr>
              <a:defRPr sz="2200" b="1">
                <a:latin typeface="Microsoft JhengHei"/>
                <a:ea typeface="Microsoft JhengHei"/>
                <a:cs typeface="Microsoft JhengHei"/>
                <a:sym typeface="Microsoft JhengHei"/>
              </a:defRPr>
            </a:pPr>
            <a:endParaRPr dirty="0"/>
          </a:p>
          <a:p>
            <a:pPr marL="342900" indent="-342900">
              <a:buSzPct val="100000"/>
              <a:buAutoNum type="arabicPeriod"/>
              <a:defRPr sz="2200">
                <a:latin typeface="Microsoft JhengHei"/>
                <a:ea typeface="Microsoft JhengHei"/>
                <a:cs typeface="Microsoft JhengHei"/>
                <a:sym typeface="Microsoft JhengHei"/>
              </a:defRPr>
            </a:pPr>
            <a:r>
              <a:rPr sz="2200" dirty="0" err="1" smtClean="0"/>
              <a:t>保定市蠡縣教育局要學生家長簽</a:t>
            </a:r>
            <a:r>
              <a:rPr lang="zh-TW" altLang="en-US" sz="2200" dirty="0"/>
              <a:t>屬</a:t>
            </a:r>
            <a:r>
              <a:rPr sz="2200" dirty="0" smtClean="0"/>
              <a:t>“</a:t>
            </a:r>
            <a:r>
              <a:rPr sz="2200" dirty="0" err="1" smtClean="0"/>
              <a:t>對</a:t>
            </a:r>
            <a:r>
              <a:rPr lang="en-US" altLang="zh-TW" sz="2200" dirty="0" err="1" smtClean="0"/>
              <a:t>X</a:t>
            </a:r>
            <a:r>
              <a:rPr sz="2200" dirty="0" err="1" smtClean="0"/>
              <a:t>教說不</a:t>
            </a:r>
            <a:r>
              <a:rPr sz="2200" dirty="0"/>
              <a:t>”</a:t>
            </a:r>
          </a:p>
          <a:p>
            <a:pPr marL="342900" indent="-342900">
              <a:buSzPct val="100000"/>
              <a:buAutoNum type="arabicPeriod"/>
              <a:defRPr sz="2200">
                <a:latin typeface="Microsoft JhengHei"/>
                <a:ea typeface="Microsoft JhengHei"/>
                <a:cs typeface="Microsoft JhengHei"/>
                <a:sym typeface="Microsoft JhengHei"/>
              </a:defRPr>
            </a:pPr>
            <a:r>
              <a:rPr sz="2200" dirty="0" err="1" smtClean="0"/>
              <a:t>石家莊教育部門組織微信簽名誹謗大法</a:t>
            </a:r>
            <a:endParaRPr sz="2200" dirty="0"/>
          </a:p>
          <a:p>
            <a:pPr marL="342900" indent="-342900">
              <a:buSzPct val="100000"/>
              <a:buAutoNum type="arabicPeriod"/>
              <a:defRPr sz="2200">
                <a:latin typeface="Microsoft JhengHei"/>
                <a:ea typeface="Microsoft JhengHei"/>
                <a:cs typeface="Microsoft JhengHei"/>
                <a:sym typeface="Microsoft JhengHei"/>
              </a:defRPr>
            </a:pPr>
            <a:r>
              <a:rPr sz="2200" dirty="0" err="1"/>
              <a:t>石家莊市河北工程技術學院多次進行污蔑誹謗大法宣傳</a:t>
            </a:r>
            <a:endParaRPr sz="2200" dirty="0"/>
          </a:p>
          <a:p>
            <a:pPr marL="342900" indent="-342900">
              <a:buSzPct val="100000"/>
              <a:buAutoNum type="arabicPeriod"/>
              <a:defRPr sz="2200">
                <a:latin typeface="Microsoft JhengHei"/>
                <a:ea typeface="Microsoft JhengHei"/>
                <a:cs typeface="Microsoft JhengHei"/>
                <a:sym typeface="Microsoft JhengHei"/>
              </a:defRPr>
            </a:pPr>
            <a:r>
              <a:rPr sz="2200" dirty="0" err="1"/>
              <a:t>滄州市肅寧縣出現了“反邪教”網上簽名活動</a:t>
            </a:r>
            <a:r>
              <a:rPr sz="2200" dirty="0"/>
              <a:t> </a:t>
            </a:r>
          </a:p>
          <a:p>
            <a:pPr marL="342900" indent="-342900">
              <a:buSzPct val="100000"/>
              <a:buAutoNum type="arabicPeriod"/>
              <a:defRPr sz="2200">
                <a:latin typeface="Microsoft JhengHei"/>
                <a:ea typeface="Microsoft JhengHei"/>
                <a:cs typeface="Microsoft JhengHei"/>
                <a:sym typeface="Microsoft JhengHei"/>
              </a:defRPr>
            </a:pPr>
            <a:r>
              <a:rPr sz="2200" dirty="0" err="1"/>
              <a:t>邯鄲市曲周縣出現了讓學生家長非法簽名活動</a:t>
            </a:r>
            <a:r>
              <a:rPr sz="2200" dirty="0"/>
              <a:t> </a:t>
            </a:r>
          </a:p>
          <a:p>
            <a:pPr marL="342900" indent="-342900">
              <a:buSzPct val="100000"/>
              <a:buAutoNum type="arabicPeriod"/>
              <a:defRPr sz="2200">
                <a:latin typeface="Microsoft JhengHei"/>
                <a:ea typeface="Microsoft JhengHei"/>
                <a:cs typeface="Microsoft JhengHei"/>
                <a:sym typeface="Microsoft JhengHei"/>
              </a:defRPr>
            </a:pPr>
            <a:r>
              <a:rPr sz="2200" dirty="0"/>
              <a:t>邯鄲市武安市</a:t>
            </a:r>
            <a:r>
              <a:rPr sz="2200" dirty="0" smtClean="0"/>
              <a:t>610</a:t>
            </a:r>
            <a:r>
              <a:rPr lang="zh-TW" altLang="en-US" sz="2200" dirty="0" smtClean="0"/>
              <a:t>發出</a:t>
            </a:r>
            <a:r>
              <a:rPr lang="en-US" altLang="zh-TW" sz="2200" dirty="0" smtClean="0"/>
              <a:t>〝</a:t>
            </a:r>
            <a:r>
              <a:rPr sz="2200" dirty="0" err="1" smtClean="0"/>
              <a:t>舉報法輪功張貼</a:t>
            </a:r>
            <a:r>
              <a:rPr lang="zh-TW" altLang="en-US" sz="2200" dirty="0" smtClean="0"/>
              <a:t>海報，獎賞兩萬元</a:t>
            </a:r>
            <a:r>
              <a:rPr lang="en-US" altLang="zh-TW" sz="2200" dirty="0" smtClean="0"/>
              <a:t>〞</a:t>
            </a:r>
            <a:r>
              <a:rPr lang="zh-TW" altLang="en-US" sz="2200" dirty="0" smtClean="0"/>
              <a:t>的通告</a:t>
            </a:r>
            <a:r>
              <a:rPr sz="2200" dirty="0" smtClean="0"/>
              <a:t> </a:t>
            </a:r>
            <a:endParaRPr sz="2200" b="1" dirty="0">
              <a:solidFill>
                <a:srgbClr val="0070C0"/>
              </a:solidFill>
            </a:endParaRPr>
          </a:p>
          <a:p>
            <a:pPr marL="342900" indent="-342900">
              <a:buSzPct val="100000"/>
              <a:buAutoNum type="arabicPeriod"/>
              <a:defRPr sz="2400" b="1">
                <a:solidFill>
                  <a:srgbClr val="0070C0"/>
                </a:solidFill>
                <a:latin typeface="Microsoft JhengHei"/>
                <a:ea typeface="Microsoft JhengHei"/>
                <a:cs typeface="Microsoft JhengHei"/>
                <a:sym typeface="Microsoft JhengHei"/>
              </a:defRPr>
            </a:pPr>
            <a:endParaRPr b="1" dirty="0">
              <a:solidFill>
                <a:srgbClr val="0070C0"/>
              </a:solidFill>
            </a:endParaRPr>
          </a:p>
          <a:p>
            <a:pPr>
              <a:defRPr sz="2400" b="1">
                <a:solidFill>
                  <a:srgbClr val="0070C0"/>
                </a:solidFill>
                <a:latin typeface="Microsoft JhengHei"/>
                <a:ea typeface="Microsoft JhengHei"/>
                <a:cs typeface="Microsoft JhengHei"/>
                <a:sym typeface="Microsoft JhengHei"/>
              </a:defRPr>
            </a:pPr>
            <a:r>
              <a:rPr dirty="0" err="1"/>
              <a:t>重點案例說明</a:t>
            </a:r>
            <a:r>
              <a:rPr dirty="0"/>
              <a:t>：</a:t>
            </a:r>
            <a:br>
              <a:rPr dirty="0"/>
            </a:br>
            <a:r>
              <a:rPr sz="1800" b="0" dirty="0">
                <a:solidFill>
                  <a:srgbClr val="000000"/>
                </a:solidFill>
              </a:rPr>
              <a:t>◎週一</a:t>
            </a:r>
            <a:r>
              <a:rPr sz="1800" b="0" dirty="0" smtClean="0">
                <a:solidFill>
                  <a:srgbClr val="000000"/>
                </a:solidFill>
              </a:rPr>
              <a:t>（</a:t>
            </a:r>
            <a:r>
              <a:rPr lang="en-US" sz="1800" b="0" dirty="0" smtClean="0">
                <a:solidFill>
                  <a:srgbClr val="000000"/>
                </a:solidFill>
              </a:rPr>
              <a:t>5</a:t>
            </a:r>
            <a:r>
              <a:rPr sz="1800" b="0" dirty="0" smtClean="0">
                <a:solidFill>
                  <a:srgbClr val="000000"/>
                </a:solidFill>
              </a:rPr>
              <a:t>月1</a:t>
            </a:r>
            <a:r>
              <a:rPr lang="en-US" sz="1800" b="0" dirty="0" smtClean="0">
                <a:solidFill>
                  <a:srgbClr val="000000"/>
                </a:solidFill>
              </a:rPr>
              <a:t>4</a:t>
            </a:r>
            <a:r>
              <a:rPr sz="1800" b="0" dirty="0" smtClean="0">
                <a:solidFill>
                  <a:srgbClr val="000000"/>
                </a:solidFill>
              </a:rPr>
              <a:t>日</a:t>
            </a:r>
            <a:r>
              <a:rPr sz="1800" b="0" dirty="0">
                <a:solidFill>
                  <a:srgbClr val="000000"/>
                </a:solidFill>
              </a:rPr>
              <a:t>）撥打重點號碼。</a:t>
            </a:r>
          </a:p>
          <a:p>
            <a:pPr>
              <a:defRPr>
                <a:latin typeface="Microsoft JhengHei"/>
                <a:ea typeface="Microsoft JhengHei"/>
                <a:cs typeface="Microsoft JhengHei"/>
                <a:sym typeface="Microsoft JhengHei"/>
              </a:defRPr>
            </a:pPr>
            <a:r>
              <a:rPr dirty="0"/>
              <a:t/>
            </a:r>
            <a:br>
              <a:rPr dirty="0"/>
            </a:br>
            <a:r>
              <a:rPr dirty="0"/>
              <a:t>上午時段【101RTC第一直播室】有現場撥打解析。</a:t>
            </a:r>
          </a:p>
          <a:p>
            <a:pPr>
              <a:defRPr>
                <a:latin typeface="Microsoft JhengHei"/>
                <a:ea typeface="Microsoft JhengHei"/>
                <a:cs typeface="Microsoft JhengHei"/>
                <a:sym typeface="Microsoft JhengHei"/>
              </a:defRPr>
            </a:pPr>
            <a:endParaRPr dirty="0"/>
          </a:p>
          <a:p>
            <a:pPr>
              <a:defRPr>
                <a:latin typeface="Microsoft JhengHei"/>
                <a:ea typeface="Microsoft JhengHei"/>
                <a:cs typeface="Microsoft JhengHei"/>
                <a:sym typeface="Microsoft JhengHei"/>
              </a:defRPr>
            </a:pPr>
            <a:r>
              <a:rPr dirty="0"/>
              <a:t>其它時間【104RTC重點講真相直播室】每天都有同修值班，互相切磋共同</a:t>
            </a:r>
            <a:r>
              <a:rPr sz="2000" dirty="0"/>
              <a:t>撥打。</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9" name="矩形 1"/>
          <p:cNvSpPr txBox="1"/>
          <p:nvPr/>
        </p:nvSpPr>
        <p:spPr>
          <a:xfrm>
            <a:off x="85140" y="640912"/>
            <a:ext cx="9058859" cy="5847755"/>
          </a:xfrm>
          <a:prstGeom prst="rect">
            <a:avLst/>
          </a:prstGeom>
          <a:ln w="12700">
            <a:miter lim="400000"/>
          </a:ln>
          <a:extLst>
            <a:ext uri="{C572A759-6A51-4108-AA02-DFA0A04FC94B}">
              <ma14:wrappingTextBoxFlag xmlns:ma14="http://schemas.microsoft.com/office/mac/drawingml/2011/main" xmlns="" val="1"/>
            </a:ext>
          </a:extLst>
        </p:spPr>
        <p:txBody>
          <a:bodyPr wrap="square" lIns="45719" rIns="45719">
            <a:spAutoFit/>
          </a:bodyPr>
          <a:lstStyle/>
          <a:p>
            <a:pPr>
              <a:defRPr sz="2200" b="1">
                <a:solidFill>
                  <a:srgbClr val="0070C0"/>
                </a:solidFill>
                <a:latin typeface="微軟正黑體"/>
                <a:ea typeface="微軟正黑體"/>
                <a:cs typeface="微軟正黑體"/>
                <a:sym typeface="微軟正黑體"/>
              </a:defRPr>
            </a:pPr>
            <a:r>
              <a:rPr dirty="0" err="1"/>
              <a:t>您可根據自己的情況選擇領取以下號碼參與重點案例</a:t>
            </a:r>
            <a:r>
              <a:rPr dirty="0"/>
              <a:t>：</a:t>
            </a:r>
            <a:endParaRPr sz="2400" dirty="0">
              <a:solidFill>
                <a:srgbClr val="7030A0"/>
              </a:solidFill>
            </a:endParaRPr>
          </a:p>
          <a:p>
            <a:pPr>
              <a:defRPr sz="2000" b="1">
                <a:solidFill>
                  <a:srgbClr val="7030A0"/>
                </a:solidFill>
                <a:latin typeface="微軟正黑體"/>
                <a:ea typeface="微軟正黑體"/>
                <a:cs typeface="微軟正黑體"/>
                <a:sym typeface="微軟正黑體"/>
              </a:defRPr>
            </a:pPr>
            <a:r>
              <a:rPr dirty="0"/>
              <a:t>◎ </a:t>
            </a:r>
            <a:r>
              <a:rPr dirty="0" err="1"/>
              <a:t>當地民眾</a:t>
            </a:r>
            <a:r>
              <a:rPr dirty="0"/>
              <a:t>：</a:t>
            </a:r>
          </a:p>
          <a:p>
            <a:pPr>
              <a:defRPr>
                <a:latin typeface="微軟正黑體"/>
                <a:ea typeface="微軟正黑體"/>
                <a:cs typeface="微軟正黑體"/>
                <a:sym typeface="微軟正黑體"/>
              </a:defRPr>
            </a:pPr>
            <a:r>
              <a:rPr dirty="0"/>
              <a:t>55—當地的RTC號碼（向當地民眾揭露當地邪惡）回饋到【1002-rtc普通號碼回饋平臺】</a:t>
            </a:r>
            <a:br>
              <a:rPr dirty="0"/>
            </a:br>
            <a:endParaRPr sz="2000" b="1" dirty="0">
              <a:solidFill>
                <a:srgbClr val="0070C0"/>
              </a:solidFill>
            </a:endParaRPr>
          </a:p>
          <a:p>
            <a:pPr>
              <a:defRPr sz="2000" b="1">
                <a:solidFill>
                  <a:srgbClr val="7030A0"/>
                </a:solidFill>
                <a:latin typeface="微軟正黑體"/>
                <a:ea typeface="微軟正黑體"/>
                <a:cs typeface="微軟正黑體"/>
                <a:sym typeface="微軟正黑體"/>
              </a:defRPr>
            </a:pPr>
            <a:r>
              <a:rPr dirty="0"/>
              <a:t>◎ </a:t>
            </a:r>
            <a:r>
              <a:rPr dirty="0" err="1"/>
              <a:t>重點號碼</a:t>
            </a:r>
            <a:r>
              <a:rPr dirty="0"/>
              <a:t>：</a:t>
            </a:r>
            <a:br>
              <a:rPr dirty="0"/>
            </a:br>
            <a:r>
              <a:rPr sz="1800" b="0" dirty="0">
                <a:solidFill>
                  <a:srgbClr val="000000"/>
                </a:solidFill>
              </a:rPr>
              <a:t>44--座機（白天撥打）請回饋到【1003-rtc重點號碼回饋平臺】</a:t>
            </a:r>
            <a:br>
              <a:rPr sz="1800" b="0" dirty="0">
                <a:solidFill>
                  <a:srgbClr val="000000"/>
                </a:solidFill>
              </a:rPr>
            </a:br>
            <a:r>
              <a:rPr sz="1800" b="0" dirty="0">
                <a:solidFill>
                  <a:srgbClr val="000000"/>
                </a:solidFill>
              </a:rPr>
              <a:t>45--手機（傍晚或晚間撥打）請回饋到【1003-rtc重點號碼回饋平臺】</a:t>
            </a:r>
            <a:br>
              <a:rPr sz="1800" b="0" dirty="0">
                <a:solidFill>
                  <a:srgbClr val="000000"/>
                </a:solidFill>
              </a:rPr>
            </a:br>
            <a:r>
              <a:rPr sz="1800" b="0" dirty="0">
                <a:solidFill>
                  <a:srgbClr val="000000"/>
                </a:solidFill>
              </a:rPr>
              <a:t>46—重要座機特別號碼（請平時撥打重點的同修儘量先領46）請回饋到【1005-明慧緊急案例回饋平臺】</a:t>
            </a:r>
            <a:endParaRPr dirty="0">
              <a:latin typeface="Helvetica Neue"/>
              <a:ea typeface="Helvetica Neue"/>
              <a:cs typeface="Helvetica Neue"/>
              <a:sym typeface="Helvetica Neue"/>
            </a:endParaRPr>
          </a:p>
          <a:p>
            <a:pPr>
              <a:defRPr>
                <a:latin typeface="微軟正黑體"/>
                <a:ea typeface="微軟正黑體"/>
                <a:cs typeface="微軟正黑體"/>
                <a:sym typeface="微軟正黑體"/>
              </a:defRPr>
            </a:pPr>
            <a:r>
              <a:rPr dirty="0"/>
              <a:t>47--重要手機特別號碼（請平時撥打重點的同修儘量先領47）請回饋到【1005-明慧緊急案例回饋平臺】</a:t>
            </a:r>
            <a:endParaRPr dirty="0">
              <a:latin typeface="Helvetica Neue Medium"/>
              <a:ea typeface="Helvetica Neue Medium"/>
              <a:cs typeface="Helvetica Neue Medium"/>
              <a:sym typeface="Helvetica Neue Medium"/>
            </a:endParaRPr>
          </a:p>
          <a:p>
            <a:pPr>
              <a:defRPr>
                <a:latin typeface="微軟正黑體"/>
                <a:ea typeface="微軟正黑體"/>
                <a:cs typeface="微軟正黑體"/>
                <a:sym typeface="微軟正黑體"/>
              </a:defRPr>
            </a:pPr>
            <a:endParaRPr dirty="0">
              <a:latin typeface="Helvetica Neue Medium"/>
              <a:ea typeface="Helvetica Neue Medium"/>
              <a:cs typeface="Helvetica Neue Medium"/>
              <a:sym typeface="Helvetica Neue Medium"/>
            </a:endParaRPr>
          </a:p>
          <a:p>
            <a:pPr>
              <a:defRPr sz="2000" b="1">
                <a:solidFill>
                  <a:srgbClr val="7030A0"/>
                </a:solidFill>
                <a:latin typeface="微軟正黑體"/>
                <a:ea typeface="微軟正黑體"/>
                <a:cs typeface="微軟正黑體"/>
                <a:sym typeface="微軟正黑體"/>
              </a:defRPr>
            </a:pPr>
            <a:r>
              <a:rPr dirty="0"/>
              <a:t>◎ </a:t>
            </a:r>
            <a:r>
              <a:rPr dirty="0" err="1"/>
              <a:t>重點案例核心號碼</a:t>
            </a:r>
            <a:r>
              <a:rPr dirty="0"/>
              <a:t>：</a:t>
            </a:r>
            <a:br>
              <a:rPr dirty="0"/>
            </a:br>
            <a:r>
              <a:rPr sz="1800" b="0" dirty="0">
                <a:solidFill>
                  <a:srgbClr val="000000"/>
                </a:solidFill>
                <a:latin typeface="Helvetica Neue Medium"/>
                <a:ea typeface="Helvetica Neue Medium"/>
                <a:cs typeface="Helvetica Neue Medium"/>
                <a:sym typeface="Helvetica Neue Medium"/>
              </a:rPr>
              <a:t>重點</a:t>
            </a:r>
            <a:r>
              <a:rPr sz="1800" b="0" dirty="0">
                <a:solidFill>
                  <a:srgbClr val="000000"/>
                </a:solidFill>
              </a:rPr>
              <a:t>案例核心號碼的撥打，主要是在安信平臺上領號。如有意願參加核心號碼撥打的同修請到【104RTC重點講真相直播室】找當班負責同修，可讓負責同修將您加入到領號平臺。或請當班同修幫你領號，參與撥打。</a:t>
            </a:r>
            <a:endParaRPr dirty="0">
              <a:latin typeface="Helvetica Neue"/>
              <a:ea typeface="Helvetica Neue"/>
              <a:cs typeface="Helvetica Neue"/>
              <a:sym typeface="Helvetica Neue"/>
            </a:endParaRPr>
          </a:p>
          <a:p>
            <a:pPr>
              <a:defRPr>
                <a:latin typeface="微軟正黑體"/>
                <a:ea typeface="微軟正黑體"/>
                <a:cs typeface="微軟正黑體"/>
                <a:sym typeface="微軟正黑體"/>
              </a:defRPr>
            </a:pPr>
            <a:endParaRPr dirty="0">
              <a:latin typeface="Helvetica Neue"/>
              <a:ea typeface="Helvetica Neue"/>
              <a:cs typeface="Helvetica Neue"/>
              <a:sym typeface="Helvetica Neue"/>
            </a:endParaRPr>
          </a:p>
          <a:p>
            <a:pPr>
              <a:defRPr sz="2000" b="1">
                <a:solidFill>
                  <a:srgbClr val="7030A0"/>
                </a:solidFill>
                <a:latin typeface="微軟正黑體"/>
                <a:ea typeface="微軟正黑體"/>
                <a:cs typeface="微軟正黑體"/>
                <a:sym typeface="微軟正黑體"/>
              </a:defRPr>
            </a:pPr>
            <a:r>
              <a:rPr dirty="0"/>
              <a:t>◎</a:t>
            </a:r>
            <a:r>
              <a:rPr dirty="0" err="1"/>
              <a:t>週三聯合專案（同一案情</a:t>
            </a:r>
            <a:r>
              <a:rPr dirty="0"/>
              <a:t>）：</a:t>
            </a:r>
            <a:br>
              <a:rPr dirty="0"/>
            </a:br>
            <a:r>
              <a:rPr sz="1800" b="0" dirty="0">
                <a:solidFill>
                  <a:srgbClr val="000000"/>
                </a:solidFill>
              </a:rPr>
              <a:t>聯合專案當天，聽了真相的號碼會自動上傳到8號鍵領號平臺。在8號鍵領號平臺裡的同修可自由領號參與撥打。請大家共同參與！</a:t>
            </a:r>
          </a:p>
        </p:txBody>
      </p:sp>
      <p:sp>
        <p:nvSpPr>
          <p:cNvPr id="470" name="矩形 2"/>
          <p:cNvSpPr txBox="1"/>
          <p:nvPr/>
        </p:nvSpPr>
        <p:spPr>
          <a:xfrm>
            <a:off x="107504" y="97292"/>
            <a:ext cx="2328521" cy="584775"/>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p>
            <a:pPr>
              <a:defRPr sz="3200" b="1">
                <a:latin typeface="微軟正黑體"/>
                <a:ea typeface="微軟正黑體"/>
                <a:cs typeface="微軟正黑體"/>
                <a:sym typeface="微軟正黑體"/>
              </a:defRPr>
            </a:pPr>
            <a:r>
              <a:rPr dirty="0" smtClean="0"/>
              <a:t>1</a:t>
            </a:r>
            <a:r>
              <a:rPr lang="en-US" dirty="0" smtClean="0"/>
              <a:t>2</a:t>
            </a:r>
            <a:r>
              <a:rPr dirty="0" smtClean="0"/>
              <a:t>.</a:t>
            </a:r>
            <a:r>
              <a:rPr dirty="0"/>
              <a:t>如何參與</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2" name="Picture 2" descr="Picture 2"/>
          <p:cNvPicPr>
            <a:picLocks noChangeAspect="1"/>
          </p:cNvPicPr>
          <p:nvPr/>
        </p:nvPicPr>
        <p:blipFill>
          <a:blip r:embed="rId2">
            <a:extLst/>
          </a:blip>
          <a:srcRect l="13164" r="13818"/>
          <a:stretch>
            <a:fillRect/>
          </a:stretch>
        </p:blipFill>
        <p:spPr>
          <a:xfrm>
            <a:off x="107504" y="-2"/>
            <a:ext cx="8902484" cy="6858181"/>
          </a:xfrm>
          <a:prstGeom prst="rect">
            <a:avLst/>
          </a:prstGeom>
          <a:ln w="12700">
            <a:miter lim="400000"/>
          </a:ln>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 name="矩形 3"/>
          <p:cNvSpPr txBox="1"/>
          <p:nvPr/>
        </p:nvSpPr>
        <p:spPr>
          <a:xfrm>
            <a:off x="211828" y="132079"/>
            <a:ext cx="8352929" cy="662939"/>
          </a:xfrm>
          <a:prstGeom prst="rect">
            <a:avLst/>
          </a:prstGeom>
          <a:ln w="12700">
            <a:miter lim="400000"/>
          </a:ln>
          <a:extLst>
            <a:ext uri="{C572A759-6A51-4108-AA02-DFA0A04FC94B}">
              <ma14:wrappingTextBoxFlag xmlns:ma14="http://schemas.microsoft.com/office/mac/drawingml/2011/main" xmlns="" val="1"/>
            </a:ext>
          </a:extLst>
        </p:spPr>
        <p:txBody>
          <a:bodyPr lIns="45718" tIns="45718" rIns="45718" bIns="45718">
            <a:spAutoFit/>
          </a:bodyPr>
          <a:lstStyle/>
          <a:p>
            <a:pPr>
              <a:defRPr sz="3200" b="1">
                <a:latin typeface="微軟正黑體"/>
                <a:ea typeface="微軟正黑體"/>
                <a:cs typeface="微軟正黑體"/>
                <a:sym typeface="微軟正黑體"/>
              </a:defRPr>
            </a:pPr>
            <a:r>
              <a:t>3. </a:t>
            </a:r>
            <a:r>
              <a:rPr sz="2400"/>
              <a:t>歷任中共</a:t>
            </a:r>
            <a:r>
              <a:rPr>
                <a:solidFill>
                  <a:srgbClr val="C00000"/>
                </a:solidFill>
              </a:rPr>
              <a:t>河北省書記</a:t>
            </a:r>
            <a:r>
              <a:rPr sz="2400"/>
              <a:t>被追查情況</a:t>
            </a:r>
          </a:p>
        </p:txBody>
      </p:sp>
      <p:graphicFrame>
        <p:nvGraphicFramePr>
          <p:cNvPr id="235" name="表格 3"/>
          <p:cNvGraphicFramePr/>
          <p:nvPr>
            <p:extLst>
              <p:ext uri="{D42A27DB-BD31-4B8C-83A1-F6EECF244321}">
                <p14:modId xmlns:p14="http://schemas.microsoft.com/office/powerpoint/2010/main" val="944653454"/>
              </p:ext>
            </p:extLst>
          </p:nvPr>
        </p:nvGraphicFramePr>
        <p:xfrm>
          <a:off x="107504" y="855980"/>
          <a:ext cx="8856984" cy="5237480"/>
        </p:xfrm>
        <a:graphic>
          <a:graphicData uri="http://schemas.openxmlformats.org/drawingml/2006/table">
            <a:tbl>
              <a:tblPr firstRow="1" bandRow="1">
                <a:tableStyleId>{4C3C2611-4C71-4FC5-86AE-919BDF0F9419}</a:tableStyleId>
              </a:tblPr>
              <a:tblGrid>
                <a:gridCol w="970863"/>
                <a:gridCol w="2917596"/>
                <a:gridCol w="1045545"/>
                <a:gridCol w="3922980"/>
              </a:tblGrid>
              <a:tr h="370840">
                <a:tc>
                  <a:txBody>
                    <a:bodyPr/>
                    <a:lstStyle/>
                    <a:p>
                      <a:pPr algn="l">
                        <a:defRPr sz="1800" b="0">
                          <a:solidFill>
                            <a:srgbClr val="000000"/>
                          </a:solidFill>
                        </a:defRPr>
                      </a:pPr>
                      <a:r>
                        <a:rPr sz="1800" b="1" dirty="0" err="1">
                          <a:latin typeface="Microsoft JhengHei"/>
                          <a:ea typeface="Microsoft JhengHei"/>
                          <a:cs typeface="Microsoft JhengHei"/>
                          <a:sym typeface="Microsoft JhengHei"/>
                        </a:rPr>
                        <a:t>姓名</a:t>
                      </a:r>
                      <a:endParaRPr sz="1800" b="1" dirty="0">
                        <a:latin typeface="Microsoft JhengHei"/>
                        <a:ea typeface="Microsoft JhengHei"/>
                        <a:cs typeface="Microsoft JhengHei"/>
                        <a:sym typeface="Microsoft JhengHei"/>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b="0">
                          <a:solidFill>
                            <a:srgbClr val="000000"/>
                          </a:solidFill>
                        </a:defRPr>
                      </a:pPr>
                      <a:r>
                        <a:rPr sz="1800" b="1" dirty="0" err="1">
                          <a:latin typeface="Microsoft JhengHei"/>
                          <a:ea typeface="Microsoft JhengHei"/>
                          <a:cs typeface="Microsoft JhengHei"/>
                          <a:sym typeface="Microsoft JhengHei"/>
                        </a:rPr>
                        <a:t>任期</a:t>
                      </a:r>
                      <a:endParaRPr sz="1800" b="1" dirty="0">
                        <a:latin typeface="Microsoft JhengHei"/>
                        <a:ea typeface="Microsoft JhengHei"/>
                        <a:cs typeface="Microsoft JhengHei"/>
                        <a:sym typeface="Microsoft JhengHei"/>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b="0">
                          <a:solidFill>
                            <a:srgbClr val="000000"/>
                          </a:solidFill>
                        </a:defRPr>
                      </a:pPr>
                      <a:r>
                        <a:rPr sz="1800" b="1" dirty="0" err="1">
                          <a:latin typeface="Microsoft JhengHei"/>
                          <a:ea typeface="Microsoft JhengHei"/>
                          <a:cs typeface="Microsoft JhengHei"/>
                          <a:sym typeface="Microsoft JhengHei"/>
                        </a:rPr>
                        <a:t>追查國際</a:t>
                      </a:r>
                      <a:endParaRPr sz="1800" b="1" dirty="0">
                        <a:latin typeface="Microsoft JhengHei"/>
                        <a:ea typeface="Microsoft JhengHei"/>
                        <a:cs typeface="Microsoft JhengHei"/>
                        <a:sym typeface="Microsoft JhengHei"/>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b="0">
                          <a:solidFill>
                            <a:srgbClr val="000000"/>
                          </a:solidFill>
                        </a:defRPr>
                      </a:pPr>
                      <a:r>
                        <a:rPr sz="1800" b="1">
                          <a:latin typeface="Microsoft JhengHei"/>
                          <a:ea typeface="Microsoft JhengHei"/>
                          <a:cs typeface="Microsoft JhengHei"/>
                          <a:sym typeface="Microsoft JhengHei"/>
                        </a:rPr>
                        <a:t>追查通告</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70840">
                <a:tc>
                  <a:txBody>
                    <a:bodyPr/>
                    <a:lstStyle/>
                    <a:p>
                      <a:pPr algn="l">
                        <a:defRPr sz="1800"/>
                      </a:pPr>
                      <a:r>
                        <a:rPr sz="1800" b="1" dirty="0" err="1">
                          <a:solidFill>
                            <a:schemeClr val="accent2"/>
                          </a:solidFill>
                          <a:latin typeface="Microsoft JhengHei"/>
                          <a:ea typeface="Microsoft JhengHei"/>
                          <a:cs typeface="Microsoft JhengHei"/>
                          <a:sym typeface="Microsoft JhengHei"/>
                        </a:rPr>
                        <a:t>葉連松</a:t>
                      </a:r>
                      <a:endParaRPr sz="1800" b="1" dirty="0">
                        <a:solidFill>
                          <a:schemeClr val="accent2"/>
                        </a:solidFill>
                        <a:latin typeface="Microsoft JhengHei"/>
                        <a:ea typeface="Microsoft JhengHei"/>
                        <a:cs typeface="Microsoft JhengHei"/>
                        <a:sym typeface="Microsoft JhengHei"/>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sz="1800" dirty="0">
                          <a:latin typeface="Microsoft JhengHei"/>
                          <a:ea typeface="Microsoft JhengHei"/>
                          <a:cs typeface="Microsoft JhengHei"/>
                          <a:sym typeface="Microsoft JhengHei"/>
                        </a:rPr>
                        <a:t>1998年11月—2000年6月</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sz="1800" b="1" dirty="0" err="1">
                          <a:solidFill>
                            <a:schemeClr val="accent2"/>
                          </a:solidFill>
                          <a:latin typeface="Microsoft JhengHei"/>
                          <a:ea typeface="Microsoft JhengHei"/>
                          <a:cs typeface="Microsoft JhengHei"/>
                          <a:sym typeface="Microsoft JhengHei"/>
                        </a:rPr>
                        <a:t>被追查</a:t>
                      </a:r>
                      <a:endParaRPr sz="1800" b="1" dirty="0">
                        <a:solidFill>
                          <a:schemeClr val="accent2"/>
                        </a:solidFill>
                        <a:latin typeface="Microsoft JhengHei"/>
                        <a:ea typeface="Microsoft JhengHei"/>
                        <a:cs typeface="Microsoft JhengHei"/>
                        <a:sym typeface="Microsoft JhengHei"/>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defTabSz="914400">
                        <a:defRPr sz="1600" b="1">
                          <a:solidFill>
                            <a:schemeClr val="accent1"/>
                          </a:solidFill>
                          <a:latin typeface="Microsoft JhengHei"/>
                          <a:ea typeface="Microsoft JhengHei"/>
                          <a:cs typeface="Microsoft JhengHei"/>
                          <a:sym typeface="Microsoft JhengHei"/>
                        </a:defRPr>
                      </a:pPr>
                      <a:r>
                        <a:rPr sz="1800" u="sng" smtClean="0">
                          <a:uFill>
                            <a:solidFill>
                              <a:srgbClr val="0000FF"/>
                            </a:solidFill>
                          </a:uFill>
                          <a:hlinkClick r:id="rId2"/>
                        </a:rPr>
                        <a:t>對河北省委、省政府白克明、王旭東、葉連松等人的追查通告</a:t>
                      </a:r>
                      <a:endParaRPr lang="en-US" sz="1800" u="sng" dirty="0" smtClean="0">
                        <a:uFill>
                          <a:solidFill>
                            <a:srgbClr val="0000FF"/>
                          </a:solidFill>
                        </a:uFill>
                        <a:hlinkClick r:id="rId2"/>
                      </a:endParaRPr>
                    </a:p>
                    <a:p>
                      <a:pPr algn="l" defTabSz="914400">
                        <a:defRPr sz="1600" b="1">
                          <a:solidFill>
                            <a:schemeClr val="accent1"/>
                          </a:solidFill>
                          <a:latin typeface="Microsoft JhengHei"/>
                          <a:ea typeface="Microsoft JhengHei"/>
                          <a:cs typeface="Microsoft JhengHei"/>
                          <a:sym typeface="Microsoft JhengHei"/>
                        </a:defRPr>
                      </a:pPr>
                      <a:r>
                        <a:rPr sz="1800" u="sng" dirty="0" smtClean="0">
                          <a:uFill>
                            <a:solidFill>
                              <a:srgbClr val="0000FF"/>
                            </a:solidFill>
                          </a:uFill>
                          <a:hlinkClick r:id="rId2"/>
                        </a:rPr>
                        <a:t>(</a:t>
                      </a:r>
                      <a:r>
                        <a:rPr sz="1800" u="sng" dirty="0">
                          <a:uFill>
                            <a:solidFill>
                              <a:srgbClr val="0000FF"/>
                            </a:solidFill>
                          </a:uFill>
                          <a:hlinkClick r:id="rId2"/>
                        </a:rPr>
                        <a:t>2004 年5月14日)</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70840">
                <a:tc>
                  <a:txBody>
                    <a:bodyPr/>
                    <a:lstStyle/>
                    <a:p>
                      <a:pPr algn="l">
                        <a:defRPr sz="1800"/>
                      </a:pPr>
                      <a:r>
                        <a:rPr sz="1800">
                          <a:latin typeface="Microsoft JhengHei"/>
                          <a:ea typeface="Microsoft JhengHei"/>
                          <a:cs typeface="Microsoft JhengHei"/>
                          <a:sym typeface="Microsoft JhengHei"/>
                        </a:rPr>
                        <a:t>王旭東</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sz="1800">
                          <a:latin typeface="Microsoft JhengHei"/>
                          <a:ea typeface="Microsoft JhengHei"/>
                          <a:cs typeface="Microsoft JhengHei"/>
                          <a:sym typeface="Microsoft JhengHei"/>
                        </a:rPr>
                        <a:t>2000年6月－2002年12月</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sz="1800" dirty="0">
                          <a:latin typeface="Microsoft JhengHei"/>
                          <a:ea typeface="Microsoft JhengHei"/>
                          <a:cs typeface="Microsoft JhengHei"/>
                          <a:sym typeface="Microsoft JhengHei"/>
                        </a:rPr>
                        <a:t>無</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defTabSz="914400">
                        <a:defRPr sz="1600">
                          <a:solidFill>
                            <a:schemeClr val="accent1"/>
                          </a:solidFill>
                          <a:latin typeface="Microsoft JhengHei"/>
                          <a:ea typeface="Microsoft JhengHei"/>
                          <a:cs typeface="Microsoft JhengHei"/>
                          <a:sym typeface="Microsoft JhengHei"/>
                        </a:defRPr>
                      </a:pPr>
                      <a:endParaRPr sz="1800" dirty="0"/>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70840">
                <a:tc>
                  <a:txBody>
                    <a:bodyPr/>
                    <a:lstStyle/>
                    <a:p>
                      <a:pPr algn="l">
                        <a:defRPr sz="1800"/>
                      </a:pPr>
                      <a:r>
                        <a:rPr sz="1800" b="1">
                          <a:solidFill>
                            <a:schemeClr val="accent2"/>
                          </a:solidFill>
                          <a:latin typeface="Microsoft JhengHei"/>
                          <a:ea typeface="Microsoft JhengHei"/>
                          <a:cs typeface="Microsoft JhengHei"/>
                          <a:sym typeface="Microsoft JhengHei"/>
                        </a:rPr>
                        <a:t>白克明</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sz="1800">
                          <a:latin typeface="Microsoft JhengHei"/>
                          <a:ea typeface="Microsoft JhengHei"/>
                          <a:cs typeface="Microsoft JhengHei"/>
                          <a:sym typeface="Microsoft JhengHei"/>
                        </a:rPr>
                        <a:t>2002年11月－2007年8月</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sz="1800" b="1" dirty="0" err="1">
                          <a:solidFill>
                            <a:schemeClr val="accent2"/>
                          </a:solidFill>
                          <a:latin typeface="Microsoft JhengHei"/>
                          <a:ea typeface="Microsoft JhengHei"/>
                          <a:cs typeface="Microsoft JhengHei"/>
                          <a:sym typeface="Microsoft JhengHei"/>
                        </a:rPr>
                        <a:t>被追查</a:t>
                      </a:r>
                      <a:endParaRPr sz="1800" b="1" dirty="0">
                        <a:solidFill>
                          <a:schemeClr val="accent2"/>
                        </a:solidFill>
                        <a:latin typeface="Microsoft JhengHei"/>
                        <a:ea typeface="Microsoft JhengHei"/>
                        <a:cs typeface="Microsoft JhengHei"/>
                        <a:sym typeface="Microsoft JhengHei"/>
                      </a:endParaRP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defTabSz="914400">
                        <a:defRPr sz="1600" b="1">
                          <a:solidFill>
                            <a:schemeClr val="accent1"/>
                          </a:solidFill>
                          <a:latin typeface="Microsoft JhengHei"/>
                          <a:ea typeface="Microsoft JhengHei"/>
                          <a:cs typeface="Microsoft JhengHei"/>
                          <a:sym typeface="Microsoft JhengHei"/>
                        </a:defRPr>
                      </a:pPr>
                      <a:r>
                        <a:rPr sz="1800" u="sng" smtClean="0">
                          <a:uFill>
                            <a:solidFill>
                              <a:srgbClr val="0000FF"/>
                            </a:solidFill>
                          </a:uFill>
                          <a:hlinkClick r:id="rId2"/>
                        </a:rPr>
                        <a:t>對河北省委、省政府白克明、王旭東、葉連松等人的追查通告</a:t>
                      </a:r>
                      <a:endParaRPr lang="en-US" sz="1800" u="sng" dirty="0" smtClean="0">
                        <a:uFill>
                          <a:solidFill>
                            <a:srgbClr val="0000FF"/>
                          </a:solidFill>
                        </a:uFill>
                        <a:hlinkClick r:id="rId2"/>
                      </a:endParaRPr>
                    </a:p>
                    <a:p>
                      <a:pPr algn="l" defTabSz="914400">
                        <a:defRPr sz="1600" b="1">
                          <a:solidFill>
                            <a:schemeClr val="accent1"/>
                          </a:solidFill>
                          <a:latin typeface="Microsoft JhengHei"/>
                          <a:ea typeface="Microsoft JhengHei"/>
                          <a:cs typeface="Microsoft JhengHei"/>
                          <a:sym typeface="Microsoft JhengHei"/>
                        </a:defRPr>
                      </a:pPr>
                      <a:r>
                        <a:rPr sz="1800" u="sng" dirty="0" smtClean="0">
                          <a:uFill>
                            <a:solidFill>
                              <a:srgbClr val="0000FF"/>
                            </a:solidFill>
                          </a:uFill>
                          <a:hlinkClick r:id="rId2"/>
                        </a:rPr>
                        <a:t>(</a:t>
                      </a:r>
                      <a:r>
                        <a:rPr sz="1800" u="sng" dirty="0">
                          <a:uFill>
                            <a:solidFill>
                              <a:srgbClr val="0000FF"/>
                            </a:solidFill>
                          </a:uFill>
                          <a:hlinkClick r:id="rId2"/>
                        </a:rPr>
                        <a:t>2004 年5月14日)</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70840">
                <a:tc>
                  <a:txBody>
                    <a:bodyPr/>
                    <a:lstStyle/>
                    <a:p>
                      <a:pPr algn="l">
                        <a:defRPr sz="1800"/>
                      </a:pPr>
                      <a:r>
                        <a:rPr sz="1800" b="1">
                          <a:solidFill>
                            <a:schemeClr val="accent2"/>
                          </a:solidFill>
                          <a:latin typeface="Microsoft JhengHei"/>
                          <a:ea typeface="Microsoft JhengHei"/>
                          <a:cs typeface="Microsoft JhengHei"/>
                          <a:sym typeface="Microsoft JhengHei"/>
                        </a:rPr>
                        <a:t>張雲川</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sz="1800">
                          <a:latin typeface="Microsoft JhengHei"/>
                          <a:ea typeface="Microsoft JhengHei"/>
                          <a:cs typeface="Microsoft JhengHei"/>
                          <a:sym typeface="Microsoft JhengHei"/>
                        </a:rPr>
                        <a:t>2007年8月－2011年8月</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sz="1800" b="1">
                          <a:solidFill>
                            <a:schemeClr val="accent2"/>
                          </a:solidFill>
                          <a:latin typeface="Microsoft JhengHei"/>
                          <a:ea typeface="Microsoft JhengHei"/>
                          <a:cs typeface="Microsoft JhengHei"/>
                          <a:sym typeface="Microsoft JhengHei"/>
                        </a:rPr>
                        <a:t>被追查</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defTabSz="914400">
                        <a:defRPr sz="1600" b="1">
                          <a:solidFill>
                            <a:schemeClr val="accent1"/>
                          </a:solidFill>
                          <a:latin typeface="Microsoft JhengHei"/>
                          <a:ea typeface="Microsoft JhengHei"/>
                          <a:cs typeface="Microsoft JhengHei"/>
                          <a:sym typeface="Microsoft JhengHei"/>
                        </a:defRPr>
                      </a:pPr>
                      <a:r>
                        <a:rPr sz="1800" u="sng" smtClean="0">
                          <a:uFill>
                            <a:solidFill>
                              <a:srgbClr val="0000FF"/>
                            </a:solidFill>
                          </a:uFill>
                          <a:hlinkClick r:id="rId3"/>
                        </a:rPr>
                        <a:t>追查湖南省長沙市迫害法輪功學員的責任人的通告(</a:t>
                      </a:r>
                      <a:r>
                        <a:rPr sz="1800" u="sng" dirty="0">
                          <a:uFill>
                            <a:solidFill>
                              <a:srgbClr val="0000FF"/>
                            </a:solidFill>
                          </a:uFill>
                          <a:hlinkClick r:id="rId3"/>
                        </a:rPr>
                        <a:t>2012年11月14日)</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70840">
                <a:tc>
                  <a:txBody>
                    <a:bodyPr/>
                    <a:lstStyle/>
                    <a:p>
                      <a:pPr algn="l">
                        <a:defRPr sz="1800"/>
                      </a:pPr>
                      <a:r>
                        <a:rPr sz="1800">
                          <a:latin typeface="Microsoft JhengHei"/>
                          <a:ea typeface="Microsoft JhengHei"/>
                          <a:cs typeface="Microsoft JhengHei"/>
                          <a:sym typeface="Microsoft JhengHei"/>
                        </a:rPr>
                        <a:t>張慶黎</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sz="1800">
                          <a:latin typeface="Microsoft JhengHei"/>
                          <a:ea typeface="Microsoft JhengHei"/>
                          <a:cs typeface="Microsoft JhengHei"/>
                          <a:sym typeface="Microsoft JhengHei"/>
                        </a:rPr>
                        <a:t>2011年8月－2013年3月</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sz="1800">
                          <a:latin typeface="Microsoft JhengHei"/>
                          <a:ea typeface="Microsoft JhengHei"/>
                          <a:cs typeface="Microsoft JhengHei"/>
                          <a:sym typeface="Microsoft JhengHei"/>
                        </a:rPr>
                        <a:t>無</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solidFill>
                            <a:schemeClr val="accent1"/>
                          </a:solidFill>
                          <a:latin typeface="Microsoft JhengHei"/>
                          <a:ea typeface="Microsoft JhengHei"/>
                          <a:cs typeface="Microsoft JhengHei"/>
                          <a:sym typeface="Microsoft JhengHei"/>
                        </a:defRPr>
                      </a:pPr>
                      <a:endParaRPr sz="1800"/>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70840">
                <a:tc>
                  <a:txBody>
                    <a:bodyPr/>
                    <a:lstStyle/>
                    <a:p>
                      <a:pPr algn="l">
                        <a:defRPr sz="1800"/>
                      </a:pPr>
                      <a:r>
                        <a:rPr sz="1800" b="1">
                          <a:solidFill>
                            <a:schemeClr val="accent2"/>
                          </a:solidFill>
                          <a:latin typeface="Microsoft JhengHei"/>
                          <a:ea typeface="Microsoft JhengHei"/>
                          <a:cs typeface="Microsoft JhengHei"/>
                          <a:sym typeface="Microsoft JhengHei"/>
                        </a:rPr>
                        <a:t>周本順</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defTabSz="914400">
                        <a:defRPr sz="1800"/>
                      </a:pPr>
                      <a:r>
                        <a:rPr sz="1800">
                          <a:latin typeface="Microsoft JhengHei"/>
                          <a:ea typeface="Microsoft JhengHei"/>
                          <a:cs typeface="Microsoft JhengHei"/>
                          <a:sym typeface="Microsoft JhengHei"/>
                        </a:rPr>
                        <a:t>2013年3月－2015年7月</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sz="1800" b="1">
                          <a:solidFill>
                            <a:schemeClr val="accent2"/>
                          </a:solidFill>
                          <a:latin typeface="Microsoft JhengHei"/>
                          <a:ea typeface="Microsoft JhengHei"/>
                          <a:cs typeface="Microsoft JhengHei"/>
                          <a:sym typeface="Microsoft JhengHei"/>
                        </a:rPr>
                        <a:t>被追查</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defTabSz="914400">
                        <a:defRPr sz="1600" b="1">
                          <a:solidFill>
                            <a:schemeClr val="accent1"/>
                          </a:solidFill>
                          <a:latin typeface="Microsoft JhengHei"/>
                          <a:ea typeface="Microsoft JhengHei"/>
                          <a:cs typeface="Microsoft JhengHei"/>
                          <a:sym typeface="Microsoft JhengHei"/>
                        </a:defRPr>
                      </a:pPr>
                      <a:r>
                        <a:rPr sz="1800" u="sng" smtClean="0">
                          <a:uFill>
                            <a:solidFill>
                              <a:srgbClr val="0000FF"/>
                            </a:solidFill>
                          </a:uFill>
                          <a:hlinkClick r:id="rId4"/>
                        </a:rPr>
                        <a:t>追查原河北省委書記周本順迫害法輪功的通告(</a:t>
                      </a:r>
                      <a:r>
                        <a:rPr sz="1800" u="sng" dirty="0">
                          <a:uFill>
                            <a:solidFill>
                              <a:srgbClr val="0000FF"/>
                            </a:solidFill>
                          </a:uFill>
                          <a:hlinkClick r:id="rId4"/>
                        </a:rPr>
                        <a:t>2016年11月13日) 等3份追查通告</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70840">
                <a:tc>
                  <a:txBody>
                    <a:bodyPr/>
                    <a:lstStyle/>
                    <a:p>
                      <a:pPr algn="l">
                        <a:defRPr sz="1800"/>
                      </a:pPr>
                      <a:r>
                        <a:rPr sz="1800">
                          <a:latin typeface="Microsoft JhengHei"/>
                          <a:ea typeface="Microsoft JhengHei"/>
                          <a:cs typeface="Microsoft JhengHei"/>
                          <a:sym typeface="Microsoft JhengHei"/>
                        </a:rPr>
                        <a:t>趙克志</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defTabSz="914400">
                        <a:defRPr sz="1800"/>
                      </a:pPr>
                      <a:r>
                        <a:rPr sz="1800">
                          <a:latin typeface="Microsoft JhengHei"/>
                          <a:ea typeface="Microsoft JhengHei"/>
                          <a:cs typeface="Microsoft JhengHei"/>
                          <a:sym typeface="Microsoft JhengHei"/>
                        </a:rPr>
                        <a:t>2015年7月－2017年10月</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sz="1800">
                          <a:latin typeface="Microsoft JhengHei"/>
                          <a:ea typeface="Microsoft JhengHei"/>
                          <a:cs typeface="Microsoft JhengHei"/>
                          <a:sym typeface="Microsoft JhengHei"/>
                        </a:rPr>
                        <a:t>無</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defTabSz="914400">
                        <a:defRPr sz="1600" b="1">
                          <a:solidFill>
                            <a:schemeClr val="accent1"/>
                          </a:solidFill>
                          <a:latin typeface="Microsoft JhengHei"/>
                          <a:ea typeface="Microsoft JhengHei"/>
                          <a:cs typeface="Microsoft JhengHei"/>
                          <a:sym typeface="Microsoft JhengHei"/>
                        </a:defRPr>
                      </a:pPr>
                      <a:endParaRPr sz="1800"/>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r h="370840">
                <a:tc>
                  <a:txBody>
                    <a:bodyPr/>
                    <a:lstStyle/>
                    <a:p>
                      <a:pPr algn="l">
                        <a:defRPr sz="1800"/>
                      </a:pPr>
                      <a:r>
                        <a:rPr sz="1800">
                          <a:latin typeface="Microsoft JhengHei"/>
                          <a:ea typeface="Microsoft JhengHei"/>
                          <a:cs typeface="Microsoft JhengHei"/>
                          <a:sym typeface="Microsoft JhengHei"/>
                        </a:rPr>
                        <a:t>王東峰</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defTabSz="914400">
                        <a:defRPr sz="1800"/>
                      </a:pPr>
                      <a:r>
                        <a:rPr sz="1800">
                          <a:latin typeface="Microsoft JhengHei"/>
                          <a:ea typeface="Microsoft JhengHei"/>
                          <a:cs typeface="Microsoft JhengHei"/>
                          <a:sym typeface="Microsoft JhengHei"/>
                        </a:rPr>
                        <a:t>2017年10月—</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a:defRPr sz="1800"/>
                      </a:pPr>
                      <a:r>
                        <a:rPr sz="1800">
                          <a:latin typeface="Microsoft JhengHei"/>
                          <a:ea typeface="Microsoft JhengHei"/>
                          <a:cs typeface="Microsoft JhengHei"/>
                          <a:sym typeface="Microsoft JhengHei"/>
                        </a:rPr>
                        <a:t>無</a:t>
                      </a:r>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c>
                  <a:txBody>
                    <a:bodyPr/>
                    <a:lstStyle/>
                    <a:p>
                      <a:pPr algn="l" defTabSz="914400">
                        <a:defRPr sz="1600" b="1">
                          <a:solidFill>
                            <a:schemeClr val="accent1"/>
                          </a:solidFill>
                          <a:latin typeface="Microsoft JhengHei"/>
                          <a:ea typeface="Microsoft JhengHei"/>
                          <a:cs typeface="Microsoft JhengHei"/>
                          <a:sym typeface="Microsoft JhengHei"/>
                        </a:defRPr>
                      </a:pPr>
                      <a:endParaRPr sz="1800" dirty="0"/>
                    </a:p>
                  </a:txBody>
                  <a:tcPr marL="45720" marR="45720" horzOverflow="overflow">
                    <a:lnL w="12700">
                      <a:solidFill>
                        <a:srgbClr val="000000"/>
                      </a:solidFill>
                    </a:lnL>
                    <a:lnR w="12700">
                      <a:solidFill>
                        <a:srgbClr val="000000"/>
                      </a:solidFill>
                    </a:lnR>
                    <a:lnT w="12700">
                      <a:solidFill>
                        <a:srgbClr val="000000"/>
                      </a:solidFill>
                    </a:lnT>
                    <a:lnB w="12700">
                      <a:solidFill>
                        <a:srgbClr val="000000"/>
                      </a:solidFill>
                    </a:lnB>
                    <a:noFill/>
                  </a:tcPr>
                </a:tc>
              </a:tr>
            </a:tbl>
          </a:graphicData>
        </a:graphic>
      </p:graphicFrame>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2" name="矩形 5"/>
          <p:cNvGrpSpPr/>
          <p:nvPr/>
        </p:nvGrpSpPr>
        <p:grpSpPr>
          <a:xfrm>
            <a:off x="13397" y="-3"/>
            <a:ext cx="9130609" cy="836722"/>
            <a:chOff x="0" y="0"/>
            <a:chExt cx="9130607" cy="836721"/>
          </a:xfrm>
        </p:grpSpPr>
        <p:sp>
          <p:nvSpPr>
            <p:cNvPr id="250" name="矩形"/>
            <p:cNvSpPr/>
            <p:nvPr/>
          </p:nvSpPr>
          <p:spPr>
            <a:xfrm>
              <a:off x="-1" y="0"/>
              <a:ext cx="9130609" cy="836722"/>
            </a:xfrm>
            <a:prstGeom prst="rect">
              <a:avLst/>
            </a:prstGeom>
            <a:solidFill>
              <a:srgbClr val="0070C0"/>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251" name="9-3. 株洲市被國際追查官員"/>
            <p:cNvSpPr txBox="1"/>
            <p:nvPr/>
          </p:nvSpPr>
          <p:spPr>
            <a:xfrm>
              <a:off x="166693" y="124656"/>
              <a:ext cx="5256006" cy="66293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ctr">
              <a:spAutoFit/>
            </a:bodyPr>
            <a:lstStyle/>
            <a:p>
              <a:pPr>
                <a:defRPr sz="3200" b="1">
                  <a:solidFill>
                    <a:srgbClr val="FFFFFF"/>
                  </a:solidFill>
                  <a:latin typeface="微軟正黑體"/>
                  <a:ea typeface="微軟正黑體"/>
                  <a:cs typeface="微軟正黑體"/>
                  <a:sym typeface="微軟正黑體"/>
                </a:defRPr>
              </a:pPr>
              <a:r>
                <a:t>4. 省部级高官</a:t>
              </a:r>
            </a:p>
          </p:txBody>
        </p:sp>
      </p:grpSp>
      <p:sp>
        <p:nvSpPr>
          <p:cNvPr id="253" name="矩形 6"/>
          <p:cNvSpPr/>
          <p:nvPr/>
        </p:nvSpPr>
        <p:spPr>
          <a:xfrm>
            <a:off x="293939" y="4437112"/>
            <a:ext cx="8485063" cy="958212"/>
          </a:xfrm>
          <a:prstGeom prst="rect">
            <a:avLst/>
          </a:prstGeom>
          <a:ln w="28575">
            <a:solidFill>
              <a:srgbClr val="0070C0"/>
            </a:solidFill>
          </a:ln>
          <a:extLst>
            <a:ext uri="{C572A759-6A51-4108-AA02-DFA0A04FC94B}">
              <ma14:wrappingTextBoxFlag xmlns:ma14="http://schemas.microsoft.com/office/mac/drawingml/2011/main" xmlns="" val="1"/>
            </a:ext>
          </a:extLst>
        </p:spPr>
        <p:txBody>
          <a:bodyPr lIns="45718" tIns="45718" rIns="45718" bIns="45718">
            <a:spAutoFit/>
          </a:bodyPr>
          <a:lstStyle/>
          <a:p>
            <a:pPr>
              <a:defRPr sz="2400">
                <a:latin typeface="微軟正黑體"/>
                <a:ea typeface="微軟正黑體"/>
                <a:cs typeface="微軟正黑體"/>
                <a:sym typeface="微軟正黑體"/>
              </a:defRPr>
            </a:pPr>
            <a:r>
              <a:t>到目前為止，</a:t>
            </a:r>
            <a:r>
              <a:rPr b="1">
                <a:solidFill>
                  <a:srgbClr val="C00000"/>
                </a:solidFill>
              </a:rPr>
              <a:t>河北省</a:t>
            </a:r>
            <a:r>
              <a:t>有</a:t>
            </a:r>
            <a:r>
              <a:rPr b="1">
                <a:solidFill>
                  <a:srgbClr val="C00000"/>
                </a:solidFill>
              </a:rPr>
              <a:t>5880名</a:t>
            </a:r>
            <a:r>
              <a:t>的公檢法司、教育界、媒體界</a:t>
            </a:r>
          </a:p>
          <a:p>
            <a:pPr>
              <a:defRPr sz="2400">
                <a:latin typeface="微軟正黑體"/>
                <a:ea typeface="微軟正黑體"/>
                <a:cs typeface="微軟正黑體"/>
                <a:sym typeface="微軟正黑體"/>
              </a:defRPr>
            </a:pPr>
            <a:r>
              <a:t>等人員因迫害法輪功學員，被海外組織“追查國際”立案追查</a:t>
            </a:r>
          </a:p>
        </p:txBody>
      </p:sp>
      <p:grpSp>
        <p:nvGrpSpPr>
          <p:cNvPr id="256" name="矩形"/>
          <p:cNvGrpSpPr/>
          <p:nvPr/>
        </p:nvGrpSpPr>
        <p:grpSpPr>
          <a:xfrm>
            <a:off x="7525884" y="92999"/>
            <a:ext cx="1486352" cy="662937"/>
            <a:chOff x="0" y="0"/>
            <a:chExt cx="1486351" cy="662935"/>
          </a:xfrm>
        </p:grpSpPr>
        <p:sp>
          <p:nvSpPr>
            <p:cNvPr id="254" name="矩形"/>
            <p:cNvSpPr/>
            <p:nvPr/>
          </p:nvSpPr>
          <p:spPr>
            <a:xfrm>
              <a:off x="0" y="7428"/>
              <a:ext cx="1486352" cy="648080"/>
            </a:xfrm>
            <a:prstGeom prst="rect">
              <a:avLst/>
            </a:prstGeom>
            <a:solidFill>
              <a:srgbClr val="FFFFFF"/>
            </a:solidFill>
            <a:ln w="28575" cap="flat">
              <a:solidFill>
                <a:srgbClr val="0070C0"/>
              </a:solidFill>
              <a:prstDash val="solid"/>
              <a:round/>
            </a:ln>
            <a:effectLst/>
          </p:spPr>
          <p:txBody>
            <a:bodyPr wrap="square" lIns="45719" tIns="45719" rIns="45719" bIns="45719" numCol="1" anchor="ctr">
              <a:noAutofit/>
            </a:bodyPr>
            <a:lstStyle/>
            <a:p>
              <a:pPr algn="ctr">
                <a:defRPr sz="3200" b="1">
                  <a:solidFill>
                    <a:srgbClr val="0070C0"/>
                  </a:solidFill>
                  <a:latin typeface="微軟正黑體"/>
                  <a:ea typeface="微軟正黑體"/>
                  <a:cs typeface="微軟正黑體"/>
                  <a:sym typeface="微軟正黑體"/>
                </a:defRPr>
              </a:pPr>
              <a:endParaRPr/>
            </a:p>
          </p:txBody>
        </p:sp>
        <p:sp>
          <p:nvSpPr>
            <p:cNvPr id="255" name="高官"/>
            <p:cNvSpPr txBox="1"/>
            <p:nvPr/>
          </p:nvSpPr>
          <p:spPr>
            <a:xfrm>
              <a:off x="0" y="-1"/>
              <a:ext cx="1486352" cy="66293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ctr">
              <a:spAutoFit/>
            </a:bodyPr>
            <a:lstStyle>
              <a:lvl1pPr algn="ctr">
                <a:defRPr sz="3200" b="1">
                  <a:solidFill>
                    <a:srgbClr val="0070C0"/>
                  </a:solidFill>
                  <a:latin typeface="微軟正黑體"/>
                  <a:ea typeface="微軟正黑體"/>
                  <a:cs typeface="微軟正黑體"/>
                  <a:sym typeface="微軟正黑體"/>
                </a:defRPr>
              </a:lvl1pPr>
            </a:lstStyle>
            <a:p>
              <a:r>
                <a:t>高官</a:t>
              </a:r>
            </a:p>
          </p:txBody>
        </p:sp>
      </p:grpSp>
      <p:sp>
        <p:nvSpPr>
          <p:cNvPr id="257" name="文字方塊 2"/>
          <p:cNvSpPr txBox="1"/>
          <p:nvPr/>
        </p:nvSpPr>
        <p:spPr>
          <a:xfrm>
            <a:off x="238452" y="1201553"/>
            <a:ext cx="8773784" cy="2677656"/>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sz="2400" b="1">
                <a:solidFill>
                  <a:srgbClr val="C00000"/>
                </a:solidFill>
                <a:latin typeface="微軟正黑體"/>
                <a:ea typeface="微軟正黑體"/>
                <a:cs typeface="微軟正黑體"/>
                <a:sym typeface="微軟正黑體"/>
              </a:defRPr>
            </a:pPr>
            <a:r>
              <a:rPr dirty="0" err="1"/>
              <a:t>河北省</a:t>
            </a:r>
            <a:r>
              <a:rPr b="0" dirty="0" err="1">
                <a:solidFill>
                  <a:srgbClr val="000000"/>
                </a:solidFill>
              </a:rPr>
              <a:t>許多官員因迫害法輪功被國際追查，包括</a:t>
            </a:r>
            <a:endParaRPr b="0" dirty="0">
              <a:solidFill>
                <a:srgbClr val="000000"/>
              </a:solidFill>
            </a:endParaRPr>
          </a:p>
          <a:p>
            <a:pPr>
              <a:defRPr sz="2400">
                <a:latin typeface="微軟正黑體"/>
                <a:ea typeface="微軟正黑體"/>
                <a:cs typeface="微軟正黑體"/>
                <a:sym typeface="微軟正黑體"/>
              </a:defRPr>
            </a:pPr>
            <a:endParaRPr b="0" dirty="0">
              <a:solidFill>
                <a:srgbClr val="000000"/>
              </a:solidFill>
            </a:endParaRPr>
          </a:p>
          <a:p>
            <a:pPr>
              <a:defRPr sz="2400">
                <a:latin typeface="微軟正黑體"/>
                <a:ea typeface="微軟正黑體"/>
                <a:cs typeface="微軟正黑體"/>
                <a:sym typeface="微軟正黑體"/>
              </a:defRPr>
            </a:pPr>
            <a:r>
              <a:rPr dirty="0" err="1"/>
              <a:t>歷任省政法委書記</a:t>
            </a:r>
            <a:r>
              <a:rPr dirty="0" smtClean="0"/>
              <a:t>：</a:t>
            </a:r>
            <a:endParaRPr lang="en-US" dirty="0" smtClean="0"/>
          </a:p>
          <a:p>
            <a:pPr>
              <a:defRPr sz="2400">
                <a:latin typeface="微軟正黑體"/>
                <a:ea typeface="微軟正黑體"/>
                <a:cs typeface="微軟正黑體"/>
                <a:sym typeface="微軟正黑體"/>
              </a:defRPr>
            </a:pPr>
            <a:r>
              <a:rPr sz="2400" b="1" dirty="0" err="1" smtClean="0">
                <a:latin typeface="微軟正黑體"/>
                <a:ea typeface="微軟正黑體"/>
                <a:cs typeface="微軟正黑體"/>
              </a:rPr>
              <a:t>董仚生</a:t>
            </a:r>
            <a:r>
              <a:rPr b="1" dirty="0" smtClean="0">
                <a:solidFill>
                  <a:srgbClr val="FF0000"/>
                </a:solidFill>
              </a:rPr>
              <a:t>(</a:t>
            </a:r>
            <a:r>
              <a:rPr b="1" err="1">
                <a:solidFill>
                  <a:srgbClr val="FF0000"/>
                </a:solidFill>
              </a:rPr>
              <a:t>現任</a:t>
            </a:r>
            <a:r>
              <a:rPr b="1" smtClean="0">
                <a:solidFill>
                  <a:srgbClr val="FF0000"/>
                </a:solidFill>
              </a:rPr>
              <a:t>)、</a:t>
            </a:r>
            <a:r>
              <a:rPr b="1" smtClean="0"/>
              <a:t>張越、王其江、車俊、劉金國、馮文海；</a:t>
            </a:r>
            <a:endParaRPr b="1" dirty="0"/>
          </a:p>
          <a:p>
            <a:pPr>
              <a:defRPr sz="2400">
                <a:latin typeface="微軟正黑體"/>
                <a:ea typeface="微軟正黑體"/>
                <a:cs typeface="微軟正黑體"/>
                <a:sym typeface="微軟正黑體"/>
              </a:defRPr>
            </a:pPr>
            <a:endParaRPr b="1" dirty="0"/>
          </a:p>
          <a:p>
            <a:pPr>
              <a:defRPr sz="2400">
                <a:latin typeface="微軟正黑體"/>
                <a:ea typeface="微軟正黑體"/>
                <a:cs typeface="微軟正黑體"/>
                <a:sym typeface="微軟正黑體"/>
              </a:defRPr>
            </a:pPr>
            <a:r>
              <a:rPr dirty="0" err="1"/>
              <a:t>省委防範辦主任</a:t>
            </a:r>
            <a:r>
              <a:rPr dirty="0"/>
              <a:t>(610辦</a:t>
            </a:r>
            <a:r>
              <a:rPr dirty="0" smtClean="0"/>
              <a:t>)：</a:t>
            </a:r>
            <a:endParaRPr lang="en-US" dirty="0" smtClean="0"/>
          </a:p>
          <a:p>
            <a:pPr>
              <a:defRPr sz="2400">
                <a:latin typeface="微軟正黑體"/>
                <a:ea typeface="微軟正黑體"/>
                <a:cs typeface="微軟正黑體"/>
                <a:sym typeface="微軟正黑體"/>
              </a:defRPr>
            </a:pPr>
            <a:r>
              <a:rPr b="1" smtClean="0"/>
              <a:t>賈德海、王書民、王立山、李劍方、張海立、劉立森、張國鈞</a:t>
            </a:r>
            <a:r>
              <a:rPr smtClean="0"/>
              <a:t>；</a:t>
            </a:r>
            <a:endParaRPr dirty="0"/>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22217" y="1052736"/>
            <a:ext cx="8712968" cy="461665"/>
          </a:xfrm>
          <a:prstGeom prst="rect">
            <a:avLst/>
          </a:prstGeom>
        </p:spPr>
        <p:txBody>
          <a:bodyPr wrap="square">
            <a:spAutoFit/>
          </a:bodyPr>
          <a:lstStyle/>
          <a:p>
            <a:r>
              <a:rPr lang="zh-CN" altLang="en-US" smtClean="0">
                <a:latin typeface="微軟正黑體" panose="020B0604030504040204" pitchFamily="34" charset="-120"/>
                <a:ea typeface="微軟正黑體" panose="020B0604030504040204" pitchFamily="34" charset="-120"/>
              </a:rPr>
              <a:t>十八大到迄今為止，</a:t>
            </a:r>
            <a:r>
              <a:rPr lang="zh-CN" altLang="en-US" sz="2400" smtClean="0">
                <a:solidFill>
                  <a:srgbClr val="FF0000"/>
                </a:solidFill>
                <a:latin typeface="微軟正黑體" panose="020B0604030504040204" pitchFamily="34" charset="-120"/>
                <a:ea typeface="微軟正黑體" panose="020B0604030504040204" pitchFamily="34" charset="-120"/>
              </a:rPr>
              <a:t>河北省就有四名常委落馬</a:t>
            </a:r>
            <a:r>
              <a:rPr lang="zh-CN" altLang="en-US" smtClean="0">
                <a:latin typeface="微軟正黑體" panose="020B0604030504040204" pitchFamily="34" charset="-120"/>
                <a:ea typeface="微軟正黑體" panose="020B0604030504040204" pitchFamily="34" charset="-120"/>
              </a:rPr>
              <a:t>，分別是</a:t>
            </a:r>
            <a:endParaRPr lang="en-US" altLang="zh-CN" dirty="0" smtClean="0">
              <a:latin typeface="微軟正黑體" panose="020B0604030504040204" pitchFamily="34" charset="-120"/>
              <a:ea typeface="微軟正黑體" panose="020B0604030504040204" pitchFamily="34" charset="-120"/>
            </a:endParaRPr>
          </a:p>
        </p:txBody>
      </p:sp>
      <p:grpSp>
        <p:nvGrpSpPr>
          <p:cNvPr id="4" name="矩形 5"/>
          <p:cNvGrpSpPr/>
          <p:nvPr/>
        </p:nvGrpSpPr>
        <p:grpSpPr>
          <a:xfrm>
            <a:off x="0" y="-3"/>
            <a:ext cx="9144005" cy="836722"/>
            <a:chOff x="-1" y="-1"/>
            <a:chExt cx="9130605" cy="836720"/>
          </a:xfrm>
          <a:solidFill>
            <a:schemeClr val="tx1"/>
          </a:solidFill>
        </p:grpSpPr>
        <p:sp>
          <p:nvSpPr>
            <p:cNvPr id="5" name="矩形"/>
            <p:cNvSpPr/>
            <p:nvPr/>
          </p:nvSpPr>
          <p:spPr>
            <a:xfrm>
              <a:off x="-1" y="-1"/>
              <a:ext cx="9130605" cy="836720"/>
            </a:xfrm>
            <a:prstGeom prst="rect">
              <a:avLst/>
            </a:prstGeom>
            <a:grpFill/>
            <a:ln w="12700" cap="flat">
              <a:noFill/>
              <a:miter lim="400000"/>
            </a:ln>
            <a:effectLst/>
          </p:spPr>
          <p:txBody>
            <a:bodyPr wrap="square" lIns="45718" tIns="45718" rIns="45718" bIns="45718" numCol="1" anchor="ctr">
              <a:noAutofit/>
            </a:bodyPr>
            <a:lstStyle/>
            <a:p>
              <a:pPr>
                <a:defRPr>
                  <a:solidFill>
                    <a:srgbClr val="FFFFFF"/>
                  </a:solidFill>
                </a:defRPr>
              </a:pPr>
              <a:endParaRPr/>
            </a:p>
          </p:txBody>
        </p:sp>
        <p:sp>
          <p:nvSpPr>
            <p:cNvPr id="6" name="9-3. 株洲市被國際追查官員"/>
            <p:cNvSpPr txBox="1"/>
            <p:nvPr/>
          </p:nvSpPr>
          <p:spPr>
            <a:xfrm>
              <a:off x="107346" y="125949"/>
              <a:ext cx="8915907" cy="584769"/>
            </a:xfrm>
            <a:prstGeom prst="rect">
              <a:avLst/>
            </a:prstGeom>
            <a:grpFill/>
            <a:ln w="12700" cap="flat">
              <a:noFill/>
              <a:miter lim="400000"/>
            </a:ln>
            <a:effectLst/>
            <a:extLst>
              <a:ext uri="{C572A759-6A51-4108-AA02-DFA0A04FC94B}">
                <ma14:wrappingTextBoxFlag xmlns="" xmlns:ma14="http://schemas.microsoft.com/office/mac/drawingml/2011/main" val="1"/>
              </a:ext>
            </a:extLst>
          </p:spPr>
          <p:txBody>
            <a:bodyPr wrap="square" lIns="45718" tIns="45718" rIns="45718" bIns="45718" numCol="1" anchor="ctr">
              <a:spAutoFit/>
            </a:bodyPr>
            <a:lstStyle>
              <a:lvl1pPr>
                <a:defRPr sz="3200" b="1">
                  <a:solidFill>
                    <a:srgbClr val="FFFFFF"/>
                  </a:solidFill>
                  <a:latin typeface="微軟正黑體"/>
                  <a:ea typeface="微軟正黑體"/>
                  <a:cs typeface="微軟正黑體"/>
                  <a:sym typeface="微軟正黑體"/>
                </a:defRPr>
              </a:lvl1pPr>
            </a:lstStyle>
            <a:p>
              <a:r>
                <a:rPr lang="en-US" dirty="0"/>
                <a:t>5</a:t>
              </a:r>
              <a:r>
                <a:rPr dirty="0" smtClean="0"/>
                <a:t>.</a:t>
              </a:r>
              <a:r>
                <a:rPr lang="zh-TW" altLang="en-US" dirty="0" smtClean="0"/>
                <a:t> </a:t>
              </a:r>
              <a:r>
                <a:rPr lang="zh-CN" altLang="en-US" dirty="0" smtClean="0"/>
                <a:t>江派地方勢力</a:t>
              </a:r>
              <a:r>
                <a:rPr lang="en-US" altLang="zh-CN" dirty="0" smtClean="0"/>
                <a:t>-</a:t>
              </a:r>
              <a:r>
                <a:rPr lang="zh-TW" altLang="en-US" dirty="0" smtClean="0"/>
                <a:t>「</a:t>
              </a:r>
              <a:r>
                <a:rPr lang="zh-TW" altLang="en-US" dirty="0"/>
                <a:t>河北幫</a:t>
              </a:r>
              <a:r>
                <a:rPr lang="zh-TW" altLang="en-US" dirty="0" smtClean="0"/>
                <a:t>」</a:t>
              </a:r>
              <a:r>
                <a:rPr lang="zh-CN" altLang="en-US" dirty="0" smtClean="0"/>
                <a:t>大潰散</a:t>
              </a:r>
              <a:endParaRPr lang="zh-CN" altLang="en-US" dirty="0"/>
            </a:p>
          </p:txBody>
        </p:sp>
      </p:grpSp>
      <p:graphicFrame>
        <p:nvGraphicFramePr>
          <p:cNvPr id="8" name="表格 7"/>
          <p:cNvGraphicFramePr>
            <a:graphicFrameLocks noGrp="1"/>
          </p:cNvGraphicFramePr>
          <p:nvPr>
            <p:extLst>
              <p:ext uri="{D42A27DB-BD31-4B8C-83A1-F6EECF244321}">
                <p14:modId xmlns:p14="http://schemas.microsoft.com/office/powerpoint/2010/main" val="1045490060"/>
              </p:ext>
            </p:extLst>
          </p:nvPr>
        </p:nvGraphicFramePr>
        <p:xfrm>
          <a:off x="132592" y="1700808"/>
          <a:ext cx="8856987" cy="4812392"/>
        </p:xfrm>
        <a:graphic>
          <a:graphicData uri="http://schemas.openxmlformats.org/drawingml/2006/table">
            <a:tbl>
              <a:tblPr firstRow="1" bandRow="1">
                <a:tableStyleId>{5C22544A-7EE6-4342-B048-85BDC9FD1C3A}</a:tableStyleId>
              </a:tblPr>
              <a:tblGrid>
                <a:gridCol w="1944217"/>
                <a:gridCol w="2088232"/>
                <a:gridCol w="2376264"/>
                <a:gridCol w="2448274"/>
              </a:tblGrid>
              <a:tr h="432048">
                <a:tc>
                  <a:txBody>
                    <a:bodyPr/>
                    <a:lstStyle/>
                    <a:p>
                      <a:pPr marL="0" marR="0" indent="0" algn="ctr" defTabSz="909489" rtl="0" eaLnBrk="1" fontAlgn="auto" latinLnBrk="0" hangingPunct="1">
                        <a:lnSpc>
                          <a:spcPct val="100000"/>
                        </a:lnSpc>
                        <a:spcBef>
                          <a:spcPts val="0"/>
                        </a:spcBef>
                        <a:spcAft>
                          <a:spcPts val="0"/>
                        </a:spcAft>
                        <a:buClrTx/>
                        <a:buSzTx/>
                        <a:buFontTx/>
                        <a:buNone/>
                        <a:tabLst/>
                        <a:defRPr/>
                      </a:pPr>
                      <a:r>
                        <a:rPr lang="zh-TW" altLang="en-US" sz="2000" smtClean="0">
                          <a:solidFill>
                            <a:schemeClr val="tx1"/>
                          </a:solidFill>
                          <a:latin typeface="微軟正黑體" panose="020B0604030504040204" pitchFamily="34" charset="-120"/>
                          <a:ea typeface="微軟正黑體" panose="020B0604030504040204" pitchFamily="34" charset="-120"/>
                        </a:rPr>
                        <a:t>河北</a:t>
                      </a:r>
                      <a:r>
                        <a:rPr lang="zh-CN" altLang="en-US" sz="2000" smtClean="0">
                          <a:solidFill>
                            <a:schemeClr val="tx1"/>
                          </a:solidFill>
                          <a:latin typeface="微軟正黑體" panose="020B0604030504040204" pitchFamily="34" charset="-120"/>
                          <a:ea typeface="微軟正黑體" panose="020B0604030504040204" pitchFamily="34" charset="-120"/>
                        </a:rPr>
                        <a:t>省委書記</a:t>
                      </a:r>
                      <a:endParaRPr lang="zh-TW" altLang="en-US" sz="2000" dirty="0" smtClean="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09489" rtl="0" eaLnBrk="1" fontAlgn="auto" latinLnBrk="0" hangingPunct="1">
                        <a:lnSpc>
                          <a:spcPct val="100000"/>
                        </a:lnSpc>
                        <a:spcBef>
                          <a:spcPts val="0"/>
                        </a:spcBef>
                        <a:spcAft>
                          <a:spcPts val="0"/>
                        </a:spcAft>
                        <a:buClrTx/>
                        <a:buSzTx/>
                        <a:buFontTx/>
                        <a:buNone/>
                        <a:tabLst/>
                        <a:defRPr/>
                      </a:pPr>
                      <a:r>
                        <a:rPr lang="zh-CN" altLang="en-US" sz="2000" smtClean="0">
                          <a:solidFill>
                            <a:schemeClr val="tx1"/>
                          </a:solidFill>
                          <a:latin typeface="微軟正黑體" panose="020B0604030504040204" pitchFamily="34" charset="-120"/>
                          <a:ea typeface="微軟正黑體" panose="020B0604030504040204" pitchFamily="34" charset="-120"/>
                        </a:rPr>
                        <a:t>省委秘書長</a:t>
                      </a:r>
                      <a:endParaRPr lang="zh-TW" altLang="en-US" sz="2000" dirty="0" smtClean="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09489" rtl="0" eaLnBrk="1" fontAlgn="auto" latinLnBrk="0" hangingPunct="1">
                        <a:lnSpc>
                          <a:spcPct val="100000"/>
                        </a:lnSpc>
                        <a:spcBef>
                          <a:spcPts val="0"/>
                        </a:spcBef>
                        <a:spcAft>
                          <a:spcPts val="0"/>
                        </a:spcAft>
                        <a:buClrTx/>
                        <a:buSzTx/>
                        <a:buFontTx/>
                        <a:buNone/>
                        <a:tabLst/>
                        <a:defRPr/>
                      </a:pPr>
                      <a:r>
                        <a:rPr lang="zh-TW" altLang="en-US" sz="2000" smtClean="0">
                          <a:solidFill>
                            <a:schemeClr val="tx1"/>
                          </a:solidFill>
                          <a:latin typeface="微軟正黑體" panose="020B0604030504040204" pitchFamily="34" charset="-120"/>
                          <a:ea typeface="微軟正黑體" panose="020B0604030504040204" pitchFamily="34" charset="-120"/>
                        </a:rPr>
                        <a:t>省</a:t>
                      </a:r>
                      <a:r>
                        <a:rPr lang="zh-CN" altLang="en-US" sz="2000" smtClean="0">
                          <a:solidFill>
                            <a:schemeClr val="tx1"/>
                          </a:solidFill>
                          <a:latin typeface="微軟正黑體" panose="020B0604030504040204" pitchFamily="34" charset="-120"/>
                          <a:ea typeface="微軟正黑體" panose="020B0604030504040204" pitchFamily="34" charset="-120"/>
                        </a:rPr>
                        <a:t>組織</a:t>
                      </a:r>
                      <a:r>
                        <a:rPr lang="zh-TW" altLang="en-US" sz="2000" smtClean="0">
                          <a:solidFill>
                            <a:schemeClr val="tx1"/>
                          </a:solidFill>
                          <a:latin typeface="微軟正黑體" panose="020B0604030504040204" pitchFamily="34" charset="-120"/>
                          <a:ea typeface="微軟正黑體" panose="020B0604030504040204" pitchFamily="34" charset="-120"/>
                        </a:rPr>
                        <a:t>部</a:t>
                      </a:r>
                      <a:r>
                        <a:rPr lang="zh-CN" altLang="en-US" sz="2000" smtClean="0">
                          <a:solidFill>
                            <a:schemeClr val="tx1"/>
                          </a:solidFill>
                          <a:latin typeface="微軟正黑體" panose="020B0604030504040204" pitchFamily="34" charset="-120"/>
                          <a:ea typeface="微軟正黑體" panose="020B0604030504040204" pitchFamily="34" charset="-120"/>
                        </a:rPr>
                        <a:t>部長</a:t>
                      </a:r>
                      <a:endParaRPr lang="zh-TW" altLang="en-US" sz="2000" dirty="0" smtClean="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09489" rtl="0" eaLnBrk="1" fontAlgn="auto" latinLnBrk="0" hangingPunct="1">
                        <a:lnSpc>
                          <a:spcPct val="100000"/>
                        </a:lnSpc>
                        <a:spcBef>
                          <a:spcPts val="0"/>
                        </a:spcBef>
                        <a:spcAft>
                          <a:spcPts val="0"/>
                        </a:spcAft>
                        <a:buClrTx/>
                        <a:buSzTx/>
                        <a:buFontTx/>
                        <a:buNone/>
                        <a:tabLst/>
                        <a:defRPr/>
                      </a:pPr>
                      <a:r>
                        <a:rPr lang="zh-CN" altLang="en-US" sz="2000" smtClean="0">
                          <a:solidFill>
                            <a:schemeClr val="tx1"/>
                          </a:solidFill>
                          <a:latin typeface="微軟正黑體" panose="020B0604030504040204" pitchFamily="34" charset="-120"/>
                          <a:ea typeface="微軟正黑體" panose="020B0604030504040204" pitchFamily="34" charset="-120"/>
                        </a:rPr>
                        <a:t>省</a:t>
                      </a:r>
                      <a:r>
                        <a:rPr lang="zh-TW" altLang="en-US" sz="2000" smtClean="0">
                          <a:solidFill>
                            <a:schemeClr val="tx1"/>
                          </a:solidFill>
                          <a:latin typeface="微軟正黑體" panose="020B0604030504040204" pitchFamily="34" charset="-120"/>
                          <a:ea typeface="微軟正黑體" panose="020B0604030504040204" pitchFamily="34" charset="-120"/>
                        </a:rPr>
                        <a:t>委</a:t>
                      </a:r>
                      <a:r>
                        <a:rPr lang="zh-CN" altLang="en-US" sz="2000" smtClean="0">
                          <a:solidFill>
                            <a:schemeClr val="tx1"/>
                          </a:solidFill>
                          <a:latin typeface="微軟正黑體" panose="020B0604030504040204" pitchFamily="34" charset="-120"/>
                          <a:ea typeface="微軟正黑體" panose="020B0604030504040204" pitchFamily="34" charset="-120"/>
                        </a:rPr>
                        <a:t>政法委書記</a:t>
                      </a:r>
                      <a:endParaRPr lang="zh-TW" altLang="en-US" sz="2000" dirty="0" smtClean="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78904">
                <a:tc>
                  <a:txBody>
                    <a:bodyPr/>
                    <a:lstStyle/>
                    <a:p>
                      <a:pPr marL="0" marR="0" indent="0" algn="ctr" defTabSz="909489" rtl="0" eaLnBrk="1" fontAlgn="auto" latinLnBrk="0" hangingPunct="1">
                        <a:lnSpc>
                          <a:spcPct val="100000"/>
                        </a:lnSpc>
                        <a:spcBef>
                          <a:spcPts val="0"/>
                        </a:spcBef>
                        <a:spcAft>
                          <a:spcPts val="0"/>
                        </a:spcAft>
                        <a:buClrTx/>
                        <a:buSzTx/>
                        <a:buFontTx/>
                        <a:buNone/>
                        <a:tabLst/>
                        <a:defRPr/>
                      </a:pPr>
                      <a:r>
                        <a:rPr lang="zh-TW" altLang="en-US" sz="2400" b="1" dirty="0" smtClean="0">
                          <a:solidFill>
                            <a:schemeClr val="tx1"/>
                          </a:solidFill>
                          <a:latin typeface="微軟正黑體" panose="020B0604030504040204" pitchFamily="34" charset="-120"/>
                          <a:ea typeface="微軟正黑體" panose="020B0604030504040204" pitchFamily="34" charset="-120"/>
                        </a:rPr>
                        <a:t>周本順</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09489" rtl="0" eaLnBrk="1" fontAlgn="auto" latinLnBrk="0" hangingPunct="1">
                        <a:lnSpc>
                          <a:spcPct val="100000"/>
                        </a:lnSpc>
                        <a:spcBef>
                          <a:spcPts val="0"/>
                        </a:spcBef>
                        <a:spcAft>
                          <a:spcPts val="0"/>
                        </a:spcAft>
                        <a:buClrTx/>
                        <a:buSzTx/>
                        <a:buFontTx/>
                        <a:buNone/>
                        <a:tabLst/>
                        <a:defRPr/>
                      </a:pPr>
                      <a:r>
                        <a:rPr lang="zh-TW" altLang="en-US" sz="2400" b="1" dirty="0" smtClean="0">
                          <a:solidFill>
                            <a:schemeClr val="tx1"/>
                          </a:solidFill>
                          <a:latin typeface="微軟正黑體" panose="020B0604030504040204" pitchFamily="34" charset="-120"/>
                          <a:ea typeface="微軟正黑體" panose="020B0604030504040204" pitchFamily="34" charset="-120"/>
                        </a:rPr>
                        <a:t>景春華</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09489" rtl="0" eaLnBrk="1" fontAlgn="auto" latinLnBrk="0" hangingPunct="1">
                        <a:lnSpc>
                          <a:spcPct val="100000"/>
                        </a:lnSpc>
                        <a:spcBef>
                          <a:spcPts val="0"/>
                        </a:spcBef>
                        <a:spcAft>
                          <a:spcPts val="0"/>
                        </a:spcAft>
                        <a:buClrTx/>
                        <a:buSzTx/>
                        <a:buFontTx/>
                        <a:buNone/>
                        <a:tabLst/>
                        <a:defRPr/>
                      </a:pPr>
                      <a:r>
                        <a:rPr lang="zh-TW" altLang="en-US" sz="2400" b="1" kern="1200" dirty="0" smtClean="0">
                          <a:solidFill>
                            <a:schemeClr val="tx1"/>
                          </a:solidFill>
                          <a:latin typeface="微軟正黑體" panose="020B0604030504040204" pitchFamily="34" charset="-120"/>
                          <a:ea typeface="微軟正黑體" panose="020B0604030504040204" pitchFamily="34" charset="-120"/>
                          <a:cs typeface="+mn-cs"/>
                        </a:rPr>
                        <a:t>梁濱</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09489" rtl="0" eaLnBrk="1" fontAlgn="auto" latinLnBrk="0" hangingPunct="1">
                        <a:lnSpc>
                          <a:spcPct val="100000"/>
                        </a:lnSpc>
                        <a:spcBef>
                          <a:spcPts val="0"/>
                        </a:spcBef>
                        <a:spcAft>
                          <a:spcPts val="0"/>
                        </a:spcAft>
                        <a:buClrTx/>
                        <a:buSzTx/>
                        <a:buFontTx/>
                        <a:buNone/>
                        <a:tabLst/>
                        <a:defRPr/>
                      </a:pPr>
                      <a:r>
                        <a:rPr lang="zh-TW" altLang="en-US" sz="2400" b="1" kern="1200" dirty="0" smtClean="0">
                          <a:solidFill>
                            <a:schemeClr val="tx1"/>
                          </a:solidFill>
                          <a:latin typeface="微軟正黑體" panose="020B0604030504040204" pitchFamily="34" charset="-120"/>
                          <a:ea typeface="微軟正黑體" panose="020B0604030504040204" pitchFamily="34" charset="-120"/>
                          <a:cs typeface="+mn-cs"/>
                        </a:rPr>
                        <a:t>張越</a:t>
                      </a:r>
                      <a:endParaRPr lang="zh-TW" altLang="en-US" sz="2400" b="1" kern="1200" dirty="0">
                        <a:solidFill>
                          <a:schemeClr val="tx1"/>
                        </a:solidFill>
                        <a:latin typeface="微軟正黑體" panose="020B0604030504040204" pitchFamily="34" charset="-120"/>
                        <a:ea typeface="微軟正黑體" panose="020B0604030504040204" pitchFamily="34" charset="-120"/>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53752">
                <a:tc>
                  <a:txBody>
                    <a:bodyPr/>
                    <a:lstStyle/>
                    <a:p>
                      <a:endParaRPr lang="en-US" altLang="zh-TW" sz="2400" dirty="0" smtClean="0">
                        <a:latin typeface="微軟正黑體" panose="020B0604030504040204" pitchFamily="34" charset="-120"/>
                        <a:ea typeface="微軟正黑體" panose="020B0604030504040204" pitchFamily="34" charset="-120"/>
                      </a:endParaRPr>
                    </a:p>
                    <a:p>
                      <a:endParaRPr lang="en-US" altLang="zh-TW" sz="2400" dirty="0" smtClean="0">
                        <a:latin typeface="微軟正黑體" panose="020B0604030504040204" pitchFamily="34" charset="-120"/>
                        <a:ea typeface="微軟正黑體" panose="020B0604030504040204" pitchFamily="34" charset="-120"/>
                      </a:endParaRPr>
                    </a:p>
                    <a:p>
                      <a:endParaRPr lang="zh-TW" altLang="en-US" sz="2400"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zh-TW" altLang="en-US" sz="2400"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zh-TW" altLang="en-US" sz="2400"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09489" rtl="0" eaLnBrk="1" fontAlgn="auto" latinLnBrk="0" hangingPunct="1">
                        <a:lnSpc>
                          <a:spcPct val="100000"/>
                        </a:lnSpc>
                        <a:spcBef>
                          <a:spcPts val="0"/>
                        </a:spcBef>
                        <a:spcAft>
                          <a:spcPts val="0"/>
                        </a:spcAft>
                        <a:buClrTx/>
                        <a:buSzTx/>
                        <a:buFontTx/>
                        <a:buNone/>
                        <a:tabLst/>
                        <a:defRPr/>
                      </a:pPr>
                      <a:endParaRPr lang="en-US" altLang="zh-TW" sz="2400" dirty="0" smtClean="0">
                        <a:latin typeface="微軟正黑體" panose="020B0604030504040204" pitchFamily="34" charset="-120"/>
                        <a:ea typeface="微軟正黑體" panose="020B0604030504040204" pitchFamily="34" charset="-120"/>
                      </a:endParaRPr>
                    </a:p>
                    <a:p>
                      <a:pPr marL="0" marR="0" indent="0" algn="l" defTabSz="909489" rtl="0" eaLnBrk="1" fontAlgn="auto" latinLnBrk="0" hangingPunct="1">
                        <a:lnSpc>
                          <a:spcPct val="100000"/>
                        </a:lnSpc>
                        <a:spcBef>
                          <a:spcPts val="0"/>
                        </a:spcBef>
                        <a:spcAft>
                          <a:spcPts val="0"/>
                        </a:spcAft>
                        <a:buClrTx/>
                        <a:buSzTx/>
                        <a:buFontTx/>
                        <a:buNone/>
                        <a:tabLst/>
                        <a:defRPr/>
                      </a:pPr>
                      <a:endParaRPr lang="en-US" altLang="zh-TW" sz="2400" dirty="0" smtClean="0">
                        <a:latin typeface="微軟正黑體" panose="020B0604030504040204" pitchFamily="34" charset="-120"/>
                        <a:ea typeface="微軟正黑體" panose="020B0604030504040204" pitchFamily="34" charset="-120"/>
                      </a:endParaRPr>
                    </a:p>
                    <a:p>
                      <a:pPr marL="0" marR="0" indent="0" algn="l" defTabSz="909489" rtl="0" eaLnBrk="1" fontAlgn="auto" latinLnBrk="0" hangingPunct="1">
                        <a:lnSpc>
                          <a:spcPct val="100000"/>
                        </a:lnSpc>
                        <a:spcBef>
                          <a:spcPts val="0"/>
                        </a:spcBef>
                        <a:spcAft>
                          <a:spcPts val="0"/>
                        </a:spcAft>
                        <a:buClrTx/>
                        <a:buSzTx/>
                        <a:buFontTx/>
                        <a:buNone/>
                        <a:tabLst/>
                        <a:defRPr/>
                      </a:pPr>
                      <a:endParaRPr lang="en-US" altLang="zh-TW" sz="2400" dirty="0" smtClean="0">
                        <a:latin typeface="微軟正黑體" panose="020B0604030504040204" pitchFamily="34" charset="-120"/>
                        <a:ea typeface="微軟正黑體" panose="020B0604030504040204" pitchFamily="34" charset="-120"/>
                      </a:endParaRPr>
                    </a:p>
                    <a:p>
                      <a:pPr marL="0" marR="0" indent="0" algn="l" defTabSz="909489" rtl="0" eaLnBrk="1" fontAlgn="auto" latinLnBrk="0" hangingPunct="1">
                        <a:lnSpc>
                          <a:spcPct val="100000"/>
                        </a:lnSpc>
                        <a:spcBef>
                          <a:spcPts val="0"/>
                        </a:spcBef>
                        <a:spcAft>
                          <a:spcPts val="0"/>
                        </a:spcAft>
                        <a:buClrTx/>
                        <a:buSzTx/>
                        <a:buFontTx/>
                        <a:buNone/>
                        <a:tabLst/>
                        <a:defRPr/>
                      </a:pPr>
                      <a:endParaRPr lang="zh-TW" altLang="en-US" sz="2400" dirty="0" smtClean="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endParaRPr lang="en-US" altLang="zh-CN" sz="2000" b="1" dirty="0" smtClean="0">
                        <a:solidFill>
                          <a:srgbClr val="FF0000"/>
                        </a:solidFill>
                        <a:latin typeface="微軟正黑體" panose="020B0604030504040204" pitchFamily="34" charset="-120"/>
                        <a:ea typeface="微軟正黑體" panose="020B0604030504040204" pitchFamily="34" charset="-120"/>
                      </a:endParaRPr>
                    </a:p>
                    <a:p>
                      <a:r>
                        <a:rPr lang="zh-CN" altLang="en-US" sz="2000" b="1" dirty="0" smtClean="0">
                          <a:solidFill>
                            <a:srgbClr val="FF0000"/>
                          </a:solidFill>
                          <a:latin typeface="微軟正黑體" panose="020B0604030504040204" pitchFamily="34" charset="-120"/>
                          <a:ea typeface="微軟正黑體" panose="020B0604030504040204" pitchFamily="34" charset="-120"/>
                        </a:rPr>
                        <a:t>有期徒刑</a:t>
                      </a:r>
                      <a:r>
                        <a:rPr lang="en-US" altLang="zh-CN" sz="2000" b="1" dirty="0" smtClean="0">
                          <a:solidFill>
                            <a:srgbClr val="FF0000"/>
                          </a:solidFill>
                          <a:latin typeface="微軟正黑體" panose="020B0604030504040204" pitchFamily="34" charset="-120"/>
                          <a:ea typeface="微軟正黑體" panose="020B0604030504040204" pitchFamily="34" charset="-120"/>
                        </a:rPr>
                        <a:t>15</a:t>
                      </a:r>
                      <a:r>
                        <a:rPr lang="zh-CN" altLang="en-US" sz="2000" b="1" dirty="0" smtClean="0">
                          <a:solidFill>
                            <a:srgbClr val="FF0000"/>
                          </a:solidFill>
                          <a:latin typeface="微軟正黑體" panose="020B0604030504040204" pitchFamily="34" charset="-120"/>
                          <a:ea typeface="微軟正黑體" panose="020B0604030504040204" pitchFamily="34" charset="-120"/>
                        </a:rPr>
                        <a:t>年</a:t>
                      </a:r>
                      <a:endParaRPr lang="zh-TW" altLang="en-US" sz="2000" dirty="0">
                        <a:solidFill>
                          <a:srgbClr val="FF0000"/>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altLang="zh-TW" sz="2000" b="1" dirty="0" smtClean="0">
                        <a:solidFill>
                          <a:srgbClr val="FF0000"/>
                        </a:solidFill>
                        <a:latin typeface="微軟正黑體" panose="020B0604030504040204" pitchFamily="34" charset="-120"/>
                        <a:ea typeface="微軟正黑體" panose="020B0604030504040204" pitchFamily="34" charset="-120"/>
                      </a:endParaRPr>
                    </a:p>
                    <a:p>
                      <a:pPr algn="ctr"/>
                      <a:r>
                        <a:rPr lang="zh-TW" altLang="en-US" sz="2000" b="1" dirty="0" smtClean="0">
                          <a:solidFill>
                            <a:srgbClr val="FF0000"/>
                          </a:solidFill>
                          <a:latin typeface="微軟正黑體" panose="020B0604030504040204" pitchFamily="34" charset="-120"/>
                          <a:ea typeface="微軟正黑體" panose="020B0604030504040204" pitchFamily="34" charset="-120"/>
                        </a:rPr>
                        <a:t>有期徒刑</a:t>
                      </a:r>
                      <a:r>
                        <a:rPr lang="en-US" altLang="zh-TW" sz="2000" b="1" dirty="0" smtClean="0">
                          <a:solidFill>
                            <a:srgbClr val="FF0000"/>
                          </a:solidFill>
                          <a:latin typeface="微軟正黑體" panose="020B0604030504040204" pitchFamily="34" charset="-120"/>
                          <a:ea typeface="微軟正黑體" panose="020B0604030504040204" pitchFamily="34" charset="-120"/>
                        </a:rPr>
                        <a:t>18</a:t>
                      </a:r>
                      <a:r>
                        <a:rPr lang="zh-TW" altLang="en-US" sz="2000" b="1" dirty="0" smtClean="0">
                          <a:solidFill>
                            <a:srgbClr val="FF0000"/>
                          </a:solidFill>
                          <a:latin typeface="微軟正黑體" panose="020B0604030504040204" pitchFamily="34" charset="-120"/>
                          <a:ea typeface="微軟正黑體" panose="020B0604030504040204" pitchFamily="34" charset="-120"/>
                        </a:rPr>
                        <a:t>年</a:t>
                      </a:r>
                      <a:endParaRPr lang="zh-TW" altLang="en-US" sz="2000" b="1" dirty="0">
                        <a:solidFill>
                          <a:srgbClr val="FF0000"/>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09489" rtl="0" eaLnBrk="1" fontAlgn="auto" latinLnBrk="0" hangingPunct="1">
                        <a:lnSpc>
                          <a:spcPct val="100000"/>
                        </a:lnSpc>
                        <a:spcBef>
                          <a:spcPts val="0"/>
                        </a:spcBef>
                        <a:spcAft>
                          <a:spcPts val="0"/>
                        </a:spcAft>
                        <a:buClrTx/>
                        <a:buSzTx/>
                        <a:buFontTx/>
                        <a:buNone/>
                        <a:tabLst/>
                        <a:defRPr/>
                      </a:pPr>
                      <a:endParaRPr lang="en-US" altLang="zh-CN" sz="2000" b="1" dirty="0" smtClean="0">
                        <a:solidFill>
                          <a:srgbClr val="FF0000"/>
                        </a:solidFill>
                        <a:latin typeface="微軟正黑體" panose="020B0604030504040204" pitchFamily="34" charset="-120"/>
                        <a:ea typeface="微軟正黑體" panose="020B0604030504040204" pitchFamily="34" charset="-120"/>
                      </a:endParaRPr>
                    </a:p>
                    <a:p>
                      <a:pPr marL="0" marR="0" indent="0" algn="ctr" defTabSz="909489" rtl="0" eaLnBrk="1" fontAlgn="auto" latinLnBrk="0" hangingPunct="1">
                        <a:lnSpc>
                          <a:spcPct val="100000"/>
                        </a:lnSpc>
                        <a:spcBef>
                          <a:spcPts val="0"/>
                        </a:spcBef>
                        <a:spcAft>
                          <a:spcPts val="0"/>
                        </a:spcAft>
                        <a:buClrTx/>
                        <a:buSzTx/>
                        <a:buFontTx/>
                        <a:buNone/>
                        <a:tabLst/>
                        <a:defRPr/>
                      </a:pPr>
                      <a:r>
                        <a:rPr lang="zh-CN" altLang="en-US" sz="2000" b="1" dirty="0" smtClean="0">
                          <a:solidFill>
                            <a:srgbClr val="FF0000"/>
                          </a:solidFill>
                          <a:latin typeface="微軟正黑體" panose="020B0604030504040204" pitchFamily="34" charset="-120"/>
                          <a:ea typeface="微軟正黑體" panose="020B0604030504040204" pitchFamily="34" charset="-120"/>
                        </a:rPr>
                        <a:t>有期徒刑</a:t>
                      </a:r>
                      <a:r>
                        <a:rPr lang="en-US" altLang="zh-CN" sz="2000" b="1" dirty="0" smtClean="0">
                          <a:solidFill>
                            <a:srgbClr val="FF0000"/>
                          </a:solidFill>
                          <a:latin typeface="微軟正黑體" panose="020B0604030504040204" pitchFamily="34" charset="-120"/>
                          <a:ea typeface="微軟正黑體" panose="020B0604030504040204" pitchFamily="34" charset="-120"/>
                        </a:rPr>
                        <a:t>8</a:t>
                      </a:r>
                      <a:r>
                        <a:rPr lang="zh-CN" altLang="en-US" sz="2000" b="1" dirty="0" smtClean="0">
                          <a:solidFill>
                            <a:srgbClr val="FF0000"/>
                          </a:solidFill>
                          <a:latin typeface="微軟正黑體" panose="020B0604030504040204" pitchFamily="34" charset="-120"/>
                          <a:ea typeface="微軟正黑體" panose="020B0604030504040204" pitchFamily="34" charset="-120"/>
                        </a:rPr>
                        <a:t>年</a:t>
                      </a:r>
                      <a:endParaRPr lang="en-US" altLang="zh-CN" sz="2000" b="1" dirty="0" smtClean="0">
                        <a:solidFill>
                          <a:srgbClr val="FF0000"/>
                        </a:solidFill>
                        <a:latin typeface="微軟正黑體" panose="020B0604030504040204" pitchFamily="34" charset="-120"/>
                        <a:ea typeface="微軟正黑體" panose="020B0604030504040204" pitchFamily="34" charset="-120"/>
                      </a:endParaRPr>
                    </a:p>
                    <a:p>
                      <a:pPr marL="0" marR="0" indent="0" algn="ctr" defTabSz="909489" rtl="0" eaLnBrk="1" fontAlgn="auto" latinLnBrk="0" hangingPunct="1">
                        <a:lnSpc>
                          <a:spcPct val="100000"/>
                        </a:lnSpc>
                        <a:spcBef>
                          <a:spcPts val="0"/>
                        </a:spcBef>
                        <a:spcAft>
                          <a:spcPts val="0"/>
                        </a:spcAft>
                        <a:buClrTx/>
                        <a:buSzTx/>
                        <a:buFontTx/>
                        <a:buNone/>
                        <a:tabLst/>
                        <a:defRPr/>
                      </a:pPr>
                      <a:r>
                        <a:rPr lang="en-US" altLang="zh-TW" sz="1800" b="0" dirty="0" smtClean="0">
                          <a:solidFill>
                            <a:schemeClr val="tx1"/>
                          </a:solidFill>
                          <a:latin typeface="微軟正黑體" panose="020B0604030504040204" pitchFamily="34" charset="-120"/>
                          <a:ea typeface="微軟正黑體" panose="020B0604030504040204" pitchFamily="34" charset="-120"/>
                        </a:rPr>
                        <a:t>(</a:t>
                      </a:r>
                      <a:r>
                        <a:rPr lang="zh-TW" altLang="en-US" sz="1800" b="0" dirty="0" smtClean="0">
                          <a:solidFill>
                            <a:schemeClr val="tx1"/>
                          </a:solidFill>
                          <a:latin typeface="微軟正黑體" panose="020B0604030504040204" pitchFamily="34" charset="-120"/>
                          <a:ea typeface="微軟正黑體" panose="020B0604030504040204" pitchFamily="34" charset="-120"/>
                        </a:rPr>
                        <a:t>舉報他人，減輕判刑</a:t>
                      </a:r>
                      <a:r>
                        <a:rPr lang="en-US" altLang="zh-TW" sz="1800" b="0" dirty="0" smtClean="0">
                          <a:solidFill>
                            <a:schemeClr val="tx1"/>
                          </a:solidFill>
                          <a:latin typeface="微軟正黑體" panose="020B0604030504040204" pitchFamily="34" charset="-120"/>
                          <a:ea typeface="微軟正黑體" panose="020B0604030504040204" pitchFamily="34" charset="-12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ctr" defTabSz="909489" rtl="0" eaLnBrk="1" fontAlgn="auto" latinLnBrk="0" hangingPunct="1">
                        <a:lnSpc>
                          <a:spcPct val="100000"/>
                        </a:lnSpc>
                        <a:spcBef>
                          <a:spcPts val="0"/>
                        </a:spcBef>
                        <a:spcAft>
                          <a:spcPts val="0"/>
                        </a:spcAft>
                        <a:buClrTx/>
                        <a:buSzTx/>
                        <a:buFontTx/>
                        <a:buNone/>
                        <a:tabLst/>
                        <a:defRPr/>
                      </a:pPr>
                      <a:endParaRPr lang="en-US" altLang="zh-TW" sz="2000" b="1" dirty="0" smtClean="0">
                        <a:solidFill>
                          <a:srgbClr val="FF0000"/>
                        </a:solidFill>
                        <a:latin typeface="微軟正黑體" panose="020B0604030504040204" pitchFamily="34" charset="-120"/>
                        <a:ea typeface="微軟正黑體" panose="020B0604030504040204" pitchFamily="34" charset="-120"/>
                      </a:endParaRPr>
                    </a:p>
                    <a:p>
                      <a:pPr marL="0" marR="0" indent="0" algn="ctr" defTabSz="909489" rtl="0" eaLnBrk="1" fontAlgn="auto" latinLnBrk="0" hangingPunct="1">
                        <a:lnSpc>
                          <a:spcPct val="100000"/>
                        </a:lnSpc>
                        <a:spcBef>
                          <a:spcPts val="0"/>
                        </a:spcBef>
                        <a:spcAft>
                          <a:spcPts val="0"/>
                        </a:spcAft>
                        <a:buClrTx/>
                        <a:buSzTx/>
                        <a:buFontTx/>
                        <a:buNone/>
                        <a:tabLst/>
                        <a:defRPr/>
                      </a:pPr>
                      <a:r>
                        <a:rPr lang="zh-TW" altLang="en-US" sz="2000" b="1" dirty="0" smtClean="0">
                          <a:solidFill>
                            <a:srgbClr val="FF0000"/>
                          </a:solidFill>
                          <a:latin typeface="微軟正黑體" panose="020B0604030504040204" pitchFamily="34" charset="-120"/>
                          <a:ea typeface="微軟正黑體" panose="020B0604030504040204" pitchFamily="34" charset="-120"/>
                        </a:rPr>
                        <a:t>當庭認罪，待判</a:t>
                      </a:r>
                      <a:endParaRPr lang="en-US" altLang="zh-TW" sz="2000" dirty="0" smtClean="0">
                        <a:latin typeface="微軟正黑體" panose="020B0604030504040204" pitchFamily="34" charset="-120"/>
                        <a:ea typeface="微軟正黑體" panose="020B0604030504040204" pitchFamily="34" charset="-120"/>
                      </a:endParaRPr>
                    </a:p>
                    <a:p>
                      <a:pPr algn="ctr"/>
                      <a:r>
                        <a:rPr lang="zh-TW" altLang="en-US" sz="2000" dirty="0" smtClean="0">
                          <a:latin typeface="微軟正黑體" panose="020B0604030504040204" pitchFamily="34" charset="-120"/>
                          <a:ea typeface="微軟正黑體" panose="020B0604030504040204" pitchFamily="34" charset="-120"/>
                        </a:rPr>
                        <a:t>被控受賄</a:t>
                      </a:r>
                      <a:r>
                        <a:rPr lang="en-US" altLang="zh-TW" sz="2000" dirty="0" smtClean="0">
                          <a:latin typeface="微軟正黑體" panose="020B0604030504040204" pitchFamily="34" charset="-120"/>
                          <a:ea typeface="微軟正黑體" panose="020B0604030504040204" pitchFamily="34" charset="-120"/>
                        </a:rPr>
                        <a:t>1.5</a:t>
                      </a:r>
                      <a:r>
                        <a:rPr lang="zh-TW" altLang="en-US" sz="2000" dirty="0" smtClean="0">
                          <a:latin typeface="微軟正黑體" panose="020B0604030504040204" pitchFamily="34" charset="-120"/>
                          <a:ea typeface="微軟正黑體" panose="020B0604030504040204" pitchFamily="34" charset="-120"/>
                        </a:rPr>
                        <a:t>億</a:t>
                      </a:r>
                      <a:endParaRPr lang="en-US" altLang="zh-TW" sz="2000" dirty="0" smtClean="0">
                        <a:latin typeface="微軟正黑體" panose="020B0604030504040204" pitchFamily="34" charset="-120"/>
                        <a:ea typeface="微軟正黑體" panose="020B0604030504040204" pitchFamily="34" charset="-120"/>
                      </a:endParaRPr>
                    </a:p>
                    <a:p>
                      <a:pPr algn="ctr"/>
                      <a:endParaRPr lang="en-US" altLang="zh-TW" sz="2000" dirty="0" smtClean="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lang="zh-TW" altLang="en-US" sz="2000" b="1" dirty="0" smtClean="0">
                          <a:latin typeface="微軟正黑體" panose="020B0604030504040204" pitchFamily="34" charset="-120"/>
                          <a:ea typeface="微軟正黑體" panose="020B0604030504040204" pitchFamily="34" charset="-120"/>
                        </a:rPr>
                        <a:t>周永康</a:t>
                      </a:r>
                      <a:r>
                        <a:rPr lang="zh-TW" altLang="en-US" sz="2000" b="1" dirty="0" smtClean="0">
                          <a:solidFill>
                            <a:srgbClr val="FF0000"/>
                          </a:solidFill>
                          <a:latin typeface="微軟正黑體" panose="020B0604030504040204" pitchFamily="34" charset="-120"/>
                          <a:ea typeface="微軟正黑體" panose="020B0604030504040204" pitchFamily="34" charset="-120"/>
                        </a:rPr>
                        <a:t>心腹</a:t>
                      </a:r>
                      <a:endParaRPr lang="zh-TW" altLang="en-US" sz="2000" b="1" dirty="0">
                        <a:solidFill>
                          <a:srgbClr val="FF0000"/>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3">
                  <a:txBody>
                    <a:bodyPr/>
                    <a:lstStyle/>
                    <a:p>
                      <a:pPr algn="ctr"/>
                      <a:r>
                        <a:rPr lang="zh-TW" altLang="en-US" sz="2000" b="1" dirty="0" smtClean="0">
                          <a:latin typeface="微軟正黑體" panose="020B0604030504040204" pitchFamily="34" charset="-120"/>
                          <a:ea typeface="微軟正黑體" panose="020B0604030504040204" pitchFamily="34" charset="-120"/>
                        </a:rPr>
                        <a:t>周永康派系裡的</a:t>
                      </a:r>
                      <a:r>
                        <a:rPr lang="zh-TW" altLang="en-US" sz="2000" b="1" dirty="0" smtClean="0">
                          <a:solidFill>
                            <a:srgbClr val="FF0000"/>
                          </a:solidFill>
                          <a:latin typeface="微軟正黑體" panose="020B0604030504040204" pitchFamily="34" charset="-120"/>
                          <a:ea typeface="微軟正黑體" panose="020B0604030504040204" pitchFamily="34" charset="-120"/>
                        </a:rPr>
                        <a:t>“三劍客</a:t>
                      </a:r>
                      <a:r>
                        <a:rPr lang="en-US" altLang="zh-TW" sz="2000" b="1" dirty="0" smtClean="0">
                          <a:solidFill>
                            <a:srgbClr val="FF0000"/>
                          </a:solidFill>
                          <a:latin typeface="微軟正黑體" panose="020B0604030504040204" pitchFamily="34" charset="-120"/>
                          <a:ea typeface="微軟正黑體" panose="020B0604030504040204" pitchFamily="34" charset="-120"/>
                        </a:rPr>
                        <a:t>”</a:t>
                      </a:r>
                      <a:endParaRPr lang="zh-TW" altLang="en-US" sz="2000" b="1" dirty="0">
                        <a:solidFill>
                          <a:srgbClr val="FF0000"/>
                        </a:solidFill>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TW" altLang="en-US"/>
                    </a:p>
                  </a:txBody>
                  <a:tcPr/>
                </a:tc>
                <a:tc hMerge="1">
                  <a:txBody>
                    <a:bodyPr/>
                    <a:lstStyle/>
                    <a:p>
                      <a:endParaRPr lang="zh-TW" altLang="en-US"/>
                    </a:p>
                  </a:txBody>
                  <a:tcPr/>
                </a:tc>
              </a:tr>
              <a:tr h="370840">
                <a:tc gridSpan="4">
                  <a:txBody>
                    <a:bodyPr/>
                    <a:lstStyle/>
                    <a:p>
                      <a:pPr algn="ctr"/>
                      <a:r>
                        <a:rPr lang="zh-TW" altLang="en-US" sz="1800" b="1" i="0" kern="1200" dirty="0" smtClean="0">
                          <a:solidFill>
                            <a:schemeClr val="dk1"/>
                          </a:solidFill>
                          <a:effectLst/>
                          <a:latin typeface="微軟正黑體" panose="020B0604030504040204" pitchFamily="34" charset="-120"/>
                          <a:ea typeface="微軟正黑體" panose="020B0604030504040204" pitchFamily="34" charset="-120"/>
                          <a:cs typeface="+mn-cs"/>
                        </a:rPr>
                        <a:t>他們為撈取政治資本，</a:t>
                      </a:r>
                      <a:r>
                        <a:rPr lang="zh-CN" altLang="en-US" sz="1800" b="1" i="0" kern="1200" dirty="0" smtClean="0">
                          <a:solidFill>
                            <a:schemeClr val="dk1"/>
                          </a:solidFill>
                          <a:effectLst/>
                          <a:latin typeface="微軟正黑體" panose="020B0604030504040204" pitchFamily="34" charset="-120"/>
                          <a:ea typeface="微軟正黑體" panose="020B0604030504040204" pitchFamily="34" charset="-120"/>
                          <a:cs typeface="+mn-cs"/>
                        </a:rPr>
                        <a:t>積極追隨江澤民、周永康賣力迫害法輪功學員，</a:t>
                      </a:r>
                      <a:endParaRPr lang="en-US" altLang="zh-CN" sz="1800" b="1" i="0" kern="1200" dirty="0" smtClean="0">
                        <a:solidFill>
                          <a:schemeClr val="dk1"/>
                        </a:solidFill>
                        <a:effectLst/>
                        <a:latin typeface="微軟正黑體" panose="020B0604030504040204" pitchFamily="34" charset="-120"/>
                        <a:ea typeface="微軟正黑體" panose="020B0604030504040204" pitchFamily="34" charset="-120"/>
                        <a:cs typeface="+mn-cs"/>
                      </a:endParaRPr>
                    </a:p>
                    <a:p>
                      <a:pPr algn="ctr"/>
                      <a:r>
                        <a:rPr lang="zh-CN" altLang="en-US" sz="1800" b="1" i="0" kern="1200" dirty="0" smtClean="0">
                          <a:solidFill>
                            <a:schemeClr val="dk1"/>
                          </a:solidFill>
                          <a:effectLst/>
                          <a:latin typeface="微軟正黑體" panose="020B0604030504040204" pitchFamily="34" charset="-120"/>
                          <a:ea typeface="微軟正黑體" panose="020B0604030504040204" pitchFamily="34" charset="-120"/>
                          <a:cs typeface="+mn-cs"/>
                        </a:rPr>
                        <a:t>雙手沾滿</a:t>
                      </a:r>
                      <a:r>
                        <a:rPr lang="zh-TW" altLang="en-US" sz="1800" b="1" i="0" kern="1200" dirty="0" smtClean="0">
                          <a:solidFill>
                            <a:schemeClr val="dk1"/>
                          </a:solidFill>
                          <a:effectLst/>
                          <a:latin typeface="微軟正黑體" panose="020B0604030504040204" pitchFamily="34" charset="-120"/>
                          <a:ea typeface="微軟正黑體" panose="020B0604030504040204" pitchFamily="34" charset="-120"/>
                          <a:cs typeface="+mn-cs"/>
                        </a:rPr>
                        <a:t>人民</a:t>
                      </a:r>
                      <a:r>
                        <a:rPr lang="zh-CN" altLang="en-US" sz="1800" b="1" i="0" kern="1200" dirty="0" smtClean="0">
                          <a:solidFill>
                            <a:schemeClr val="dk1"/>
                          </a:solidFill>
                          <a:effectLst/>
                          <a:latin typeface="微軟正黑體" panose="020B0604030504040204" pitchFamily="34" charset="-120"/>
                          <a:ea typeface="微軟正黑體" panose="020B0604030504040204" pitchFamily="34" charset="-120"/>
                          <a:cs typeface="+mn-cs"/>
                        </a:rPr>
                        <a:t>的鮮血</a:t>
                      </a:r>
                      <a:r>
                        <a:rPr lang="zh-TW" altLang="en-US" sz="1800" b="1" i="0" kern="1200" dirty="0" smtClean="0">
                          <a:solidFill>
                            <a:schemeClr val="dk1"/>
                          </a:solidFill>
                          <a:effectLst/>
                          <a:latin typeface="微軟正黑體" panose="020B0604030504040204" pitchFamily="34" charset="-120"/>
                          <a:ea typeface="微軟正黑體" panose="020B0604030504040204" pitchFamily="34" charset="-120"/>
                          <a:cs typeface="+mn-cs"/>
                        </a:rPr>
                        <a:t>。</a:t>
                      </a:r>
                      <a:endParaRPr lang="zh-TW" altLang="en-US" sz="2400" b="1"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TW" altLang="en-US" sz="2400" dirty="0">
                        <a:latin typeface="微軟正黑體" panose="020B0604030504040204" pitchFamily="34" charset="-120"/>
                        <a:ea typeface="微軟正黑體" panose="020B0604030504040204" pitchFamily="34" charset="-12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TW"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TW"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pic>
        <p:nvPicPr>
          <p:cNvPr id="9" name="Picture 14"/>
          <p:cNvPicPr>
            <a:picLocks noChangeAspect="1"/>
          </p:cNvPicPr>
          <p:nvPr/>
        </p:nvPicPr>
        <p:blipFill rotWithShape="1">
          <a:blip r:embed="rId2">
            <a:extLst>
              <a:ext uri="{BEBA8EAE-BF5A-486C-A8C5-ECC9F3942E4B}">
                <a14:imgProps xmlns:a14="http://schemas.microsoft.com/office/drawing/2010/main">
                  <a14:imgLayer r:embed="rId3">
                    <a14:imgEffect>
                      <a14:saturation sat="0"/>
                    </a14:imgEffect>
                  </a14:imgLayer>
                </a14:imgProps>
              </a:ext>
            </a:extLst>
          </a:blip>
          <a:srcRect l="19909" t="17839" r="49809" b="27964"/>
          <a:stretch/>
        </p:blipFill>
        <p:spPr>
          <a:xfrm>
            <a:off x="395536" y="2657632"/>
            <a:ext cx="1368152" cy="1449226"/>
          </a:xfrm>
          <a:prstGeom prst="rect">
            <a:avLst/>
          </a:prstGeom>
        </p:spPr>
      </p:pic>
      <p:pic>
        <p:nvPicPr>
          <p:cNvPr id="10" name="Picture 11"/>
          <p:cNvPicPr>
            <a:picLocks noChangeAspect="1"/>
          </p:cNvPicPr>
          <p:nvPr/>
        </p:nvPicPr>
        <p:blipFill rotWithShape="1">
          <a:blip r:embed="rId4"/>
          <a:srcRect l="32966" t="9754" r="30016" b="18957"/>
          <a:stretch/>
        </p:blipFill>
        <p:spPr>
          <a:xfrm>
            <a:off x="4860032" y="2646070"/>
            <a:ext cx="1080120" cy="1469946"/>
          </a:xfrm>
          <a:prstGeom prst="rect">
            <a:avLst/>
          </a:prstGeom>
        </p:spPr>
      </p:pic>
      <p:pic>
        <p:nvPicPr>
          <p:cNvPr id="11" name="Picture 13"/>
          <p:cNvPicPr>
            <a:picLocks noChangeAspect="1"/>
          </p:cNvPicPr>
          <p:nvPr/>
        </p:nvPicPr>
        <p:blipFill rotWithShape="1">
          <a:blip r:embed="rId5">
            <a:extLst>
              <a:ext uri="{BEBA8EAE-BF5A-486C-A8C5-ECC9F3942E4B}">
                <a14:imgProps xmlns:a14="http://schemas.microsoft.com/office/drawing/2010/main">
                  <a14:imgLayer r:embed="rId6">
                    <a14:imgEffect>
                      <a14:saturation sat="0"/>
                    </a14:imgEffect>
                  </a14:imgLayer>
                </a14:imgProps>
              </a:ext>
            </a:extLst>
          </a:blip>
          <a:srcRect l="31425" t="6054" r="26279" b="27108"/>
          <a:stretch/>
        </p:blipFill>
        <p:spPr>
          <a:xfrm>
            <a:off x="2322888" y="2655229"/>
            <a:ext cx="1656184" cy="1472191"/>
          </a:xfrm>
          <a:prstGeom prst="rect">
            <a:avLst/>
          </a:prstGeom>
        </p:spPr>
      </p:pic>
      <p:pic>
        <p:nvPicPr>
          <p:cNvPr id="12" name="Picture 2" descr="4月20日，中共河北省委前常委、政法委前书记张越案开庭审理，其当庭认罪悔罪。（网络图片）"/>
          <p:cNvPicPr>
            <a:picLocks noChangeAspect="1" noChangeArrowheads="1"/>
          </p:cNvPicPr>
          <p:nvPr/>
        </p:nvPicPr>
        <p:blipFill rotWithShape="1">
          <a:blip r:embed="rId7">
            <a:extLst>
              <a:ext uri="{28A0092B-C50C-407E-A947-70E740481C1C}">
                <a14:useLocalDpi xmlns:a14="http://schemas.microsoft.com/office/drawing/2010/main" val="0"/>
              </a:ext>
            </a:extLst>
          </a:blip>
          <a:srcRect l="41263" t="16136" r="32507" b="34153"/>
          <a:stretch/>
        </p:blipFill>
        <p:spPr bwMode="auto">
          <a:xfrm>
            <a:off x="7308304" y="2655229"/>
            <a:ext cx="1141850" cy="1451629"/>
          </a:xfrm>
          <a:prstGeom prst="rect">
            <a:avLst/>
          </a:prstGeom>
          <a:noFill/>
          <a:extLst>
            <a:ext uri="{909E8E84-426E-40DD-AFC4-6F175D3DCCD1}">
              <a14:hiddenFill xmlns:a14="http://schemas.microsoft.com/office/drawing/2010/main">
                <a:solidFill>
                  <a:srgbClr val="FFFFFF"/>
                </a:solidFill>
              </a14:hiddenFill>
            </a:ext>
          </a:extLst>
        </p:spPr>
      </p:pic>
      <p:sp>
        <p:nvSpPr>
          <p:cNvPr id="13" name="矩形"/>
          <p:cNvSpPr/>
          <p:nvPr/>
        </p:nvSpPr>
        <p:spPr>
          <a:xfrm>
            <a:off x="7491868" y="100429"/>
            <a:ext cx="1486351" cy="648078"/>
          </a:xfrm>
          <a:prstGeom prst="rect">
            <a:avLst/>
          </a:prstGeom>
          <a:ln/>
        </p:spPr>
        <p:style>
          <a:lnRef idx="2">
            <a:schemeClr val="dk1"/>
          </a:lnRef>
          <a:fillRef idx="1">
            <a:schemeClr val="lt1"/>
          </a:fillRef>
          <a:effectRef idx="0">
            <a:schemeClr val="dk1"/>
          </a:effectRef>
          <a:fontRef idx="minor">
            <a:schemeClr val="dk1"/>
          </a:fontRef>
        </p:style>
        <p:txBody>
          <a:bodyPr wrap="square" lIns="45718" tIns="45718" rIns="45718" bIns="45718" numCol="1" anchor="ctr">
            <a:noAutofit/>
          </a:bodyPr>
          <a:lstStyle/>
          <a:p>
            <a:pPr algn="ctr">
              <a:defRPr sz="4000" b="1">
                <a:solidFill>
                  <a:srgbClr val="0070C0"/>
                </a:solidFill>
                <a:latin typeface="微軟正黑體"/>
                <a:ea typeface="微軟正黑體"/>
                <a:cs typeface="微軟正黑體"/>
                <a:sym typeface="微軟正黑體"/>
              </a:defRPr>
            </a:pPr>
            <a:r>
              <a:rPr lang="zh-TW" altLang="en-US" sz="3200" dirty="0">
                <a:solidFill>
                  <a:schemeClr val="tx1"/>
                </a:solidFill>
              </a:rPr>
              <a:t>惡報</a:t>
            </a:r>
            <a:endParaRPr sz="3200" dirty="0">
              <a:solidFill>
                <a:schemeClr val="tx1"/>
              </a:solidFill>
            </a:endParaRPr>
          </a:p>
        </p:txBody>
      </p:sp>
    </p:spTree>
    <p:extLst>
      <p:ext uri="{BB962C8B-B14F-4D97-AF65-F5344CB8AC3E}">
        <p14:creationId xmlns:p14="http://schemas.microsoft.com/office/powerpoint/2010/main" val="728243770"/>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9" name="圖片 1" descr="圖片 1"/>
          <p:cNvPicPr>
            <a:picLocks noChangeAspect="1"/>
          </p:cNvPicPr>
          <p:nvPr/>
        </p:nvPicPr>
        <p:blipFill>
          <a:blip r:embed="rId2">
            <a:extLst/>
          </a:blip>
          <a:srcRect l="13935" t="1655" r="7102" b="2843"/>
          <a:stretch>
            <a:fillRect/>
          </a:stretch>
        </p:blipFill>
        <p:spPr>
          <a:xfrm>
            <a:off x="3011640" y="698186"/>
            <a:ext cx="3770317" cy="4879233"/>
          </a:xfrm>
          <a:prstGeom prst="rect">
            <a:avLst/>
          </a:prstGeom>
          <a:ln w="12700">
            <a:miter lim="400000"/>
          </a:ln>
        </p:spPr>
      </p:pic>
      <p:sp>
        <p:nvSpPr>
          <p:cNvPr id="270" name="矩形 2"/>
          <p:cNvSpPr txBox="1"/>
          <p:nvPr/>
        </p:nvSpPr>
        <p:spPr>
          <a:xfrm>
            <a:off x="179556" y="104635"/>
            <a:ext cx="4274059" cy="645822"/>
          </a:xfrm>
          <a:prstGeom prst="rect">
            <a:avLst/>
          </a:prstGeom>
          <a:ln w="12700">
            <a:miter lim="400000"/>
          </a:ln>
          <a:extLst>
            <a:ext uri="{C572A759-6A51-4108-AA02-DFA0A04FC94B}">
              <ma14:wrappingTextBoxFlag xmlns:ma14="http://schemas.microsoft.com/office/mac/drawingml/2011/main" xmlns="" val="1"/>
            </a:ext>
          </a:extLst>
        </p:spPr>
        <p:txBody>
          <a:bodyPr wrap="none" lIns="45468" tIns="45468" rIns="45468" bIns="45468">
            <a:spAutoFit/>
          </a:bodyPr>
          <a:lstStyle/>
          <a:p>
            <a:pPr defTabSz="909457">
              <a:defRPr sz="3600">
                <a:latin typeface="微軟正黑體"/>
                <a:ea typeface="微軟正黑體"/>
                <a:cs typeface="微軟正黑體"/>
                <a:sym typeface="微軟正黑體"/>
              </a:defRPr>
            </a:pPr>
            <a:r>
              <a:rPr lang="en-US" dirty="0" smtClean="0"/>
              <a:t>6</a:t>
            </a:r>
            <a:r>
              <a:rPr dirty="0" smtClean="0"/>
              <a:t>. </a:t>
            </a:r>
            <a:r>
              <a:rPr b="1" dirty="0" err="1"/>
              <a:t>本次河北案例一覽</a:t>
            </a:r>
            <a:endParaRPr b="1" dirty="0"/>
          </a:p>
        </p:txBody>
      </p:sp>
      <p:sp>
        <p:nvSpPr>
          <p:cNvPr id="271" name="橢圓 4"/>
          <p:cNvSpPr/>
          <p:nvPr/>
        </p:nvSpPr>
        <p:spPr>
          <a:xfrm>
            <a:off x="4232541" y="3979720"/>
            <a:ext cx="664260" cy="630216"/>
          </a:xfrm>
          <a:prstGeom prst="ellipse">
            <a:avLst/>
          </a:prstGeom>
          <a:solidFill>
            <a:schemeClr val="accent2">
              <a:alpha val="35000"/>
            </a:schemeClr>
          </a:solidFill>
          <a:ln w="12700">
            <a:miter lim="400000"/>
          </a:ln>
        </p:spPr>
        <p:txBody>
          <a:bodyPr lIns="45719" rIns="45719" anchor="ctr"/>
          <a:lstStyle/>
          <a:p>
            <a:pPr defTabSz="909457">
              <a:defRPr>
                <a:solidFill>
                  <a:srgbClr val="FFFFFF"/>
                </a:solidFill>
              </a:defRPr>
            </a:pPr>
            <a:endParaRPr/>
          </a:p>
        </p:txBody>
      </p:sp>
      <p:sp>
        <p:nvSpPr>
          <p:cNvPr id="274" name="橢圓 4"/>
          <p:cNvSpPr/>
          <p:nvPr/>
        </p:nvSpPr>
        <p:spPr>
          <a:xfrm>
            <a:off x="3328933" y="3669276"/>
            <a:ext cx="903607" cy="940659"/>
          </a:xfrm>
          <a:prstGeom prst="ellipse">
            <a:avLst/>
          </a:prstGeom>
          <a:solidFill>
            <a:schemeClr val="accent2">
              <a:alpha val="35000"/>
            </a:schemeClr>
          </a:solidFill>
          <a:ln w="12700">
            <a:miter lim="400000"/>
          </a:ln>
        </p:spPr>
        <p:txBody>
          <a:bodyPr lIns="45719" rIns="45719" anchor="ctr"/>
          <a:lstStyle/>
          <a:p>
            <a:pPr defTabSz="909457">
              <a:defRPr>
                <a:solidFill>
                  <a:srgbClr val="FFFFFF"/>
                </a:solidFill>
              </a:defRPr>
            </a:pPr>
            <a:endParaRPr/>
          </a:p>
        </p:txBody>
      </p:sp>
      <p:cxnSp>
        <p:nvCxnSpPr>
          <p:cNvPr id="275" name="直線接點 16"/>
          <p:cNvCxnSpPr>
            <a:endCxn id="274" idx="2"/>
          </p:cNvCxnSpPr>
          <p:nvPr/>
        </p:nvCxnSpPr>
        <p:spPr>
          <a:xfrm>
            <a:off x="2861200" y="3669276"/>
            <a:ext cx="467733" cy="470330"/>
          </a:xfrm>
          <a:prstGeom prst="straightConnector1">
            <a:avLst/>
          </a:prstGeom>
          <a:ln w="25400">
            <a:solidFill>
              <a:schemeClr val="accent5"/>
            </a:solidFill>
          </a:ln>
          <a:effectLst>
            <a:outerShdw blurRad="38100" dist="20000" dir="5400000" rotWithShape="0">
              <a:srgbClr val="000000">
                <a:alpha val="38000"/>
              </a:srgbClr>
            </a:outerShdw>
          </a:effectLst>
        </p:spPr>
      </p:cxnSp>
      <p:sp>
        <p:nvSpPr>
          <p:cNvPr id="276" name="文字方塊 24"/>
          <p:cNvSpPr txBox="1"/>
          <p:nvPr/>
        </p:nvSpPr>
        <p:spPr>
          <a:xfrm>
            <a:off x="65982" y="2837953"/>
            <a:ext cx="2795218" cy="2862322"/>
          </a:xfrm>
          <a:prstGeom prst="rect">
            <a:avLst/>
          </a:prstGeom>
          <a:solidFill>
            <a:schemeClr val="bg1"/>
          </a:solidFill>
          <a:ln w="25400">
            <a:solidFill>
              <a:schemeClr val="accent2"/>
            </a:solidFill>
          </a:ln>
          <a:extLst>
            <a:ext uri="{C572A759-6A51-4108-AA02-DFA0A04FC94B}">
              <ma14:wrappingTextBoxFlag xmlns:ma14="http://schemas.microsoft.com/office/mac/drawingml/2011/main" xmlns="" val="1"/>
            </a:ext>
          </a:extLst>
        </p:spPr>
        <p:txBody>
          <a:bodyPr wrap="square" lIns="45719" rIns="45719">
            <a:spAutoFit/>
          </a:bodyPr>
          <a:lstStyle/>
          <a:p>
            <a:pPr>
              <a:defRPr sz="2000" b="1">
                <a:solidFill>
                  <a:srgbClr val="E46C0A"/>
                </a:solidFill>
                <a:latin typeface="Microsoft JhengHei"/>
                <a:ea typeface="Microsoft JhengHei"/>
                <a:cs typeface="Microsoft JhengHei"/>
                <a:sym typeface="Microsoft JhengHei"/>
              </a:defRPr>
            </a:pPr>
            <a:r>
              <a:rPr dirty="0" err="1" smtClean="0">
                <a:solidFill>
                  <a:srgbClr val="7030A0"/>
                </a:solidFill>
              </a:rPr>
              <a:t>石家庄</a:t>
            </a:r>
            <a:endParaRPr lang="en-US" dirty="0" smtClean="0">
              <a:solidFill>
                <a:srgbClr val="7030A0"/>
              </a:solidFill>
            </a:endParaRPr>
          </a:p>
          <a:p>
            <a:pPr>
              <a:defRPr sz="2000" b="1">
                <a:solidFill>
                  <a:srgbClr val="E46C0A"/>
                </a:solidFill>
                <a:latin typeface="Microsoft JhengHei"/>
                <a:ea typeface="Microsoft JhengHei"/>
                <a:cs typeface="Microsoft JhengHei"/>
                <a:sym typeface="Microsoft JhengHei"/>
              </a:defRPr>
            </a:pPr>
            <a:endParaRPr dirty="0"/>
          </a:p>
          <a:p>
            <a:pPr>
              <a:defRPr sz="2000" b="1">
                <a:solidFill>
                  <a:srgbClr val="C00000"/>
                </a:solidFill>
                <a:latin typeface="Microsoft JhengHei"/>
                <a:ea typeface="Microsoft JhengHei"/>
                <a:cs typeface="Microsoft JhengHei"/>
                <a:sym typeface="Microsoft JhengHei"/>
              </a:defRPr>
            </a:pPr>
            <a:r>
              <a:rPr dirty="0"/>
              <a:t>案情2：</a:t>
            </a:r>
            <a:r>
              <a:rPr b="0" dirty="0">
                <a:solidFill>
                  <a:srgbClr val="000000"/>
                </a:solidFill>
              </a:rPr>
              <a:t>石家莊教育部門組織微信簽名誹謗大法</a:t>
            </a:r>
          </a:p>
          <a:p>
            <a:pPr>
              <a:defRPr sz="2000" b="1">
                <a:solidFill>
                  <a:srgbClr val="C00000"/>
                </a:solidFill>
                <a:latin typeface="Microsoft JhengHei"/>
                <a:ea typeface="Microsoft JhengHei"/>
                <a:cs typeface="Microsoft JhengHei"/>
                <a:sym typeface="Microsoft JhengHei"/>
              </a:defRPr>
            </a:pPr>
            <a:endParaRPr lang="en-US" dirty="0" smtClean="0"/>
          </a:p>
          <a:p>
            <a:pPr>
              <a:defRPr sz="2000" b="1">
                <a:solidFill>
                  <a:srgbClr val="C00000"/>
                </a:solidFill>
                <a:latin typeface="Microsoft JhengHei"/>
                <a:ea typeface="Microsoft JhengHei"/>
                <a:cs typeface="Microsoft JhengHei"/>
                <a:sym typeface="Microsoft JhengHei"/>
              </a:defRPr>
            </a:pPr>
            <a:r>
              <a:rPr dirty="0" smtClean="0"/>
              <a:t>案情</a:t>
            </a:r>
            <a:r>
              <a:rPr dirty="0"/>
              <a:t>3：</a:t>
            </a:r>
          </a:p>
          <a:p>
            <a:pPr>
              <a:defRPr sz="2000">
                <a:latin typeface="Microsoft JhengHei"/>
                <a:ea typeface="Microsoft JhengHei"/>
                <a:cs typeface="Microsoft JhengHei"/>
                <a:sym typeface="Microsoft JhengHei"/>
              </a:defRPr>
            </a:pPr>
            <a:r>
              <a:rPr dirty="0" err="1"/>
              <a:t>石家莊市河北工程技術學院多次進行污蔑誹謗大法宣傳</a:t>
            </a:r>
            <a:r>
              <a:rPr dirty="0"/>
              <a:t> </a:t>
            </a:r>
          </a:p>
        </p:txBody>
      </p:sp>
      <p:cxnSp>
        <p:nvCxnSpPr>
          <p:cNvPr id="277" name="直線接點 16"/>
          <p:cNvCxnSpPr>
            <a:stCxn id="271" idx="7"/>
          </p:cNvCxnSpPr>
          <p:nvPr/>
        </p:nvCxnSpPr>
        <p:spPr>
          <a:xfrm flipV="1">
            <a:off x="4799522" y="1847626"/>
            <a:ext cx="2117302" cy="2224387"/>
          </a:xfrm>
          <a:prstGeom prst="straightConnector1">
            <a:avLst/>
          </a:prstGeom>
          <a:ln w="25400">
            <a:solidFill>
              <a:schemeClr val="accent5"/>
            </a:solidFill>
          </a:ln>
          <a:effectLst>
            <a:outerShdw blurRad="38100" dist="20000" dir="5400000" rotWithShape="0">
              <a:srgbClr val="000000">
                <a:alpha val="38000"/>
              </a:srgbClr>
            </a:outerShdw>
          </a:effectLst>
        </p:spPr>
      </p:cxnSp>
      <p:sp>
        <p:nvSpPr>
          <p:cNvPr id="278" name="文字方塊 34"/>
          <p:cNvSpPr txBox="1"/>
          <p:nvPr/>
        </p:nvSpPr>
        <p:spPr>
          <a:xfrm>
            <a:off x="6298872" y="831962"/>
            <a:ext cx="2736305" cy="1015663"/>
          </a:xfrm>
          <a:prstGeom prst="rect">
            <a:avLst/>
          </a:prstGeom>
          <a:solidFill>
            <a:schemeClr val="bg1"/>
          </a:solidFill>
          <a:ln w="25400">
            <a:solidFill>
              <a:schemeClr val="accent2"/>
            </a:solidFill>
          </a:ln>
          <a:extLst>
            <a:ext uri="{C572A759-6A51-4108-AA02-DFA0A04FC94B}">
              <ma14:wrappingTextBoxFlag xmlns:ma14="http://schemas.microsoft.com/office/mac/drawingml/2011/main" xmlns="" val="1"/>
            </a:ext>
          </a:extLst>
        </p:spPr>
        <p:txBody>
          <a:bodyPr lIns="45719" rIns="45719">
            <a:spAutoFit/>
          </a:bodyPr>
          <a:lstStyle/>
          <a:p>
            <a:pPr>
              <a:defRPr sz="2000" b="1">
                <a:solidFill>
                  <a:srgbClr val="C00000"/>
                </a:solidFill>
                <a:latin typeface="Microsoft JhengHei"/>
                <a:ea typeface="Microsoft JhengHei"/>
                <a:cs typeface="Microsoft JhengHei"/>
                <a:sym typeface="Microsoft JhengHei"/>
              </a:defRPr>
            </a:pPr>
            <a:r>
              <a:rPr dirty="0"/>
              <a:t>案情4：</a:t>
            </a:r>
            <a:r>
              <a:rPr dirty="0" smtClean="0">
                <a:solidFill>
                  <a:srgbClr val="7030A0"/>
                </a:solidFill>
              </a:rPr>
              <a:t>滄州市</a:t>
            </a:r>
            <a:r>
              <a:rPr lang="en-US" dirty="0" smtClean="0">
                <a:solidFill>
                  <a:srgbClr val="E46C0A"/>
                </a:solidFill>
              </a:rPr>
              <a:t>-</a:t>
            </a:r>
            <a:r>
              <a:rPr dirty="0" smtClean="0">
                <a:solidFill>
                  <a:srgbClr val="E46C0A"/>
                </a:solidFill>
              </a:rPr>
              <a:t>肅寧縣</a:t>
            </a:r>
            <a:endParaRPr dirty="0">
              <a:solidFill>
                <a:srgbClr val="E46C0A"/>
              </a:solidFill>
            </a:endParaRPr>
          </a:p>
          <a:p>
            <a:pPr>
              <a:defRPr sz="2000">
                <a:latin typeface="Microsoft JhengHei"/>
                <a:ea typeface="Microsoft JhengHei"/>
                <a:cs typeface="Microsoft JhengHei"/>
                <a:sym typeface="Microsoft JhengHei"/>
              </a:defRPr>
            </a:pPr>
            <a:r>
              <a:rPr lang="zh-TW" altLang="en-US" dirty="0"/>
              <a:t>校園</a:t>
            </a:r>
            <a:r>
              <a:rPr dirty="0" err="1" smtClean="0"/>
              <a:t>出現了</a:t>
            </a:r>
            <a:r>
              <a:rPr dirty="0" err="1"/>
              <a:t>“</a:t>
            </a:r>
            <a:r>
              <a:rPr dirty="0" err="1" smtClean="0"/>
              <a:t>反</a:t>
            </a:r>
            <a:r>
              <a:rPr lang="en-US" altLang="zh-TW" dirty="0" err="1" smtClean="0"/>
              <a:t>X</a:t>
            </a:r>
            <a:r>
              <a:rPr dirty="0" err="1" smtClean="0"/>
              <a:t>教</a:t>
            </a:r>
            <a:r>
              <a:rPr dirty="0" err="1"/>
              <a:t>”網上簽名活動</a:t>
            </a:r>
            <a:r>
              <a:rPr dirty="0"/>
              <a:t> </a:t>
            </a:r>
          </a:p>
        </p:txBody>
      </p:sp>
      <p:sp>
        <p:nvSpPr>
          <p:cNvPr id="279" name="橢圓 4"/>
          <p:cNvSpPr/>
          <p:nvPr/>
        </p:nvSpPr>
        <p:spPr>
          <a:xfrm>
            <a:off x="3635896" y="2834420"/>
            <a:ext cx="1150255" cy="1021309"/>
          </a:xfrm>
          <a:prstGeom prst="ellipse">
            <a:avLst/>
          </a:prstGeom>
          <a:solidFill>
            <a:schemeClr val="accent2">
              <a:alpha val="35000"/>
            </a:schemeClr>
          </a:solidFill>
          <a:ln w="12700">
            <a:miter lim="400000"/>
          </a:ln>
        </p:spPr>
        <p:txBody>
          <a:bodyPr lIns="45719" rIns="45719" anchor="ctr"/>
          <a:lstStyle/>
          <a:p>
            <a:pPr defTabSz="909457">
              <a:defRPr>
                <a:solidFill>
                  <a:srgbClr val="FFFFFF"/>
                </a:solidFill>
              </a:defRPr>
            </a:pPr>
            <a:endParaRPr/>
          </a:p>
        </p:txBody>
      </p:sp>
      <p:sp>
        <p:nvSpPr>
          <p:cNvPr id="280" name="橢圓 4"/>
          <p:cNvSpPr/>
          <p:nvPr/>
        </p:nvSpPr>
        <p:spPr>
          <a:xfrm>
            <a:off x="3412292" y="4797153"/>
            <a:ext cx="1036825" cy="657361"/>
          </a:xfrm>
          <a:prstGeom prst="ellipse">
            <a:avLst/>
          </a:prstGeom>
          <a:solidFill>
            <a:schemeClr val="accent2">
              <a:alpha val="35000"/>
            </a:schemeClr>
          </a:solidFill>
          <a:ln w="12700">
            <a:miter lim="400000"/>
          </a:ln>
        </p:spPr>
        <p:txBody>
          <a:bodyPr lIns="45719" rIns="45719" anchor="ctr"/>
          <a:lstStyle/>
          <a:p>
            <a:pPr defTabSz="909457">
              <a:defRPr>
                <a:solidFill>
                  <a:srgbClr val="FFFFFF"/>
                </a:solidFill>
              </a:defRPr>
            </a:pPr>
            <a:endParaRPr/>
          </a:p>
        </p:txBody>
      </p:sp>
      <p:sp>
        <p:nvSpPr>
          <p:cNvPr id="281" name="文字方塊 32"/>
          <p:cNvSpPr txBox="1"/>
          <p:nvPr/>
        </p:nvSpPr>
        <p:spPr>
          <a:xfrm>
            <a:off x="65983" y="1031753"/>
            <a:ext cx="2861200" cy="1015663"/>
          </a:xfrm>
          <a:prstGeom prst="rect">
            <a:avLst/>
          </a:prstGeom>
          <a:solidFill>
            <a:schemeClr val="bg1"/>
          </a:solidFill>
          <a:ln w="25400">
            <a:solidFill>
              <a:schemeClr val="accent2"/>
            </a:solidFill>
          </a:ln>
          <a:extLst>
            <a:ext uri="{C572A759-6A51-4108-AA02-DFA0A04FC94B}">
              <ma14:wrappingTextBoxFlag xmlns:ma14="http://schemas.microsoft.com/office/mac/drawingml/2011/main" xmlns="" val="1"/>
            </a:ext>
          </a:extLst>
        </p:spPr>
        <p:txBody>
          <a:bodyPr wrap="square" lIns="45719" rIns="45719">
            <a:spAutoFit/>
          </a:bodyPr>
          <a:lstStyle/>
          <a:p>
            <a:pPr>
              <a:defRPr sz="2000" b="1">
                <a:solidFill>
                  <a:srgbClr val="C00000"/>
                </a:solidFill>
                <a:latin typeface="Microsoft JhengHei"/>
                <a:ea typeface="Microsoft JhengHei"/>
                <a:cs typeface="Microsoft JhengHei"/>
                <a:sym typeface="Microsoft JhengHei"/>
              </a:defRPr>
            </a:pPr>
            <a:r>
              <a:rPr dirty="0" smtClean="0"/>
              <a:t>案情1：</a:t>
            </a:r>
            <a:r>
              <a:rPr dirty="0" smtClean="0">
                <a:solidFill>
                  <a:srgbClr val="7030A0"/>
                </a:solidFill>
              </a:rPr>
              <a:t>保定市</a:t>
            </a:r>
            <a:r>
              <a:rPr lang="en-US" dirty="0" smtClean="0">
                <a:solidFill>
                  <a:srgbClr val="E46C0A"/>
                </a:solidFill>
              </a:rPr>
              <a:t>-</a:t>
            </a:r>
            <a:r>
              <a:rPr dirty="0" smtClean="0">
                <a:solidFill>
                  <a:srgbClr val="E46C0A"/>
                </a:solidFill>
              </a:rPr>
              <a:t>螽縣</a:t>
            </a:r>
          </a:p>
          <a:p>
            <a:pPr>
              <a:defRPr sz="2000">
                <a:latin typeface="Microsoft JhengHei"/>
                <a:ea typeface="Microsoft JhengHei"/>
                <a:cs typeface="Microsoft JhengHei"/>
                <a:sym typeface="Microsoft JhengHei"/>
              </a:defRPr>
            </a:pPr>
            <a:r>
              <a:rPr dirty="0" err="1" smtClean="0"/>
              <a:t>蠡縣教育局要學生家長</a:t>
            </a:r>
            <a:endParaRPr lang="en-US" dirty="0" smtClean="0"/>
          </a:p>
          <a:p>
            <a:pPr>
              <a:defRPr sz="2000">
                <a:latin typeface="Microsoft JhengHei"/>
                <a:ea typeface="Microsoft JhengHei"/>
                <a:cs typeface="Microsoft JhengHei"/>
                <a:sym typeface="Microsoft JhengHei"/>
              </a:defRPr>
            </a:pPr>
            <a:r>
              <a:rPr dirty="0" smtClean="0"/>
              <a:t>簽</a:t>
            </a:r>
            <a:r>
              <a:rPr lang="zh-TW" altLang="en-US" dirty="0" smtClean="0"/>
              <a:t>屬汙衊大法的文件</a:t>
            </a:r>
            <a:endParaRPr lang="en-US" dirty="0" smtClean="0"/>
          </a:p>
        </p:txBody>
      </p:sp>
      <p:sp>
        <p:nvSpPr>
          <p:cNvPr id="282" name="直線接點 16"/>
          <p:cNvSpPr/>
          <p:nvPr/>
        </p:nvSpPr>
        <p:spPr>
          <a:xfrm>
            <a:off x="2927182" y="1700808"/>
            <a:ext cx="970221" cy="1228515"/>
          </a:xfrm>
          <a:prstGeom prst="line">
            <a:avLst/>
          </a:prstGeom>
          <a:ln w="25400">
            <a:solidFill>
              <a:schemeClr val="accent5"/>
            </a:solidFill>
          </a:ln>
          <a:effectLst>
            <a:outerShdw blurRad="38100" dist="20000" dir="5400000" rotWithShape="0">
              <a:srgbClr val="000000">
                <a:alpha val="38000"/>
              </a:srgbClr>
            </a:outerShdw>
          </a:effectLst>
        </p:spPr>
        <p:txBody>
          <a:bodyPr lIns="45719" rIns="45719"/>
          <a:lstStyle/>
          <a:p>
            <a:endParaRPr/>
          </a:p>
        </p:txBody>
      </p:sp>
      <p:sp>
        <p:nvSpPr>
          <p:cNvPr id="14" name="文字方塊 13"/>
          <p:cNvSpPr txBox="1"/>
          <p:nvPr/>
        </p:nvSpPr>
        <p:spPr>
          <a:xfrm>
            <a:off x="5574054" y="5085184"/>
            <a:ext cx="1342770" cy="36933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09488" rtl="0" fontAlgn="auto" latinLnBrk="0" hangingPunct="0">
              <a:lnSpc>
                <a:spcPct val="100000"/>
              </a:lnSpc>
              <a:spcBef>
                <a:spcPts val="0"/>
              </a:spcBef>
              <a:spcAft>
                <a:spcPts val="0"/>
              </a:spcAft>
              <a:buClrTx/>
              <a:buSzTx/>
              <a:buFontTx/>
              <a:buNone/>
              <a:tabLst/>
            </a:pPr>
            <a:endParaRPr kumimoji="0" lang="zh-TW" altLang="en-US" sz="1800" b="0" i="0" u="none" strike="noStrike" cap="none" spc="0" normalizeH="0" baseline="0" dirty="0">
              <a:ln>
                <a:noFill/>
              </a:ln>
              <a:solidFill>
                <a:srgbClr val="000000"/>
              </a:solidFill>
              <a:effectLst/>
              <a:uFillTx/>
              <a:latin typeface="+mj-lt"/>
              <a:ea typeface="+mj-ea"/>
              <a:cs typeface="+mj-cs"/>
              <a:sym typeface="Calibri"/>
            </a:endParaRPr>
          </a:p>
        </p:txBody>
      </p:sp>
      <p:sp>
        <p:nvSpPr>
          <p:cNvPr id="273" name="文字方塊 18"/>
          <p:cNvSpPr txBox="1"/>
          <p:nvPr/>
        </p:nvSpPr>
        <p:spPr>
          <a:xfrm>
            <a:off x="6012160" y="3631685"/>
            <a:ext cx="3023017" cy="3170099"/>
          </a:xfrm>
          <a:prstGeom prst="rect">
            <a:avLst/>
          </a:prstGeom>
          <a:solidFill>
            <a:schemeClr val="bg1"/>
          </a:solidFill>
          <a:ln w="25400">
            <a:solidFill>
              <a:schemeClr val="accent2"/>
            </a:solidFill>
          </a:ln>
          <a:extLst>
            <a:ext uri="{C572A759-6A51-4108-AA02-DFA0A04FC94B}">
              <ma14:wrappingTextBoxFlag xmlns:ma14="http://schemas.microsoft.com/office/mac/drawingml/2011/main" xmlns="" val="1"/>
            </a:ext>
          </a:extLst>
        </p:spPr>
        <p:txBody>
          <a:bodyPr wrap="square" lIns="45719" rIns="45719">
            <a:spAutoFit/>
          </a:bodyPr>
          <a:lstStyle/>
          <a:p>
            <a:pPr>
              <a:defRPr sz="2000" b="1">
                <a:solidFill>
                  <a:srgbClr val="C00000"/>
                </a:solidFill>
                <a:latin typeface="Microsoft JhengHei"/>
                <a:ea typeface="Microsoft JhengHei"/>
                <a:cs typeface="Microsoft JhengHei"/>
                <a:sym typeface="Microsoft JhengHei"/>
              </a:defRPr>
            </a:pPr>
            <a:r>
              <a:rPr lang="zh-TW" altLang="en-US" dirty="0" smtClean="0">
                <a:solidFill>
                  <a:srgbClr val="7030A0"/>
                </a:solidFill>
              </a:rPr>
              <a:t>邯鄲市</a:t>
            </a:r>
            <a:endParaRPr lang="en-US" altLang="zh-TW" dirty="0" smtClean="0">
              <a:solidFill>
                <a:srgbClr val="7030A0"/>
              </a:solidFill>
            </a:endParaRPr>
          </a:p>
          <a:p>
            <a:pPr>
              <a:defRPr sz="2000" b="1">
                <a:solidFill>
                  <a:srgbClr val="C00000"/>
                </a:solidFill>
                <a:latin typeface="Microsoft JhengHei"/>
                <a:ea typeface="Microsoft JhengHei"/>
                <a:cs typeface="Microsoft JhengHei"/>
                <a:sym typeface="Microsoft JhengHei"/>
              </a:defRPr>
            </a:pPr>
            <a:endParaRPr lang="en-US" dirty="0" smtClean="0">
              <a:solidFill>
                <a:schemeClr val="accent6">
                  <a:lumMod val="75000"/>
                </a:schemeClr>
              </a:solidFill>
            </a:endParaRPr>
          </a:p>
          <a:p>
            <a:pPr>
              <a:defRPr sz="2000" b="1">
                <a:solidFill>
                  <a:srgbClr val="C00000"/>
                </a:solidFill>
                <a:latin typeface="Microsoft JhengHei"/>
                <a:ea typeface="Microsoft JhengHei"/>
                <a:cs typeface="Microsoft JhengHei"/>
                <a:sym typeface="Microsoft JhengHei"/>
              </a:defRPr>
            </a:pPr>
            <a:r>
              <a:rPr dirty="0" smtClean="0"/>
              <a:t>案情</a:t>
            </a:r>
            <a:r>
              <a:rPr dirty="0"/>
              <a:t>5：</a:t>
            </a:r>
            <a:r>
              <a:rPr dirty="0">
                <a:solidFill>
                  <a:srgbClr val="E46C0A"/>
                </a:solidFill>
              </a:rPr>
              <a:t>曲周縣</a:t>
            </a:r>
          </a:p>
          <a:p>
            <a:pPr>
              <a:defRPr sz="2000">
                <a:latin typeface="Microsoft JhengHei"/>
                <a:ea typeface="Microsoft JhengHei"/>
                <a:cs typeface="Microsoft JhengHei"/>
                <a:sym typeface="Microsoft JhengHei"/>
              </a:defRPr>
            </a:pPr>
            <a:r>
              <a:rPr lang="zh-TW" altLang="en-US" dirty="0"/>
              <a:t>學校</a:t>
            </a:r>
            <a:r>
              <a:rPr dirty="0" err="1" smtClean="0"/>
              <a:t>讓學生家長</a:t>
            </a:r>
            <a:r>
              <a:rPr lang="zh-TW" altLang="en-US" dirty="0" smtClean="0"/>
              <a:t>參與</a:t>
            </a:r>
            <a:endParaRPr lang="en-US" altLang="zh-TW" dirty="0" smtClean="0"/>
          </a:p>
          <a:p>
            <a:pPr>
              <a:defRPr sz="2000">
                <a:latin typeface="Microsoft JhengHei"/>
                <a:ea typeface="Microsoft JhengHei"/>
                <a:cs typeface="Microsoft JhengHei"/>
                <a:sym typeface="Microsoft JhengHei"/>
              </a:defRPr>
            </a:pPr>
            <a:r>
              <a:rPr dirty="0" err="1" smtClean="0"/>
              <a:t>簽名</a:t>
            </a:r>
            <a:r>
              <a:rPr lang="zh-TW" altLang="en-US" dirty="0" smtClean="0"/>
              <a:t>汙衊大法的</a:t>
            </a:r>
            <a:r>
              <a:rPr dirty="0" err="1" smtClean="0"/>
              <a:t>活動</a:t>
            </a:r>
            <a:endParaRPr lang="en-US" dirty="0" smtClean="0"/>
          </a:p>
          <a:p>
            <a:pPr>
              <a:defRPr sz="2000">
                <a:latin typeface="Microsoft JhengHei"/>
                <a:ea typeface="Microsoft JhengHei"/>
                <a:cs typeface="Microsoft JhengHei"/>
                <a:sym typeface="Microsoft JhengHei"/>
              </a:defRPr>
            </a:pPr>
            <a:r>
              <a:rPr dirty="0" smtClean="0"/>
              <a:t> </a:t>
            </a:r>
            <a:endParaRPr dirty="0"/>
          </a:p>
          <a:p>
            <a:pPr>
              <a:defRPr sz="2000" b="1">
                <a:solidFill>
                  <a:srgbClr val="C00000"/>
                </a:solidFill>
                <a:latin typeface="Microsoft JhengHei"/>
                <a:ea typeface="Microsoft JhengHei"/>
                <a:cs typeface="Microsoft JhengHei"/>
                <a:sym typeface="Microsoft JhengHei"/>
              </a:defRPr>
            </a:pPr>
            <a:r>
              <a:rPr dirty="0"/>
              <a:t>案情6：</a:t>
            </a:r>
            <a:r>
              <a:rPr dirty="0" smtClean="0">
                <a:solidFill>
                  <a:srgbClr val="E46C0A"/>
                </a:solidFill>
              </a:rPr>
              <a:t>武安市</a:t>
            </a:r>
            <a:endParaRPr lang="en-US" dirty="0" smtClean="0">
              <a:solidFill>
                <a:srgbClr val="E46C0A"/>
              </a:solidFill>
            </a:endParaRPr>
          </a:p>
          <a:p>
            <a:pPr>
              <a:defRPr sz="2000">
                <a:latin typeface="Microsoft JhengHei"/>
                <a:ea typeface="Microsoft JhengHei"/>
                <a:cs typeface="Microsoft JhengHei"/>
                <a:sym typeface="Microsoft JhengHei"/>
              </a:defRPr>
            </a:pPr>
            <a:r>
              <a:rPr lang="zh-TW" altLang="en-US" sz="2000" dirty="0">
                <a:latin typeface="Microsoft JhengHei"/>
                <a:ea typeface="Microsoft JhengHei"/>
                <a:cs typeface="Microsoft JhengHei"/>
              </a:rPr>
              <a:t>武安市委宣傳部發出</a:t>
            </a:r>
            <a:endParaRPr lang="en-US" altLang="zh-TW" sz="2000" dirty="0">
              <a:latin typeface="Microsoft JhengHei"/>
              <a:ea typeface="Microsoft JhengHei"/>
              <a:cs typeface="Microsoft JhengHei"/>
            </a:endParaRPr>
          </a:p>
          <a:p>
            <a:pPr>
              <a:defRPr sz="2000">
                <a:latin typeface="Microsoft JhengHei"/>
                <a:ea typeface="Microsoft JhengHei"/>
                <a:cs typeface="Microsoft JhengHei"/>
                <a:sym typeface="Microsoft JhengHei"/>
              </a:defRPr>
            </a:pPr>
            <a:r>
              <a:rPr lang="en-US" altLang="zh-TW" sz="2000" dirty="0" smtClean="0">
                <a:latin typeface="Microsoft JhengHei"/>
                <a:ea typeface="Microsoft JhengHei"/>
                <a:cs typeface="Microsoft JhengHei"/>
              </a:rPr>
              <a:t>〝</a:t>
            </a:r>
            <a:r>
              <a:rPr lang="zh-TW" altLang="en-US" sz="2000" dirty="0" smtClean="0">
                <a:latin typeface="Microsoft JhengHei"/>
                <a:ea typeface="Microsoft JhengHei"/>
                <a:cs typeface="Microsoft JhengHei"/>
              </a:rPr>
              <a:t>舉</a:t>
            </a:r>
            <a:r>
              <a:rPr lang="zh-TW" altLang="en-US" sz="2000" dirty="0">
                <a:latin typeface="Microsoft JhengHei"/>
                <a:ea typeface="Microsoft JhengHei"/>
                <a:cs typeface="Microsoft JhengHei"/>
              </a:rPr>
              <a:t>報法輪功學員張貼</a:t>
            </a:r>
            <a:r>
              <a:rPr lang="zh-TW" altLang="en-US" sz="2000" dirty="0" smtClean="0">
                <a:latin typeface="Microsoft JhengHei"/>
                <a:ea typeface="Microsoft JhengHei"/>
                <a:cs typeface="Microsoft JhengHei"/>
              </a:rPr>
              <a:t>資料獎勵</a:t>
            </a:r>
            <a:r>
              <a:rPr lang="zh-TW" altLang="en-US" sz="2000" dirty="0">
                <a:latin typeface="Microsoft JhengHei"/>
                <a:ea typeface="Microsoft JhengHei"/>
                <a:cs typeface="Microsoft JhengHei"/>
              </a:rPr>
              <a:t>兩萬</a:t>
            </a:r>
            <a:r>
              <a:rPr lang="zh-TW" altLang="en-US" sz="2000" dirty="0" smtClean="0">
                <a:latin typeface="Microsoft JhengHei"/>
                <a:ea typeface="Microsoft JhengHei"/>
                <a:cs typeface="Microsoft JhengHei"/>
              </a:rPr>
              <a:t>元</a:t>
            </a:r>
            <a:r>
              <a:rPr lang="en-US" altLang="zh-TW" sz="2000" dirty="0" smtClean="0">
                <a:latin typeface="Microsoft JhengHei"/>
                <a:ea typeface="Microsoft JhengHei"/>
                <a:cs typeface="Microsoft JhengHei"/>
              </a:rPr>
              <a:t>〞</a:t>
            </a:r>
            <a:r>
              <a:rPr lang="zh-TW" altLang="en-US" sz="2000" dirty="0" smtClean="0">
                <a:latin typeface="Microsoft JhengHei"/>
                <a:ea typeface="Microsoft JhengHei"/>
                <a:cs typeface="Microsoft JhengHei"/>
              </a:rPr>
              <a:t>的</a:t>
            </a:r>
            <a:r>
              <a:rPr lang="zh-TW" altLang="en-US" sz="2000" dirty="0">
                <a:latin typeface="Microsoft JhengHei"/>
                <a:ea typeface="Microsoft JhengHei"/>
                <a:cs typeface="Microsoft JhengHei"/>
              </a:rPr>
              <a:t>通告</a:t>
            </a:r>
            <a:endParaRPr sz="2000" dirty="0">
              <a:latin typeface="Microsoft JhengHei"/>
              <a:ea typeface="Microsoft JhengHei"/>
              <a:cs typeface="Microsoft JhengHei"/>
            </a:endParaRPr>
          </a:p>
        </p:txBody>
      </p:sp>
      <p:cxnSp>
        <p:nvCxnSpPr>
          <p:cNvPr id="272" name="直線接點 16"/>
          <p:cNvCxnSpPr>
            <a:stCxn id="280" idx="6"/>
            <a:endCxn id="273" idx="1"/>
          </p:cNvCxnSpPr>
          <p:nvPr/>
        </p:nvCxnSpPr>
        <p:spPr>
          <a:xfrm>
            <a:off x="4449117" y="5125834"/>
            <a:ext cx="1563043" cy="90901"/>
          </a:xfrm>
          <a:prstGeom prst="straightConnector1">
            <a:avLst/>
          </a:prstGeom>
          <a:ln w="25400">
            <a:solidFill>
              <a:schemeClr val="accent5"/>
            </a:solidFill>
          </a:ln>
          <a:effectLst>
            <a:outerShdw blurRad="38100" dist="20000" dir="5400000" rotWithShape="0">
              <a:srgbClr val="000000">
                <a:alpha val="38000"/>
              </a:srgbClr>
            </a:outerShdw>
          </a:effectLst>
        </p:spPr>
      </p:cxn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矩形 7"/>
          <p:cNvSpPr/>
          <p:nvPr/>
        </p:nvSpPr>
        <p:spPr>
          <a:xfrm>
            <a:off x="225792" y="848935"/>
            <a:ext cx="8786543" cy="5119535"/>
          </a:xfrm>
          <a:prstGeom prst="rect">
            <a:avLst/>
          </a:prstGeom>
          <a:solidFill>
            <a:srgbClr val="FFFFFF"/>
          </a:solidFill>
          <a:ln w="12700">
            <a:miter lim="400000"/>
          </a:ln>
        </p:spPr>
        <p:txBody>
          <a:bodyPr lIns="45719" rIns="45719" anchor="ctr"/>
          <a:lstStyle/>
          <a:p>
            <a:pPr defTabSz="909457">
              <a:defRPr>
                <a:latin typeface="Microsoft JhengHei"/>
                <a:ea typeface="Microsoft JhengHei"/>
                <a:cs typeface="Microsoft JhengHei"/>
                <a:sym typeface="Microsoft JhengHei"/>
              </a:defRPr>
            </a:pPr>
            <a:endParaRPr/>
          </a:p>
        </p:txBody>
      </p:sp>
      <p:sp>
        <p:nvSpPr>
          <p:cNvPr id="285" name="矩形 10"/>
          <p:cNvSpPr txBox="1"/>
          <p:nvPr/>
        </p:nvSpPr>
        <p:spPr>
          <a:xfrm>
            <a:off x="94127" y="1011914"/>
            <a:ext cx="8918207" cy="5570247"/>
          </a:xfrm>
          <a:prstGeom prst="rect">
            <a:avLst/>
          </a:prstGeom>
          <a:ln w="12700">
            <a:miter lim="400000"/>
          </a:ln>
          <a:extLst>
            <a:ext uri="{C572A759-6A51-4108-AA02-DFA0A04FC94B}">
              <ma14:wrappingTextBoxFlag xmlns:ma14="http://schemas.microsoft.com/office/mac/drawingml/2011/main" xmlns="" val="1"/>
            </a:ext>
          </a:extLst>
        </p:spPr>
        <p:txBody>
          <a:bodyPr lIns="45468" tIns="45468" rIns="45468" bIns="45468">
            <a:spAutoFit/>
          </a:bodyPr>
          <a:lstStyle/>
          <a:p>
            <a:pPr defTabSz="909457">
              <a:defRPr sz="2200" b="1">
                <a:latin typeface="Microsoft JhengHei"/>
                <a:ea typeface="Microsoft JhengHei"/>
                <a:cs typeface="Microsoft JhengHei"/>
                <a:sym typeface="Microsoft JhengHei"/>
              </a:defRPr>
            </a:pPr>
            <a:r>
              <a:rPr sz="2200" dirty="0" err="1"/>
              <a:t>性質：</a:t>
            </a:r>
            <a:r>
              <a:rPr sz="2200" dirty="0" err="1">
                <a:solidFill>
                  <a:srgbClr val="C00000"/>
                </a:solidFill>
              </a:rPr>
              <a:t>污衊簽名活動</a:t>
            </a:r>
            <a:endParaRPr sz="2200" dirty="0">
              <a:solidFill>
                <a:srgbClr val="C00000"/>
              </a:solidFill>
            </a:endParaRPr>
          </a:p>
          <a:p>
            <a:pPr defTabSz="909457">
              <a:defRPr sz="2200" b="1">
                <a:latin typeface="Microsoft JhengHei"/>
                <a:ea typeface="Microsoft JhengHei"/>
                <a:cs typeface="Microsoft JhengHei"/>
                <a:sym typeface="Microsoft JhengHei"/>
              </a:defRPr>
            </a:pPr>
            <a:endParaRPr sz="2200" dirty="0"/>
          </a:p>
          <a:p>
            <a:pPr defTabSz="909457">
              <a:defRPr sz="2200" b="1">
                <a:latin typeface="Microsoft JhengHei"/>
                <a:ea typeface="Microsoft JhengHei"/>
                <a:cs typeface="Microsoft JhengHei"/>
                <a:sym typeface="Microsoft JhengHei"/>
              </a:defRPr>
            </a:pPr>
            <a:r>
              <a:rPr sz="2200" dirty="0" err="1"/>
              <a:t>情況</a:t>
            </a:r>
            <a:r>
              <a:rPr sz="2200" dirty="0"/>
              <a:t>：</a:t>
            </a:r>
          </a:p>
          <a:p>
            <a:pPr>
              <a:defRPr sz="2200">
                <a:latin typeface="Microsoft JhengHei"/>
                <a:ea typeface="Microsoft JhengHei"/>
                <a:cs typeface="Microsoft JhengHei"/>
                <a:sym typeface="Microsoft JhengHei"/>
              </a:defRPr>
            </a:pPr>
            <a:endParaRPr sz="2200" dirty="0"/>
          </a:p>
          <a:p>
            <a:pPr>
              <a:defRPr sz="2400">
                <a:latin typeface="Microsoft JhengHei"/>
                <a:ea typeface="Microsoft JhengHei"/>
                <a:cs typeface="Microsoft JhengHei"/>
                <a:sym typeface="Microsoft JhengHei"/>
              </a:defRPr>
            </a:pPr>
            <a:r>
              <a:rPr lang="zh-TW" altLang="en-US" sz="2200" dirty="0"/>
              <a:t>河北省</a:t>
            </a:r>
            <a:r>
              <a:rPr lang="zh-TW" altLang="en-US" sz="2200" dirty="0">
                <a:solidFill>
                  <a:srgbClr val="FF0000"/>
                </a:solidFill>
              </a:rPr>
              <a:t>保定市蠡縣</a:t>
            </a:r>
            <a:r>
              <a:rPr lang="zh-TW" altLang="en-US" sz="2200" dirty="0" smtClean="0">
                <a:solidFill>
                  <a:srgbClr val="FF0000"/>
                </a:solidFill>
              </a:rPr>
              <a:t>教育局</a:t>
            </a:r>
            <a:r>
              <a:rPr lang="zh-TW" altLang="en-US" sz="2200" dirty="0" smtClean="0"/>
              <a:t>跟著</a:t>
            </a:r>
            <a:r>
              <a:rPr lang="zh-TW" altLang="en-US" sz="2200" dirty="0">
                <a:solidFill>
                  <a:srgbClr val="FF0000"/>
                </a:solidFill>
              </a:rPr>
              <a:t>石家莊</a:t>
            </a:r>
            <a:r>
              <a:rPr lang="zh-TW" altLang="en-US" sz="2200" dirty="0" smtClean="0">
                <a:solidFill>
                  <a:srgbClr val="FF0000"/>
                </a:solidFill>
              </a:rPr>
              <a:t>教育局</a:t>
            </a:r>
            <a:r>
              <a:rPr lang="zh-TW" altLang="en-US" sz="2200" dirty="0" smtClean="0"/>
              <a:t>搞了</a:t>
            </a:r>
            <a:endParaRPr lang="en-US" altLang="zh-TW" sz="2200" dirty="0" smtClean="0"/>
          </a:p>
          <a:p>
            <a:pPr>
              <a:defRPr sz="2400">
                <a:latin typeface="Microsoft JhengHei"/>
                <a:ea typeface="Microsoft JhengHei"/>
                <a:cs typeface="Microsoft JhengHei"/>
                <a:sym typeface="Microsoft JhengHei"/>
              </a:defRPr>
            </a:pPr>
            <a:endParaRPr lang="en-US" altLang="zh-TW" sz="2200" dirty="0"/>
          </a:p>
          <a:p>
            <a:pPr>
              <a:defRPr sz="2400">
                <a:latin typeface="Microsoft JhengHei"/>
                <a:ea typeface="Microsoft JhengHei"/>
                <a:cs typeface="Microsoft JhengHei"/>
                <a:sym typeface="Microsoft JhengHei"/>
              </a:defRPr>
            </a:pPr>
            <a:r>
              <a:rPr lang="zh-TW" altLang="en-US" sz="2400" b="1" u="sng" dirty="0">
                <a:solidFill>
                  <a:srgbClr val="7030A0"/>
                </a:solidFill>
              </a:rPr>
              <a:t>註：蠡县；</a:t>
            </a:r>
            <a:r>
              <a:rPr lang="zh-CN" altLang="en-US" sz="2400" b="1" u="sng" dirty="0">
                <a:solidFill>
                  <a:srgbClr val="7030A0"/>
                </a:solidFill>
                <a:sym typeface="Microsoft JhengHei"/>
              </a:rPr>
              <a:t>汉语拼音：</a:t>
            </a:r>
            <a:r>
              <a:rPr lang="en-US" altLang="zh-CN" sz="2400" b="1" u="sng" dirty="0" err="1">
                <a:solidFill>
                  <a:srgbClr val="7030A0"/>
                </a:solidFill>
                <a:sym typeface="Microsoft JhengHei"/>
              </a:rPr>
              <a:t>Lǐ</a:t>
            </a:r>
            <a:r>
              <a:rPr lang="en-US" altLang="zh-CN" sz="2400" b="1" u="sng" dirty="0">
                <a:solidFill>
                  <a:srgbClr val="7030A0"/>
                </a:solidFill>
                <a:sym typeface="Microsoft JhengHei"/>
              </a:rPr>
              <a:t> </a:t>
            </a:r>
            <a:r>
              <a:rPr lang="en-US" altLang="zh-CN" sz="2400" b="1" u="sng" dirty="0" err="1">
                <a:solidFill>
                  <a:srgbClr val="7030A0"/>
                </a:solidFill>
                <a:sym typeface="Microsoft JhengHei"/>
              </a:rPr>
              <a:t>xìan</a:t>
            </a:r>
            <a:r>
              <a:rPr lang="zh-TW" altLang="en-US" sz="2400" b="1" u="sng" dirty="0">
                <a:solidFill>
                  <a:srgbClr val="7030A0"/>
                </a:solidFill>
                <a:sym typeface="Microsoft JhengHei"/>
              </a:rPr>
              <a:t>；</a:t>
            </a:r>
            <a:r>
              <a:rPr lang="zh-CN" altLang="en-US" sz="2400" b="1" u="sng" dirty="0">
                <a:solidFill>
                  <a:srgbClr val="7030A0"/>
                </a:solidFill>
                <a:sym typeface="Microsoft JhengHei"/>
              </a:rPr>
              <a:t>注音符号：ㄌㄧˇ ㄒㄧㄢ</a:t>
            </a:r>
            <a:r>
              <a:rPr lang="zh-CN" altLang="en-US" sz="2400" b="1" u="sng" dirty="0" smtClean="0">
                <a:solidFill>
                  <a:srgbClr val="7030A0"/>
                </a:solidFill>
                <a:sym typeface="Microsoft JhengHei"/>
              </a:rPr>
              <a:t>ˋ</a:t>
            </a:r>
            <a:endParaRPr lang="en-US" altLang="zh-TW" sz="2200" b="1" u="sng" dirty="0" smtClean="0"/>
          </a:p>
          <a:p>
            <a:pPr>
              <a:defRPr sz="2400">
                <a:latin typeface="Microsoft JhengHei"/>
                <a:ea typeface="Microsoft JhengHei"/>
                <a:cs typeface="Microsoft JhengHei"/>
                <a:sym typeface="Microsoft JhengHei"/>
              </a:defRPr>
            </a:pPr>
            <a:endParaRPr lang="en-US" altLang="zh-TW" sz="2200" dirty="0" smtClean="0"/>
          </a:p>
          <a:p>
            <a:pPr>
              <a:defRPr sz="2400">
                <a:latin typeface="Microsoft JhengHei"/>
                <a:ea typeface="Microsoft JhengHei"/>
                <a:cs typeface="Microsoft JhengHei"/>
                <a:sym typeface="Microsoft JhengHei"/>
              </a:defRPr>
            </a:pPr>
            <a:r>
              <a:rPr lang="zh-TW" altLang="en-US" sz="2200" dirty="0" smtClean="0"/>
              <a:t>一個</a:t>
            </a:r>
            <a:r>
              <a:rPr lang="zh-TW" altLang="en-US" sz="2200" dirty="0"/>
              <a:t>誹謗法輪功的簽名活動</a:t>
            </a:r>
            <a:r>
              <a:rPr lang="zh-TW" altLang="en-US" sz="2200" dirty="0" smtClean="0"/>
              <a:t>，</a:t>
            </a:r>
            <a:r>
              <a:rPr lang="zh-TW" altLang="en-US" sz="2200" dirty="0" smtClean="0">
                <a:solidFill>
                  <a:srgbClr val="FF0000"/>
                </a:solidFill>
              </a:rPr>
              <a:t>叫</a:t>
            </a:r>
            <a:r>
              <a:rPr lang="zh-TW" altLang="en-US" sz="2200" dirty="0">
                <a:solidFill>
                  <a:srgbClr val="FF0000"/>
                </a:solidFill>
              </a:rPr>
              <a:t>“對</a:t>
            </a:r>
            <a:r>
              <a:rPr lang="en-US" altLang="zh-TW" sz="2200" dirty="0">
                <a:solidFill>
                  <a:srgbClr val="FF0000"/>
                </a:solidFill>
              </a:rPr>
              <a:t>X</a:t>
            </a:r>
            <a:r>
              <a:rPr lang="zh-TW" altLang="en-US" sz="2200" dirty="0">
                <a:solidFill>
                  <a:srgbClr val="FF0000"/>
                </a:solidFill>
              </a:rPr>
              <a:t>教說不”</a:t>
            </a:r>
            <a:r>
              <a:rPr lang="zh-TW" altLang="en-US" sz="2200" dirty="0" smtClean="0">
                <a:solidFill>
                  <a:srgbClr val="FF0000"/>
                </a:solidFill>
              </a:rPr>
              <a:t>，</a:t>
            </a:r>
            <a:endParaRPr lang="en-US" altLang="zh-TW" sz="2200" dirty="0" smtClean="0">
              <a:solidFill>
                <a:srgbClr val="FF0000"/>
              </a:solidFill>
            </a:endParaRPr>
          </a:p>
          <a:p>
            <a:pPr>
              <a:defRPr sz="2400">
                <a:latin typeface="Microsoft JhengHei"/>
                <a:ea typeface="Microsoft JhengHei"/>
                <a:cs typeface="Microsoft JhengHei"/>
                <a:sym typeface="Microsoft JhengHei"/>
              </a:defRPr>
            </a:pPr>
            <a:endParaRPr lang="en-US" altLang="zh-TW" sz="2200" dirty="0" smtClean="0"/>
          </a:p>
          <a:p>
            <a:pPr>
              <a:defRPr sz="2400">
                <a:latin typeface="Microsoft JhengHei"/>
                <a:ea typeface="Microsoft JhengHei"/>
                <a:cs typeface="Microsoft JhengHei"/>
                <a:sym typeface="Microsoft JhengHei"/>
              </a:defRPr>
            </a:pPr>
            <a:r>
              <a:rPr lang="zh-TW" altLang="en-US" sz="2200" dirty="0" smtClean="0"/>
              <a:t>要求下屬的各個學校、班級</a:t>
            </a:r>
            <a:r>
              <a:rPr lang="zh-TW" altLang="en-US" sz="2200" dirty="0"/>
              <a:t>都要搞</a:t>
            </a:r>
            <a:r>
              <a:rPr lang="zh-TW" altLang="en-US" sz="2200" dirty="0" smtClean="0"/>
              <a:t>。</a:t>
            </a:r>
            <a:endParaRPr lang="en-US" altLang="zh-TW" sz="2200" dirty="0" smtClean="0"/>
          </a:p>
          <a:p>
            <a:pPr>
              <a:defRPr sz="2400">
                <a:latin typeface="Microsoft JhengHei"/>
                <a:ea typeface="Microsoft JhengHei"/>
                <a:cs typeface="Microsoft JhengHei"/>
                <a:sym typeface="Microsoft JhengHei"/>
              </a:defRPr>
            </a:pPr>
            <a:endParaRPr lang="en-US" altLang="zh-TW" sz="2200" dirty="0"/>
          </a:p>
          <a:p>
            <a:pPr>
              <a:defRPr sz="2400">
                <a:latin typeface="Microsoft JhengHei"/>
                <a:ea typeface="Microsoft JhengHei"/>
                <a:cs typeface="Microsoft JhengHei"/>
                <a:sym typeface="Microsoft JhengHei"/>
              </a:defRPr>
            </a:pPr>
            <a:r>
              <a:rPr lang="zh-TW" altLang="en-US" sz="2200" dirty="0" smtClean="0"/>
              <a:t>班主任</a:t>
            </a:r>
            <a:r>
              <a:rPr lang="zh-TW" altLang="en-US" sz="2200" dirty="0"/>
              <a:t>要求學生的雙方家長都要用家長的</a:t>
            </a:r>
            <a:r>
              <a:rPr lang="zh-TW" altLang="en-US" sz="2200" dirty="0">
                <a:solidFill>
                  <a:srgbClr val="FF0000"/>
                </a:solidFill>
              </a:rPr>
              <a:t>微信號</a:t>
            </a:r>
            <a:r>
              <a:rPr lang="zh-TW" altLang="en-US" sz="2200" dirty="0" smtClean="0"/>
              <a:t>簽名這個</a:t>
            </a:r>
            <a:r>
              <a:rPr lang="zh-TW" altLang="en-US" sz="2200" dirty="0"/>
              <a:t>活動</a:t>
            </a:r>
            <a:r>
              <a:rPr lang="zh-TW" altLang="en-US" sz="2200" dirty="0" smtClean="0"/>
              <a:t>，</a:t>
            </a:r>
            <a:endParaRPr lang="en-US" altLang="zh-TW" sz="2200" dirty="0" smtClean="0"/>
          </a:p>
          <a:p>
            <a:pPr>
              <a:defRPr sz="2400">
                <a:latin typeface="Microsoft JhengHei"/>
                <a:ea typeface="Microsoft JhengHei"/>
                <a:cs typeface="Microsoft JhengHei"/>
                <a:sym typeface="Microsoft JhengHei"/>
              </a:defRPr>
            </a:pPr>
            <a:endParaRPr lang="zh-TW" altLang="en-US" sz="2200" dirty="0"/>
          </a:p>
          <a:p>
            <a:pPr>
              <a:defRPr sz="2400">
                <a:latin typeface="Microsoft JhengHei"/>
                <a:ea typeface="Microsoft JhengHei"/>
                <a:cs typeface="Microsoft JhengHei"/>
                <a:sym typeface="Microsoft JhengHei"/>
              </a:defRPr>
            </a:pPr>
            <a:r>
              <a:rPr lang="zh-TW" altLang="en-US" sz="2200" dirty="0" smtClean="0"/>
              <a:t>毒害</a:t>
            </a:r>
            <a:r>
              <a:rPr lang="zh-TW" altLang="en-US" sz="2200" dirty="0"/>
              <a:t>了無數師生和家長。 </a:t>
            </a:r>
          </a:p>
          <a:p>
            <a:pPr>
              <a:defRPr sz="2400">
                <a:latin typeface="Microsoft JhengHei"/>
                <a:ea typeface="Microsoft JhengHei"/>
                <a:cs typeface="Microsoft JhengHei"/>
                <a:sym typeface="Microsoft JhengHei"/>
              </a:defRPr>
            </a:pPr>
            <a:endParaRPr lang="en-US" dirty="0" smtClean="0"/>
          </a:p>
        </p:txBody>
      </p:sp>
      <p:grpSp>
        <p:nvGrpSpPr>
          <p:cNvPr id="288" name="矩形 5"/>
          <p:cNvGrpSpPr/>
          <p:nvPr/>
        </p:nvGrpSpPr>
        <p:grpSpPr>
          <a:xfrm>
            <a:off x="-3" y="-12"/>
            <a:ext cx="9144002" cy="848947"/>
            <a:chOff x="-1" y="-6"/>
            <a:chExt cx="9144001" cy="848945"/>
          </a:xfrm>
        </p:grpSpPr>
        <p:sp>
          <p:nvSpPr>
            <p:cNvPr id="286" name="矩形"/>
            <p:cNvSpPr/>
            <p:nvPr/>
          </p:nvSpPr>
          <p:spPr>
            <a:xfrm>
              <a:off x="-1" y="-6"/>
              <a:ext cx="9144001" cy="848945"/>
            </a:xfrm>
            <a:prstGeom prst="rect">
              <a:avLst/>
            </a:prstGeom>
            <a:solidFill>
              <a:srgbClr val="E46C0A"/>
            </a:solidFill>
            <a:ln w="12700" cap="flat">
              <a:noFill/>
              <a:miter lim="400000"/>
            </a:ln>
            <a:effectLst/>
          </p:spPr>
          <p:txBody>
            <a:bodyPr wrap="square" lIns="45719" tIns="45719" rIns="45719" bIns="45719" numCol="1" anchor="ctr">
              <a:noAutofit/>
            </a:bodyPr>
            <a:lstStyle/>
            <a:p>
              <a:pPr defTabSz="909457">
                <a:defRPr>
                  <a:solidFill>
                    <a:srgbClr val="FFFFFF"/>
                  </a:solidFill>
                </a:defRPr>
              </a:pPr>
              <a:endParaRPr/>
            </a:p>
          </p:txBody>
        </p:sp>
        <p:sp>
          <p:nvSpPr>
            <p:cNvPr id="287" name="9-1. 湖南專案一(株洲市)"/>
            <p:cNvSpPr txBox="1"/>
            <p:nvPr/>
          </p:nvSpPr>
          <p:spPr>
            <a:xfrm>
              <a:off x="-1" y="81809"/>
              <a:ext cx="9144001" cy="68531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p>
              <a:pPr defTabSz="1300480">
                <a:defRPr sz="3600">
                  <a:solidFill>
                    <a:srgbClr val="FFFFFF"/>
                  </a:solidFill>
                  <a:latin typeface="微軟正黑體"/>
                  <a:ea typeface="微軟正黑體"/>
                  <a:cs typeface="微軟正黑體"/>
                  <a:sym typeface="微軟正黑體"/>
                </a:defRPr>
              </a:pPr>
              <a:r>
                <a:rPr lang="en-US" dirty="0" smtClean="0"/>
                <a:t>7</a:t>
              </a:r>
              <a:r>
                <a:rPr dirty="0" smtClean="0"/>
                <a:t>-1</a:t>
              </a:r>
              <a:r>
                <a:rPr dirty="0"/>
                <a:t>.</a:t>
              </a:r>
              <a:r>
                <a:rPr b="1" dirty="0" smtClean="0"/>
                <a:t>保定市</a:t>
              </a:r>
              <a:r>
                <a:rPr lang="en-US" b="1" dirty="0" smtClean="0"/>
                <a:t>-</a:t>
              </a:r>
              <a:r>
                <a:rPr lang="zh-TW" altLang="en-US" b="1" dirty="0"/>
                <a:t>蠡縣</a:t>
              </a:r>
              <a:endParaRPr b="1" dirty="0"/>
            </a:p>
          </p:txBody>
        </p:sp>
      </p:grpSp>
      <p:grpSp>
        <p:nvGrpSpPr>
          <p:cNvPr id="291" name="矩形"/>
          <p:cNvGrpSpPr/>
          <p:nvPr/>
        </p:nvGrpSpPr>
        <p:grpSpPr>
          <a:xfrm>
            <a:off x="7380312" y="42019"/>
            <a:ext cx="1632023" cy="765045"/>
            <a:chOff x="0" y="0"/>
            <a:chExt cx="1632022" cy="765044"/>
          </a:xfrm>
        </p:grpSpPr>
        <p:sp>
          <p:nvSpPr>
            <p:cNvPr id="289" name="矩形"/>
            <p:cNvSpPr/>
            <p:nvPr/>
          </p:nvSpPr>
          <p:spPr>
            <a:xfrm>
              <a:off x="0" y="58484"/>
              <a:ext cx="1632023" cy="648076"/>
            </a:xfrm>
            <a:prstGeom prst="rect">
              <a:avLst/>
            </a:prstGeom>
            <a:solidFill>
              <a:srgbClr val="FFFFFF"/>
            </a:solidFill>
            <a:ln w="38100" cap="flat">
              <a:solidFill>
                <a:schemeClr val="accent6"/>
              </a:solidFill>
              <a:prstDash val="solid"/>
              <a:round/>
            </a:ln>
            <a:effectLst/>
          </p:spPr>
          <p:txBody>
            <a:bodyPr wrap="square" lIns="45719" tIns="45719" rIns="45719" bIns="45719" numCol="1" anchor="ctr">
              <a:noAutofit/>
            </a:bodyPr>
            <a:lstStyle/>
            <a:p>
              <a:pPr algn="ctr" defTabSz="909457">
                <a:defRPr sz="3600" b="1">
                  <a:solidFill>
                    <a:srgbClr val="E46C0A"/>
                  </a:solidFill>
                  <a:latin typeface="微軟正黑體"/>
                  <a:ea typeface="微軟正黑體"/>
                  <a:cs typeface="微軟正黑體"/>
                  <a:sym typeface="微軟正黑體"/>
                </a:defRPr>
              </a:pPr>
              <a:endParaRPr/>
            </a:p>
          </p:txBody>
        </p:sp>
        <p:sp>
          <p:nvSpPr>
            <p:cNvPr id="290" name="案情1"/>
            <p:cNvSpPr txBox="1"/>
            <p:nvPr/>
          </p:nvSpPr>
          <p:spPr>
            <a:xfrm>
              <a:off x="0" y="0"/>
              <a:ext cx="1632023" cy="76504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65022" tIns="65022" rIns="65022" bIns="65022" numCol="1" anchor="ctr">
              <a:spAutoFit/>
            </a:bodyPr>
            <a:lstStyle>
              <a:lvl1pPr algn="ctr" defTabSz="909457">
                <a:defRPr sz="3600" b="1">
                  <a:solidFill>
                    <a:srgbClr val="E46C0A"/>
                  </a:solidFill>
                  <a:latin typeface="微軟正黑體"/>
                  <a:ea typeface="微軟正黑體"/>
                  <a:cs typeface="微軟正黑體"/>
                  <a:sym typeface="微軟正黑體"/>
                </a:defRPr>
              </a:lvl1pPr>
            </a:lstStyle>
            <a:p>
              <a:r>
                <a:t>案情1</a:t>
              </a:r>
            </a:p>
          </p:txBody>
        </p:sp>
      </p:gr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5" name="矩形 5"/>
          <p:cNvGrpSpPr/>
          <p:nvPr/>
        </p:nvGrpSpPr>
        <p:grpSpPr>
          <a:xfrm>
            <a:off x="13396" y="-3"/>
            <a:ext cx="9130611" cy="836723"/>
            <a:chOff x="-1" y="0"/>
            <a:chExt cx="9130609" cy="836722"/>
          </a:xfrm>
        </p:grpSpPr>
        <p:sp>
          <p:nvSpPr>
            <p:cNvPr id="293" name="矩形"/>
            <p:cNvSpPr/>
            <p:nvPr/>
          </p:nvSpPr>
          <p:spPr>
            <a:xfrm>
              <a:off x="-1" y="0"/>
              <a:ext cx="9130609" cy="836722"/>
            </a:xfrm>
            <a:prstGeom prst="rect">
              <a:avLst/>
            </a:prstGeom>
            <a:solidFill>
              <a:srgbClr val="0070C0"/>
            </a:solidFill>
            <a:ln w="12700" cap="flat">
              <a:noFill/>
              <a:miter lim="400000"/>
            </a:ln>
            <a:effectLst/>
          </p:spPr>
          <p:txBody>
            <a:bodyPr wrap="square" lIns="45719" tIns="45719" rIns="45719" bIns="45719" numCol="1" anchor="ctr">
              <a:noAutofit/>
            </a:bodyPr>
            <a:lstStyle/>
            <a:p>
              <a:pPr>
                <a:defRPr>
                  <a:solidFill>
                    <a:srgbClr val="FFFFFF"/>
                  </a:solidFill>
                </a:defRPr>
              </a:pPr>
              <a:endParaRPr/>
            </a:p>
          </p:txBody>
        </p:sp>
        <p:sp>
          <p:nvSpPr>
            <p:cNvPr id="294" name="9-3. 株洲市被國際追查官員"/>
            <p:cNvSpPr txBox="1"/>
            <p:nvPr/>
          </p:nvSpPr>
          <p:spPr>
            <a:xfrm>
              <a:off x="166693" y="132961"/>
              <a:ext cx="5256006" cy="6463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ctr">
              <a:spAutoFit/>
            </a:bodyPr>
            <a:lstStyle/>
            <a:p>
              <a:pPr defTabSz="1300480">
                <a:defRPr sz="3600">
                  <a:solidFill>
                    <a:srgbClr val="FFFFFF"/>
                  </a:solidFill>
                  <a:latin typeface="微軟正黑體"/>
                  <a:ea typeface="微軟正黑體"/>
                  <a:cs typeface="微軟正黑體"/>
                  <a:sym typeface="微軟正黑體"/>
                </a:defRPr>
              </a:pPr>
              <a:r>
                <a:rPr lang="en-US" dirty="0" smtClean="0"/>
                <a:t>7</a:t>
              </a:r>
              <a:r>
                <a:rPr dirty="0" smtClean="0"/>
                <a:t>-</a:t>
              </a:r>
              <a:r>
                <a:rPr lang="en-US" dirty="0" smtClean="0"/>
                <a:t>2</a:t>
              </a:r>
              <a:r>
                <a:rPr dirty="0" smtClean="0"/>
                <a:t>.</a:t>
              </a:r>
              <a:r>
                <a:rPr lang="zh-TW" altLang="en-US" b="1" dirty="0"/>
                <a:t>保定市</a:t>
              </a:r>
              <a:r>
                <a:rPr lang="en-US" altLang="zh-TW" b="1" dirty="0"/>
                <a:t>-</a:t>
              </a:r>
              <a:r>
                <a:rPr lang="zh-TW" altLang="en-US" b="1" dirty="0"/>
                <a:t>蠡縣</a:t>
              </a:r>
            </a:p>
          </p:txBody>
        </p:sp>
      </p:grpSp>
      <p:grpSp>
        <p:nvGrpSpPr>
          <p:cNvPr id="298" name="矩形"/>
          <p:cNvGrpSpPr/>
          <p:nvPr/>
        </p:nvGrpSpPr>
        <p:grpSpPr>
          <a:xfrm>
            <a:off x="7164289" y="92999"/>
            <a:ext cx="1847949" cy="662937"/>
            <a:chOff x="0" y="0"/>
            <a:chExt cx="1847948" cy="662935"/>
          </a:xfrm>
        </p:grpSpPr>
        <p:sp>
          <p:nvSpPr>
            <p:cNvPr id="296" name="矩形"/>
            <p:cNvSpPr/>
            <p:nvPr/>
          </p:nvSpPr>
          <p:spPr>
            <a:xfrm>
              <a:off x="0" y="7428"/>
              <a:ext cx="1847949" cy="648080"/>
            </a:xfrm>
            <a:prstGeom prst="rect">
              <a:avLst/>
            </a:prstGeom>
            <a:solidFill>
              <a:srgbClr val="FFFFFF"/>
            </a:solidFill>
            <a:ln w="28575" cap="flat">
              <a:solidFill>
                <a:srgbClr val="0070C0"/>
              </a:solidFill>
              <a:prstDash val="solid"/>
              <a:round/>
            </a:ln>
            <a:effectLst/>
          </p:spPr>
          <p:txBody>
            <a:bodyPr wrap="square" lIns="45719" tIns="45719" rIns="45719" bIns="45719" numCol="1" anchor="ctr">
              <a:noAutofit/>
            </a:bodyPr>
            <a:lstStyle/>
            <a:p>
              <a:pPr algn="ctr">
                <a:defRPr sz="3200" b="1">
                  <a:solidFill>
                    <a:srgbClr val="0070C0"/>
                  </a:solidFill>
                  <a:latin typeface="微軟正黑體"/>
                  <a:ea typeface="微軟正黑體"/>
                  <a:cs typeface="微軟正黑體"/>
                  <a:sym typeface="微軟正黑體"/>
                </a:defRPr>
              </a:pPr>
              <a:endParaRPr/>
            </a:p>
          </p:txBody>
        </p:sp>
        <p:sp>
          <p:nvSpPr>
            <p:cNvPr id="297" name="追查1"/>
            <p:cNvSpPr txBox="1"/>
            <p:nvPr/>
          </p:nvSpPr>
          <p:spPr>
            <a:xfrm>
              <a:off x="0" y="-1"/>
              <a:ext cx="1847949" cy="66293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8" tIns="45718" rIns="45718" bIns="45718" numCol="1" anchor="ctr">
              <a:spAutoFit/>
            </a:bodyPr>
            <a:lstStyle/>
            <a:p>
              <a:pPr algn="ctr">
                <a:defRPr sz="3200" b="1">
                  <a:solidFill>
                    <a:srgbClr val="0070C0"/>
                  </a:solidFill>
                  <a:latin typeface="微軟正黑體"/>
                  <a:ea typeface="微軟正黑體"/>
                  <a:cs typeface="微軟正黑體"/>
                  <a:sym typeface="微軟正黑體"/>
                </a:defRPr>
              </a:pPr>
              <a:r>
                <a:t>追查1</a:t>
              </a:r>
            </a:p>
          </p:txBody>
        </p:sp>
      </p:grpSp>
      <p:sp>
        <p:nvSpPr>
          <p:cNvPr id="299" name="文字方塊 2"/>
          <p:cNvSpPr txBox="1"/>
          <p:nvPr/>
        </p:nvSpPr>
        <p:spPr>
          <a:xfrm>
            <a:off x="174410" y="1196751"/>
            <a:ext cx="8482398" cy="3046988"/>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defRPr sz="2400" b="1">
                <a:solidFill>
                  <a:srgbClr val="FF0000"/>
                </a:solidFill>
                <a:latin typeface="Microsoft JhengHei"/>
                <a:ea typeface="Microsoft JhengHei"/>
                <a:cs typeface="Microsoft JhengHei"/>
                <a:sym typeface="Microsoft JhengHei"/>
              </a:defRPr>
            </a:pPr>
            <a:r>
              <a:rPr dirty="0" err="1"/>
              <a:t>保定市</a:t>
            </a:r>
            <a:r>
              <a:rPr dirty="0"/>
              <a:t> </a:t>
            </a:r>
            <a:r>
              <a:rPr b="0" dirty="0" err="1">
                <a:solidFill>
                  <a:srgbClr val="000000"/>
                </a:solidFill>
              </a:rPr>
              <a:t>市一級主要被追查官員</a:t>
            </a:r>
            <a:r>
              <a:rPr b="0" dirty="0">
                <a:solidFill>
                  <a:srgbClr val="000000"/>
                </a:solidFill>
              </a:rPr>
              <a:t>：</a:t>
            </a:r>
          </a:p>
          <a:p>
            <a:pPr>
              <a:defRPr sz="2400">
                <a:latin typeface="Microsoft JhengHei"/>
                <a:ea typeface="Microsoft JhengHei"/>
                <a:cs typeface="Microsoft JhengHei"/>
                <a:sym typeface="Microsoft JhengHei"/>
              </a:defRPr>
            </a:pPr>
            <a:r>
              <a:rPr err="1"/>
              <a:t>歷任市政法委書記</a:t>
            </a:r>
            <a:r>
              <a:rPr smtClean="0"/>
              <a:t>：</a:t>
            </a:r>
            <a:r>
              <a:rPr b="1" smtClean="0"/>
              <a:t>王立山、李定元、石海林、張峰</a:t>
            </a:r>
            <a:endParaRPr b="1" dirty="0"/>
          </a:p>
          <a:p>
            <a:pPr>
              <a:defRPr sz="2400">
                <a:latin typeface="Microsoft JhengHei"/>
                <a:ea typeface="Microsoft JhengHei"/>
                <a:cs typeface="Microsoft JhengHei"/>
                <a:sym typeface="Microsoft JhengHei"/>
              </a:defRPr>
            </a:pPr>
            <a:r>
              <a:rPr dirty="0" err="1"/>
              <a:t>歷任市委防範辦</a:t>
            </a:r>
            <a:r>
              <a:rPr dirty="0"/>
              <a:t>(610辦)</a:t>
            </a:r>
            <a:r>
              <a:rPr err="1"/>
              <a:t>主任</a:t>
            </a:r>
            <a:r>
              <a:rPr smtClean="0"/>
              <a:t>：</a:t>
            </a:r>
            <a:r>
              <a:rPr b="1" smtClean="0"/>
              <a:t>王荷麗、孟大海</a:t>
            </a:r>
            <a:endParaRPr b="1" dirty="0"/>
          </a:p>
          <a:p>
            <a:pPr>
              <a:defRPr sz="2400">
                <a:latin typeface="Microsoft JhengHei"/>
                <a:ea typeface="Microsoft JhengHei"/>
                <a:cs typeface="Microsoft JhengHei"/>
                <a:sym typeface="Microsoft JhengHei"/>
              </a:defRPr>
            </a:pPr>
            <a:endParaRPr dirty="0"/>
          </a:p>
          <a:p>
            <a:pPr>
              <a:defRPr sz="2400">
                <a:latin typeface="Microsoft JhengHei"/>
                <a:ea typeface="Microsoft JhengHei"/>
                <a:cs typeface="Microsoft JhengHei"/>
                <a:sym typeface="Microsoft JhengHei"/>
              </a:defRPr>
            </a:pPr>
            <a:r>
              <a:rPr b="1" smtClean="0">
                <a:solidFill>
                  <a:srgbClr val="FF0000"/>
                </a:solidFill>
              </a:rPr>
              <a:t>蠡縣</a:t>
            </a:r>
            <a:r>
              <a:rPr smtClean="0"/>
              <a:t> 縣一級主要被追查官員：</a:t>
            </a:r>
            <a:endParaRPr dirty="0"/>
          </a:p>
          <a:p>
            <a:pPr>
              <a:defRPr sz="2400">
                <a:latin typeface="Microsoft JhengHei"/>
                <a:ea typeface="Microsoft JhengHei"/>
                <a:cs typeface="Microsoft JhengHei"/>
                <a:sym typeface="Microsoft JhengHei"/>
              </a:defRPr>
            </a:pPr>
            <a:r>
              <a:rPr smtClean="0"/>
              <a:t>歷任縣政法委書記：</a:t>
            </a:r>
            <a:r>
              <a:rPr b="1" smtClean="0"/>
              <a:t>張平、王建英、馬義民</a:t>
            </a:r>
            <a:endParaRPr b="1" dirty="0"/>
          </a:p>
          <a:p>
            <a:pPr>
              <a:defRPr sz="2400">
                <a:latin typeface="Microsoft JhengHei"/>
                <a:ea typeface="Microsoft JhengHei"/>
                <a:cs typeface="Microsoft JhengHei"/>
                <a:sym typeface="Microsoft JhengHei"/>
              </a:defRPr>
            </a:pPr>
            <a:r>
              <a:rPr smtClean="0"/>
              <a:t>歷任縣委防範辦(</a:t>
            </a:r>
            <a:r>
              <a:rPr dirty="0"/>
              <a:t>610辦)</a:t>
            </a:r>
            <a:r>
              <a:rPr err="1"/>
              <a:t>主任</a:t>
            </a:r>
            <a:r>
              <a:rPr smtClean="0"/>
              <a:t>：</a:t>
            </a:r>
            <a:r>
              <a:rPr b="1" smtClean="0"/>
              <a:t>張春亮、張躍賢</a:t>
            </a:r>
            <a:r>
              <a:rPr b="1" dirty="0"/>
              <a:t/>
            </a:r>
            <a:br>
              <a:rPr b="1" dirty="0"/>
            </a:br>
            <a:endParaRPr b="1" dirty="0"/>
          </a:p>
        </p:txBody>
      </p:sp>
      <p:sp>
        <p:nvSpPr>
          <p:cNvPr id="300" name="矩形 6"/>
          <p:cNvSpPr/>
          <p:nvPr/>
        </p:nvSpPr>
        <p:spPr>
          <a:xfrm>
            <a:off x="171745" y="4365104"/>
            <a:ext cx="8485063" cy="958212"/>
          </a:xfrm>
          <a:prstGeom prst="rect">
            <a:avLst/>
          </a:prstGeom>
          <a:ln w="28575">
            <a:solidFill>
              <a:srgbClr val="0070C0"/>
            </a:solidFill>
          </a:ln>
          <a:extLst>
            <a:ext uri="{C572A759-6A51-4108-AA02-DFA0A04FC94B}">
              <ma14:wrappingTextBoxFlag xmlns:ma14="http://schemas.microsoft.com/office/mac/drawingml/2011/main" xmlns="" val="1"/>
            </a:ext>
          </a:extLst>
        </p:spPr>
        <p:txBody>
          <a:bodyPr lIns="45718" tIns="45718" rIns="45718" bIns="45718">
            <a:spAutoFit/>
          </a:bodyPr>
          <a:lstStyle/>
          <a:p>
            <a:pPr>
              <a:defRPr sz="2400">
                <a:latin typeface="微軟正黑體"/>
                <a:ea typeface="微軟正黑體"/>
                <a:cs typeface="微軟正黑體"/>
                <a:sym typeface="微軟正黑體"/>
              </a:defRPr>
            </a:pPr>
            <a:r>
              <a:rPr dirty="0"/>
              <a:t>到目前為止，</a:t>
            </a:r>
            <a:r>
              <a:rPr b="1" dirty="0">
                <a:solidFill>
                  <a:srgbClr val="C00000"/>
                </a:solidFill>
              </a:rPr>
              <a:t>河北省</a:t>
            </a:r>
            <a:r>
              <a:rPr dirty="0"/>
              <a:t>有</a:t>
            </a:r>
            <a:r>
              <a:rPr b="1" dirty="0">
                <a:solidFill>
                  <a:srgbClr val="C00000"/>
                </a:solidFill>
              </a:rPr>
              <a:t>5857</a:t>
            </a:r>
            <a:r>
              <a:rPr dirty="0"/>
              <a:t>名的公檢法司、教育界、媒體界等人員因迫害法輪功學員，被海外組織“追查國際”立案追查</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矩形 5"/>
          <p:cNvSpPr txBox="1"/>
          <p:nvPr/>
        </p:nvSpPr>
        <p:spPr>
          <a:xfrm>
            <a:off x="318751" y="184312"/>
            <a:ext cx="6195335" cy="768935"/>
          </a:xfrm>
          <a:prstGeom prst="rect">
            <a:avLst/>
          </a:prstGeom>
          <a:ln w="12700">
            <a:miter lim="400000"/>
          </a:ln>
          <a:extLst>
            <a:ext uri="{C572A759-6A51-4108-AA02-DFA0A04FC94B}">
              <ma14:wrappingTextBoxFlag xmlns="" xmlns:ma14="http://schemas.microsoft.com/office/mac/drawingml/2011/main" val="1"/>
            </a:ext>
          </a:extLst>
        </p:spPr>
        <p:txBody>
          <a:bodyPr wrap="none" lIns="45469" tIns="45469" rIns="45469" bIns="45469">
            <a:spAutoFit/>
          </a:bodyPr>
          <a:lstStyle>
            <a:lvl1pPr algn="l" defTabSz="1300480">
              <a:defRPr sz="4400">
                <a:solidFill>
                  <a:srgbClr val="FFFFFF"/>
                </a:solidFill>
                <a:latin typeface="微軟正黑體"/>
                <a:ea typeface="微軟正黑體"/>
                <a:cs typeface="微軟正黑體"/>
                <a:sym typeface="微軟正黑體"/>
              </a:defRPr>
            </a:lvl1pPr>
          </a:lstStyle>
          <a:p>
            <a:r>
              <a:rPr dirty="0"/>
              <a:t>11-3. XX市官員惡報實例</a:t>
            </a:r>
          </a:p>
        </p:txBody>
      </p:sp>
      <p:grpSp>
        <p:nvGrpSpPr>
          <p:cNvPr id="155" name="矩形 3"/>
          <p:cNvGrpSpPr/>
          <p:nvPr/>
        </p:nvGrpSpPr>
        <p:grpSpPr>
          <a:xfrm>
            <a:off x="13399" y="-2"/>
            <a:ext cx="9130603" cy="836718"/>
            <a:chOff x="-1" y="-2"/>
            <a:chExt cx="12985745" cy="1189997"/>
          </a:xfrm>
        </p:grpSpPr>
        <p:sp>
          <p:nvSpPr>
            <p:cNvPr id="153" name="矩形"/>
            <p:cNvSpPr/>
            <p:nvPr/>
          </p:nvSpPr>
          <p:spPr>
            <a:xfrm>
              <a:off x="-1" y="-2"/>
              <a:ext cx="12985745" cy="1189997"/>
            </a:xfrm>
            <a:prstGeom prst="rect">
              <a:avLst/>
            </a:prstGeom>
            <a:solidFill>
              <a:srgbClr val="000000"/>
            </a:solidFill>
            <a:ln w="12700" cap="flat">
              <a:noFill/>
              <a:miter lim="400000"/>
            </a:ln>
            <a:effectLst/>
          </p:spPr>
          <p:txBody>
            <a:bodyPr wrap="square" lIns="65022" tIns="65022" rIns="65022" bIns="65022" numCol="1" anchor="ctr">
              <a:noAutofit/>
            </a:bodyPr>
            <a:lstStyle/>
            <a:p>
              <a:pPr defTabSz="909458">
                <a:defRPr sz="4400">
                  <a:solidFill>
                    <a:srgbClr val="FFFFFF"/>
                  </a:solidFill>
                  <a:latin typeface="微軟正黑體"/>
                  <a:ea typeface="微軟正黑體"/>
                  <a:cs typeface="微軟正黑體"/>
                  <a:sym typeface="微軟正黑體"/>
                </a:defRPr>
              </a:pPr>
              <a:endParaRPr/>
            </a:p>
          </p:txBody>
        </p:sp>
        <p:sp>
          <p:nvSpPr>
            <p:cNvPr id="154" name="9-3. 株洲市官員惡報實例"/>
            <p:cNvSpPr txBox="1"/>
            <p:nvPr/>
          </p:nvSpPr>
          <p:spPr>
            <a:xfrm>
              <a:off x="-1" y="20121"/>
              <a:ext cx="12985745" cy="114975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65022" tIns="65022" rIns="65022" bIns="65022" numCol="1" anchor="ctr">
              <a:spAutoFit/>
            </a:bodyPr>
            <a:lstStyle>
              <a:lvl1pPr algn="l" defTabSz="1300480">
                <a:defRPr sz="4400">
                  <a:solidFill>
                    <a:srgbClr val="FFFFFF"/>
                  </a:solidFill>
                  <a:latin typeface="微軟正黑體"/>
                  <a:ea typeface="微軟正黑體"/>
                  <a:cs typeface="微軟正黑體"/>
                  <a:sym typeface="微軟正黑體"/>
                </a:defRPr>
              </a:lvl1pPr>
            </a:lstStyle>
            <a:p>
              <a:r>
                <a:rPr dirty="0"/>
                <a:t> </a:t>
              </a:r>
              <a:r>
                <a:rPr lang="en-US" sz="3600" dirty="0"/>
                <a:t>7</a:t>
              </a:r>
              <a:r>
                <a:rPr sz="3600" dirty="0" smtClean="0"/>
                <a:t>-</a:t>
              </a:r>
              <a:r>
                <a:rPr lang="en-US" sz="3600" dirty="0" smtClean="0"/>
                <a:t>3</a:t>
              </a:r>
              <a:r>
                <a:rPr sz="3600" dirty="0" smtClean="0"/>
                <a:t>.</a:t>
              </a:r>
              <a:r>
                <a:rPr lang="zh-TW" altLang="en-US" sz="3600" dirty="0" smtClean="0"/>
                <a:t> 保定市</a:t>
              </a:r>
              <a:endParaRPr b="1" dirty="0"/>
            </a:p>
          </p:txBody>
        </p:sp>
      </p:grpSp>
      <p:sp>
        <p:nvSpPr>
          <p:cNvPr id="156" name="矩形"/>
          <p:cNvSpPr/>
          <p:nvPr/>
        </p:nvSpPr>
        <p:spPr>
          <a:xfrm>
            <a:off x="7380312" y="100356"/>
            <a:ext cx="1631922" cy="648076"/>
          </a:xfrm>
          <a:prstGeom prst="rect">
            <a:avLst/>
          </a:prstGeom>
          <a:solidFill>
            <a:srgbClr val="FFFFFF"/>
          </a:solidFill>
          <a:ln w="38100" cap="flat">
            <a:solidFill>
              <a:srgbClr val="000000"/>
            </a:solidFill>
            <a:prstDash val="solid"/>
            <a:round/>
          </a:ln>
          <a:effectLst/>
        </p:spPr>
        <p:txBody>
          <a:bodyPr wrap="square" lIns="65022" tIns="65022" rIns="65022" bIns="65022" numCol="1" anchor="ctr">
            <a:noAutofit/>
          </a:bodyPr>
          <a:lstStyle/>
          <a:p>
            <a:pPr algn="ctr" defTabSz="909458">
              <a:defRPr sz="5600">
                <a:latin typeface="微軟正黑體"/>
                <a:ea typeface="微軟正黑體"/>
                <a:cs typeface="微軟正黑體"/>
                <a:sym typeface="微軟正黑體"/>
              </a:defRPr>
            </a:pPr>
            <a:r>
              <a:rPr lang="zh-Hant" altLang="en-US" sz="3600" b="1" dirty="0" smtClean="0"/>
              <a:t>惡報</a:t>
            </a:r>
            <a:r>
              <a:rPr lang="en-US" altLang="zh-Hant" sz="3600" b="1" dirty="0" smtClean="0"/>
              <a:t>1</a:t>
            </a:r>
            <a:endParaRPr lang="en-US" altLang="zh-Hant" sz="3600" b="1" dirty="0"/>
          </a:p>
        </p:txBody>
      </p:sp>
      <p:sp>
        <p:nvSpPr>
          <p:cNvPr id="2" name="文字方塊 1"/>
          <p:cNvSpPr txBox="1"/>
          <p:nvPr/>
        </p:nvSpPr>
        <p:spPr>
          <a:xfrm>
            <a:off x="47821" y="918413"/>
            <a:ext cx="9096182" cy="5939587"/>
          </a:xfrm>
          <a:prstGeom prst="rect">
            <a:avLst/>
          </a:prstGeom>
          <a:noFill/>
        </p:spPr>
        <p:txBody>
          <a:bodyPr wrap="square" lIns="90942" tIns="45472" rIns="90942" bIns="45472" rtlCol="0">
            <a:spAutoFit/>
          </a:bodyPr>
          <a:lstStyle/>
          <a:p>
            <a:r>
              <a:rPr lang="zh-TW" altLang="en-US" sz="2000" b="1" u="sng">
                <a:latin typeface="微軟正黑體" panose="020B0604030504040204" pitchFamily="34" charset="-120"/>
                <a:ea typeface="微軟正黑體" panose="020B0604030504040204" pitchFamily="34" charset="-120"/>
              </a:rPr>
              <a:t>保定</a:t>
            </a:r>
            <a:r>
              <a:rPr lang="zh-TW" altLang="en-US" sz="2000" b="1" u="sng" smtClean="0">
                <a:latin typeface="微軟正黑體" panose="020B0604030504040204" pitchFamily="34" charset="-120"/>
                <a:ea typeface="微軟正黑體" panose="020B0604030504040204" pitchFamily="34" charset="-120"/>
              </a:rPr>
              <a:t>市</a:t>
            </a:r>
            <a:r>
              <a:rPr lang="zh-CN" altLang="en-US" sz="2000" b="1" u="sng" smtClean="0">
                <a:latin typeface="微軟正黑體" panose="020B0604030504040204" pitchFamily="34" charset="-120"/>
                <a:ea typeface="微軟正黑體" panose="020B0604030504040204" pitchFamily="34" charset="-120"/>
              </a:rPr>
              <a:t>定興縣教育局長</a:t>
            </a:r>
            <a:r>
              <a:rPr lang="zh-TW" altLang="en-US" sz="2000" b="1" u="sng" smtClean="0">
                <a:latin typeface="微軟正黑體" panose="020B0604030504040204" pitchFamily="34" charset="-120"/>
                <a:ea typeface="微軟正黑體" panose="020B0604030504040204" pitchFamily="34" charset="-120"/>
              </a:rPr>
              <a:t>，</a:t>
            </a:r>
            <a:r>
              <a:rPr lang="zh-CN" altLang="en-US" sz="2000" b="1" u="sng" smtClean="0">
                <a:solidFill>
                  <a:srgbClr val="0070C0"/>
                </a:solidFill>
                <a:latin typeface="微軟正黑體" panose="020B0604030504040204" pitchFamily="34" charset="-120"/>
                <a:ea typeface="微軟正黑體" panose="020B0604030504040204" pitchFamily="34" charset="-120"/>
              </a:rPr>
              <a:t>王文華</a:t>
            </a:r>
            <a:r>
              <a:rPr lang="zh-TW" altLang="en-US" sz="2000" b="1" u="sng" smtClean="0">
                <a:latin typeface="微軟正黑體" panose="020B0604030504040204" pitchFamily="34" charset="-120"/>
                <a:ea typeface="微軟正黑體" panose="020B0604030504040204" pitchFamily="34" charset="-120"/>
              </a:rPr>
              <a:t>，因受賄被查，</a:t>
            </a:r>
            <a:r>
              <a:rPr lang="en-US" altLang="zh-TW" sz="2000" b="1" u="sng" smtClean="0">
                <a:solidFill>
                  <a:srgbClr val="C00000"/>
                </a:solidFill>
                <a:latin typeface="微軟正黑體" panose="020B0604030504040204" pitchFamily="34" charset="-120"/>
                <a:ea typeface="微軟正黑體" panose="020B0604030504040204" pitchFamily="34" charset="-120"/>
              </a:rPr>
              <a:t>2016</a:t>
            </a:r>
            <a:r>
              <a:rPr lang="zh-TW" altLang="en-US" sz="2000" b="1" u="sng" dirty="0">
                <a:solidFill>
                  <a:srgbClr val="C00000"/>
                </a:solidFill>
                <a:latin typeface="微軟正黑體" panose="020B0604030504040204" pitchFamily="34" charset="-120"/>
                <a:ea typeface="微軟正黑體" panose="020B0604030504040204" pitchFamily="34" charset="-120"/>
              </a:rPr>
              <a:t>年</a:t>
            </a:r>
            <a:r>
              <a:rPr lang="en-US" altLang="zh-TW" sz="2000" b="1" u="sng" dirty="0">
                <a:solidFill>
                  <a:srgbClr val="C00000"/>
                </a:solidFill>
                <a:latin typeface="微軟正黑體" panose="020B0604030504040204" pitchFamily="34" charset="-120"/>
                <a:ea typeface="微軟正黑體" panose="020B0604030504040204" pitchFamily="34" charset="-120"/>
              </a:rPr>
              <a:t>8</a:t>
            </a:r>
            <a:r>
              <a:rPr lang="zh-TW" altLang="en-US" sz="2000" b="1" u="sng" dirty="0">
                <a:solidFill>
                  <a:srgbClr val="C00000"/>
                </a:solidFill>
                <a:latin typeface="微軟正黑體" panose="020B0604030504040204" pitchFamily="34" charset="-120"/>
                <a:ea typeface="微軟正黑體" panose="020B0604030504040204" pitchFamily="34" charset="-120"/>
              </a:rPr>
              <a:t>月被帶走，</a:t>
            </a:r>
            <a:r>
              <a:rPr lang="zh-CN" altLang="en-US" sz="2000" b="1" u="sng" dirty="0">
                <a:solidFill>
                  <a:srgbClr val="C00000"/>
                </a:solidFill>
                <a:latin typeface="微軟正黑體" panose="020B0604030504040204" pitchFamily="34" charset="-120"/>
                <a:ea typeface="微軟正黑體" panose="020B0604030504040204" pitchFamily="34" charset="-120"/>
              </a:rPr>
              <a:t>等待判刑</a:t>
            </a:r>
            <a:r>
              <a:rPr lang="zh-CN" altLang="en-US" sz="2000" b="1" u="sng" dirty="0" smtClean="0">
                <a:solidFill>
                  <a:srgbClr val="C00000"/>
                </a:solidFill>
                <a:latin typeface="微軟正黑體" panose="020B0604030504040204" pitchFamily="34" charset="-120"/>
                <a:ea typeface="微軟正黑體" panose="020B0604030504040204" pitchFamily="34" charset="-120"/>
              </a:rPr>
              <a:t>。</a:t>
            </a:r>
            <a:endParaRPr lang="en-US" altLang="zh-CN" sz="2000" b="1" u="sng" dirty="0" smtClean="0">
              <a:solidFill>
                <a:srgbClr val="C00000"/>
              </a:solidFill>
              <a:latin typeface="微軟正黑體" panose="020B0604030504040204" pitchFamily="34" charset="-120"/>
              <a:ea typeface="微軟正黑體" panose="020B0604030504040204" pitchFamily="34" charset="-120"/>
            </a:endParaRPr>
          </a:p>
          <a:p>
            <a:endParaRPr lang="en-US" altLang="zh-CN" sz="2000" b="1" u="sng" dirty="0">
              <a:solidFill>
                <a:srgbClr val="C00000"/>
              </a:solidFill>
              <a:latin typeface="微軟正黑體" panose="020B0604030504040204" pitchFamily="34" charset="-120"/>
              <a:ea typeface="微軟正黑體" panose="020B0604030504040204" pitchFamily="34" charset="-120"/>
            </a:endParaRPr>
          </a:p>
          <a:p>
            <a:r>
              <a:rPr lang="zh-CN" altLang="en-US" sz="2000" smtClean="0">
                <a:latin typeface="微軟正黑體" panose="020B0604030504040204" pitchFamily="34" charset="-120"/>
                <a:ea typeface="微軟正黑體" panose="020B0604030504040204" pitchFamily="34" charset="-120"/>
              </a:rPr>
              <a:t>曾在姚村鄉任黨委書記，嚴重迫害法輪功學員，有的肋條被打折；有的被判七年重刑，把法輪功學員關到大隊是常有的事，有的在大街上罰跪，有的掃大街</a:t>
            </a:r>
            <a:r>
              <a:rPr lang="en-US" altLang="zh-CN" sz="2000" smtClean="0">
                <a:latin typeface="微軟正黑體" panose="020B0604030504040204" pitchFamily="34" charset="-120"/>
                <a:ea typeface="微軟正黑體" panose="020B0604030504040204" pitchFamily="34" charset="-120"/>
              </a:rPr>
              <a:t>……</a:t>
            </a:r>
            <a:endParaRPr lang="en-US" altLang="zh-CN" sz="2000" dirty="0" smtClean="0">
              <a:latin typeface="微軟正黑體" panose="020B0604030504040204" pitchFamily="34" charset="-120"/>
              <a:ea typeface="微軟正黑體" panose="020B0604030504040204" pitchFamily="34" charset="-120"/>
            </a:endParaRPr>
          </a:p>
          <a:p>
            <a:endParaRPr lang="en-US" altLang="zh-TW" sz="2000" dirty="0">
              <a:latin typeface="微軟正黑體" panose="020B0604030504040204" pitchFamily="34" charset="-120"/>
              <a:ea typeface="微軟正黑體" panose="020B0604030504040204" pitchFamily="34" charset="-120"/>
            </a:endParaRPr>
          </a:p>
          <a:p>
            <a:pPr fontAlgn="base"/>
            <a:r>
              <a:rPr lang="zh-CN" altLang="en-US" sz="2000" smtClean="0">
                <a:latin typeface="微軟正黑體" panose="020B0604030504040204" pitchFamily="34" charset="-120"/>
                <a:ea typeface="微軟正黑體" panose="020B0604030504040204" pitchFamily="34" charset="-120"/>
              </a:rPr>
              <a:t>王文華後來調到教育局當了教育局長，</a:t>
            </a:r>
            <a:r>
              <a:rPr lang="en-US" altLang="zh-CN" sz="2000" smtClean="0">
                <a:solidFill>
                  <a:srgbClr val="C00000"/>
                </a:solidFill>
                <a:latin typeface="微軟正黑體" panose="020B0604030504040204" pitchFamily="34" charset="-120"/>
                <a:ea typeface="微軟正黑體" panose="020B0604030504040204" pitchFamily="34" charset="-120"/>
              </a:rPr>
              <a:t>2015</a:t>
            </a:r>
            <a:r>
              <a:rPr lang="zh-CN" altLang="en-US" sz="2000" smtClean="0">
                <a:solidFill>
                  <a:srgbClr val="C00000"/>
                </a:solidFill>
                <a:latin typeface="微軟正黑體" panose="020B0604030504040204" pitchFamily="34" charset="-120"/>
                <a:ea typeface="微軟正黑體" panose="020B0604030504040204" pitchFamily="34" charset="-120"/>
              </a:rPr>
              <a:t>年下旬，讓好多學校發給學生誹謗大法</a:t>
            </a:r>
            <a:r>
              <a:rPr lang="zh-TW" altLang="en-US" sz="2000" smtClean="0">
                <a:solidFill>
                  <a:srgbClr val="C00000"/>
                </a:solidFill>
                <a:latin typeface="微軟正黑體" panose="020B0604030504040204" pitchFamily="34" charset="-120"/>
                <a:ea typeface="微軟正黑體" panose="020B0604030504040204" pitchFamily="34" charset="-120"/>
              </a:rPr>
              <a:t>的</a:t>
            </a:r>
            <a:r>
              <a:rPr lang="zh-CN" altLang="en-US" sz="2000" smtClean="0">
                <a:solidFill>
                  <a:srgbClr val="C00000"/>
                </a:solidFill>
                <a:latin typeface="微軟正黑體" panose="020B0604030504040204" pitchFamily="34" charset="-120"/>
                <a:ea typeface="微軟正黑體" panose="020B0604030504040204" pitchFamily="34" charset="-120"/>
              </a:rPr>
              <a:t>傳單，並要求學生在傳單上簽字，有的學校發給學生家長信，上面有誹謗大法內容，並要求學生家長在信上簽字，毒害好多眾生</a:t>
            </a:r>
            <a:r>
              <a:rPr lang="zh-TW" altLang="en-US" sz="2000" dirty="0">
                <a:solidFill>
                  <a:srgbClr val="C00000"/>
                </a:solidFill>
                <a:latin typeface="微軟正黑體" panose="020B0604030504040204" pitchFamily="34" charset="-120"/>
                <a:ea typeface="微軟正黑體" panose="020B0604030504040204" pitchFamily="34" charset="-120"/>
              </a:rPr>
              <a:t>。</a:t>
            </a:r>
            <a:endParaRPr lang="en-US" altLang="zh-CN" sz="2000" dirty="0">
              <a:solidFill>
                <a:srgbClr val="C00000"/>
              </a:solidFill>
              <a:latin typeface="微軟正黑體" panose="020B0604030504040204" pitchFamily="34" charset="-120"/>
              <a:ea typeface="微軟正黑體" panose="020B0604030504040204" pitchFamily="34" charset="-120"/>
            </a:endParaRPr>
          </a:p>
          <a:p>
            <a:pPr fontAlgn="base"/>
            <a:r>
              <a:rPr lang="zh-CN" altLang="en-US" sz="2000" b="1" smtClean="0">
                <a:solidFill>
                  <a:srgbClr val="C00000"/>
                </a:solidFill>
                <a:latin typeface="微軟正黑體" panose="020B0604030504040204" pitchFamily="34" charset="-120"/>
                <a:ea typeface="微軟正黑體" panose="020B0604030504040204" pitchFamily="34" charset="-120"/>
              </a:rPr>
              <a:t>南關學校</a:t>
            </a:r>
            <a:r>
              <a:rPr lang="zh-CN" altLang="en-US" sz="2000" smtClean="0">
                <a:solidFill>
                  <a:srgbClr val="C00000"/>
                </a:solidFill>
                <a:latin typeface="微軟正黑體" panose="020B0604030504040204" pitchFamily="34" charset="-120"/>
                <a:ea typeface="微軟正黑體" panose="020B0604030504040204" pitchFamily="34" charset="-120"/>
              </a:rPr>
              <a:t>在教室裡掛誹謗大法條幅，張貼標語，</a:t>
            </a:r>
            <a:endParaRPr lang="en-US" altLang="zh-CN" sz="2000" dirty="0" smtClean="0">
              <a:solidFill>
                <a:srgbClr val="C00000"/>
              </a:solidFill>
              <a:latin typeface="微軟正黑體" panose="020B0604030504040204" pitchFamily="34" charset="-120"/>
              <a:ea typeface="微軟正黑體" panose="020B0604030504040204" pitchFamily="34" charset="-120"/>
            </a:endParaRPr>
          </a:p>
          <a:p>
            <a:pPr fontAlgn="base"/>
            <a:r>
              <a:rPr lang="zh-CN" altLang="en-US" sz="2000" b="1" smtClean="0">
                <a:solidFill>
                  <a:srgbClr val="C00000"/>
                </a:solidFill>
                <a:latin typeface="微軟正黑體" panose="020B0604030504040204" pitchFamily="34" charset="-120"/>
                <a:ea typeface="微軟正黑體" panose="020B0604030504040204" pitchFamily="34" charset="-120"/>
              </a:rPr>
              <a:t>四中老師</a:t>
            </a:r>
            <a:r>
              <a:rPr lang="zh-CN" altLang="en-US" sz="2000" smtClean="0">
                <a:solidFill>
                  <a:srgbClr val="C00000"/>
                </a:solidFill>
                <a:latin typeface="微軟正黑體" panose="020B0604030504040204" pitchFamily="34" charset="-120"/>
                <a:ea typeface="微軟正黑體" panose="020B0604030504040204" pitchFamily="34" charset="-120"/>
              </a:rPr>
              <a:t>讓學生舉手表決對法輪功的態度等。</a:t>
            </a:r>
          </a:p>
          <a:p>
            <a:pPr fontAlgn="base"/>
            <a:endParaRPr lang="en-US" altLang="zh-CN" sz="2000" dirty="0" smtClean="0">
              <a:latin typeface="微軟正黑體" panose="020B0604030504040204" pitchFamily="34" charset="-120"/>
              <a:ea typeface="微軟正黑體" panose="020B0604030504040204" pitchFamily="34" charset="-120"/>
            </a:endParaRPr>
          </a:p>
          <a:p>
            <a:pPr fontAlgn="base"/>
            <a:r>
              <a:rPr lang="zh-CN" altLang="en-US" sz="2000" b="1" smtClean="0">
                <a:solidFill>
                  <a:srgbClr val="0070C0"/>
                </a:solidFill>
                <a:latin typeface="微軟正黑體" panose="020B0604030504040204" pitchFamily="34" charset="-120"/>
                <a:ea typeface="微軟正黑體" panose="020B0604030504040204" pitchFamily="34" charset="-120"/>
              </a:rPr>
              <a:t>每參與一次迫害，都是在把自己的性命跟江澤民“死亡崗”綁牢；</a:t>
            </a:r>
            <a:endParaRPr lang="en-US" altLang="zh-CN" sz="2000" b="1" dirty="0" smtClean="0">
              <a:solidFill>
                <a:srgbClr val="0070C0"/>
              </a:solidFill>
              <a:latin typeface="微軟正黑體" panose="020B0604030504040204" pitchFamily="34" charset="-120"/>
              <a:ea typeface="微軟正黑體" panose="020B0604030504040204" pitchFamily="34" charset="-120"/>
            </a:endParaRPr>
          </a:p>
          <a:p>
            <a:pPr fontAlgn="base"/>
            <a:r>
              <a:rPr lang="zh-CN" altLang="en-US" sz="2000" b="1" smtClean="0">
                <a:solidFill>
                  <a:srgbClr val="0070C0"/>
                </a:solidFill>
                <a:latin typeface="微軟正黑體" panose="020B0604030504040204" pitchFamily="34" charset="-120"/>
                <a:ea typeface="微軟正黑體" panose="020B0604030504040204" pitchFamily="34" charset="-120"/>
              </a:rPr>
              <a:t>而每一次對法輪功學員的善行，都是在跟江澤民“死亡崗”掰開。</a:t>
            </a:r>
            <a:endParaRPr lang="en-US" altLang="zh-CN" sz="2000" b="1" dirty="0" smtClean="0">
              <a:solidFill>
                <a:srgbClr val="0070C0"/>
              </a:solidFill>
              <a:latin typeface="微軟正黑體" panose="020B0604030504040204" pitchFamily="34" charset="-120"/>
              <a:ea typeface="微軟正黑體" panose="020B0604030504040204" pitchFamily="34" charset="-120"/>
            </a:endParaRPr>
          </a:p>
          <a:p>
            <a:pPr fontAlgn="base"/>
            <a:endParaRPr lang="en-US" altLang="zh-CN" sz="2000" dirty="0" smtClean="0">
              <a:latin typeface="微軟正黑體" panose="020B0604030504040204" pitchFamily="34" charset="-120"/>
              <a:ea typeface="微軟正黑體" panose="020B0604030504040204" pitchFamily="34" charset="-120"/>
            </a:endParaRPr>
          </a:p>
          <a:p>
            <a:pPr fontAlgn="base"/>
            <a:r>
              <a:rPr lang="zh-CN" altLang="en-US" sz="2000" smtClean="0">
                <a:latin typeface="微軟正黑體" panose="020B0604030504040204" pitchFamily="34" charset="-120"/>
                <a:ea typeface="微軟正黑體" panose="020B0604030504040204" pitchFamily="34" charset="-120"/>
              </a:rPr>
              <a:t>最後再叮囑迫害法輪功學員的所有執行者幾句話：</a:t>
            </a:r>
            <a:endParaRPr lang="en-US" altLang="zh-CN" sz="2000" dirty="0" smtClean="0">
              <a:latin typeface="微軟正黑體" panose="020B0604030504040204" pitchFamily="34" charset="-120"/>
              <a:ea typeface="微軟正黑體" panose="020B0604030504040204" pitchFamily="34" charset="-120"/>
            </a:endParaRPr>
          </a:p>
          <a:p>
            <a:pPr fontAlgn="base"/>
            <a:r>
              <a:rPr lang="zh-CN" altLang="en-US" sz="2000" b="1" smtClean="0">
                <a:solidFill>
                  <a:srgbClr val="0070C0"/>
                </a:solidFill>
                <a:latin typeface="微軟正黑體" panose="020B0604030504040204" pitchFamily="34" charset="-120"/>
                <a:ea typeface="微軟正黑體" panose="020B0604030504040204" pitchFamily="34" charset="-120"/>
              </a:rPr>
              <a:t>佛法慈悲，但威嚴同在。生死陰陽界，善惡分兩邊。</a:t>
            </a:r>
            <a:endParaRPr lang="en-US" altLang="zh-CN" sz="2000" b="1" dirty="0" smtClean="0">
              <a:solidFill>
                <a:srgbClr val="0070C0"/>
              </a:solidFill>
              <a:latin typeface="微軟正黑體" panose="020B0604030504040204" pitchFamily="34" charset="-120"/>
              <a:ea typeface="微軟正黑體" panose="020B0604030504040204" pitchFamily="34" charset="-120"/>
            </a:endParaRPr>
          </a:p>
          <a:p>
            <a:pPr fontAlgn="base"/>
            <a:r>
              <a:rPr lang="zh-CN" altLang="en-US" sz="2000" smtClean="0">
                <a:latin typeface="微軟正黑體" panose="020B0604030504040204" pitchFamily="34" charset="-120"/>
                <a:ea typeface="微軟正黑體" panose="020B0604030504040204" pitchFamily="34" charset="-120"/>
              </a:rPr>
              <a:t>常言道：</a:t>
            </a:r>
            <a:r>
              <a:rPr lang="zh-CN" altLang="en-US" sz="2000" b="1" smtClean="0">
                <a:solidFill>
                  <a:srgbClr val="0070C0"/>
                </a:solidFill>
                <a:latin typeface="微軟正黑體" panose="020B0604030504040204" pitchFamily="34" charset="-120"/>
                <a:ea typeface="微軟正黑體" panose="020B0604030504040204" pitchFamily="34" charset="-120"/>
              </a:rPr>
              <a:t>機不可失，時不再來。往後人生怎麼走，</a:t>
            </a:r>
            <a:endParaRPr lang="en-US" altLang="zh-CN" sz="2000" b="1" dirty="0" smtClean="0">
              <a:solidFill>
                <a:srgbClr val="0070C0"/>
              </a:solidFill>
              <a:latin typeface="微軟正黑體" panose="020B0604030504040204" pitchFamily="34" charset="-120"/>
              <a:ea typeface="微軟正黑體" panose="020B0604030504040204" pitchFamily="34" charset="-120"/>
            </a:endParaRPr>
          </a:p>
          <a:p>
            <a:pPr fontAlgn="base"/>
            <a:r>
              <a:rPr lang="zh-CN" altLang="en-US" sz="2000" b="1" smtClean="0">
                <a:solidFill>
                  <a:srgbClr val="0070C0"/>
                </a:solidFill>
                <a:latin typeface="微軟正黑體" panose="020B0604030504040204" pitchFamily="34" charset="-120"/>
                <a:ea typeface="微軟正黑體" panose="020B0604030504040204" pitchFamily="34" charset="-120"/>
              </a:rPr>
              <a:t>這個所謂鐵飯碗怎麼端，你們可要三思而善行啊！</a:t>
            </a:r>
            <a:endParaRPr lang="en-US" altLang="zh-CN" sz="2000" b="1" dirty="0">
              <a:solidFill>
                <a:srgbClr val="0070C0"/>
              </a:solidFill>
              <a:latin typeface="微軟正黑體" panose="020B0604030504040204" pitchFamily="34" charset="-120"/>
              <a:ea typeface="微軟正黑體" panose="020B0604030504040204" pitchFamily="34" charset="-120"/>
            </a:endParaRPr>
          </a:p>
          <a:p>
            <a:pPr fontAlgn="base"/>
            <a:r>
              <a:rPr lang="en-US" altLang="zh-TW" sz="2000" b="1" smtClean="0">
                <a:solidFill>
                  <a:srgbClr val="00B0F0"/>
                </a:solidFill>
                <a:latin typeface="微軟正黑體" panose="020B0604030504040204" pitchFamily="34" charset="-120"/>
                <a:ea typeface="微軟正黑體" panose="020B0604030504040204" pitchFamily="34" charset="-120"/>
              </a:rPr>
              <a:t>【</a:t>
            </a:r>
            <a:r>
              <a:rPr lang="zh-TW" altLang="en-US" sz="2000" b="1" smtClean="0">
                <a:solidFill>
                  <a:srgbClr val="00B0F0"/>
                </a:solidFill>
                <a:latin typeface="微軟正黑體" panose="020B0604030504040204" pitchFamily="34" charset="-120"/>
                <a:ea typeface="微軟正黑體" panose="020B0604030504040204" pitchFamily="34" charset="-120"/>
              </a:rPr>
              <a:t>明慧網</a:t>
            </a:r>
            <a:r>
              <a:rPr lang="en-US" altLang="zh-TW" sz="2000" b="1" smtClean="0">
                <a:solidFill>
                  <a:srgbClr val="00B0F0"/>
                </a:solidFill>
                <a:latin typeface="微軟正黑體" panose="020B0604030504040204" pitchFamily="34" charset="-120"/>
                <a:ea typeface="微軟正黑體" panose="020B0604030504040204" pitchFamily="34" charset="-120"/>
              </a:rPr>
              <a:t>2017</a:t>
            </a:r>
            <a:r>
              <a:rPr lang="zh-TW" altLang="en-US" sz="2000" b="1" dirty="0">
                <a:solidFill>
                  <a:srgbClr val="00B0F0"/>
                </a:solidFill>
                <a:latin typeface="微軟正黑體" panose="020B0604030504040204" pitchFamily="34" charset="-120"/>
                <a:ea typeface="微軟正黑體" panose="020B0604030504040204" pitchFamily="34" charset="-120"/>
              </a:rPr>
              <a:t>年</a:t>
            </a:r>
            <a:r>
              <a:rPr lang="en-US" altLang="zh-TW" sz="2000" b="1" dirty="0">
                <a:solidFill>
                  <a:srgbClr val="00B0F0"/>
                </a:solidFill>
                <a:latin typeface="微軟正黑體" panose="020B0604030504040204" pitchFamily="34" charset="-120"/>
                <a:ea typeface="微軟正黑體" panose="020B0604030504040204" pitchFamily="34" charset="-120"/>
              </a:rPr>
              <a:t>3</a:t>
            </a:r>
            <a:r>
              <a:rPr lang="zh-TW" altLang="en-US" sz="2000" b="1" dirty="0">
                <a:solidFill>
                  <a:srgbClr val="00B0F0"/>
                </a:solidFill>
                <a:latin typeface="微軟正黑體" panose="020B0604030504040204" pitchFamily="34" charset="-120"/>
                <a:ea typeface="微軟正黑體" panose="020B0604030504040204" pitchFamily="34" charset="-120"/>
              </a:rPr>
              <a:t>月</a:t>
            </a:r>
            <a:r>
              <a:rPr lang="en-US" altLang="zh-TW" sz="2000" b="1" dirty="0">
                <a:solidFill>
                  <a:srgbClr val="00B0F0"/>
                </a:solidFill>
                <a:latin typeface="微軟正黑體" panose="020B0604030504040204" pitchFamily="34" charset="-120"/>
                <a:ea typeface="微軟正黑體" panose="020B0604030504040204" pitchFamily="34" charset="-120"/>
              </a:rPr>
              <a:t>5</a:t>
            </a:r>
            <a:r>
              <a:rPr lang="zh-TW" altLang="en-US" sz="2000" b="1" dirty="0">
                <a:solidFill>
                  <a:srgbClr val="00B0F0"/>
                </a:solidFill>
                <a:latin typeface="微軟正黑體" panose="020B0604030504040204" pitchFamily="34" charset="-120"/>
                <a:ea typeface="微軟正黑體" panose="020B0604030504040204" pitchFamily="34" charset="-120"/>
              </a:rPr>
              <a:t>日</a:t>
            </a:r>
            <a:r>
              <a:rPr lang="en-US" altLang="zh-TW" sz="2000" b="1" dirty="0" smtClean="0">
                <a:solidFill>
                  <a:srgbClr val="00B0F0"/>
                </a:solidFill>
                <a:latin typeface="微軟正黑體" panose="020B0604030504040204" pitchFamily="34" charset="-120"/>
                <a:ea typeface="微軟正黑體" panose="020B0604030504040204" pitchFamily="34" charset="-120"/>
              </a:rPr>
              <a:t>】</a:t>
            </a:r>
            <a:endParaRPr lang="en-US" altLang="zh-CN" sz="20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483883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heme/theme1.xml><?xml version="1.0" encoding="utf-8"?>
<a:theme xmlns:a="http://schemas.openxmlformats.org/drawingml/2006/main" name="Office 佈景主題">
  <a:themeElements>
    <a:clrScheme name="Office 佈景主題">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佈景主題">
      <a:majorFont>
        <a:latin typeface="Calibri"/>
        <a:ea typeface="Calibri"/>
        <a:cs typeface="Calibri"/>
      </a:majorFont>
      <a:minorFont>
        <a:latin typeface="Helvetica"/>
        <a:ea typeface="Helvetica"/>
        <a:cs typeface="Helvetica"/>
      </a:minorFont>
    </a:fontScheme>
    <a:fmtScheme name="Office 佈景主題">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0948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0948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佈景主題">
  <a:themeElements>
    <a:clrScheme name="Office 佈景主題">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佈景主題">
      <a:majorFont>
        <a:latin typeface="Calibri"/>
        <a:ea typeface="Calibri"/>
        <a:cs typeface="Calibri"/>
      </a:majorFont>
      <a:minorFont>
        <a:latin typeface="Helvetica"/>
        <a:ea typeface="Helvetica"/>
        <a:cs typeface="Helvetica"/>
      </a:minorFont>
    </a:fontScheme>
    <a:fmtScheme name="Office 佈景主題">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0948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0948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189</TotalTime>
  <Words>3413</Words>
  <Application>Microsoft Office PowerPoint</Application>
  <PresentationFormat>如螢幕大小 (4:3)</PresentationFormat>
  <Paragraphs>403</Paragraphs>
  <Slides>27</Slides>
  <Notes>8</Notes>
  <HiddenSlides>0</HiddenSlides>
  <MMClips>0</MMClips>
  <ScaleCrop>false</ScaleCrop>
  <HeadingPairs>
    <vt:vector size="4" baseType="variant">
      <vt:variant>
        <vt:lpstr>佈景主題</vt:lpstr>
      </vt:variant>
      <vt:variant>
        <vt:i4>1</vt:i4>
      </vt:variant>
      <vt:variant>
        <vt:lpstr>投影片標題</vt:lpstr>
      </vt:variant>
      <vt:variant>
        <vt:i4>27</vt:i4>
      </vt:variant>
    </vt:vector>
  </HeadingPairs>
  <TitlesOfParts>
    <vt:vector size="28" baseType="lpstr">
      <vt:lpstr>Office 佈景主題</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羅郁棠and簡蓮因</dc:creator>
  <cp:lastModifiedBy>Windows 使用者</cp:lastModifiedBy>
  <cp:revision>21</cp:revision>
  <dcterms:modified xsi:type="dcterms:W3CDTF">2018-05-11T03:16:48Z</dcterms:modified>
</cp:coreProperties>
</file>