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406" r:id="rId2"/>
    <p:sldId id="365" r:id="rId3"/>
    <p:sldId id="368" r:id="rId4"/>
    <p:sldId id="399" r:id="rId5"/>
    <p:sldId id="371" r:id="rId6"/>
    <p:sldId id="397" r:id="rId7"/>
    <p:sldId id="382" r:id="rId8"/>
    <p:sldId id="372" r:id="rId9"/>
    <p:sldId id="398" r:id="rId10"/>
    <p:sldId id="404" r:id="rId11"/>
    <p:sldId id="375" r:id="rId12"/>
    <p:sldId id="376" r:id="rId13"/>
    <p:sldId id="400" r:id="rId14"/>
    <p:sldId id="401" r:id="rId15"/>
    <p:sldId id="402" r:id="rId16"/>
    <p:sldId id="403" r:id="rId17"/>
    <p:sldId id="407" r:id="rId18"/>
    <p:sldId id="409" r:id="rId19"/>
    <p:sldId id="411" r:id="rId20"/>
    <p:sldId id="414" r:id="rId21"/>
    <p:sldId id="408" r:id="rId22"/>
    <p:sldId id="410" r:id="rId23"/>
    <p:sldId id="412" r:id="rId24"/>
    <p:sldId id="413" r:id="rId25"/>
    <p:sldId id="383" r:id="rId26"/>
    <p:sldId id="384" r:id="rId27"/>
    <p:sldId id="325" r:id="rId28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預設章節" id="{035CB9F6-56C6-4DF8-B64E-9438EB9E6853}">
          <p14:sldIdLst>
            <p14:sldId id="406"/>
          </p14:sldIdLst>
        </p14:section>
        <p14:section name="未命名的章節" id="{8840CC9A-C862-4483-A5B4-B7C168A59138}">
          <p14:sldIdLst>
            <p14:sldId id="365"/>
            <p14:sldId id="368"/>
            <p14:sldId id="399"/>
            <p14:sldId id="371"/>
            <p14:sldId id="397"/>
            <p14:sldId id="382"/>
            <p14:sldId id="372"/>
            <p14:sldId id="398"/>
            <p14:sldId id="404"/>
            <p14:sldId id="375"/>
            <p14:sldId id="376"/>
            <p14:sldId id="400"/>
            <p14:sldId id="401"/>
            <p14:sldId id="402"/>
            <p14:sldId id="403"/>
            <p14:sldId id="407"/>
            <p14:sldId id="409"/>
            <p14:sldId id="411"/>
            <p14:sldId id="414"/>
            <p14:sldId id="408"/>
            <p14:sldId id="410"/>
            <p14:sldId id="412"/>
            <p14:sldId id="413"/>
            <p14:sldId id="383"/>
            <p14:sldId id="384"/>
            <p14:sldId id="325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0E05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70" autoAdjust="0"/>
    <p:restoredTop sz="94368" autoAdjust="0"/>
  </p:normalViewPr>
  <p:slideViewPr>
    <p:cSldViewPr>
      <p:cViewPr>
        <p:scale>
          <a:sx n="60" d="100"/>
          <a:sy n="60" d="100"/>
        </p:scale>
        <p:origin x="-1232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2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CC7ECE-0D31-4C99-BE49-F510A09AC3A1}" type="datetimeFigureOut">
              <a:rPr lang="zh-TW" altLang="en-US" smtClean="0"/>
              <a:t>2018/3/11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0C5ECB-B6A9-4FC2-BE85-03F5EF7D113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2974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/2,6,,1.htm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library.minghui.org/category/32,226,,1.htm" TargetMode="External"/><Relationship Id="rId4" Type="http://schemas.openxmlformats.org/officeDocument/2006/relationships/hyperlink" Target="http://library.minghui.org/category/2,418,,1.htm" TargetMode="Externa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各省案例列表</a:t>
            </a:r>
          </a:p>
          <a:p>
            <a:r>
              <a:rPr lang="en-US" altLang="zh-TW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http://library.minghui.org/category/2,6,,1.htm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受迫害人数的省市分布</a:t>
            </a:r>
          </a:p>
          <a:p>
            <a:r>
              <a:rPr lang="en-US" altLang="zh-TW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http://library.minghui.org/category/2,418,,1.htm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受迫害致死案例</a:t>
            </a:r>
          </a:p>
          <a:p>
            <a:r>
              <a:rPr lang="en-US" altLang="zh-TW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http://library.minghui.org/category/32,226,,1.htm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42D60-093C-441C-B22B-3C7304FC9F2A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56673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7" name="Shape 27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XX省惡人恶报事例</a:t>
            </a:r>
          </a:p>
          <a:p>
            <a:pPr>
              <a:defRPr u="sng"/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http://library.minghui.org/categoryb/6,276,11,6.htm</a:t>
            </a:r>
          </a:p>
        </p:txBody>
      </p:sp>
    </p:spTree>
    <p:extLst>
      <p:ext uri="{BB962C8B-B14F-4D97-AF65-F5344CB8AC3E}">
        <p14:creationId xmlns:p14="http://schemas.microsoft.com/office/powerpoint/2010/main" val="10610491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t>XX省惡人恶报事例</a:t>
            </a:r>
          </a:p>
          <a:p>
            <a:pPr defTabSz="914400">
              <a:lnSpc>
                <a:spcPct val="100000"/>
              </a:lnSpc>
              <a:defRPr sz="12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hlinkClick r:id="rId3"/>
              </a:rPr>
              <a:t>http://library.minghui.org/categoryb/6,276,11,6.htm</a:t>
            </a:r>
          </a:p>
        </p:txBody>
      </p:sp>
    </p:spTree>
    <p:extLst>
      <p:ext uri="{BB962C8B-B14F-4D97-AF65-F5344CB8AC3E}">
        <p14:creationId xmlns:p14="http://schemas.microsoft.com/office/powerpoint/2010/main" val="21157968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033397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7" name="Shape 27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XX省惡人恶报事例</a:t>
            </a:r>
          </a:p>
          <a:p>
            <a:pPr>
              <a:defRPr u="sng"/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http://library.minghui.org/categoryb/6,276,11,6.htm</a:t>
            </a:r>
          </a:p>
        </p:txBody>
      </p:sp>
    </p:spTree>
    <p:extLst>
      <p:ext uri="{BB962C8B-B14F-4D97-AF65-F5344CB8AC3E}">
        <p14:creationId xmlns:p14="http://schemas.microsoft.com/office/powerpoint/2010/main" val="10610491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t>XX省惡人恶报事例</a:t>
            </a:r>
          </a:p>
          <a:p>
            <a:pPr defTabSz="914400">
              <a:lnSpc>
                <a:spcPct val="100000"/>
              </a:lnSpc>
              <a:defRPr sz="12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hlinkClick r:id="rId3"/>
              </a:rPr>
              <a:t>http://library.minghui.org/categoryb/6,276,11,6.htm</a:t>
            </a:r>
          </a:p>
        </p:txBody>
      </p:sp>
    </p:spTree>
    <p:extLst>
      <p:ext uri="{BB962C8B-B14F-4D97-AF65-F5344CB8AC3E}">
        <p14:creationId xmlns:p14="http://schemas.microsoft.com/office/powerpoint/2010/main" val="21157968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21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033397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7" name="Shape 27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XX省惡人恶报事例</a:t>
            </a:r>
          </a:p>
          <a:p>
            <a:pPr>
              <a:defRPr u="sng"/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http://library.minghui.org/categoryb/6,276,11,6.htm</a:t>
            </a:r>
          </a:p>
        </p:txBody>
      </p:sp>
    </p:spTree>
    <p:extLst>
      <p:ext uri="{BB962C8B-B14F-4D97-AF65-F5344CB8AC3E}">
        <p14:creationId xmlns:p14="http://schemas.microsoft.com/office/powerpoint/2010/main" val="10610491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t>XX省惡人恶报事例</a:t>
            </a:r>
          </a:p>
          <a:p>
            <a:pPr defTabSz="914400">
              <a:lnSpc>
                <a:spcPct val="100000"/>
              </a:lnSpc>
              <a:defRPr sz="12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hlinkClick r:id="rId3"/>
              </a:rPr>
              <a:t>http://library.minghui.org/categoryb/6,276,11,6.htm</a:t>
            </a:r>
          </a:p>
        </p:txBody>
      </p:sp>
    </p:spTree>
    <p:extLst>
      <p:ext uri="{BB962C8B-B14F-4D97-AF65-F5344CB8AC3E}">
        <p14:creationId xmlns:p14="http://schemas.microsoft.com/office/powerpoint/2010/main" val="21157968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25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49453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中國大陸全國政協前副主席</a:t>
            </a:r>
            <a:r>
              <a:rPr lang="zh-TW" alt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蘇榮</a:t>
            </a:r>
            <a:endParaRPr lang="zh-TW" altLang="en-US" b="1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861840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7" name="Shape 14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羅笑虎今年七﹒二零被通報全國批評，並被追責。</a:t>
            </a:r>
          </a:p>
        </p:txBody>
      </p:sp>
    </p:spTree>
    <p:extLst>
      <p:ext uri="{BB962C8B-B14F-4D97-AF65-F5344CB8AC3E}">
        <p14:creationId xmlns:p14="http://schemas.microsoft.com/office/powerpoint/2010/main" val="4494691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0" name="Shape 13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t>省分地圖：</a:t>
            </a:r>
          </a:p>
          <a:p>
            <a:pPr defTabSz="914400">
              <a:lnSpc>
                <a:spcPct val="100000"/>
              </a:lnSpc>
              <a:defRPr sz="1200">
                <a:latin typeface="Calibri"/>
                <a:ea typeface="Calibri"/>
                <a:cs typeface="Calibri"/>
                <a:sym typeface="Calibri"/>
              </a:defRPr>
            </a:pPr>
            <a:r>
              <a:t>方法與步驟</a:t>
            </a:r>
          </a:p>
          <a:p>
            <a:pPr marL="228600" indent="-228600" defTabSz="914400">
              <a:lnSpc>
                <a:spcPct val="100000"/>
              </a:lnSpc>
              <a:buSzPct val="100000"/>
              <a:buAutoNum type="arabicPeriod"/>
              <a:defRPr sz="1200">
                <a:latin typeface="Calibri"/>
                <a:ea typeface="Calibri"/>
                <a:cs typeface="Calibri"/>
                <a:sym typeface="Calibri"/>
              </a:defRPr>
            </a:pPr>
            <a:r>
              <a:t>使用Google 【圖片】搜尋該【XX省地圖】或【XX省行政地圖】，盡量找字體清楚的、大的</a:t>
            </a:r>
          </a:p>
          <a:p>
            <a:pPr marL="228600" indent="-228600" defTabSz="914400">
              <a:lnSpc>
                <a:spcPct val="100000"/>
              </a:lnSpc>
              <a:buSzPct val="100000"/>
              <a:buAutoNum type="arabicPeriod"/>
              <a:defRPr sz="1200">
                <a:latin typeface="Calibri"/>
                <a:ea typeface="Calibri"/>
                <a:cs typeface="Calibri"/>
                <a:sym typeface="Calibri"/>
              </a:defRPr>
            </a:pPr>
            <a:r>
              <a:t>變更圖片的顏色：到【word】中【】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065826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37666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7" name="Shape 27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XX省惡人恶报事例</a:t>
            </a:r>
          </a:p>
          <a:p>
            <a:pPr>
              <a:defRPr u="sng"/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/>
              </a:rPr>
              <a:t>http://library.minghui.org/categoryb/6,276,11,6.htm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t>XX省惡人恶报事例</a:t>
            </a:r>
          </a:p>
          <a:p>
            <a:pPr defTabSz="914400">
              <a:lnSpc>
                <a:spcPct val="100000"/>
              </a:lnSpc>
              <a:defRPr sz="12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hlinkClick r:id="rId3"/>
              </a:rPr>
              <a:t>http://library.minghui.org/categoryb/6,276,11,6.htm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03339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2018/3/11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39388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2018/3/11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72390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2018/3/11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624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2018/3/11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8252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2018/3/11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05962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2018/3/11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61175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2018/3/11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4044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2018/3/11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19471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2018/3/11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526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2018/3/11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9498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2018/3/11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7610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6E90E-4A05-4D29-B676-ADFE5E9BC2B6}" type="datetimeFigureOut">
              <a:rPr lang="zh-TW" altLang="en-US" smtClean="0"/>
              <a:t>2018/3/11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05037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73" r="28185"/>
          <a:stretch/>
        </p:blipFill>
        <p:spPr bwMode="auto">
          <a:xfrm>
            <a:off x="0" y="115239"/>
            <a:ext cx="5803472" cy="6152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0" y="6268675"/>
            <a:ext cx="9144000" cy="439216"/>
          </a:xfrm>
          <a:prstGeom prst="rect">
            <a:avLst/>
          </a:prstGeom>
          <a:solidFill>
            <a:srgbClr val="FFFF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TW" sz="32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endParaRPr lang="en-US" altLang="zh-CN" sz="32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6488282"/>
            <a:ext cx="9144000" cy="404269"/>
          </a:xfrm>
          <a:prstGeom prst="rect">
            <a:avLst/>
          </a:prstGeom>
          <a:solidFill>
            <a:srgbClr val="7030A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TW" sz="32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endParaRPr lang="en-US" altLang="zh-CN" sz="32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399584" y="2745219"/>
            <a:ext cx="3744416" cy="1728192"/>
          </a:xfrm>
          <a:prstGeom prst="rect">
            <a:avLst/>
          </a:prstGeom>
          <a:solidFill>
            <a:srgbClr val="7030A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黑龍江</a:t>
            </a:r>
            <a:endParaRPr lang="en-US" altLang="zh-TW" sz="3200" b="1" dirty="0" smtClean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8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RTC</a:t>
            </a:r>
            <a:r>
              <a:rPr lang="zh-TW" altLang="en-US" sz="28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重點案例</a:t>
            </a:r>
            <a:r>
              <a:rPr lang="zh-CN" altLang="zh-TW" sz="28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參考資料</a:t>
            </a:r>
            <a:endParaRPr lang="en-US" altLang="zh-CN" sz="2800" b="1" dirty="0" smtClean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日期：</a:t>
            </a:r>
            <a:r>
              <a:rPr lang="en-US" altLang="zh-TW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2018/03/12(</a:t>
            </a:r>
            <a:r>
              <a:rPr lang="zh-TW" altLang="en-US" sz="20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一</a:t>
            </a:r>
            <a:r>
              <a:rPr lang="en-US" altLang="zh-TW" sz="2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en-US" altLang="zh-CN" sz="32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7968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矩形"/>
          <p:cNvSpPr/>
          <p:nvPr/>
        </p:nvSpPr>
        <p:spPr>
          <a:xfrm>
            <a:off x="161394" y="1124744"/>
            <a:ext cx="8772218" cy="4104456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r>
              <a:rPr lang="zh-TW" altLang="en-US" sz="2200" b="1" dirty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雞西市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許多官員因迫害法輪功被國際追查，</a:t>
            </a:r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包括</a:t>
            </a:r>
            <a:endParaRPr lang="en-US" altLang="zh-TW" sz="22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sz="2200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2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歷任</a:t>
            </a:r>
            <a:r>
              <a:rPr lang="zh-TW" altLang="en-US" sz="2200" b="1" dirty="0">
                <a:latin typeface="Microsoft JhengHei" charset="-120"/>
                <a:ea typeface="Microsoft JhengHei" charset="-120"/>
                <a:cs typeface="Microsoft JhengHei" charset="-120"/>
              </a:rPr>
              <a:t>市委書記： 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康志文</a:t>
            </a:r>
            <a:r>
              <a:rPr lang="zh-TW" altLang="en-US" sz="2200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（現任）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、邱玉泉、丁乃今、許兆君</a:t>
            </a:r>
          </a:p>
          <a:p>
            <a:r>
              <a:rPr lang="zh-TW" altLang="en-US" sz="2200" b="1" dirty="0">
                <a:latin typeface="Microsoft JhengHei" charset="-120"/>
                <a:ea typeface="Microsoft JhengHei" charset="-120"/>
                <a:cs typeface="Microsoft JhengHei" charset="-120"/>
              </a:rPr>
              <a:t>歷任市政法委書記：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李海濤、王廣躍、徐和祥、李玉剛</a:t>
            </a:r>
          </a:p>
          <a:p>
            <a:r>
              <a:rPr lang="zh-TW" altLang="en-US" sz="2200" b="1" dirty="0">
                <a:latin typeface="Microsoft JhengHei" charset="-120"/>
                <a:ea typeface="Microsoft JhengHei" charset="-120"/>
                <a:cs typeface="Microsoft JhengHei" charset="-120"/>
              </a:rPr>
              <a:t>歷任市委防範辦</a:t>
            </a:r>
            <a:r>
              <a:rPr lang="en-US" altLang="zh-TW" sz="2200" b="1" dirty="0">
                <a:latin typeface="Microsoft JhengHei" charset="-120"/>
                <a:ea typeface="Microsoft JhengHei" charset="-120"/>
                <a:cs typeface="Microsoft JhengHei" charset="-120"/>
              </a:rPr>
              <a:t>(610</a:t>
            </a:r>
            <a:r>
              <a:rPr lang="zh-TW" altLang="en-US" sz="2200" b="1" dirty="0">
                <a:latin typeface="Microsoft JhengHei" charset="-120"/>
                <a:ea typeface="Microsoft JhengHei" charset="-120"/>
                <a:cs typeface="Microsoft JhengHei" charset="-120"/>
              </a:rPr>
              <a:t>辦</a:t>
            </a:r>
            <a:r>
              <a:rPr lang="en-US" altLang="zh-TW" sz="2200" b="1" dirty="0">
                <a:latin typeface="Microsoft JhengHei" charset="-120"/>
                <a:ea typeface="Microsoft JhengHei" charset="-120"/>
                <a:cs typeface="Microsoft JhengHei" charset="-120"/>
              </a:rPr>
              <a:t>)</a:t>
            </a:r>
            <a:r>
              <a:rPr lang="zh-TW" altLang="en-US" sz="2200" b="1" dirty="0">
                <a:latin typeface="Microsoft JhengHei" charset="-120"/>
                <a:ea typeface="Microsoft JhengHei" charset="-120"/>
                <a:cs typeface="Microsoft JhengHei" charset="-120"/>
              </a:rPr>
              <a:t>主任：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楊大仁、楊伯盛、王會</a:t>
            </a:r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學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/>
            </a:r>
            <a:b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</a:br>
            <a:endParaRPr lang="zh-TW" altLang="en-US" sz="2200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200" b="1" dirty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恆山區</a:t>
            </a:r>
            <a:r>
              <a:rPr lang="zh-TW" altLang="en-US" sz="2200" b="1" dirty="0">
                <a:latin typeface="Microsoft JhengHei" charset="-120"/>
                <a:ea typeface="Microsoft JhengHei" charset="-120"/>
                <a:cs typeface="Microsoft JhengHei" charset="-120"/>
              </a:rPr>
              <a:t>歷任區政法委書記：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金輝善、曹劉軍、朱慶林</a:t>
            </a:r>
          </a:p>
          <a:p>
            <a:endParaRPr lang="zh-TW" altLang="en-US" sz="2200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200" b="1" dirty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虎林市</a:t>
            </a:r>
            <a:r>
              <a:rPr lang="zh-TW" altLang="en-US" sz="2200" b="1" dirty="0">
                <a:latin typeface="Microsoft JhengHei" charset="-120"/>
                <a:ea typeface="Microsoft JhengHei" charset="-120"/>
                <a:cs typeface="Microsoft JhengHei" charset="-120"/>
              </a:rPr>
              <a:t>歷任市政法委書記：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宋濤、胡明</a:t>
            </a:r>
          </a:p>
          <a:p>
            <a:r>
              <a:rPr lang="zh-TW" altLang="en-US" sz="2200" b="1" dirty="0">
                <a:latin typeface="Microsoft JhengHei" charset="-120"/>
                <a:ea typeface="Microsoft JhengHei" charset="-120"/>
                <a:cs typeface="Microsoft JhengHei" charset="-120"/>
              </a:rPr>
              <a:t>虎林市原市委防範辦</a:t>
            </a:r>
            <a:r>
              <a:rPr lang="en-US" altLang="zh-TW" sz="2200" b="1" dirty="0">
                <a:latin typeface="Microsoft JhengHei" charset="-120"/>
                <a:ea typeface="Microsoft JhengHei" charset="-120"/>
                <a:cs typeface="Microsoft JhengHei" charset="-120"/>
              </a:rPr>
              <a:t>(610</a:t>
            </a:r>
            <a:r>
              <a:rPr lang="zh-TW" altLang="en-US" sz="2200" b="1" dirty="0">
                <a:latin typeface="Microsoft JhengHei" charset="-120"/>
                <a:ea typeface="Microsoft JhengHei" charset="-120"/>
                <a:cs typeface="Microsoft JhengHei" charset="-120"/>
              </a:rPr>
              <a:t>辦</a:t>
            </a:r>
            <a:r>
              <a:rPr lang="en-US" altLang="zh-TW" sz="2200" b="1" dirty="0">
                <a:latin typeface="Microsoft JhengHei" charset="-120"/>
                <a:ea typeface="Microsoft JhengHei" charset="-120"/>
                <a:cs typeface="Microsoft JhengHei" charset="-120"/>
              </a:rPr>
              <a:t>)</a:t>
            </a:r>
            <a:r>
              <a:rPr lang="zh-TW" altLang="en-US" sz="2200" b="1" dirty="0">
                <a:latin typeface="Microsoft JhengHei" charset="-120"/>
                <a:ea typeface="Microsoft JhengHei" charset="-120"/>
                <a:cs typeface="Microsoft JhengHei" charset="-120"/>
              </a:rPr>
              <a:t>主任：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張惠敏</a:t>
            </a:r>
            <a:r>
              <a:rPr lang="en-US" altLang="zh-TW" sz="2200" dirty="0">
                <a:latin typeface="Microsoft JhengHei" charset="-120"/>
                <a:ea typeface="Microsoft JhengHei" charset="-120"/>
                <a:cs typeface="Microsoft JhengHei" charset="-120"/>
              </a:rPr>
              <a:t>(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音</a:t>
            </a:r>
            <a:r>
              <a:rPr lang="en-US" altLang="zh-TW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)</a:t>
            </a:r>
            <a:endParaRPr lang="zh-TW" altLang="en-US" sz="22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208" name="矩形 6"/>
          <p:cNvSpPr/>
          <p:nvPr/>
        </p:nvSpPr>
        <p:spPr>
          <a:xfrm>
            <a:off x="177993" y="5571028"/>
            <a:ext cx="8774612" cy="830993"/>
          </a:xfrm>
          <a:prstGeom prst="rect">
            <a:avLst/>
          </a:prstGeom>
          <a:ln w="12700">
            <a:solidFill>
              <a:srgbClr val="0070C0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/>
              <a:t>到目前為止，</a:t>
            </a:r>
            <a:r>
              <a:rPr b="1" dirty="0">
                <a:solidFill>
                  <a:srgbClr val="C00000"/>
                </a:solidFill>
              </a:rPr>
              <a:t>黑龍江省</a:t>
            </a:r>
            <a:r>
              <a:rPr dirty="0"/>
              <a:t>有</a:t>
            </a:r>
            <a:r>
              <a:rPr b="1" dirty="0" smtClean="0">
                <a:solidFill>
                  <a:srgbClr val="C00000"/>
                </a:solidFill>
              </a:rPr>
              <a:t>7</a:t>
            </a:r>
            <a:r>
              <a:rPr lang="en-US" b="1" dirty="0" smtClean="0">
                <a:solidFill>
                  <a:srgbClr val="C00000"/>
                </a:solidFill>
              </a:rPr>
              <a:t>,</a:t>
            </a:r>
            <a:r>
              <a:rPr b="1" dirty="0" smtClean="0">
                <a:solidFill>
                  <a:srgbClr val="C00000"/>
                </a:solidFill>
              </a:rPr>
              <a:t>1</a:t>
            </a:r>
            <a:r>
              <a:rPr lang="en-US" b="1" dirty="0" smtClean="0">
                <a:solidFill>
                  <a:srgbClr val="C00000"/>
                </a:solidFill>
              </a:rPr>
              <a:t>39</a:t>
            </a:r>
            <a:r>
              <a:rPr b="1" dirty="0" smtClean="0">
                <a:solidFill>
                  <a:srgbClr val="C00000"/>
                </a:solidFill>
              </a:rPr>
              <a:t>人</a:t>
            </a:r>
            <a:r>
              <a:rPr dirty="0" smtClean="0"/>
              <a:t>的公檢法司</a:t>
            </a:r>
            <a:r>
              <a:rPr dirty="0"/>
              <a:t>、教育界、媒體界等人員因迫害法輪功學員，被海外組織“追查國際”立案追查</a:t>
            </a:r>
          </a:p>
        </p:txBody>
      </p:sp>
      <p:grpSp>
        <p:nvGrpSpPr>
          <p:cNvPr id="211" name="矩形 7"/>
          <p:cNvGrpSpPr/>
          <p:nvPr/>
        </p:nvGrpSpPr>
        <p:grpSpPr>
          <a:xfrm>
            <a:off x="-4" y="2060"/>
            <a:ext cx="9130606" cy="762648"/>
            <a:chOff x="-1" y="-1"/>
            <a:chExt cx="9130604" cy="762646"/>
          </a:xfrm>
        </p:grpSpPr>
        <p:sp>
          <p:nvSpPr>
            <p:cNvPr id="209" name="矩形"/>
            <p:cNvSpPr/>
            <p:nvPr/>
          </p:nvSpPr>
          <p:spPr>
            <a:xfrm>
              <a:off x="-1" y="-1"/>
              <a:ext cx="9130604" cy="762646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10" name="7-2. 青島市"/>
            <p:cNvSpPr txBox="1"/>
            <p:nvPr/>
          </p:nvSpPr>
          <p:spPr>
            <a:xfrm>
              <a:off x="-1" y="88938"/>
              <a:ext cx="9130604" cy="5847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/>
                <a:t> </a:t>
              </a:r>
              <a:r>
                <a:rPr lang="en-US" dirty="0"/>
                <a:t>6</a:t>
              </a:r>
              <a:r>
                <a:rPr dirty="0" smtClean="0"/>
                <a:t>-</a:t>
              </a:r>
              <a:r>
                <a:rPr lang="en-US" dirty="0" smtClean="0"/>
                <a:t>3</a:t>
              </a:r>
              <a:r>
                <a:rPr dirty="0" smtClean="0"/>
                <a:t>. </a:t>
              </a:r>
              <a:r>
                <a:rPr dirty="0" err="1"/>
                <a:t>雞西市</a:t>
              </a:r>
              <a:endParaRPr dirty="0"/>
            </a:p>
          </p:txBody>
        </p:sp>
      </p:grpSp>
      <p:grpSp>
        <p:nvGrpSpPr>
          <p:cNvPr id="214" name="矩形 8"/>
          <p:cNvGrpSpPr/>
          <p:nvPr/>
        </p:nvGrpSpPr>
        <p:grpSpPr>
          <a:xfrm>
            <a:off x="7308304" y="41104"/>
            <a:ext cx="1691165" cy="684559"/>
            <a:chOff x="0" y="0"/>
            <a:chExt cx="1691164" cy="684557"/>
          </a:xfrm>
        </p:grpSpPr>
        <p:sp>
          <p:nvSpPr>
            <p:cNvPr id="212" name="矩形"/>
            <p:cNvSpPr/>
            <p:nvPr/>
          </p:nvSpPr>
          <p:spPr>
            <a:xfrm>
              <a:off x="-1" y="-1"/>
              <a:ext cx="1691166" cy="684559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0070C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solidFill>
                    <a:srgbClr val="0070C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13" name="追查2"/>
            <p:cNvSpPr txBox="1"/>
            <p:nvPr/>
          </p:nvSpPr>
          <p:spPr>
            <a:xfrm>
              <a:off x="-1" y="42557"/>
              <a:ext cx="1691166" cy="5994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/>
            <a:p>
              <a:pPr algn="ctr">
                <a:defRPr sz="2800" b="1">
                  <a:solidFill>
                    <a:srgbClr val="0070C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t>追查1&amp;2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18334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矩形 5"/>
          <p:cNvSpPr txBox="1"/>
          <p:nvPr/>
        </p:nvSpPr>
        <p:spPr>
          <a:xfrm>
            <a:off x="318706" y="184282"/>
            <a:ext cx="4508064" cy="662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3200" b="1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t>11-3. XX市官員惡報實例</a:t>
            </a:r>
          </a:p>
        </p:txBody>
      </p:sp>
      <p:grpSp>
        <p:nvGrpSpPr>
          <p:cNvPr id="270" name="矩形 3"/>
          <p:cNvGrpSpPr/>
          <p:nvPr/>
        </p:nvGrpSpPr>
        <p:grpSpPr>
          <a:xfrm>
            <a:off x="13400" y="-1"/>
            <a:ext cx="9130602" cy="836716"/>
            <a:chOff x="-1" y="-1"/>
            <a:chExt cx="9130600" cy="836714"/>
          </a:xfrm>
        </p:grpSpPr>
        <p:sp>
          <p:nvSpPr>
            <p:cNvPr id="268" name="矩形"/>
            <p:cNvSpPr/>
            <p:nvPr/>
          </p:nvSpPr>
          <p:spPr>
            <a:xfrm>
              <a:off x="-1" y="-1"/>
              <a:ext cx="9130600" cy="836714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69" name="9-3. 長沙市官員惡報實例"/>
            <p:cNvSpPr txBox="1"/>
            <p:nvPr/>
          </p:nvSpPr>
          <p:spPr>
            <a:xfrm>
              <a:off x="-1" y="125971"/>
              <a:ext cx="9130600" cy="5847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/>
                <a:t> </a:t>
              </a:r>
              <a:r>
                <a:rPr lang="en-US" dirty="0"/>
                <a:t> </a:t>
              </a:r>
              <a:r>
                <a:rPr lang="en-US" dirty="0" smtClean="0"/>
                <a:t>6-4</a:t>
              </a:r>
              <a:r>
                <a:rPr dirty="0" smtClean="0"/>
                <a:t>. </a:t>
              </a:r>
              <a:r>
                <a:rPr lang="zh-TW" altLang="en-US" dirty="0" smtClean="0"/>
                <a:t>雞西</a:t>
              </a:r>
              <a:r>
                <a:rPr dirty="0" smtClean="0"/>
                <a:t>市</a:t>
              </a:r>
              <a:endParaRPr dirty="0"/>
            </a:p>
          </p:txBody>
        </p:sp>
      </p:grpSp>
      <p:grpSp>
        <p:nvGrpSpPr>
          <p:cNvPr id="273" name="矩形 6"/>
          <p:cNvGrpSpPr/>
          <p:nvPr/>
        </p:nvGrpSpPr>
        <p:grpSpPr>
          <a:xfrm>
            <a:off x="6588224" y="100431"/>
            <a:ext cx="2424008" cy="648075"/>
            <a:chOff x="0" y="77283"/>
            <a:chExt cx="1631919" cy="648074"/>
          </a:xfrm>
        </p:grpSpPr>
        <p:sp>
          <p:nvSpPr>
            <p:cNvPr id="271" name="矩形"/>
            <p:cNvSpPr/>
            <p:nvPr/>
          </p:nvSpPr>
          <p:spPr>
            <a:xfrm>
              <a:off x="0" y="77283"/>
              <a:ext cx="1631919" cy="648074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72" name="惡報2"/>
            <p:cNvSpPr txBox="1"/>
            <p:nvPr/>
          </p:nvSpPr>
          <p:spPr>
            <a:xfrm>
              <a:off x="0" y="78155"/>
              <a:ext cx="1631919" cy="6463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sz="3600" dirty="0" smtClean="0"/>
                <a:t>惡</a:t>
              </a:r>
              <a:r>
                <a:rPr lang="zh-TW" altLang="en-US" sz="3600" dirty="0" smtClean="0"/>
                <a:t>報</a:t>
              </a:r>
              <a:r>
                <a:rPr lang="en-US" altLang="zh-TW" sz="3600" dirty="0" smtClean="0"/>
                <a:t>1&amp;2</a:t>
              </a:r>
            </a:p>
          </p:txBody>
        </p:sp>
      </p:grpSp>
      <p:sp>
        <p:nvSpPr>
          <p:cNvPr id="2" name="Rectangle 1"/>
          <p:cNvSpPr/>
          <p:nvPr/>
        </p:nvSpPr>
        <p:spPr>
          <a:xfrm>
            <a:off x="131768" y="908720"/>
            <a:ext cx="8904728" cy="178510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en-US" sz="2000" b="1" dirty="0" smtClean="0">
                <a:solidFill>
                  <a:srgbClr val="0000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原雞西市恆山區公安分局副局長，</a:t>
            </a:r>
            <a:r>
              <a:rPr lang="zh-TW" altLang="en-US" sz="2000" b="1" dirty="0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孫孟山</a:t>
            </a:r>
            <a:r>
              <a:rPr lang="zh-TW" altLang="en-US" sz="2000" b="1" dirty="0" smtClean="0">
                <a:solidFill>
                  <a:srgbClr val="0000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sz="2000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罹患喉癌</a:t>
            </a:r>
            <a:r>
              <a:rPr lang="en-US" altLang="zh-TW" b="1" dirty="0" smtClean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b="1" dirty="0" smtClean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明慧網</a:t>
            </a:r>
            <a:r>
              <a:rPr lang="en-US" altLang="zh-TW" b="1" dirty="0" smtClean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2008</a:t>
            </a:r>
            <a:r>
              <a:rPr lang="zh-TW" altLang="en-US" b="1" dirty="0" smtClean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b="1" dirty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9</a:t>
            </a:r>
            <a:r>
              <a:rPr lang="zh-TW" altLang="en-US" b="1" dirty="0" smtClean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b="1" dirty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8</a:t>
            </a:r>
            <a:r>
              <a:rPr lang="zh-TW" altLang="en-US" b="1" dirty="0" smtClean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b="1" dirty="0" smtClean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</a:p>
          <a:p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孫孟山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，男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55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歲，雞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西市恒山區公安分局副局長，主抓迫害法輪功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endParaRPr lang="en-US" altLang="zh-TW" dirty="0" smtClean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在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其任職期間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，拒聽真相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對邪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令是有令即行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，刑訊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逼供、酷刑折磨、跟蹤監控、迫害致死、致傷者多人，至今仍然在監獄非法關押的還有六人，最長刑期十多年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dirty="0" smtClean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孫孟山在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2005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得了</a:t>
            </a:r>
            <a:r>
              <a:rPr lang="zh-TW" altLang="en-US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喉癌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，常年在外重金醫治沒有甚麼效果，長期遭受病魔的折磨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zh-TW" altLang="en-US" dirty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11" name="Rectangle 1"/>
          <p:cNvSpPr/>
          <p:nvPr/>
        </p:nvSpPr>
        <p:spPr>
          <a:xfrm>
            <a:off x="131768" y="2780928"/>
            <a:ext cx="8904728" cy="150810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en-US" sz="2000" b="1" dirty="0" smtClean="0">
                <a:solidFill>
                  <a:srgbClr val="0000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原雞西市恆山礦東山派出所副所長，</a:t>
            </a:r>
            <a:r>
              <a:rPr lang="zh-TW" altLang="en-US" sz="2000" b="1" dirty="0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於寶山</a:t>
            </a:r>
            <a:r>
              <a:rPr lang="zh-TW" altLang="en-US" sz="2000" b="1" dirty="0" smtClean="0">
                <a:solidFill>
                  <a:srgbClr val="0000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sz="2000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殃及家人</a:t>
            </a:r>
            <a:r>
              <a:rPr lang="en-US" altLang="zh-TW" b="1" dirty="0" smtClean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b="1" dirty="0" smtClean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明慧網</a:t>
            </a:r>
            <a:r>
              <a:rPr lang="en-US" altLang="zh-TW" b="1" dirty="0" smtClean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2008</a:t>
            </a:r>
            <a:r>
              <a:rPr lang="zh-TW" altLang="en-US" b="1" dirty="0" smtClean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b="1" dirty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9</a:t>
            </a:r>
            <a:r>
              <a:rPr lang="zh-TW" altLang="en-US" b="1" dirty="0" smtClean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b="1" dirty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8</a:t>
            </a:r>
            <a:r>
              <a:rPr lang="zh-TW" altLang="en-US" b="1" dirty="0" smtClean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b="1" dirty="0" smtClean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  <a:endParaRPr lang="en-US" altLang="zh-TW" sz="2000" b="1" dirty="0" smtClean="0">
              <a:solidFill>
                <a:srgbClr val="660066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於寶山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，男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50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歲，原雞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西市恒山區小恒山礦東山派出所副所長，是迫害法輪功的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急先鋒。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被迫害致死的女學員</a:t>
            </a:r>
            <a:r>
              <a:rPr lang="zh-TW" altLang="en-US" dirty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趙春迎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就是</a:t>
            </a:r>
            <a:r>
              <a:rPr lang="zh-TW" altLang="en-US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於寶山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帶人綁架的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於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寶山的原</a:t>
            </a:r>
            <a:r>
              <a:rPr lang="zh-TW" altLang="en-US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妻子王麗華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在大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恒山工人之家任過保管員，後得</a:t>
            </a:r>
            <a:r>
              <a:rPr lang="zh-TW" altLang="en-US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乳腺癌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2004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dirty="0">
                <a:latin typeface="Microsoft JhengHei" charset="-120"/>
                <a:ea typeface="Microsoft JhengHei" charset="-120"/>
                <a:cs typeface="Microsoft JhengHei" charset="-120"/>
              </a:rPr>
              <a:t>5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死亡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zh-TW" altLang="en-US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34063" y="4437112"/>
            <a:ext cx="8902433" cy="22467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en-US" sz="2000" b="1" dirty="0">
                <a:solidFill>
                  <a:srgbClr val="0000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虎林市林業局公安局副</a:t>
            </a:r>
            <a:r>
              <a:rPr lang="zh-TW" altLang="en-US" sz="2000" b="1" dirty="0" smtClean="0">
                <a:solidFill>
                  <a:srgbClr val="0000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局長，</a:t>
            </a:r>
            <a:r>
              <a:rPr lang="zh-TW" altLang="en-US" sz="2000" b="1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杜海，</a:t>
            </a:r>
            <a:r>
              <a:rPr lang="zh-TW" altLang="en-US" sz="20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遭惡報</a:t>
            </a:r>
            <a:r>
              <a:rPr lang="en-US" altLang="zh-TW" b="1" dirty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b="1" dirty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</a:t>
            </a:r>
            <a:r>
              <a:rPr lang="zh-TW" altLang="en-US" b="1" dirty="0" smtClean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網</a:t>
            </a:r>
            <a:r>
              <a:rPr lang="en-US" altLang="zh-TW" b="1" dirty="0" smtClean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2014</a:t>
            </a:r>
            <a:r>
              <a:rPr lang="zh-TW" altLang="en-US" b="1" dirty="0" smtClean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b="1" dirty="0" smtClean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4</a:t>
            </a:r>
            <a:r>
              <a:rPr lang="zh-TW" altLang="en-US" b="1" dirty="0" smtClean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b="1" dirty="0" smtClean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19</a:t>
            </a:r>
            <a:r>
              <a:rPr lang="zh-TW" altLang="en-US" b="1" dirty="0" smtClean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b="1" dirty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</a:p>
          <a:p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b="1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杜</a:t>
            </a:r>
            <a:r>
              <a:rPr lang="zh-TW" altLang="en-US" sz="2000" b="1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海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</a:t>
            </a:r>
            <a:r>
              <a:rPr lang="en-US" altLang="zh-TW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2014</a:t>
            </a:r>
            <a:r>
              <a:rPr lang="zh-TW" altLang="en-US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en-US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11</a:t>
            </a:r>
            <a:r>
              <a:rPr lang="zh-TW" altLang="en-US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日，突發</a:t>
            </a:r>
            <a:r>
              <a:rPr lang="zh-TW" altLang="en-US" sz="20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疾病死去，</a:t>
            </a:r>
            <a:r>
              <a:rPr lang="zh-TW" altLang="en-US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54</a:t>
            </a:r>
            <a:r>
              <a:rPr lang="zh-TW" altLang="en-US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歲。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在親友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的扼腕長嘆中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人們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所不知道的是他對善良法輪功學員的迫害與勒索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2000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以來，</a:t>
            </a:r>
            <a:r>
              <a:rPr lang="zh-TW" altLang="en-US" sz="2000" b="1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杜</a:t>
            </a:r>
            <a:r>
              <a:rPr lang="zh-TW" altLang="en-US" sz="2000" b="1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海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以</a:t>
            </a:r>
            <a:r>
              <a:rPr lang="zh-TW" altLang="en-US" sz="20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五萬獎金「通緝」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法輪功學員</a:t>
            </a:r>
            <a:r>
              <a:rPr lang="zh-TW" altLang="en-US" sz="2000" b="1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蘇文玲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逼迫</a:t>
            </a:r>
            <a:r>
              <a:rPr lang="zh-TW" altLang="en-US" sz="2000" b="1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蘇文玲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流離失所，家庭破裂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。使大法弟子</a:t>
            </a:r>
            <a:r>
              <a:rPr lang="zh-TW" altLang="en-US" sz="20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高喜珍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被打休克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送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醫院搶救，出院後不久，含冤離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世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….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73824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矩形 5"/>
          <p:cNvSpPr txBox="1"/>
          <p:nvPr/>
        </p:nvSpPr>
        <p:spPr>
          <a:xfrm>
            <a:off x="318740" y="184312"/>
            <a:ext cx="6237213" cy="7689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469" tIns="45469" rIns="45469" bIns="45469">
            <a:spAutoFit/>
          </a:bodyPr>
          <a:lstStyle>
            <a:lvl1pPr algn="l" defTabSz="1300480">
              <a:defRPr sz="440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pPr hangingPunct="0"/>
            <a:r>
              <a:rPr b="1" kern="0" dirty="0"/>
              <a:t>11-3. XX市官員惡報實例</a:t>
            </a:r>
          </a:p>
        </p:txBody>
      </p:sp>
      <p:grpSp>
        <p:nvGrpSpPr>
          <p:cNvPr id="169" name="矩形 3"/>
          <p:cNvGrpSpPr/>
          <p:nvPr/>
        </p:nvGrpSpPr>
        <p:grpSpPr>
          <a:xfrm>
            <a:off x="13399" y="-2"/>
            <a:ext cx="9130603" cy="836718"/>
            <a:chOff x="-1" y="-2"/>
            <a:chExt cx="12985745" cy="1189997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67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 hangingPunct="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sz="3100" b="1" kern="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endParaRPr>
            </a:p>
          </p:txBody>
        </p:sp>
        <p:sp>
          <p:nvSpPr>
            <p:cNvPr id="168" name="9-3. 株洲市官員惡報實例"/>
            <p:cNvSpPr txBox="1"/>
            <p:nvPr/>
          </p:nvSpPr>
          <p:spPr>
            <a:xfrm>
              <a:off x="-1" y="20121"/>
              <a:ext cx="12985745" cy="114975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b="1" kern="0" dirty="0"/>
                <a:t> </a:t>
              </a:r>
              <a:r>
                <a:rPr lang="en-US" sz="3600" b="1" kern="0" dirty="0"/>
                <a:t>6</a:t>
              </a:r>
              <a:r>
                <a:rPr sz="3600" b="1" kern="0" dirty="0" smtClean="0"/>
                <a:t>-</a:t>
              </a:r>
              <a:r>
                <a:rPr lang="en-US" sz="3600" b="1" kern="0" dirty="0"/>
                <a:t>5</a:t>
              </a:r>
              <a:r>
                <a:rPr sz="3600" b="1" kern="0" dirty="0" smtClean="0"/>
                <a:t>. </a:t>
              </a:r>
              <a:r>
                <a:rPr lang="zh-TW" altLang="en-US" sz="3600" b="1" kern="0" dirty="0" smtClean="0"/>
                <a:t>雞西</a:t>
              </a:r>
              <a:r>
                <a:rPr sz="3600" b="1" kern="0" dirty="0" smtClean="0"/>
                <a:t>市</a:t>
              </a:r>
              <a:endParaRPr sz="3600" b="1" kern="0" dirty="0"/>
            </a:p>
          </p:txBody>
        </p:sp>
      </p:grpSp>
      <p:sp>
        <p:nvSpPr>
          <p:cNvPr id="170" name="矩形"/>
          <p:cNvSpPr/>
          <p:nvPr/>
        </p:nvSpPr>
        <p:spPr>
          <a:xfrm>
            <a:off x="7380312" y="100504"/>
            <a:ext cx="1631922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chemeClr val="accent6">
                <a:hueOff val="-146070"/>
                <a:satOff val="-10048"/>
                <a:lumOff val="-30626"/>
              </a:schemeClr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 hangingPunct="0">
              <a:defRPr sz="56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ja-JP" altLang="en-US" sz="2800" b="1" kern="0" dirty="0" smtClean="0">
                <a:solidFill>
                  <a:srgbClr val="EF5FA7">
                    <a:hueOff val="-146070"/>
                    <a:satOff val="-10048"/>
                    <a:lumOff val="-30626"/>
                  </a:srgbClr>
                </a:solidFill>
              </a:rPr>
              <a:t>善報</a:t>
            </a:r>
            <a:r>
              <a:rPr lang="en-US" altLang="ja-JP" sz="2800" b="1" kern="0" dirty="0" smtClean="0">
                <a:solidFill>
                  <a:srgbClr val="EF5FA7">
                    <a:hueOff val="-146070"/>
                    <a:satOff val="-10048"/>
                    <a:lumOff val="-30626"/>
                  </a:srgbClr>
                </a:solidFill>
              </a:rPr>
              <a:t>1&amp;2</a:t>
            </a:r>
            <a:endParaRPr lang="en-US" altLang="ja-JP" sz="2800" b="1" kern="0" dirty="0">
              <a:solidFill>
                <a:srgbClr val="EF5FA7">
                  <a:hueOff val="-146070"/>
                  <a:satOff val="-10048"/>
                  <a:lumOff val="-30626"/>
                </a:srgb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7504" y="908720"/>
            <a:ext cx="8928992" cy="59400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TW" altLang="en-US" sz="2000" b="1" dirty="0">
                <a:solidFill>
                  <a:srgbClr val="0432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日本海嘯倖存者：「三退」是</a:t>
            </a:r>
            <a:r>
              <a:rPr lang="zh-TW" altLang="en-US" sz="2000" b="1" dirty="0" smtClean="0">
                <a:solidFill>
                  <a:srgbClr val="0432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秘訣</a:t>
            </a:r>
            <a:r>
              <a:rPr lang="en-US" altLang="zh-TW" sz="2000" b="1" dirty="0" smtClean="0">
                <a:solidFill>
                  <a:srgbClr val="7030A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z="2000" b="1" dirty="0" smtClean="0">
                <a:solidFill>
                  <a:srgbClr val="7030A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明慧網</a:t>
            </a:r>
            <a:r>
              <a:rPr lang="en-US" altLang="zh-TW" sz="2000" b="1" dirty="0" smtClean="0">
                <a:solidFill>
                  <a:srgbClr val="7030A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2011</a:t>
            </a:r>
            <a:r>
              <a:rPr lang="zh-TW" altLang="en-US" sz="2000" b="1" dirty="0" smtClean="0">
                <a:solidFill>
                  <a:srgbClr val="7030A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b="1" dirty="0">
                <a:solidFill>
                  <a:srgbClr val="7030A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4</a:t>
            </a:r>
            <a:r>
              <a:rPr lang="zh-TW" altLang="en-US" sz="2000" b="1" dirty="0" smtClean="0">
                <a:solidFill>
                  <a:srgbClr val="7030A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000" b="1" dirty="0" smtClean="0">
                <a:solidFill>
                  <a:srgbClr val="7030A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23</a:t>
            </a:r>
            <a:r>
              <a:rPr lang="zh-TW" altLang="en-US" sz="2000" b="1" dirty="0" smtClean="0">
                <a:solidFill>
                  <a:srgbClr val="7030A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sz="2000" dirty="0" smtClean="0">
                <a:solidFill>
                  <a:srgbClr val="7030A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</a:p>
          <a:p>
            <a:endParaRPr lang="en-US" altLang="zh-TW" sz="2000" dirty="0" smtClean="0">
              <a:solidFill>
                <a:srgbClr val="008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黑龍江省雞西市某姓老夫婦為人善良，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接受法輪功真相，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也非常支持法輪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大法。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老人家的女兒和女婿都在日本做海產品及海產品運輸工作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000" dirty="0" smtClean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endParaRPr lang="en-US" altLang="zh-TW" sz="2000" dirty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en-US" altLang="zh-TW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2011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3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11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，老倆口聽到日本海嘯的地點，正是自己子女工作的海域，非常擔心，打電話問詢子女的情況但無人接聽，老倆口慌了神，痛哭起來。</a:t>
            </a:r>
          </a:p>
          <a:p>
            <a:pPr fontAlgn="base"/>
            <a:endParaRPr lang="en-US" altLang="zh-TW" sz="2000" dirty="0" smtClean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法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輪功學員到他們家得知實情後，就問其女兒女婿做了「三退」（退出中共黨、團、隊）了嗎？老人家答道：「都退了！走時還戴著法輪大法的護身符呢！」法輪功學員勸慰老人說；「那就不要擔心了，只要‘三退’了就沒事。」</a:t>
            </a:r>
          </a:p>
          <a:p>
            <a:pPr fontAlgn="base"/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子女們生死未卜，老人家提心吊膽苦苦的等待著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。在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二老極度悲傷的時候，突然接到女兒打來的電話，女兒告訴父母，自己全家都安然無恙，是因為排隊打電話的人太多，一時打不上電話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000" dirty="0" smtClean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endParaRPr lang="zh-TW" altLang="en-US" sz="2000" dirty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原來，在發生海嘯之前，本應該上班的女兒和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女婿因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一點小事沒有去上班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endParaRPr lang="en-US" altLang="zh-TW" sz="2000" dirty="0" smtClean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不久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就得知自己工作的場所發生了海嘯，就這樣他們躲過了生死劫難。</a:t>
            </a:r>
          </a:p>
          <a:p>
            <a:pPr fontAlgn="base"/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一場虛驚後，老人醒過神說道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endParaRPr lang="en-US" altLang="zh-TW" sz="2000" dirty="0" smtClean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「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法輪功說的太準了，以後誰說我都不信，就信法輪功的。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」</a:t>
            </a:r>
            <a:endParaRPr lang="zh-TW" altLang="en-US" sz="2000" dirty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5162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44656" y="980728"/>
            <a:ext cx="89993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b="1" dirty="0">
                <a:latin typeface="Microsoft JhengHei" charset="-120"/>
                <a:ea typeface="Microsoft JhengHei" charset="-120"/>
                <a:cs typeface="Microsoft JhengHei" charset="-120"/>
              </a:rPr>
              <a:t>性質：</a:t>
            </a:r>
            <a:r>
              <a:rPr lang="zh-TW" altLang="en-US" sz="24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污衊</a:t>
            </a:r>
            <a:r>
              <a:rPr lang="en-US" altLang="zh-TW" sz="24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&amp;</a:t>
            </a:r>
            <a:r>
              <a:rPr lang="zh-TW" altLang="en-US" sz="24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毒害眾生</a:t>
            </a:r>
            <a:endParaRPr lang="en-US" altLang="zh-TW" sz="2400" b="1" dirty="0">
              <a:solidFill>
                <a:srgbClr val="FF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sz="2200" b="1" dirty="0" smtClean="0">
              <a:solidFill>
                <a:srgbClr val="FF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內容：</a:t>
            </a:r>
            <a:endParaRPr lang="en-US" altLang="zh-TW" sz="22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Microsoft JhengHei" charset="-120"/>
            </a:endParaRPr>
          </a:p>
          <a:p>
            <a:pPr>
              <a:spcAft>
                <a:spcPts val="0"/>
              </a:spcAft>
            </a:pPr>
            <a:r>
              <a:rPr lang="zh-TW" altLang="zh-TW" sz="2400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黑龍江省</a:t>
            </a:r>
            <a:r>
              <a:rPr lang="zh-TW" altLang="zh-TW" sz="2400" kern="1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齊齊哈爾政法委通知各學校，要求學生</a:t>
            </a:r>
            <a:r>
              <a:rPr lang="zh-TW" altLang="zh-TW" sz="2400" kern="1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簽承諾卡</a:t>
            </a:r>
            <a:r>
              <a:rPr lang="zh-TW" altLang="zh-TW" sz="2400" kern="1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，</a:t>
            </a:r>
            <a:endParaRPr lang="en-US" altLang="zh-TW" sz="2400" kern="100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Times New Roman" charset="0"/>
            </a:endParaRPr>
          </a:p>
          <a:p>
            <a:pPr>
              <a:spcAft>
                <a:spcPts val="0"/>
              </a:spcAft>
            </a:pPr>
            <a:r>
              <a:rPr lang="zh-TW" altLang="en-US" sz="2400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毒</a:t>
            </a:r>
            <a:r>
              <a:rPr lang="zh-TW" altLang="zh-TW" sz="2400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害眾生</a:t>
            </a:r>
            <a:r>
              <a:rPr lang="zh-TW" altLang="en-US" sz="2400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，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有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同修家孩子被逼簽承諾卡。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2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sz="2200" b="1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grpSp>
        <p:nvGrpSpPr>
          <p:cNvPr id="2" name="群組 1"/>
          <p:cNvGrpSpPr/>
          <p:nvPr/>
        </p:nvGrpSpPr>
        <p:grpSpPr>
          <a:xfrm>
            <a:off x="0" y="0"/>
            <a:ext cx="9144000" cy="848937"/>
            <a:chOff x="0" y="0"/>
            <a:chExt cx="9144000" cy="848937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9144000" cy="84893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>
                  <a:latin typeface="Heiti TC Light"/>
                  <a:ea typeface="Heiti TC Light"/>
                  <a:cs typeface="Heiti TC Light"/>
                </a:rPr>
                <a:t>7</a:t>
              </a:r>
              <a:r>
                <a:rPr lang="en-US" altLang="zh-TW" sz="3200" b="1" dirty="0" smtClean="0">
                  <a:latin typeface="Heiti TC Light"/>
                  <a:ea typeface="Heiti TC Light"/>
                  <a:cs typeface="Heiti TC Light"/>
                </a:rPr>
                <a:t>-1</a:t>
              </a:r>
              <a:r>
                <a:rPr lang="en-US" altLang="zh-TW" sz="3200" b="1" dirty="0">
                  <a:latin typeface="Heiti TC Light"/>
                  <a:ea typeface="Heiti TC Light"/>
                  <a:cs typeface="Heiti TC Light"/>
                </a:rPr>
                <a:t>. 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【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齊齊哈爾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】</a:t>
              </a:r>
              <a:endParaRPr lang="en-US" altLang="zh-TW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7164288" y="100432"/>
              <a:ext cx="1882801" cy="648072"/>
            </a:xfrm>
            <a:prstGeom prst="rect">
              <a:avLst/>
            </a:prstGeom>
            <a:ln w="28575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sz="4000" b="1" dirty="0" smtClean="0">
                  <a:solidFill>
                    <a:schemeClr val="accent6">
                      <a:lumMod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案情</a:t>
              </a:r>
              <a:r>
                <a:rPr lang="en-US" altLang="zh-TW" sz="4000" b="1" dirty="0">
                  <a:solidFill>
                    <a:schemeClr val="accent6">
                      <a:lumMod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3</a:t>
              </a:r>
              <a:endParaRPr lang="zh-TW" altLang="en-US" sz="4000" b="1" dirty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462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0" name="矩形 1"/>
          <p:cNvGrpSpPr/>
          <p:nvPr/>
        </p:nvGrpSpPr>
        <p:grpSpPr>
          <a:xfrm>
            <a:off x="210018" y="908719"/>
            <a:ext cx="8772214" cy="3456386"/>
            <a:chOff x="0" y="0"/>
            <a:chExt cx="8772213" cy="3456384"/>
          </a:xfrm>
        </p:grpSpPr>
        <p:sp>
          <p:nvSpPr>
            <p:cNvPr id="198" name="矩形"/>
            <p:cNvSpPr/>
            <p:nvPr/>
          </p:nvSpPr>
          <p:spPr>
            <a:xfrm>
              <a:off x="0" y="0"/>
              <a:ext cx="8772213" cy="3456384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2400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199" name="青島市許多官員因迫害法輪功被國際追查，包括…"/>
            <p:cNvSpPr txBox="1"/>
            <p:nvPr/>
          </p:nvSpPr>
          <p:spPr>
            <a:xfrm>
              <a:off x="0" y="358590"/>
              <a:ext cx="8772213" cy="27392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r>
                <a:rPr lang="zh-TW" altLang="en-US" sz="2800" dirty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齊齊哈爾</a:t>
              </a:r>
              <a:r>
                <a:rPr lang="zh-TW" altLang="en-US" sz="2800" dirty="0" smtClean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市</a:t>
              </a:r>
              <a:r>
                <a:rPr lang="zh-TW" altLang="en-US" sz="28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市</a:t>
              </a:r>
              <a:r>
                <a:rPr lang="zh-TW" altLang="en-US" sz="28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一級主要被追查官員：</a:t>
              </a:r>
              <a:br>
                <a:rPr lang="zh-TW" altLang="en-US" sz="28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</a:br>
              <a:endParaRPr lang="en-US" altLang="zh-TW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24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歷任</a:t>
              </a:r>
              <a:r>
                <a:rPr lang="zh-TW" altLang="en-US" sz="24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市政法委書記</a:t>
              </a:r>
              <a:r>
                <a:rPr lang="zh-TW" altLang="en-US" sz="24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：</a:t>
              </a:r>
              <a:r>
                <a:rPr lang="zh-TW" altLang="en-US" sz="24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吳煜</a:t>
              </a:r>
              <a:r>
                <a:rPr lang="en-US" altLang="zh-TW" sz="2400" dirty="0" smtClean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(</a:t>
              </a:r>
              <a:r>
                <a:rPr lang="zh-TW" altLang="en-US" sz="2400" dirty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現任</a:t>
              </a:r>
              <a:r>
                <a:rPr lang="en-US" altLang="zh-TW" sz="2400" dirty="0" smtClean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)</a:t>
              </a:r>
              <a:r>
                <a:rPr lang="zh-TW" altLang="en-US" sz="24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、任玉良、黃金鑒</a:t>
              </a:r>
              <a:r>
                <a:rPr lang="en-US" altLang="zh-TW" sz="2400" dirty="0" smtClean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(</a:t>
              </a:r>
              <a:r>
                <a:rPr lang="zh-TW" altLang="en-US" sz="2400" dirty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已死</a:t>
              </a:r>
              <a:r>
                <a:rPr lang="en-US" altLang="zh-TW" sz="2400" dirty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)</a:t>
              </a:r>
              <a:r>
                <a:rPr lang="zh-TW" altLang="en-US" sz="24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、                   </a:t>
              </a:r>
              <a:endPara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en-US" altLang="zh-TW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r>
                <a:rPr lang="en-US" altLang="zh-TW" sz="24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                                  </a:t>
              </a:r>
              <a:r>
                <a:rPr lang="zh-TW" altLang="en-US" sz="24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張貴海、馬占江、胡福綿</a:t>
              </a:r>
              <a:endPara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/>
              </a:r>
              <a:b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</a:br>
              <a:r>
                <a:rPr lang="zh-TW" altLang="en-US" sz="24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歷任市委防範辦</a:t>
              </a:r>
              <a:r>
                <a:rPr lang="en-US" altLang="zh-TW" sz="24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(610</a:t>
              </a:r>
              <a:r>
                <a:rPr lang="zh-TW" altLang="en-US" sz="24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辦</a:t>
              </a:r>
              <a:r>
                <a:rPr lang="en-US" altLang="zh-TW" sz="24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)</a:t>
              </a:r>
              <a:r>
                <a:rPr lang="zh-TW" altLang="en-US" sz="24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主任</a:t>
              </a:r>
              <a:r>
                <a:rPr lang="zh-TW" altLang="en-US" sz="24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：郭曉峰、馬文、李佳明</a:t>
              </a:r>
              <a:r>
                <a:rPr lang="en-US" altLang="zh-TW" sz="2400" dirty="0" smtClean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(</a:t>
              </a:r>
              <a:r>
                <a:rPr lang="zh-TW" altLang="en-US" sz="2400" dirty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已死</a:t>
              </a:r>
              <a:r>
                <a:rPr lang="en-US" altLang="zh-TW" sz="2400" dirty="0" smtClean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)</a:t>
              </a:r>
              <a:endParaRPr sz="2400" b="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endParaRPr>
            </a:p>
            <a:p>
              <a:endPara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endParaRPr>
            </a:p>
          </p:txBody>
        </p:sp>
      </p:grpSp>
      <p:sp>
        <p:nvSpPr>
          <p:cNvPr id="201" name="矩形 6"/>
          <p:cNvSpPr/>
          <p:nvPr/>
        </p:nvSpPr>
        <p:spPr>
          <a:xfrm>
            <a:off x="177993" y="4897928"/>
            <a:ext cx="8774612" cy="830997"/>
          </a:xfrm>
          <a:prstGeom prst="rect">
            <a:avLst/>
          </a:prstGeom>
          <a:ln w="12700">
            <a:solidFill>
              <a:srgbClr val="0070C0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/>
              <a:t>到目前為止</a:t>
            </a:r>
            <a:r>
              <a:rPr dirty="0" smtClean="0"/>
              <a:t>，</a:t>
            </a:r>
            <a:r>
              <a:rPr lang="zh-TW" altLang="en-US" b="1" dirty="0" smtClean="0">
                <a:solidFill>
                  <a:srgbClr val="C00000"/>
                </a:solidFill>
              </a:rPr>
              <a:t>黑龍江</a:t>
            </a:r>
            <a:r>
              <a:rPr b="1" dirty="0" smtClean="0">
                <a:solidFill>
                  <a:srgbClr val="C00000"/>
                </a:solidFill>
              </a:rPr>
              <a:t>省</a:t>
            </a:r>
            <a:r>
              <a:rPr dirty="0" smtClean="0"/>
              <a:t>有</a:t>
            </a:r>
            <a:r>
              <a:rPr lang="en-US" b="1" dirty="0" smtClean="0">
                <a:solidFill>
                  <a:srgbClr val="C00000"/>
                </a:solidFill>
              </a:rPr>
              <a:t>7,139</a:t>
            </a:r>
            <a:r>
              <a:rPr b="1" dirty="0" smtClean="0">
                <a:solidFill>
                  <a:srgbClr val="C00000"/>
                </a:solidFill>
              </a:rPr>
              <a:t>人</a:t>
            </a:r>
            <a:r>
              <a:rPr dirty="0" smtClean="0"/>
              <a:t>的公檢法司</a:t>
            </a:r>
            <a:r>
              <a:rPr dirty="0"/>
              <a:t>、教育界、媒體界等人員因迫害法輪功學員，被海外組織“追查國際”立案追查</a:t>
            </a:r>
          </a:p>
        </p:txBody>
      </p:sp>
      <p:grpSp>
        <p:nvGrpSpPr>
          <p:cNvPr id="204" name="矩形 7"/>
          <p:cNvGrpSpPr/>
          <p:nvPr/>
        </p:nvGrpSpPr>
        <p:grpSpPr>
          <a:xfrm>
            <a:off x="-2" y="2062"/>
            <a:ext cx="9130602" cy="762644"/>
            <a:chOff x="-1" y="-1"/>
            <a:chExt cx="9130600" cy="762642"/>
          </a:xfrm>
        </p:grpSpPr>
        <p:sp>
          <p:nvSpPr>
            <p:cNvPr id="202" name="矩形"/>
            <p:cNvSpPr/>
            <p:nvPr/>
          </p:nvSpPr>
          <p:spPr>
            <a:xfrm>
              <a:off x="-1" y="-1"/>
              <a:ext cx="9130600" cy="762642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03" name="7-2. 青島市"/>
            <p:cNvSpPr txBox="1"/>
            <p:nvPr/>
          </p:nvSpPr>
          <p:spPr>
            <a:xfrm>
              <a:off x="-1" y="88935"/>
              <a:ext cx="9130600" cy="5847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/>
                <a:t> 7-2. </a:t>
              </a:r>
              <a:r>
                <a:rPr lang="zh-TW" altLang="en-US" dirty="0" smtClean="0"/>
                <a:t>齊齊哈爾</a:t>
              </a:r>
              <a:endParaRPr dirty="0"/>
            </a:p>
          </p:txBody>
        </p:sp>
      </p:grpSp>
      <p:grpSp>
        <p:nvGrpSpPr>
          <p:cNvPr id="207" name="矩形 8"/>
          <p:cNvGrpSpPr/>
          <p:nvPr/>
        </p:nvGrpSpPr>
        <p:grpSpPr>
          <a:xfrm>
            <a:off x="7308304" y="41105"/>
            <a:ext cx="1691164" cy="684557"/>
            <a:chOff x="0" y="59042"/>
            <a:chExt cx="1691163" cy="684556"/>
          </a:xfrm>
        </p:grpSpPr>
        <p:sp>
          <p:nvSpPr>
            <p:cNvPr id="205" name="矩形"/>
            <p:cNvSpPr/>
            <p:nvPr/>
          </p:nvSpPr>
          <p:spPr>
            <a:xfrm>
              <a:off x="0" y="59042"/>
              <a:ext cx="1691163" cy="684556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0070C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solidFill>
                    <a:srgbClr val="0070C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06" name="追查2"/>
            <p:cNvSpPr txBox="1"/>
            <p:nvPr/>
          </p:nvSpPr>
          <p:spPr>
            <a:xfrm>
              <a:off x="0" y="108933"/>
              <a:ext cx="1691163" cy="5847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4000" b="1">
                  <a:solidFill>
                    <a:srgbClr val="0070C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sz="3200" dirty="0" smtClean="0"/>
                <a:t>追查</a:t>
              </a:r>
              <a:r>
                <a:rPr lang="en-US" sz="3200" dirty="0"/>
                <a:t>3</a:t>
              </a:r>
              <a:endParaRPr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13775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矩形 5"/>
          <p:cNvSpPr txBox="1"/>
          <p:nvPr/>
        </p:nvSpPr>
        <p:spPr>
          <a:xfrm>
            <a:off x="318706" y="184282"/>
            <a:ext cx="4508064" cy="662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3200" b="1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t>11-3. XX市官員惡報實例</a:t>
            </a:r>
          </a:p>
        </p:txBody>
      </p:sp>
      <p:grpSp>
        <p:nvGrpSpPr>
          <p:cNvPr id="270" name="矩形 3"/>
          <p:cNvGrpSpPr/>
          <p:nvPr/>
        </p:nvGrpSpPr>
        <p:grpSpPr>
          <a:xfrm>
            <a:off x="13400" y="-1"/>
            <a:ext cx="9130602" cy="836716"/>
            <a:chOff x="-1" y="-1"/>
            <a:chExt cx="9130600" cy="836714"/>
          </a:xfrm>
        </p:grpSpPr>
        <p:sp>
          <p:nvSpPr>
            <p:cNvPr id="268" name="矩形"/>
            <p:cNvSpPr/>
            <p:nvPr/>
          </p:nvSpPr>
          <p:spPr>
            <a:xfrm>
              <a:off x="-1" y="-1"/>
              <a:ext cx="9130600" cy="836714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69" name="9-3. 長沙市官員惡報實例"/>
            <p:cNvSpPr txBox="1"/>
            <p:nvPr/>
          </p:nvSpPr>
          <p:spPr>
            <a:xfrm>
              <a:off x="-1" y="125971"/>
              <a:ext cx="9130600" cy="5847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/>
                <a:t> </a:t>
              </a:r>
              <a:r>
                <a:rPr lang="en-US" dirty="0"/>
                <a:t> </a:t>
              </a:r>
              <a:r>
                <a:rPr lang="en-US" dirty="0" smtClean="0"/>
                <a:t>7-</a:t>
              </a:r>
              <a:r>
                <a:rPr lang="en-US" dirty="0"/>
                <a:t>3</a:t>
              </a:r>
              <a:r>
                <a:rPr dirty="0" smtClean="0"/>
                <a:t>. </a:t>
              </a:r>
              <a:r>
                <a:rPr lang="zh-TW" altLang="en-US" dirty="0" smtClean="0"/>
                <a:t>齊齊哈爾</a:t>
              </a:r>
              <a:endParaRPr dirty="0"/>
            </a:p>
          </p:txBody>
        </p:sp>
      </p:grpSp>
      <p:grpSp>
        <p:nvGrpSpPr>
          <p:cNvPr id="273" name="矩形 6"/>
          <p:cNvGrpSpPr/>
          <p:nvPr/>
        </p:nvGrpSpPr>
        <p:grpSpPr>
          <a:xfrm>
            <a:off x="6732240" y="100431"/>
            <a:ext cx="2279993" cy="648075"/>
            <a:chOff x="0" y="77283"/>
            <a:chExt cx="1631920" cy="648074"/>
          </a:xfrm>
        </p:grpSpPr>
        <p:sp>
          <p:nvSpPr>
            <p:cNvPr id="271" name="矩形"/>
            <p:cNvSpPr/>
            <p:nvPr/>
          </p:nvSpPr>
          <p:spPr>
            <a:xfrm>
              <a:off x="0" y="77283"/>
              <a:ext cx="1631919" cy="648074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72" name="惡報2"/>
            <p:cNvSpPr txBox="1"/>
            <p:nvPr/>
          </p:nvSpPr>
          <p:spPr>
            <a:xfrm>
              <a:off x="1" y="78155"/>
              <a:ext cx="1631919" cy="6463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sz="3600" dirty="0" smtClean="0"/>
                <a:t>惡</a:t>
              </a:r>
              <a:r>
                <a:rPr lang="zh-TW" altLang="en-US" sz="3600" dirty="0" smtClean="0"/>
                <a:t>報</a:t>
              </a:r>
              <a:r>
                <a:rPr lang="en-US" altLang="zh-TW" sz="3600" dirty="0"/>
                <a:t>3</a:t>
              </a:r>
              <a:endParaRPr lang="en-US" altLang="zh-TW" sz="3600" dirty="0" smtClean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131768" y="908720"/>
            <a:ext cx="8904728" cy="28931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en-US" sz="2000" b="1" dirty="0" smtClean="0">
                <a:solidFill>
                  <a:srgbClr val="0000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齊齊哈爾市公安局局長，</a:t>
            </a:r>
            <a:r>
              <a:rPr lang="zh-TW" altLang="en-US" sz="2000" b="1" dirty="0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孫玉生</a:t>
            </a:r>
            <a:r>
              <a:rPr lang="zh-TW" altLang="en-US" sz="2000" b="1" dirty="0" smtClean="0">
                <a:solidFill>
                  <a:srgbClr val="0000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sz="2000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罹患眩暈生不如死</a:t>
            </a:r>
            <a:r>
              <a:rPr lang="en-US" altLang="zh-TW" b="1" dirty="0" smtClean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b="1" dirty="0" smtClean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明慧網</a:t>
            </a:r>
            <a:r>
              <a:rPr lang="en-US" altLang="zh-TW" b="1" dirty="0" smtClean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2015</a:t>
            </a:r>
            <a:r>
              <a:rPr lang="zh-TW" altLang="en-US" b="1" dirty="0" smtClean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b="1" dirty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</a:t>
            </a:r>
            <a:r>
              <a:rPr lang="zh-TW" altLang="en-US" b="1" dirty="0" smtClean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b="1" dirty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</a:t>
            </a:r>
            <a:r>
              <a:rPr lang="zh-TW" altLang="en-US" b="1" dirty="0" smtClean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b="1" dirty="0" smtClean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  <a:endParaRPr lang="en-US" altLang="zh-TW" sz="2400" b="1" dirty="0" smtClean="0">
              <a:solidFill>
                <a:srgbClr val="660066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齊齊哈爾市公安局局長</a:t>
            </a:r>
            <a:r>
              <a:rPr lang="zh-TW" altLang="en-US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孫玉生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，一直不遺餘力地迫害法輪功修煉群體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dirty="0" smtClean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他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在大慶任公安局長期間，大慶惡警最少虐殺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了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52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名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法輪功學員，孫玉生因此惡報不斷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2004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元旦，</a:t>
            </a:r>
            <a:r>
              <a:rPr lang="zh-TW" altLang="en-US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孫玉生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在辦公室突然癱瘓，痛得他生不如死。經查，</a:t>
            </a:r>
            <a:r>
              <a:rPr lang="zh-TW" altLang="en-US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他患上了強直性脊柱炎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dirty="0" smtClean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2004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3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17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孫玉生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到齊齊哈爾市公安局任局長，他不但不反悔自己迫害法輪功所犯下的罪惡，反而為了幹出點成績往上爬，更加瘋狂的對法輪功修煉群眾進行迫害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dirty="0" smtClean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僅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2004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11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月到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2005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3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，齊市就有兩百多名法輪功學員被綁架。為此孫玉生屢遭惡報，多次坐上輪椅，而且常常被病痛折磨的眩暈、虛脫，連覺都不能入眠，</a:t>
            </a:r>
            <a:r>
              <a:rPr lang="zh-TW" altLang="en-US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生不如死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zh-TW" altLang="en-US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11" name="Rectangle 1"/>
          <p:cNvSpPr/>
          <p:nvPr/>
        </p:nvSpPr>
        <p:spPr>
          <a:xfrm>
            <a:off x="131768" y="4149080"/>
            <a:ext cx="8904728" cy="23083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en-US" b="1" dirty="0" smtClean="0">
                <a:solidFill>
                  <a:srgbClr val="0000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齊齊哈爾市委書記，</a:t>
            </a:r>
            <a:r>
              <a:rPr lang="zh-TW" altLang="en-US" b="1" dirty="0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楊信</a:t>
            </a:r>
            <a:r>
              <a:rPr lang="zh-TW" altLang="en-US" b="1" dirty="0" smtClean="0">
                <a:solidFill>
                  <a:srgbClr val="0000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遭報已被調查</a:t>
            </a:r>
            <a:r>
              <a:rPr lang="en-US" altLang="zh-TW" b="1" dirty="0" smtClean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b="1" dirty="0" smtClean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明慧網</a:t>
            </a:r>
            <a:r>
              <a:rPr lang="en-US" altLang="zh-TW" b="1" dirty="0" smtClean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2014</a:t>
            </a:r>
            <a:r>
              <a:rPr lang="zh-TW" altLang="en-US" b="1" dirty="0" smtClean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b="1" dirty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9</a:t>
            </a:r>
            <a:r>
              <a:rPr lang="zh-TW" altLang="en-US" b="1" dirty="0" smtClean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b="1" dirty="0" smtClean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29</a:t>
            </a:r>
            <a:r>
              <a:rPr lang="zh-TW" altLang="en-US" b="1" dirty="0" smtClean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b="1" dirty="0" smtClean="0">
                <a:solidFill>
                  <a:srgbClr val="660066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</a:p>
          <a:p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楊信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，中共齊齊哈爾市委書記兼市長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2006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3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日，與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中共公安部簽訂了繼續迫害法輪功的協議。幾年來，楊信為了「保官」和「官運享通」，為討好上級和邀功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endParaRPr lang="en-US" altLang="zh-TW" dirty="0" smtClean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不惜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迫害善良的按「真、善、忍」做人的法輪功學員。</a:t>
            </a:r>
            <a:endParaRPr lang="zh-TW" altLang="en-US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近日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，齊齊哈爾市委書記、市人大常委會主任</a:t>
            </a:r>
            <a:r>
              <a:rPr lang="zh-TW" altLang="en-US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楊信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，涉嫌嚴重違紀違法問題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已經</a:t>
            </a:r>
            <a:r>
              <a:rPr lang="zh-TW" altLang="en-US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被「調查」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，開始遭惡報。</a:t>
            </a:r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7915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矩形 5"/>
          <p:cNvSpPr txBox="1"/>
          <p:nvPr/>
        </p:nvSpPr>
        <p:spPr>
          <a:xfrm>
            <a:off x="318740" y="184312"/>
            <a:ext cx="6237213" cy="7689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469" tIns="45469" rIns="45469" bIns="45469">
            <a:spAutoFit/>
          </a:bodyPr>
          <a:lstStyle>
            <a:lvl1pPr algn="l" defTabSz="1300480">
              <a:defRPr sz="440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pPr hangingPunct="0"/>
            <a:r>
              <a:rPr b="1" kern="0" dirty="0"/>
              <a:t>11-3. XX市官員惡報實例</a:t>
            </a:r>
          </a:p>
        </p:txBody>
      </p:sp>
      <p:grpSp>
        <p:nvGrpSpPr>
          <p:cNvPr id="169" name="矩形 3"/>
          <p:cNvGrpSpPr/>
          <p:nvPr/>
        </p:nvGrpSpPr>
        <p:grpSpPr>
          <a:xfrm>
            <a:off x="13399" y="-2"/>
            <a:ext cx="9130603" cy="836718"/>
            <a:chOff x="-1" y="-2"/>
            <a:chExt cx="12985745" cy="1189997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67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 hangingPunct="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sz="3100" b="1" kern="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endParaRPr>
            </a:p>
          </p:txBody>
        </p:sp>
        <p:sp>
          <p:nvSpPr>
            <p:cNvPr id="168" name="9-3. 株洲市官員惡報實例"/>
            <p:cNvSpPr txBox="1"/>
            <p:nvPr/>
          </p:nvSpPr>
          <p:spPr>
            <a:xfrm>
              <a:off x="-1" y="20121"/>
              <a:ext cx="12985745" cy="114975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b="1" kern="0" dirty="0"/>
                <a:t> </a:t>
              </a:r>
              <a:r>
                <a:rPr lang="en-US" sz="3600" b="1" kern="0" dirty="0" smtClean="0"/>
                <a:t>7</a:t>
              </a:r>
              <a:r>
                <a:rPr sz="3600" b="1" kern="0" dirty="0" smtClean="0"/>
                <a:t>-</a:t>
              </a:r>
              <a:r>
                <a:rPr lang="en-US" sz="3600" b="1" kern="0" dirty="0"/>
                <a:t>4</a:t>
              </a:r>
              <a:r>
                <a:rPr sz="3600" b="1" kern="0" dirty="0" smtClean="0"/>
                <a:t>. </a:t>
              </a:r>
              <a:r>
                <a:rPr lang="zh-TW" altLang="en-US" sz="3600" b="1" kern="0" dirty="0" smtClean="0"/>
                <a:t>齊齊哈爾</a:t>
              </a:r>
              <a:endParaRPr sz="3600" b="1" kern="0" dirty="0"/>
            </a:p>
          </p:txBody>
        </p:sp>
      </p:grpSp>
      <p:sp>
        <p:nvSpPr>
          <p:cNvPr id="170" name="矩形"/>
          <p:cNvSpPr/>
          <p:nvPr/>
        </p:nvSpPr>
        <p:spPr>
          <a:xfrm>
            <a:off x="7412059" y="94319"/>
            <a:ext cx="1631922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chemeClr val="accent6">
                <a:hueOff val="-146070"/>
                <a:satOff val="-10048"/>
                <a:lumOff val="-30626"/>
              </a:schemeClr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 hangingPunct="0">
              <a:defRPr sz="56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ja-JP" altLang="en-US" sz="3600" b="1" kern="0" dirty="0" smtClean="0">
                <a:solidFill>
                  <a:srgbClr val="EF5FA7">
                    <a:hueOff val="-146070"/>
                    <a:satOff val="-10048"/>
                    <a:lumOff val="-30626"/>
                  </a:srgbClr>
                </a:solidFill>
              </a:rPr>
              <a:t>善報</a:t>
            </a:r>
            <a:r>
              <a:rPr lang="en-US" altLang="ja-JP" sz="3600" b="1" kern="0" dirty="0" smtClean="0">
                <a:solidFill>
                  <a:srgbClr val="EF5FA7">
                    <a:hueOff val="-146070"/>
                    <a:satOff val="-10048"/>
                    <a:lumOff val="-30626"/>
                  </a:srgbClr>
                </a:solidFill>
              </a:rPr>
              <a:t>3</a:t>
            </a:r>
            <a:endParaRPr lang="en-US" altLang="ja-JP" sz="3600" b="1" kern="0" dirty="0">
              <a:solidFill>
                <a:srgbClr val="EF5FA7">
                  <a:hueOff val="-146070"/>
                  <a:satOff val="-10048"/>
                  <a:lumOff val="-30626"/>
                </a:srgb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7504" y="953423"/>
            <a:ext cx="8928992" cy="569386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TW" altLang="en-US" sz="2000" b="1" dirty="0" smtClean="0">
                <a:solidFill>
                  <a:srgbClr val="0000FF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醫生放棄的胎兒遇大法得救</a:t>
            </a:r>
            <a:r>
              <a:rPr lang="en-US" altLang="zh-TW" sz="2000" b="1" dirty="0" smtClean="0">
                <a:solidFill>
                  <a:srgbClr val="008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z="2000" b="1" dirty="0" smtClean="0">
                <a:solidFill>
                  <a:srgbClr val="008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明慧網</a:t>
            </a:r>
            <a:r>
              <a:rPr lang="en-US" altLang="zh-TW" sz="2000" b="1" dirty="0" smtClean="0">
                <a:solidFill>
                  <a:srgbClr val="008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2012</a:t>
            </a:r>
            <a:r>
              <a:rPr lang="zh-TW" altLang="en-US" sz="2000" b="1" dirty="0" smtClean="0">
                <a:solidFill>
                  <a:srgbClr val="008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b="1" dirty="0">
                <a:solidFill>
                  <a:srgbClr val="008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7</a:t>
            </a:r>
            <a:r>
              <a:rPr lang="zh-TW" altLang="en-US" sz="2000" b="1" dirty="0" smtClean="0">
                <a:solidFill>
                  <a:srgbClr val="008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000" b="1" dirty="0" smtClean="0">
                <a:solidFill>
                  <a:srgbClr val="008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17</a:t>
            </a:r>
            <a:r>
              <a:rPr lang="zh-TW" altLang="en-US" sz="2000" b="1" dirty="0" smtClean="0">
                <a:solidFill>
                  <a:srgbClr val="008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sz="2000" dirty="0" smtClean="0">
                <a:solidFill>
                  <a:srgbClr val="008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</a:p>
          <a:p>
            <a:endParaRPr lang="en-US" altLang="zh-TW" sz="2000" dirty="0" smtClean="0">
              <a:solidFill>
                <a:srgbClr val="008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2008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的春天，女兒懷孕近三十週時，突然患急性妊娠高血壓，送到齊齊哈爾市附屬二院治療。住進醫院的第三天，醫生說，嬰兒已無胎音，為了保證孕婦生命安全，決定做剖腹產手術，放棄嬰兒。我們相信了醫生的話，嬰兒被剖腹取出，是男孩，體重只有</a:t>
            </a:r>
            <a:r>
              <a:rPr lang="en-US" altLang="zh-TW" dirty="0">
                <a:latin typeface="Microsoft JhengHei" charset="-120"/>
                <a:ea typeface="Microsoft JhengHei" charset="-120"/>
                <a:cs typeface="Microsoft JhengHei" charset="-120"/>
              </a:rPr>
              <a:t>1200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克（兩斤四兩）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醫生</a:t>
            </a:r>
            <a:r>
              <a:rPr lang="zh-TW" altLang="en-US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說：放棄吧，這個孩子不會活過七天的，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懷孕時間太短了，要想成活，最低也得懷孕三十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週。</a:t>
            </a:r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endParaRPr lang="en-US" altLang="zh-TW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這時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，我想起了大法，想起了師父。我在心裏對師父說，師父啊，醫生已經給這個孩子判了死刑，請您救救這個孩子吧！我又對孩子說：「可憐的孩子，醫生已經給你判了死刑，甚麼人也救不了你了，只有大法能救你，姥姥給你念大法，你要好好聽。」</a:t>
            </a:r>
          </a:p>
          <a:p>
            <a:pPr fontAlgn="base"/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我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拿起</a:t>
            </a:r>
            <a:r>
              <a:rPr lang="en-US" altLang="zh-TW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《</a:t>
            </a:r>
            <a:r>
              <a:rPr lang="zh-TW" altLang="en-US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轉法輪</a:t>
            </a:r>
            <a:r>
              <a:rPr lang="en-US" altLang="zh-TW" dirty="0" smtClean="0">
                <a:solidFill>
                  <a:schemeClr val="tx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》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給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他讀起來，無意中，我看到孩子的肩頭動了一下，嘴角也動了幾下。以後，每天我給他讀大法的時候，他都會動一動，好像在告訴我，</a:t>
            </a:r>
            <a:r>
              <a:rPr lang="zh-TW" altLang="en-US" b="1" dirty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他在聽大法</a:t>
            </a:r>
            <a:r>
              <a:rPr lang="zh-TW" altLang="en-US" dirty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</a:p>
          <a:p>
            <a:pPr fontAlgn="base"/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不會吃奶、也不會睜眼睛的嬰兒，竟闖過了七天，醫生給稱體重，還奇蹟般的長了一兩。這下我更有信心了，每天都在不斷的給他讀著大法，奇蹟在一點點出現，九天孩子會吃奶了，十幾天睜開了眼睛，</a:t>
            </a:r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45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天只有</a:t>
            </a:r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3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斤半重的孩子出院回家了。</a:t>
            </a:r>
          </a:p>
          <a:p>
            <a:pPr fontAlgn="base"/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以後孩子</a:t>
            </a:r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4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個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半月會翻身，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滿</a:t>
            </a:r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9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個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月上學步車，滿週歲會走了。經醫生反複檢查，沒有任何不健康的隱患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。今年</a:t>
            </a:r>
            <a:r>
              <a:rPr lang="zh-TW" altLang="en-US" b="1" dirty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孩子</a:t>
            </a:r>
            <a:r>
              <a:rPr lang="zh-TW" altLang="en-US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已經</a:t>
            </a:r>
            <a:r>
              <a:rPr lang="en-US" altLang="zh-TW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5</a:t>
            </a:r>
            <a:r>
              <a:rPr lang="zh-TW" altLang="en-US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歲</a:t>
            </a:r>
            <a:r>
              <a:rPr lang="zh-TW" altLang="en-US" b="1" dirty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了，聰明伶俐、活潑、健康、可愛</a:t>
            </a:r>
            <a:r>
              <a:rPr lang="zh-TW" altLang="en-US" dirty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每天從幼兒園回家都要給媽媽當一會兒老師，把他在幼兒園學的字教給媽媽。這是大法創造的奇蹟，是師父救了孩子的命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zh-TW" altLang="en-US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9329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44656" y="980728"/>
            <a:ext cx="89993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b="1" dirty="0">
                <a:latin typeface="Microsoft JhengHei" charset="-120"/>
                <a:ea typeface="Microsoft JhengHei" charset="-120"/>
                <a:cs typeface="Microsoft JhengHei" charset="-120"/>
              </a:rPr>
              <a:t>性質：</a:t>
            </a:r>
            <a:r>
              <a:rPr lang="zh-TW" altLang="en-US" sz="24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污衊</a:t>
            </a:r>
            <a:r>
              <a:rPr lang="en-US" altLang="zh-TW" sz="24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&amp;</a:t>
            </a:r>
            <a:r>
              <a:rPr lang="zh-TW" altLang="en-US" sz="24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毒害眾生</a:t>
            </a:r>
            <a:endParaRPr lang="en-US" altLang="zh-TW" sz="2400" b="1" dirty="0">
              <a:solidFill>
                <a:srgbClr val="FF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sz="2200" b="1" dirty="0" smtClean="0">
              <a:solidFill>
                <a:srgbClr val="FF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內容：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牡丹江市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長安小學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和清福小學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學生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和家長都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收到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〝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反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征簽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活動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〞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  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學生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手中還有一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本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〝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反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教小冊子</a:t>
            </a:r>
            <a:r>
              <a:rPr lang="en-US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〞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zh-TW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2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grpSp>
        <p:nvGrpSpPr>
          <p:cNvPr id="2" name="群組 1"/>
          <p:cNvGrpSpPr/>
          <p:nvPr/>
        </p:nvGrpSpPr>
        <p:grpSpPr>
          <a:xfrm>
            <a:off x="0" y="0"/>
            <a:ext cx="9144000" cy="848937"/>
            <a:chOff x="0" y="0"/>
            <a:chExt cx="9144000" cy="848937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9144000" cy="84893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>
                  <a:latin typeface="Heiti TC Light"/>
                  <a:ea typeface="Heiti TC Light"/>
                  <a:cs typeface="Heiti TC Light"/>
                </a:rPr>
                <a:t>8</a:t>
              </a:r>
              <a:r>
                <a:rPr lang="en-US" altLang="zh-TW" sz="3200" b="1" dirty="0" smtClean="0">
                  <a:latin typeface="Heiti TC Light"/>
                  <a:ea typeface="Heiti TC Light"/>
                  <a:cs typeface="Heiti TC Light"/>
                </a:rPr>
                <a:t>-1</a:t>
              </a:r>
              <a:r>
                <a:rPr lang="en-US" altLang="zh-TW" sz="3200" b="1" dirty="0">
                  <a:latin typeface="Heiti TC Light"/>
                  <a:ea typeface="Heiti TC Light"/>
                  <a:cs typeface="Heiti TC Light"/>
                </a:rPr>
                <a:t>. 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【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牡丹江市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】</a:t>
              </a:r>
              <a:endParaRPr lang="en-US" altLang="zh-TW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7164288" y="100432"/>
              <a:ext cx="1882801" cy="648072"/>
            </a:xfrm>
            <a:prstGeom prst="rect">
              <a:avLst/>
            </a:prstGeom>
            <a:ln w="28575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sz="4000" b="1" dirty="0" smtClean="0">
                  <a:solidFill>
                    <a:schemeClr val="accent6">
                      <a:lumMod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案情</a:t>
              </a:r>
              <a:r>
                <a:rPr lang="en-US" altLang="zh-TW" sz="4000" b="1" dirty="0" smtClean="0">
                  <a:solidFill>
                    <a:schemeClr val="accent6">
                      <a:lumMod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4</a:t>
              </a:r>
              <a:endParaRPr lang="zh-TW" altLang="en-US" sz="4000" b="1" dirty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155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矩形"/>
          <p:cNvSpPr/>
          <p:nvPr/>
        </p:nvSpPr>
        <p:spPr>
          <a:xfrm>
            <a:off x="210018" y="908719"/>
            <a:ext cx="8772214" cy="3456386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/>
          </a:p>
        </p:txBody>
      </p:sp>
      <p:sp>
        <p:nvSpPr>
          <p:cNvPr id="201" name="矩形 6"/>
          <p:cNvSpPr/>
          <p:nvPr/>
        </p:nvSpPr>
        <p:spPr>
          <a:xfrm>
            <a:off x="177993" y="4897928"/>
            <a:ext cx="8774612" cy="830997"/>
          </a:xfrm>
          <a:prstGeom prst="rect">
            <a:avLst/>
          </a:prstGeom>
          <a:ln w="12700">
            <a:solidFill>
              <a:srgbClr val="0070C0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/>
              <a:t>到目前為止</a:t>
            </a:r>
            <a:r>
              <a:rPr dirty="0" smtClean="0"/>
              <a:t>，</a:t>
            </a:r>
            <a:r>
              <a:rPr lang="zh-TW" altLang="en-US" b="1" dirty="0" smtClean="0">
                <a:solidFill>
                  <a:srgbClr val="C00000"/>
                </a:solidFill>
              </a:rPr>
              <a:t>黑龍江</a:t>
            </a:r>
            <a:r>
              <a:rPr b="1" dirty="0" smtClean="0">
                <a:solidFill>
                  <a:srgbClr val="C00000"/>
                </a:solidFill>
              </a:rPr>
              <a:t>省</a:t>
            </a:r>
            <a:r>
              <a:rPr dirty="0" smtClean="0"/>
              <a:t>有</a:t>
            </a:r>
            <a:r>
              <a:rPr lang="en-US" b="1" dirty="0" smtClean="0">
                <a:solidFill>
                  <a:srgbClr val="C00000"/>
                </a:solidFill>
              </a:rPr>
              <a:t>7,139</a:t>
            </a:r>
            <a:r>
              <a:rPr b="1" dirty="0" smtClean="0">
                <a:solidFill>
                  <a:srgbClr val="C00000"/>
                </a:solidFill>
              </a:rPr>
              <a:t>人</a:t>
            </a:r>
            <a:r>
              <a:rPr dirty="0" smtClean="0"/>
              <a:t>的公檢法司</a:t>
            </a:r>
            <a:r>
              <a:rPr dirty="0"/>
              <a:t>、教育界、媒體界等人員因迫害法輪功學員，被海外組織“追查國際”立案追查</a:t>
            </a:r>
          </a:p>
        </p:txBody>
      </p:sp>
      <p:grpSp>
        <p:nvGrpSpPr>
          <p:cNvPr id="204" name="矩形 7"/>
          <p:cNvGrpSpPr/>
          <p:nvPr/>
        </p:nvGrpSpPr>
        <p:grpSpPr>
          <a:xfrm>
            <a:off x="-2" y="2062"/>
            <a:ext cx="9130602" cy="762644"/>
            <a:chOff x="-1" y="-1"/>
            <a:chExt cx="9130600" cy="762642"/>
          </a:xfrm>
        </p:grpSpPr>
        <p:sp>
          <p:nvSpPr>
            <p:cNvPr id="202" name="矩形"/>
            <p:cNvSpPr/>
            <p:nvPr/>
          </p:nvSpPr>
          <p:spPr>
            <a:xfrm>
              <a:off x="-1" y="-1"/>
              <a:ext cx="9130600" cy="762642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03" name="7-2. 青島市"/>
            <p:cNvSpPr txBox="1"/>
            <p:nvPr/>
          </p:nvSpPr>
          <p:spPr>
            <a:xfrm>
              <a:off x="-1" y="58157"/>
              <a:ext cx="9130600" cy="6463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r>
                <a:rPr sz="3600" dirty="0">
                  <a:solidFill>
                    <a:schemeClr val="bg1"/>
                  </a:solidFill>
                </a:rPr>
                <a:t> </a:t>
              </a:r>
              <a:r>
                <a:rPr lang="en-US" sz="3600" dirty="0" smtClean="0">
                  <a:solidFill>
                    <a:schemeClr val="bg1"/>
                  </a:solidFill>
                </a:rPr>
                <a:t>8</a:t>
              </a:r>
              <a:r>
                <a:rPr sz="3600" dirty="0" smtClean="0">
                  <a:solidFill>
                    <a:schemeClr val="bg1"/>
                  </a:solidFill>
                </a:rPr>
                <a:t>-2</a:t>
              </a:r>
              <a:r>
                <a:rPr sz="3600" dirty="0">
                  <a:solidFill>
                    <a:schemeClr val="bg1"/>
                  </a:solidFill>
                </a:rPr>
                <a:t>. </a:t>
              </a:r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【</a:t>
              </a:r>
              <a:r>
                <a:rPr lang="zh-TW" altLang="en-US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牡丹江市</a:t>
              </a:r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】</a:t>
              </a:r>
            </a:p>
          </p:txBody>
        </p:sp>
      </p:grpSp>
      <p:grpSp>
        <p:nvGrpSpPr>
          <p:cNvPr id="207" name="矩形 8"/>
          <p:cNvGrpSpPr/>
          <p:nvPr/>
        </p:nvGrpSpPr>
        <p:grpSpPr>
          <a:xfrm>
            <a:off x="7308304" y="41105"/>
            <a:ext cx="1691164" cy="684557"/>
            <a:chOff x="0" y="59042"/>
            <a:chExt cx="1691163" cy="684556"/>
          </a:xfrm>
        </p:grpSpPr>
        <p:sp>
          <p:nvSpPr>
            <p:cNvPr id="205" name="矩形"/>
            <p:cNvSpPr/>
            <p:nvPr/>
          </p:nvSpPr>
          <p:spPr>
            <a:xfrm>
              <a:off x="0" y="59042"/>
              <a:ext cx="1691163" cy="684556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0070C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solidFill>
                    <a:srgbClr val="0070C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06" name="追查2"/>
            <p:cNvSpPr txBox="1"/>
            <p:nvPr/>
          </p:nvSpPr>
          <p:spPr>
            <a:xfrm>
              <a:off x="0" y="108933"/>
              <a:ext cx="1691163" cy="5847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4000" b="1">
                  <a:solidFill>
                    <a:srgbClr val="0070C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sz="3200" dirty="0" smtClean="0"/>
                <a:t>追查</a:t>
              </a:r>
              <a:r>
                <a:rPr lang="en-US" sz="3200" dirty="0" smtClean="0"/>
                <a:t>4</a:t>
              </a:r>
              <a:endParaRPr sz="3200" dirty="0"/>
            </a:p>
          </p:txBody>
        </p:sp>
      </p:grpSp>
      <p:sp>
        <p:nvSpPr>
          <p:cNvPr id="2" name="矩形 1"/>
          <p:cNvSpPr/>
          <p:nvPr/>
        </p:nvSpPr>
        <p:spPr>
          <a:xfrm>
            <a:off x="281586" y="1166311"/>
            <a:ext cx="8629077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牡丹江</a:t>
            </a:r>
            <a:r>
              <a:rPr lang="zh-CN" altLang="en-US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市 </a:t>
            </a:r>
            <a:r>
              <a:rPr lang="zh-CN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市一級主要被追查官員</a:t>
            </a:r>
            <a:r>
              <a:rPr lang="zh-CN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CN" sz="22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en-US" sz="2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CN" altLang="en-US" sz="2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CN" altLang="en-US" sz="2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歷任市政法委書記</a:t>
            </a:r>
            <a:r>
              <a:rPr lang="zh-CN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CN" sz="22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吳長利、關慶波、朱乃振、王育偉、李春一、趙金成</a:t>
            </a:r>
            <a:br>
              <a:rPr lang="zh-CN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endParaRPr lang="en-US" altLang="zh-CN" sz="22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歷任</a:t>
            </a:r>
            <a:r>
              <a:rPr lang="zh-CN" altLang="en-US" sz="2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市委防範辦</a:t>
            </a:r>
            <a:r>
              <a:rPr lang="en-US" altLang="zh-CN" sz="2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(610</a:t>
            </a:r>
            <a:r>
              <a:rPr lang="zh-CN" altLang="en-US" sz="2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辦</a:t>
            </a:r>
            <a:r>
              <a:rPr lang="en-US" altLang="zh-CN" sz="2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CN" altLang="en-US" sz="2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主任</a:t>
            </a:r>
            <a:r>
              <a:rPr lang="zh-CN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CN" sz="22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李明 、李明先、趙瑉、趙青、王育偉、孫振華、關久綿</a:t>
            </a:r>
            <a:endParaRPr lang="zh-TW" altLang="en-US" sz="2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48015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矩形 5"/>
          <p:cNvSpPr txBox="1"/>
          <p:nvPr/>
        </p:nvSpPr>
        <p:spPr>
          <a:xfrm>
            <a:off x="318706" y="184282"/>
            <a:ext cx="4508064" cy="662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3200" b="1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t>11-3. XX市官員惡報實例</a:t>
            </a:r>
          </a:p>
        </p:txBody>
      </p:sp>
      <p:grpSp>
        <p:nvGrpSpPr>
          <p:cNvPr id="270" name="矩形 3"/>
          <p:cNvGrpSpPr/>
          <p:nvPr/>
        </p:nvGrpSpPr>
        <p:grpSpPr>
          <a:xfrm>
            <a:off x="13400" y="-1"/>
            <a:ext cx="9130602" cy="836716"/>
            <a:chOff x="-1" y="-1"/>
            <a:chExt cx="9130600" cy="836714"/>
          </a:xfrm>
        </p:grpSpPr>
        <p:sp>
          <p:nvSpPr>
            <p:cNvPr id="268" name="矩形"/>
            <p:cNvSpPr/>
            <p:nvPr/>
          </p:nvSpPr>
          <p:spPr>
            <a:xfrm>
              <a:off x="-1" y="-1"/>
              <a:ext cx="9130600" cy="836714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69" name="9-3. 長沙市官員惡報實例"/>
            <p:cNvSpPr txBox="1"/>
            <p:nvPr/>
          </p:nvSpPr>
          <p:spPr>
            <a:xfrm>
              <a:off x="-1" y="125971"/>
              <a:ext cx="9130600" cy="5847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/>
                <a:t> </a:t>
              </a:r>
              <a:r>
                <a:rPr lang="en-US" dirty="0"/>
                <a:t> 8</a:t>
              </a:r>
              <a:r>
                <a:rPr lang="en-US" dirty="0" smtClean="0"/>
                <a:t>-3</a:t>
              </a:r>
              <a:r>
                <a:rPr dirty="0" smtClean="0"/>
                <a:t>.</a:t>
              </a:r>
              <a:r>
                <a:rPr lang="zh-TW" altLang="en-US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牡丹江市</a:t>
              </a:r>
              <a:endParaRPr dirty="0"/>
            </a:p>
          </p:txBody>
        </p:sp>
      </p:grpSp>
      <p:grpSp>
        <p:nvGrpSpPr>
          <p:cNvPr id="273" name="矩形 6"/>
          <p:cNvGrpSpPr/>
          <p:nvPr/>
        </p:nvGrpSpPr>
        <p:grpSpPr>
          <a:xfrm>
            <a:off x="7020272" y="100431"/>
            <a:ext cx="1991961" cy="648075"/>
            <a:chOff x="0" y="77283"/>
            <a:chExt cx="1631920" cy="648074"/>
          </a:xfrm>
        </p:grpSpPr>
        <p:sp>
          <p:nvSpPr>
            <p:cNvPr id="271" name="矩形"/>
            <p:cNvSpPr/>
            <p:nvPr/>
          </p:nvSpPr>
          <p:spPr>
            <a:xfrm>
              <a:off x="0" y="77283"/>
              <a:ext cx="1631919" cy="648074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72" name="惡報2"/>
            <p:cNvSpPr txBox="1"/>
            <p:nvPr/>
          </p:nvSpPr>
          <p:spPr>
            <a:xfrm>
              <a:off x="1" y="78155"/>
              <a:ext cx="1631919" cy="6463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sz="3600" dirty="0" smtClean="0"/>
                <a:t>惡</a:t>
              </a:r>
              <a:r>
                <a:rPr lang="zh-TW" altLang="en-US" sz="3600" dirty="0" smtClean="0"/>
                <a:t>報</a:t>
              </a:r>
              <a:r>
                <a:rPr lang="en-US" altLang="zh-TW" sz="3600" dirty="0"/>
                <a:t>4</a:t>
              </a:r>
              <a:endParaRPr lang="en-US" altLang="zh-TW" sz="3600" dirty="0" smtClean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131768" y="908720"/>
            <a:ext cx="8904728" cy="34778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base"/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「大仙」說出的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因果 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明慧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網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2017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10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</a:p>
          <a:p>
            <a:pPr fontAlgn="base"/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黑龍江省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牡丹江市穆稜市國保大隊教導員</a:t>
            </a:r>
            <a:r>
              <a:rPr lang="zh-TW" altLang="en-US" sz="2000" b="1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李彥春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。二零零五年九月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、十月間，</a:t>
            </a:r>
            <a:r>
              <a:rPr lang="zh-TW" altLang="en-US" sz="2000" b="1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李彥春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伙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同惡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警在看守所對穆稜市進修學校高級教師孫示偉等人進行刑訊逼供。孫示偉每次被送回牢房都是鮮血淋漓，多次昏迷不醒。</a:t>
            </a:r>
          </a:p>
          <a:p>
            <a:pPr fontAlgn="base"/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二零零六年二月十四日，警察李彥春和另一惡警又對法輪功學員姚玉芝非法提審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用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嚴刑迫害。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李彥春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的惡行，給他妻子帶來災殃。</a:t>
            </a:r>
            <a:r>
              <a:rPr lang="zh-TW" altLang="en-US" sz="20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他妻子患腦出血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20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多方求醫不見效果</a:t>
            </a:r>
            <a:r>
              <a:rPr lang="zh-TW" altLang="en-US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000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兩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次去求「大仙」問卜，「大仙」說出這樣一番話來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你</a:t>
            </a:r>
            <a:r>
              <a:rPr lang="zh-TW" altLang="en-US" sz="20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家人幹了最殘酷害人的事了，對甚麼功的迫害，不該抓的給抓了，損德了</a:t>
            </a:r>
            <a:r>
              <a:rPr lang="zh-TW" altLang="en-US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zh-TW" altLang="en-US" sz="2000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Rectangle 1"/>
          <p:cNvSpPr/>
          <p:nvPr/>
        </p:nvSpPr>
        <p:spPr>
          <a:xfrm>
            <a:off x="103767" y="4653136"/>
            <a:ext cx="8904728" cy="163121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base"/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黑龍江省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牡丹江市愛民區法院副院長</a:t>
            </a:r>
            <a:r>
              <a:rPr lang="zh-TW" altLang="en-US" sz="2000" b="1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孫寶良</a:t>
            </a:r>
            <a:r>
              <a:rPr lang="zh-TW" altLang="en-US" sz="20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患</a:t>
            </a:r>
            <a:r>
              <a:rPr lang="zh-TW" altLang="en-US" sz="20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食道癌 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明慧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網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2017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9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b="1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孫寶良，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牡丹江市愛民區法院副院長，專門負責非法審判法輪功學員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經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他冤判的法輪功學員有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30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多人，其中非法勞教十多人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被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非法判刑最高刑期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達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17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孫寶良於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2003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5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遭惡報，被檢查患有</a:t>
            </a:r>
            <a:r>
              <a:rPr lang="zh-TW" altLang="en-US" sz="20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食道癌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72350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" y="0"/>
            <a:ext cx="4067945" cy="6858000"/>
          </a:xfrm>
          <a:prstGeom prst="rect">
            <a:avLst/>
          </a:prstGeom>
          <a:solidFill>
            <a:schemeClr val="tx2">
              <a:lumMod val="50000"/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942" tIns="45472" rIns="90942" bIns="45472" rtlCol="0" anchor="ctr"/>
          <a:lstStyle/>
          <a:p>
            <a:pPr algn="ctr"/>
            <a:endParaRPr lang="en-US" altLang="zh-TW" sz="3200" b="1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2" name="文字方塊 1"/>
          <p:cNvSpPr txBox="1"/>
          <p:nvPr/>
        </p:nvSpPr>
        <p:spPr>
          <a:xfrm>
            <a:off x="101252" y="188641"/>
            <a:ext cx="4042089" cy="615052"/>
          </a:xfrm>
          <a:prstGeom prst="rect">
            <a:avLst/>
          </a:prstGeom>
          <a:noFill/>
        </p:spPr>
        <p:txBody>
          <a:bodyPr wrap="none" lIns="90942" tIns="45472" rIns="90942" bIns="45472" rtlCol="0">
            <a:spAutoFit/>
          </a:bodyPr>
          <a:lstStyle/>
          <a:p>
            <a:r>
              <a:rPr lang="en-US" altLang="zh-TW" sz="3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en-US" altLang="zh-TW" sz="3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3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黑龍江省迫害情况</a:t>
            </a:r>
            <a:endParaRPr lang="zh-TW" altLang="en-US" sz="34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7504" y="1124849"/>
            <a:ext cx="3888432" cy="4031372"/>
          </a:xfrm>
          <a:prstGeom prst="rect">
            <a:avLst/>
          </a:prstGeom>
        </p:spPr>
        <p:txBody>
          <a:bodyPr wrap="square" lIns="90942" tIns="45472" rIns="90942" bIns="45472">
            <a:spAutoFit/>
          </a:bodyPr>
          <a:lstStyle/>
          <a:p>
            <a:r>
              <a:rPr lang="zh-CN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截至</a:t>
            </a:r>
            <a:r>
              <a:rPr lang="en-US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2018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CN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CN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24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明慧資料館資料統計顯示，</a:t>
            </a:r>
            <a:endParaRPr lang="zh-TW" altLang="zh-TW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4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迫害法輪功案例共計</a:t>
            </a:r>
            <a:r>
              <a:rPr lang="en-US" altLang="zh-TW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10749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例</a:t>
            </a:r>
            <a:r>
              <a:rPr lang="zh-CN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zh-TW" altLang="zh-TW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CN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全中國</a:t>
            </a:r>
            <a:r>
              <a:rPr lang="zh-TW" altLang="en-US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第四多</a:t>
            </a:r>
            <a:r>
              <a:rPr lang="en-US" altLang="zh-CN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直接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受迫害人數</a:t>
            </a:r>
            <a:r>
              <a:rPr lang="en-US" altLang="zh-CN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11911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人。</a:t>
            </a:r>
            <a:endParaRPr lang="en-US" altLang="zh-CN" sz="20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CN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全中國第四多</a:t>
            </a:r>
            <a:r>
              <a:rPr lang="en-US" altLang="zh-CN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zh-TW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受迫害致死人數</a:t>
            </a:r>
            <a:r>
              <a:rPr lang="en-US" altLang="zh-CN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541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人。</a:t>
            </a:r>
            <a:endParaRPr lang="en-US" altLang="zh-CN" sz="20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CN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全中國</a:t>
            </a:r>
            <a:r>
              <a:rPr lang="zh-TW" altLang="en-US" sz="20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第一嚴重</a:t>
            </a:r>
            <a:r>
              <a:rPr lang="en-US" altLang="zh-CN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TW" altLang="zh-TW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10" name="群組 9"/>
          <p:cNvGrpSpPr/>
          <p:nvPr/>
        </p:nvGrpSpPr>
        <p:grpSpPr>
          <a:xfrm>
            <a:off x="4067946" y="0"/>
            <a:ext cx="5076054" cy="1268760"/>
            <a:chOff x="5266184" y="-1"/>
            <a:chExt cx="3877816" cy="1187422"/>
          </a:xfrm>
        </p:grpSpPr>
        <p:pic>
          <p:nvPicPr>
            <p:cNvPr id="11" name="Picture 4" descr="「活摘器官」的圖片搜尋結果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015" r="42154"/>
            <a:stretch/>
          </p:blipFill>
          <p:spPr bwMode="auto">
            <a:xfrm>
              <a:off x="8014570" y="-1"/>
              <a:ext cx="1129430" cy="11874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矩形 11"/>
            <p:cNvSpPr/>
            <p:nvPr/>
          </p:nvSpPr>
          <p:spPr>
            <a:xfrm>
              <a:off x="5266184" y="-1"/>
              <a:ext cx="2748386" cy="11874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Microsoft JhengHei" charset="-120"/>
                  <a:ea typeface="Microsoft JhengHei" charset="-120"/>
                  <a:cs typeface="Microsoft JhengHei" charset="-120"/>
                </a:rPr>
                <a:t> </a:t>
              </a:r>
              <a:endParaRPr lang="zh-TW" altLang="en-US" sz="3200" b="1" dirty="0">
                <a:solidFill>
                  <a:schemeClr val="bg1"/>
                </a:solidFill>
                <a:latin typeface="Microsoft JhengHei" charset="-120"/>
                <a:ea typeface="Microsoft JhengHei" charset="-120"/>
                <a:cs typeface="Microsoft JhengHei" charset="-120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4067946" y="1268760"/>
            <a:ext cx="5076054" cy="55892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400" dirty="0" smtClean="0">
                <a:solidFill>
                  <a:schemeClr val="bg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追查國際公佈了</a:t>
            </a:r>
            <a:r>
              <a:rPr lang="zh-TW" altLang="en-US" sz="2400" b="1" dirty="0" smtClean="0">
                <a:solidFill>
                  <a:schemeClr val="bg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黑龍江省</a:t>
            </a:r>
            <a:endParaRPr lang="en-US" altLang="zh-CN" sz="2400" b="1" dirty="0">
              <a:solidFill>
                <a:schemeClr val="bg1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400" dirty="0" smtClean="0">
                <a:solidFill>
                  <a:schemeClr val="bg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涉嫌參與活摘法輪功學員器官的</a:t>
            </a:r>
            <a:endParaRPr lang="en-US" altLang="zh-TW" sz="2400" dirty="0">
              <a:solidFill>
                <a:schemeClr val="bg1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en-US" altLang="zh-TW" sz="2400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23</a:t>
            </a:r>
            <a:r>
              <a:rPr lang="zh-TW" altLang="en-US" sz="2400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家</a:t>
            </a:r>
            <a:r>
              <a:rPr lang="zh-TW" altLang="en-US" sz="2400" b="1" dirty="0" smtClean="0">
                <a:solidFill>
                  <a:schemeClr val="bg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醫院</a:t>
            </a:r>
            <a:r>
              <a:rPr lang="en-US" altLang="zh-TW" sz="2400" b="1" dirty="0" smtClean="0">
                <a:solidFill>
                  <a:schemeClr val="bg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(</a:t>
            </a:r>
            <a:r>
              <a:rPr lang="zh-TW" altLang="en-US" sz="2400" b="1" dirty="0" smtClean="0">
                <a:solidFill>
                  <a:schemeClr val="bg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占全國</a:t>
            </a:r>
            <a:r>
              <a:rPr lang="en-US" altLang="zh-TW" sz="2400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2.7</a:t>
            </a:r>
            <a:r>
              <a:rPr lang="en-US" altLang="zh-TW" sz="2400" b="1" dirty="0" smtClean="0">
                <a:solidFill>
                  <a:schemeClr val="bg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%)</a:t>
            </a:r>
            <a:r>
              <a:rPr lang="zh-TW" altLang="en-US" sz="2400" b="1" dirty="0">
                <a:solidFill>
                  <a:schemeClr val="bg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、</a:t>
            </a:r>
            <a:endParaRPr lang="en-US" altLang="zh-TW" sz="2400" b="1" dirty="0">
              <a:solidFill>
                <a:schemeClr val="bg1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en-US" altLang="zh-TW" sz="2400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183</a:t>
            </a:r>
            <a:r>
              <a:rPr lang="zh-TW" altLang="en-US" sz="2400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名</a:t>
            </a:r>
            <a:r>
              <a:rPr lang="zh-TW" altLang="en-US" sz="2400" b="1" dirty="0" smtClean="0">
                <a:solidFill>
                  <a:schemeClr val="bg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醫務人員</a:t>
            </a:r>
            <a:r>
              <a:rPr lang="zh-TW" altLang="en-US" sz="2400" dirty="0" smtClean="0">
                <a:solidFill>
                  <a:schemeClr val="bg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名單，</a:t>
            </a:r>
            <a:endParaRPr lang="en-US" altLang="zh-TW" sz="2400" dirty="0">
              <a:solidFill>
                <a:schemeClr val="bg1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400" dirty="0" smtClean="0">
                <a:solidFill>
                  <a:schemeClr val="bg1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並將他們立案追查。</a:t>
            </a:r>
            <a:endParaRPr lang="en-US" altLang="zh-TW" sz="2400" dirty="0">
              <a:solidFill>
                <a:schemeClr val="bg1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zh-CN" altLang="en-US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en-US" altLang="zh-CN" dirty="0">
                <a:latin typeface="Microsoft JhengHei" charset="-120"/>
                <a:ea typeface="Microsoft JhengHei" charset="-120"/>
                <a:cs typeface="Microsoft JhengHei" charset="-120"/>
              </a:rPr>
              <a:t>1.</a:t>
            </a:r>
            <a:r>
              <a:rPr lang="zh-CN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哈爾濱醫科大學附屬第一醫院</a:t>
            </a:r>
            <a:br>
              <a:rPr lang="zh-CN" altLang="en-US" dirty="0">
                <a:latin typeface="Microsoft JhengHei" charset="-120"/>
                <a:ea typeface="Microsoft JhengHei" charset="-120"/>
                <a:cs typeface="Microsoft JhengHei" charset="-120"/>
              </a:rPr>
            </a:br>
            <a:r>
              <a:rPr lang="en-US" altLang="zh-CN" dirty="0">
                <a:latin typeface="Microsoft JhengHei" charset="-120"/>
                <a:ea typeface="Microsoft JhengHei" charset="-120"/>
                <a:cs typeface="Microsoft JhengHei" charset="-120"/>
              </a:rPr>
              <a:t>2.</a:t>
            </a:r>
            <a:r>
              <a:rPr lang="zh-CN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哈爾濱醫科大學附屬第二醫院</a:t>
            </a:r>
            <a:br>
              <a:rPr lang="zh-CN" altLang="en-US" dirty="0">
                <a:latin typeface="Microsoft JhengHei" charset="-120"/>
                <a:ea typeface="Microsoft JhengHei" charset="-120"/>
                <a:cs typeface="Microsoft JhengHei" charset="-120"/>
              </a:rPr>
            </a:br>
            <a:r>
              <a:rPr lang="en-US" altLang="zh-CN" dirty="0">
                <a:latin typeface="Microsoft JhengHei" charset="-120"/>
                <a:ea typeface="Microsoft JhengHei" charset="-120"/>
                <a:cs typeface="Microsoft JhengHei" charset="-120"/>
              </a:rPr>
              <a:t>3.</a:t>
            </a:r>
            <a:r>
              <a:rPr lang="zh-CN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哈爾濱醫科大學附屬第四醫院</a:t>
            </a:r>
            <a:br>
              <a:rPr lang="zh-CN" altLang="en-US" dirty="0">
                <a:latin typeface="Microsoft JhengHei" charset="-120"/>
                <a:ea typeface="Microsoft JhengHei" charset="-120"/>
                <a:cs typeface="Microsoft JhengHei" charset="-120"/>
              </a:rPr>
            </a:br>
            <a:r>
              <a:rPr lang="en-US" altLang="zh-CN" dirty="0">
                <a:latin typeface="Microsoft JhengHei" charset="-120"/>
                <a:ea typeface="Microsoft JhengHei" charset="-120"/>
                <a:cs typeface="Microsoft JhengHei" charset="-120"/>
              </a:rPr>
              <a:t>4.</a:t>
            </a:r>
            <a:r>
              <a:rPr lang="zh-CN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黑龍江省醫院</a:t>
            </a:r>
            <a:br>
              <a:rPr lang="zh-CN" altLang="en-US" dirty="0">
                <a:latin typeface="Microsoft JhengHei" charset="-120"/>
                <a:ea typeface="Microsoft JhengHei" charset="-120"/>
                <a:cs typeface="Microsoft JhengHei" charset="-120"/>
              </a:rPr>
            </a:br>
            <a:r>
              <a:rPr lang="en-US" altLang="zh-CN" dirty="0">
                <a:latin typeface="Microsoft JhengHei" charset="-120"/>
                <a:ea typeface="Microsoft JhengHei" charset="-120"/>
                <a:cs typeface="Microsoft JhengHei" charset="-120"/>
              </a:rPr>
              <a:t>5.</a:t>
            </a:r>
            <a:r>
              <a:rPr lang="zh-CN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黑龍江省郵電醫院</a:t>
            </a:r>
            <a:br>
              <a:rPr lang="zh-CN" altLang="en-US" dirty="0">
                <a:latin typeface="Microsoft JhengHei" charset="-120"/>
                <a:ea typeface="Microsoft JhengHei" charset="-120"/>
                <a:cs typeface="Microsoft JhengHei" charset="-120"/>
              </a:rPr>
            </a:br>
            <a:r>
              <a:rPr lang="zh-CN" altLang="en-US" b="1" dirty="0">
                <a:latin typeface="Microsoft JhengHei" charset="-120"/>
                <a:ea typeface="Microsoft JhengHei" charset="-120"/>
                <a:cs typeface="Microsoft JhengHei" charset="-120"/>
              </a:rPr>
              <a:t>大慶市</a:t>
            </a:r>
            <a:r>
              <a:rPr lang="zh-CN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/>
            </a:r>
            <a:br>
              <a:rPr lang="zh-CN" altLang="en-US" dirty="0">
                <a:latin typeface="Microsoft JhengHei" charset="-120"/>
                <a:ea typeface="Microsoft JhengHei" charset="-120"/>
                <a:cs typeface="Microsoft JhengHei" charset="-120"/>
              </a:rPr>
            </a:br>
            <a:r>
              <a:rPr lang="en-US" altLang="zh-CN" dirty="0">
                <a:latin typeface="Microsoft JhengHei" charset="-120"/>
                <a:ea typeface="Microsoft JhengHei" charset="-120"/>
                <a:cs typeface="Microsoft JhengHei" charset="-120"/>
              </a:rPr>
              <a:t>6.</a:t>
            </a:r>
            <a:r>
              <a:rPr lang="zh-CN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大慶油田總醫院</a:t>
            </a:r>
            <a:br>
              <a:rPr lang="zh-CN" altLang="en-US" dirty="0">
                <a:latin typeface="Microsoft JhengHei" charset="-120"/>
                <a:ea typeface="Microsoft JhengHei" charset="-120"/>
                <a:cs typeface="Microsoft JhengHei" charset="-120"/>
              </a:rPr>
            </a:br>
            <a:r>
              <a:rPr lang="en-US" altLang="zh-CN" dirty="0">
                <a:latin typeface="Microsoft JhengHei" charset="-120"/>
                <a:ea typeface="Microsoft JhengHei" charset="-120"/>
                <a:cs typeface="Microsoft JhengHei" charset="-120"/>
              </a:rPr>
              <a:t>7.</a:t>
            </a:r>
            <a:r>
              <a:rPr lang="zh-CN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大慶市人民醫院</a:t>
            </a:r>
            <a:br>
              <a:rPr lang="zh-CN" altLang="en-US" dirty="0">
                <a:latin typeface="Microsoft JhengHei" charset="-120"/>
                <a:ea typeface="Microsoft JhengHei" charset="-120"/>
                <a:cs typeface="Microsoft JhengHei" charset="-120"/>
              </a:rPr>
            </a:br>
            <a:r>
              <a:rPr lang="en-US" altLang="zh-CN" dirty="0">
                <a:latin typeface="Microsoft JhengHei" charset="-120"/>
                <a:ea typeface="Microsoft JhengHei" charset="-120"/>
                <a:cs typeface="Microsoft JhengHei" charset="-120"/>
              </a:rPr>
              <a:t>8.</a:t>
            </a:r>
            <a:r>
              <a:rPr lang="zh-CN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大慶市第二醫院</a:t>
            </a:r>
            <a:br>
              <a:rPr lang="zh-CN" altLang="en-US" dirty="0">
                <a:latin typeface="Microsoft JhengHei" charset="-120"/>
                <a:ea typeface="Microsoft JhengHei" charset="-120"/>
                <a:cs typeface="Microsoft JhengHei" charset="-120"/>
              </a:rPr>
            </a:br>
            <a:r>
              <a:rPr lang="en-US" altLang="zh-CN" dirty="0">
                <a:latin typeface="Microsoft JhengHei" charset="-120"/>
                <a:ea typeface="Microsoft JhengHei" charset="-120"/>
                <a:cs typeface="Microsoft JhengHei" charset="-120"/>
              </a:rPr>
              <a:t>9.</a:t>
            </a:r>
            <a:r>
              <a:rPr lang="zh-CN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大慶龍南醫院</a:t>
            </a:r>
            <a:br>
              <a:rPr lang="zh-CN" altLang="en-US" dirty="0">
                <a:latin typeface="Microsoft JhengHei" charset="-120"/>
                <a:ea typeface="Microsoft JhengHei" charset="-120"/>
                <a:cs typeface="Microsoft JhengHei" charset="-120"/>
              </a:rPr>
            </a:br>
            <a:r>
              <a:rPr lang="en-US" altLang="zh-CN" dirty="0">
                <a:latin typeface="Microsoft JhengHei" charset="-120"/>
                <a:ea typeface="Microsoft JhengHei" charset="-120"/>
                <a:cs typeface="Microsoft JhengHei" charset="-120"/>
              </a:rPr>
              <a:t>10.</a:t>
            </a:r>
            <a:r>
              <a:rPr lang="zh-CN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大慶眼科</a:t>
            </a:r>
            <a:r>
              <a:rPr lang="zh-CN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醫院</a:t>
            </a:r>
            <a:endParaRPr lang="en-US" altLang="zh-CN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⋯⋯</a:t>
            </a:r>
            <a:endParaRPr lang="en-US" altLang="zh-TW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zh-TW" altLang="en-US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834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矩形 5"/>
          <p:cNvSpPr txBox="1"/>
          <p:nvPr/>
        </p:nvSpPr>
        <p:spPr>
          <a:xfrm>
            <a:off x="318740" y="184312"/>
            <a:ext cx="6237213" cy="7689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469" tIns="45469" rIns="45469" bIns="45469">
            <a:spAutoFit/>
          </a:bodyPr>
          <a:lstStyle>
            <a:lvl1pPr algn="l" defTabSz="1300480">
              <a:defRPr sz="440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pPr hangingPunct="0"/>
            <a:r>
              <a:rPr b="1" kern="0" dirty="0"/>
              <a:t>11-3. XX市官員惡報實例</a:t>
            </a:r>
          </a:p>
        </p:txBody>
      </p:sp>
      <p:grpSp>
        <p:nvGrpSpPr>
          <p:cNvPr id="169" name="矩形 3"/>
          <p:cNvGrpSpPr/>
          <p:nvPr/>
        </p:nvGrpSpPr>
        <p:grpSpPr>
          <a:xfrm>
            <a:off x="13399" y="-2"/>
            <a:ext cx="9130603" cy="822571"/>
            <a:chOff x="-1" y="-2"/>
            <a:chExt cx="12985745" cy="1189997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67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 hangingPunct="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sz="3100" b="1" kern="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endParaRPr>
            </a:p>
          </p:txBody>
        </p:sp>
        <p:sp>
          <p:nvSpPr>
            <p:cNvPr id="168" name="9-3. 株洲市官員惡報實例"/>
            <p:cNvSpPr txBox="1"/>
            <p:nvPr/>
          </p:nvSpPr>
          <p:spPr>
            <a:xfrm>
              <a:off x="-1" y="99285"/>
              <a:ext cx="12985745" cy="991427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sz="3600" b="1" kern="0" dirty="0"/>
                <a:t> </a:t>
              </a:r>
              <a:r>
                <a:rPr lang="en-US" sz="3600" b="1" kern="0" dirty="0" smtClean="0"/>
                <a:t>8</a:t>
              </a:r>
              <a:r>
                <a:rPr sz="3600" b="1" kern="0" dirty="0" smtClean="0"/>
                <a:t>-</a:t>
              </a:r>
              <a:r>
                <a:rPr lang="en-US" sz="3600" b="1" kern="0" dirty="0"/>
                <a:t>4</a:t>
              </a:r>
              <a:r>
                <a:rPr sz="3600" b="1" kern="0" dirty="0" smtClean="0"/>
                <a:t>. </a:t>
              </a:r>
              <a:r>
                <a:rPr lang="zh-TW" altLang="en-US" sz="3600" b="1" kern="0" dirty="0"/>
                <a:t>牡丹江市</a:t>
              </a:r>
              <a:endParaRPr sz="3600" b="1" kern="0" dirty="0"/>
            </a:p>
          </p:txBody>
        </p:sp>
      </p:grpSp>
      <p:sp>
        <p:nvSpPr>
          <p:cNvPr id="170" name="矩形"/>
          <p:cNvSpPr/>
          <p:nvPr/>
        </p:nvSpPr>
        <p:spPr>
          <a:xfrm>
            <a:off x="7412059" y="94319"/>
            <a:ext cx="1631922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chemeClr val="accent6">
                <a:hueOff val="-146070"/>
                <a:satOff val="-10048"/>
                <a:lumOff val="-30626"/>
              </a:schemeClr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 hangingPunct="0">
              <a:defRPr sz="56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ja-JP" altLang="en-US" sz="3600" b="1" kern="0" dirty="0" smtClean="0">
                <a:solidFill>
                  <a:srgbClr val="EF5FA7">
                    <a:hueOff val="-146070"/>
                    <a:satOff val="-10048"/>
                    <a:lumOff val="-30626"/>
                  </a:srgbClr>
                </a:solidFill>
              </a:rPr>
              <a:t>善報</a:t>
            </a:r>
            <a:r>
              <a:rPr lang="en-US" altLang="ja-JP" sz="3600" b="1" kern="0" dirty="0">
                <a:solidFill>
                  <a:srgbClr val="EF5FA7">
                    <a:hueOff val="-146070"/>
                    <a:satOff val="-10048"/>
                    <a:lumOff val="-30626"/>
                  </a:srgbClr>
                </a:solidFill>
              </a:rPr>
              <a:t>4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856357"/>
            <a:ext cx="9144000" cy="600164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base"/>
            <a:r>
              <a:rPr lang="zh-TW" altLang="en-US" sz="2200" b="1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誠念大法好　韌帶斷裂神速</a:t>
            </a:r>
            <a:r>
              <a:rPr lang="zh-TW" altLang="en-US" sz="22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恢復</a:t>
            </a:r>
            <a:r>
              <a:rPr lang="en-US" altLang="zh-TW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</a:t>
            </a:r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明慧網二零零七年九月四日</a:t>
            </a:r>
            <a:r>
              <a:rPr lang="en-US" altLang="zh-TW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家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住黑龍江省牡丹江市的宋某，八月初騎自行車回家時，被逆行自行車迎面撞倒，情急之中罵了對方幾句，可撞車人已走。宋某發現腿不好使，到醫院作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CT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一檢查，</a:t>
            </a:r>
            <a:r>
              <a:rPr lang="zh-TW" altLang="en-US" sz="20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片子顯示韌帶斷裂，需住院手術治療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。宋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某離異，自己扶養上小學的孩子，哪有錢住院做手術啊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宋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某就這樣一瘸一拐地邊哭邊往家走，路上遇上大法弟子，說了情況。大法弟子告訴：</a:t>
            </a:r>
            <a:r>
              <a:rPr lang="zh-TW" altLang="en-US" sz="20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誠心默念法輪大法好！就會有福報。</a:t>
            </a:r>
          </a:p>
          <a:p>
            <a:pPr fontAlgn="base"/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宋某回家後有時間就念「法輪大法好」！這時遠在北京的親屬打來電話，讓去北京治療並幫助照料。到了北京，西醫看了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CT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片子說得住院做手術；中醫說保守治療。在猶豫不決，拿不定主意時，宋某已逐漸康復，行走自如，只是不能快走，上下樓吃力；最後也沒做手術，又回到牡丹江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。再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到醫院檢查，醫生看了本人，又看看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CT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片子，</a:t>
            </a:r>
            <a:r>
              <a:rPr lang="zh-TW" altLang="en-US" sz="2000" b="1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片中明顯韌帶斷裂，說：你這簡直是奇蹟</a:t>
            </a:r>
            <a:r>
              <a:rPr lang="zh-TW" altLang="en-US" sz="20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！</a:t>
            </a:r>
            <a:endParaRPr lang="en-US" altLang="zh-TW" sz="2000" b="1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endParaRPr lang="zh-TW" altLang="en-US" sz="2000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在此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之前，宋某就看過真相材料，看過真相小冊子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《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牡丹江心語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》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，知道法輪大法在世界上已經洪傳八十多個國家，很多人都在學大法，只有江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××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出於小人的妒忌心不讓學，還迫害按「真、善、忍」修煉的大法學員。當惡人不讓他看真相，告訴他「別中毒」時，宋某說：你才中毒了呢！宋某還退出了邪黨組織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。這樣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奇蹟在當今頻繁的發生，足以見證了法輪大法的神奇與美好！</a:t>
            </a:r>
          </a:p>
        </p:txBody>
      </p:sp>
    </p:spTree>
    <p:extLst>
      <p:ext uri="{BB962C8B-B14F-4D97-AF65-F5344CB8AC3E}">
        <p14:creationId xmlns:p14="http://schemas.microsoft.com/office/powerpoint/2010/main" val="376912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54930" y="980728"/>
            <a:ext cx="8999344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性質：</a:t>
            </a:r>
            <a:r>
              <a:rPr lang="zh-TW" altLang="en-US" sz="2400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綁架、迫害</a:t>
            </a:r>
            <a:endParaRPr lang="en-US" altLang="zh-TW" sz="2400" b="1" dirty="0" smtClean="0">
              <a:solidFill>
                <a:srgbClr val="FF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sz="2200" b="1" dirty="0">
              <a:latin typeface="Microsoft JhengHei" charset="-120"/>
              <a:ea typeface="Microsoft JhengHei" charset="-120"/>
            </a:endParaRPr>
          </a:p>
          <a:p>
            <a:r>
              <a:rPr lang="en-US" altLang="zh-TW" sz="20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【</a:t>
            </a:r>
            <a:r>
              <a:rPr lang="zh-TW" altLang="en-US" sz="20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明慧網</a:t>
            </a:r>
            <a:r>
              <a:rPr lang="en-US" altLang="zh-TW" sz="20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2018</a:t>
            </a:r>
            <a:r>
              <a:rPr lang="zh-TW" altLang="en-US" sz="20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0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20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0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20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r>
              <a:rPr lang="en-US" altLang="zh-TW" sz="20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】 </a:t>
            </a:r>
            <a:r>
              <a:rPr lang="zh-TW" altLang="en-US" sz="20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善良女士在火車站遭綁架　父母含淚過年</a:t>
            </a:r>
          </a:p>
          <a:p>
            <a:endParaRPr lang="en-US" altLang="zh-TW" sz="2000" b="1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 charset="-120"/>
            </a:endParaRPr>
          </a:p>
          <a:p>
            <a:pPr fontAlgn="base"/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內容：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哈爾濱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香坊區法輪功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學員</a:t>
            </a:r>
            <a:r>
              <a:rPr lang="zh-TW" altLang="en-US" sz="20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蔡偉華</a:t>
            </a:r>
            <a:r>
              <a:rPr lang="en-US" altLang="zh-TW" sz="20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女士</a:t>
            </a:r>
            <a:r>
              <a:rPr lang="en-US" altLang="zh-TW" sz="20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0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今年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45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歲。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大學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本科畢業，現在一家國企擔任會計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1998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年，在大學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期間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修煉法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輪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功至今。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在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工作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崗位，她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盡心盡力。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在家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裏是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賢妻良母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所有家務打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理的井井有條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。對待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父母和公婆十分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孝道。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2018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日下午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zh-TW" sz="20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蔡偉華</a:t>
            </a:r>
            <a:r>
              <a:rPr lang="en-US" altLang="zh-TW" sz="20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女</a:t>
            </a:r>
            <a:r>
              <a:rPr lang="en-US" altLang="zh-TW" sz="20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與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丈夫（未修煉法輪功）搭乘火車去南方過年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在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哈爾濱</a:t>
            </a:r>
            <a:r>
              <a:rPr lang="zh-TW" altLang="zh-TW" sz="20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香坊火車站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遭到</a:t>
            </a:r>
            <a:r>
              <a:rPr lang="zh-TW" altLang="zh-TW" sz="20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綁架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。當天被抄家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師父法像、大法書、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電腦等等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私人物品被拿走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。得知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她於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日被劫持到</a:t>
            </a:r>
            <a:r>
              <a:rPr lang="zh-TW" altLang="zh-TW" sz="20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哈爾濱市第二看守所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（洗腦班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，當地同修稱鴨子圈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）。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目前她被非法關押在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211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號嚴管，白天碼坐，晚上四十多人立著碼「刀魚」三小時集體翻身，大小便受限制。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參與者：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哈爾濱鐵路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派出所、鐵路公安局國保大隊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，淼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及社區一女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工作人員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鐵東派出所所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長</a:t>
            </a:r>
            <a:r>
              <a:rPr lang="zh-TW" altLang="en-US" sz="2000" b="1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程洪權</a:t>
            </a:r>
            <a:r>
              <a:rPr lang="zh-TW" altLang="en-US" sz="200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警察</a:t>
            </a:r>
            <a:r>
              <a:rPr lang="zh-TW" altLang="en-US" sz="2000" b="1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孫大光、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香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坊公安局國保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大隊等人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2" name="群組 1"/>
          <p:cNvGrpSpPr/>
          <p:nvPr/>
        </p:nvGrpSpPr>
        <p:grpSpPr>
          <a:xfrm>
            <a:off x="0" y="0"/>
            <a:ext cx="9144000" cy="848937"/>
            <a:chOff x="0" y="0"/>
            <a:chExt cx="9144000" cy="848937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9144000" cy="84893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>
                  <a:latin typeface="Heiti TC Light"/>
                  <a:ea typeface="Heiti TC Light"/>
                  <a:cs typeface="Heiti TC Light"/>
                </a:rPr>
                <a:t>9</a:t>
              </a:r>
              <a:r>
                <a:rPr lang="en-US" altLang="zh-TW" sz="3200" b="1" dirty="0" smtClean="0">
                  <a:latin typeface="Heiti TC Light"/>
                  <a:ea typeface="Heiti TC Light"/>
                  <a:cs typeface="Heiti TC Light"/>
                </a:rPr>
                <a:t>-1</a:t>
              </a:r>
              <a:r>
                <a:rPr lang="en-US" altLang="zh-TW" sz="3200" b="1" dirty="0">
                  <a:latin typeface="Heiti TC Light"/>
                  <a:ea typeface="Heiti TC Light"/>
                  <a:cs typeface="Heiti TC Light"/>
                </a:rPr>
                <a:t>. 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【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哈爾濱市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-</a:t>
              </a:r>
              <a:r>
                <a:rPr lang="zh-TW" altLang="zh-TW" sz="3200" b="1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香坊區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】</a:t>
              </a:r>
              <a:endParaRPr lang="en-US" altLang="zh-TW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7164288" y="100432"/>
              <a:ext cx="1882801" cy="648072"/>
            </a:xfrm>
            <a:prstGeom prst="rect">
              <a:avLst/>
            </a:prstGeom>
            <a:ln w="28575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sz="4000" b="1" dirty="0" smtClean="0">
                  <a:solidFill>
                    <a:schemeClr val="accent6">
                      <a:lumMod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案情</a:t>
              </a:r>
              <a:r>
                <a:rPr lang="en-US" altLang="zh-TW" sz="4000" b="1" dirty="0">
                  <a:solidFill>
                    <a:schemeClr val="accent6">
                      <a:lumMod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5</a:t>
              </a:r>
              <a:endParaRPr lang="zh-TW" altLang="en-US" sz="4000" b="1" dirty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endParaRPr>
            </a:p>
          </p:txBody>
        </p:sp>
      </p:grpSp>
      <p:pic>
        <p:nvPicPr>
          <p:cNvPr id="1026" name="Picture 2" descr="http://big5.minghui.org/mh/article_images/2018-3-2-205012-0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204864"/>
            <a:ext cx="1512168" cy="1807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561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矩形"/>
          <p:cNvSpPr/>
          <p:nvPr/>
        </p:nvSpPr>
        <p:spPr>
          <a:xfrm>
            <a:off x="73817" y="871138"/>
            <a:ext cx="8982964" cy="475253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/>
          </a:p>
        </p:txBody>
      </p:sp>
      <p:sp>
        <p:nvSpPr>
          <p:cNvPr id="201" name="矩形 6"/>
          <p:cNvSpPr/>
          <p:nvPr/>
        </p:nvSpPr>
        <p:spPr>
          <a:xfrm>
            <a:off x="110726" y="5853474"/>
            <a:ext cx="8909145" cy="830997"/>
          </a:xfrm>
          <a:prstGeom prst="rect">
            <a:avLst/>
          </a:prstGeom>
          <a:ln w="12700">
            <a:solidFill>
              <a:srgbClr val="0070C0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/>
              <a:t>到目前為止</a:t>
            </a:r>
            <a:r>
              <a:rPr dirty="0" smtClean="0"/>
              <a:t>，</a:t>
            </a:r>
            <a:r>
              <a:rPr lang="zh-TW" altLang="en-US" b="1" dirty="0" smtClean="0">
                <a:solidFill>
                  <a:srgbClr val="C00000"/>
                </a:solidFill>
              </a:rPr>
              <a:t>黑龍江</a:t>
            </a:r>
            <a:r>
              <a:rPr b="1" dirty="0" smtClean="0">
                <a:solidFill>
                  <a:srgbClr val="C00000"/>
                </a:solidFill>
              </a:rPr>
              <a:t>省</a:t>
            </a:r>
            <a:r>
              <a:rPr dirty="0" smtClean="0"/>
              <a:t>有</a:t>
            </a:r>
            <a:r>
              <a:rPr lang="en-US" b="1" dirty="0" smtClean="0">
                <a:solidFill>
                  <a:srgbClr val="C00000"/>
                </a:solidFill>
              </a:rPr>
              <a:t>7,139</a:t>
            </a:r>
            <a:r>
              <a:rPr b="1" dirty="0" smtClean="0">
                <a:solidFill>
                  <a:srgbClr val="C00000"/>
                </a:solidFill>
              </a:rPr>
              <a:t>人</a:t>
            </a:r>
            <a:r>
              <a:rPr dirty="0" smtClean="0"/>
              <a:t>的公檢法司</a:t>
            </a:r>
            <a:r>
              <a:rPr dirty="0"/>
              <a:t>、教育界、媒體界等人員因迫害法輪功學員，被海外組織“追查國際”立案追查</a:t>
            </a:r>
          </a:p>
        </p:txBody>
      </p:sp>
      <p:grpSp>
        <p:nvGrpSpPr>
          <p:cNvPr id="204" name="矩形 7"/>
          <p:cNvGrpSpPr/>
          <p:nvPr/>
        </p:nvGrpSpPr>
        <p:grpSpPr>
          <a:xfrm>
            <a:off x="-2" y="2062"/>
            <a:ext cx="9130602" cy="762644"/>
            <a:chOff x="-1" y="-1"/>
            <a:chExt cx="9130600" cy="762642"/>
          </a:xfrm>
        </p:grpSpPr>
        <p:sp>
          <p:nvSpPr>
            <p:cNvPr id="202" name="矩形"/>
            <p:cNvSpPr/>
            <p:nvPr/>
          </p:nvSpPr>
          <p:spPr>
            <a:xfrm>
              <a:off x="-1" y="-1"/>
              <a:ext cx="9130600" cy="762642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03" name="7-2. 青島市"/>
            <p:cNvSpPr txBox="1"/>
            <p:nvPr/>
          </p:nvSpPr>
          <p:spPr>
            <a:xfrm>
              <a:off x="-1" y="58157"/>
              <a:ext cx="9130600" cy="6463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r>
                <a:rPr sz="3600" dirty="0">
                  <a:solidFill>
                    <a:schemeClr val="bg1"/>
                  </a:solidFill>
                </a:rPr>
                <a:t> </a:t>
              </a:r>
              <a:r>
                <a:rPr lang="en-US" sz="3600" dirty="0" smtClean="0">
                  <a:solidFill>
                    <a:schemeClr val="bg1"/>
                  </a:solidFill>
                </a:rPr>
                <a:t>9</a:t>
              </a:r>
              <a:r>
                <a:rPr sz="3600" dirty="0" smtClean="0">
                  <a:solidFill>
                    <a:schemeClr val="bg1"/>
                  </a:solidFill>
                </a:rPr>
                <a:t>-2</a:t>
              </a:r>
              <a:r>
                <a:rPr sz="3600" dirty="0">
                  <a:solidFill>
                    <a:schemeClr val="bg1"/>
                  </a:solidFill>
                </a:rPr>
                <a:t>. 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【</a:t>
              </a:r>
              <a:r>
                <a:rPr lang="zh-TW" altLang="en-US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哈爾濱市</a:t>
              </a:r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-</a:t>
              </a:r>
              <a:r>
                <a:rPr lang="zh-TW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香坊區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】</a:t>
              </a:r>
              <a:endParaRPr lang="en-US" altLang="zh-TW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endParaRPr>
            </a:p>
          </p:txBody>
        </p:sp>
      </p:grpSp>
      <p:grpSp>
        <p:nvGrpSpPr>
          <p:cNvPr id="207" name="矩形 8"/>
          <p:cNvGrpSpPr/>
          <p:nvPr/>
        </p:nvGrpSpPr>
        <p:grpSpPr>
          <a:xfrm>
            <a:off x="7308304" y="41105"/>
            <a:ext cx="1691164" cy="684557"/>
            <a:chOff x="0" y="59042"/>
            <a:chExt cx="1691163" cy="684556"/>
          </a:xfrm>
        </p:grpSpPr>
        <p:sp>
          <p:nvSpPr>
            <p:cNvPr id="205" name="矩形"/>
            <p:cNvSpPr/>
            <p:nvPr/>
          </p:nvSpPr>
          <p:spPr>
            <a:xfrm>
              <a:off x="0" y="59042"/>
              <a:ext cx="1691163" cy="684556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0070C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solidFill>
                    <a:srgbClr val="0070C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06" name="追查2"/>
            <p:cNvSpPr txBox="1"/>
            <p:nvPr/>
          </p:nvSpPr>
          <p:spPr>
            <a:xfrm>
              <a:off x="0" y="108933"/>
              <a:ext cx="1691163" cy="5847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4000" b="1">
                  <a:solidFill>
                    <a:srgbClr val="0070C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sz="3200" dirty="0" smtClean="0"/>
                <a:t>追查</a:t>
              </a:r>
              <a:r>
                <a:rPr lang="en-US" sz="3200" dirty="0" smtClean="0"/>
                <a:t>5</a:t>
              </a:r>
              <a:endParaRPr sz="3200" dirty="0"/>
            </a:p>
          </p:txBody>
        </p:sp>
      </p:grpSp>
      <p:sp>
        <p:nvSpPr>
          <p:cNvPr id="2" name="矩形 1"/>
          <p:cNvSpPr/>
          <p:nvPr/>
        </p:nvSpPr>
        <p:spPr>
          <a:xfrm>
            <a:off x="163607" y="908718"/>
            <a:ext cx="8982963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2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黑龍江</a:t>
            </a:r>
            <a:r>
              <a:rPr lang="zh-TW" altLang="en-US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哈爾濱市</a:t>
            </a:r>
            <a:r>
              <a:rPr lang="zh-TW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市一級主要被追查官員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歷任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哈爾濱市委書記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楊永茂、王宗璋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歷任市政法委書記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王大偉、李兆江、劉克勤、葉文成、姜明、王鳳春、王曉溪、任銳忱、王維緒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歷任市委防範辦</a:t>
            </a:r>
            <a:r>
              <a:rPr lang="en-US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(610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辦</a:t>
            </a:r>
            <a:r>
              <a:rPr lang="en-US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主任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申冀濱、李嘉濱、秦璽政、祁加民、成善忠、李樹新、張偉忠</a:t>
            </a:r>
            <a:b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22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哈爾濱市</a:t>
            </a:r>
            <a:r>
              <a:rPr lang="zh-TW" altLang="en-US" sz="2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香</a:t>
            </a:r>
            <a:r>
              <a:rPr lang="zh-TW" altLang="en-US" sz="2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坊區 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區一級主要被追查官員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歷任區政法委書記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陸家蛟、王貴成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原區委防範辦</a:t>
            </a:r>
            <a:r>
              <a:rPr lang="en-US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(610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辦</a:t>
            </a:r>
            <a:r>
              <a:rPr lang="en-US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主任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張玉順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22281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矩形 5"/>
          <p:cNvSpPr txBox="1"/>
          <p:nvPr/>
        </p:nvSpPr>
        <p:spPr>
          <a:xfrm>
            <a:off x="318706" y="184282"/>
            <a:ext cx="4508064" cy="662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3200" b="1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t>11-3. XX市官員惡報實例</a:t>
            </a:r>
          </a:p>
        </p:txBody>
      </p:sp>
      <p:grpSp>
        <p:nvGrpSpPr>
          <p:cNvPr id="270" name="矩形 3"/>
          <p:cNvGrpSpPr/>
          <p:nvPr/>
        </p:nvGrpSpPr>
        <p:grpSpPr>
          <a:xfrm>
            <a:off x="13400" y="-1"/>
            <a:ext cx="9130602" cy="836716"/>
            <a:chOff x="-1" y="-1"/>
            <a:chExt cx="9130600" cy="836714"/>
          </a:xfrm>
        </p:grpSpPr>
        <p:sp>
          <p:nvSpPr>
            <p:cNvPr id="268" name="矩形"/>
            <p:cNvSpPr/>
            <p:nvPr/>
          </p:nvSpPr>
          <p:spPr>
            <a:xfrm>
              <a:off x="-1" y="-1"/>
              <a:ext cx="9130600" cy="836714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69" name="9-3. 長沙市官員惡報實例"/>
            <p:cNvSpPr txBox="1"/>
            <p:nvPr/>
          </p:nvSpPr>
          <p:spPr>
            <a:xfrm>
              <a:off x="-1" y="125971"/>
              <a:ext cx="9130600" cy="5847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dirty="0"/>
                <a:t> </a:t>
              </a:r>
              <a:r>
                <a:rPr lang="en-US" dirty="0"/>
                <a:t> 9</a:t>
              </a:r>
              <a:r>
                <a:rPr lang="en-US" dirty="0" smtClean="0"/>
                <a:t>-3</a:t>
              </a:r>
              <a:r>
                <a:rPr dirty="0" smtClean="0"/>
                <a:t>. </a:t>
              </a:r>
              <a:r>
                <a:rPr lang="zh-TW" altLang="en-US" dirty="0"/>
                <a:t>哈爾濱</a:t>
              </a:r>
              <a:endParaRPr dirty="0"/>
            </a:p>
          </p:txBody>
        </p:sp>
      </p:grpSp>
      <p:grpSp>
        <p:nvGrpSpPr>
          <p:cNvPr id="273" name="矩形 6"/>
          <p:cNvGrpSpPr/>
          <p:nvPr/>
        </p:nvGrpSpPr>
        <p:grpSpPr>
          <a:xfrm>
            <a:off x="6732240" y="100431"/>
            <a:ext cx="2279993" cy="648075"/>
            <a:chOff x="0" y="77283"/>
            <a:chExt cx="1631920" cy="648074"/>
          </a:xfrm>
        </p:grpSpPr>
        <p:sp>
          <p:nvSpPr>
            <p:cNvPr id="271" name="矩形"/>
            <p:cNvSpPr/>
            <p:nvPr/>
          </p:nvSpPr>
          <p:spPr>
            <a:xfrm>
              <a:off x="0" y="77283"/>
              <a:ext cx="1631919" cy="648074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272" name="惡報2"/>
            <p:cNvSpPr txBox="1"/>
            <p:nvPr/>
          </p:nvSpPr>
          <p:spPr>
            <a:xfrm>
              <a:off x="1" y="78155"/>
              <a:ext cx="1631919" cy="6463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4000" b="1"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r>
                <a:rPr sz="3600" dirty="0" smtClean="0"/>
                <a:t>惡</a:t>
              </a:r>
              <a:r>
                <a:rPr lang="zh-TW" altLang="en-US" sz="3600" dirty="0" smtClean="0"/>
                <a:t>報</a:t>
              </a:r>
              <a:r>
                <a:rPr lang="en-US" altLang="zh-TW" sz="3600" dirty="0"/>
                <a:t>5</a:t>
              </a:r>
              <a:endParaRPr lang="en-US" altLang="zh-TW" sz="3600" dirty="0" smtClean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131768" y="908720"/>
            <a:ext cx="8904728" cy="224676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哈爾濱市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雙城區東風派出所副所長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2000" b="1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吳建華</a:t>
            </a:r>
            <a:r>
              <a:rPr lang="zh-TW" altLang="en-US" sz="2000" b="1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暴病身亡</a:t>
            </a:r>
            <a:r>
              <a:rPr lang="zh-TW" altLang="en-US" sz="20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並殃及家人</a:t>
            </a:r>
            <a:r>
              <a:rPr lang="zh-TW" altLang="en-US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000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明慧網二零一七年一月四日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endParaRPr lang="en-US" altLang="zh-TW" sz="2000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吳建華，男，五十多歲，原任雙城市聯興鄉派出所所長，後調雙城市東風派出所任所長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，</a:t>
            </a:r>
            <a:r>
              <a:rPr lang="zh-TW" altLang="en-US" sz="2000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吳建華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追隨江澤民迫害法輪功不遺餘力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，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2002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年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11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月底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在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一次公安局的會議上突然發病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，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得了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腦血栓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，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送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醫院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搶救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無效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死亡。並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殃及老婆、兒子，暴病、暴斃相繼死亡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。他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的</a:t>
            </a:r>
            <a:r>
              <a:rPr lang="zh-TW" altLang="en-US" sz="20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老婆得了尿毒症不久隨之死亡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。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  <a:cs typeface="Microsoft JhengHei" charset="-120"/>
            </a:endParaRPr>
          </a:p>
          <a:p>
            <a:r>
              <a:rPr lang="zh-TW" altLang="en-US" sz="2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兒子</a:t>
            </a:r>
            <a:r>
              <a:rPr lang="zh-TW" altLang="en-US" sz="2000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吳威</a:t>
            </a:r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在迪吧娛樂，與他人發生口角，</a:t>
            </a:r>
            <a:r>
              <a:rPr lang="zh-TW" altLang="en-US" sz="20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被捅三刀，搶救無效死亡。</a:t>
            </a:r>
          </a:p>
        </p:txBody>
      </p:sp>
      <p:sp>
        <p:nvSpPr>
          <p:cNvPr id="11" name="Rectangle 1"/>
          <p:cNvSpPr/>
          <p:nvPr/>
        </p:nvSpPr>
        <p:spPr>
          <a:xfrm>
            <a:off x="107505" y="3501008"/>
            <a:ext cx="8904728" cy="31700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base"/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哈爾濱軸承廠公安處長</a:t>
            </a:r>
            <a:r>
              <a:rPr lang="zh-TW" altLang="en-US" sz="2000" b="1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衡巨超</a:t>
            </a:r>
            <a:r>
              <a:rPr lang="zh-TW" altLang="en-US" sz="20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遭惡報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　繼任兼</a:t>
            </a:r>
            <a:r>
              <a:rPr lang="en-US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610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頭目</a:t>
            </a:r>
            <a:r>
              <a:rPr lang="zh-TW" altLang="en-US" sz="2000" b="1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王兆勛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亦</a:t>
            </a:r>
            <a:r>
              <a:rPr lang="zh-TW" altLang="en-US" sz="20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遭</a:t>
            </a:r>
            <a:r>
              <a:rPr lang="zh-TW" altLang="en-US" sz="20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惡報</a:t>
            </a:r>
            <a:endParaRPr lang="en-US" altLang="zh-TW" sz="2000" b="1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明慧網二零一八年一月八日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1999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7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以來，哈爾濱軸承廠公安處長</a:t>
            </a:r>
            <a:r>
              <a:rPr lang="zh-TW" altLang="en-US" sz="2000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衡巨超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，搜刮法輪功學員的錢財，將按真善忍做好人的法輪功學員非法送勞教所、看守所迫害。</a:t>
            </a:r>
          </a:p>
          <a:p>
            <a:pPr fontAlgn="base"/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2004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2000" b="1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衡巨超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指揮綁架了六名法輪功學員，關押到五常洗腦班迫害。</a:t>
            </a:r>
          </a:p>
          <a:p>
            <a:pPr fontAlgn="base"/>
            <a:r>
              <a:rPr lang="zh-TW" altLang="en-US" sz="2000" b="1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衡巨超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已遭惡報，</a:t>
            </a:r>
            <a:r>
              <a:rPr lang="zh-TW" altLang="en-US" sz="20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得了腦血栓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2004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年，四十八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、九歲的他</a:t>
            </a:r>
            <a:r>
              <a:rPr lang="zh-TW" altLang="en-US" sz="20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不得不離職在家。</a:t>
            </a:r>
          </a:p>
          <a:p>
            <a:pPr fontAlgn="base"/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2004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，接任</a:t>
            </a:r>
            <a:r>
              <a:rPr lang="zh-TW" altLang="en-US" sz="2000" b="1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衡巨超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任哈爾濱市軸承廠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610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頭目、公安處書記兼處長的</a:t>
            </a:r>
            <a:r>
              <a:rPr lang="zh-TW" altLang="en-US" sz="2000" b="1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王兆勛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，指揮綁架了七名法輪功學員，關押到五常洗腦班迫害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此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人已經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在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2007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出車禍死亡，時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37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歲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3172350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矩形 5"/>
          <p:cNvSpPr txBox="1"/>
          <p:nvPr/>
        </p:nvSpPr>
        <p:spPr>
          <a:xfrm>
            <a:off x="318740" y="184312"/>
            <a:ext cx="6237213" cy="7689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469" tIns="45469" rIns="45469" bIns="45469">
            <a:spAutoFit/>
          </a:bodyPr>
          <a:lstStyle>
            <a:lvl1pPr algn="l" defTabSz="1300480">
              <a:defRPr sz="440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pPr hangingPunct="0"/>
            <a:r>
              <a:rPr b="1" kern="0" dirty="0"/>
              <a:t>11-3. XX市官員惡報實例</a:t>
            </a:r>
          </a:p>
        </p:txBody>
      </p:sp>
      <p:grpSp>
        <p:nvGrpSpPr>
          <p:cNvPr id="169" name="矩形 3"/>
          <p:cNvGrpSpPr/>
          <p:nvPr/>
        </p:nvGrpSpPr>
        <p:grpSpPr>
          <a:xfrm>
            <a:off x="13399" y="-33013"/>
            <a:ext cx="9130603" cy="808422"/>
            <a:chOff x="-1" y="-52916"/>
            <a:chExt cx="12985745" cy="1295829"/>
          </a:xfrm>
          <a:solidFill>
            <a:schemeClr val="accent2">
              <a:lumMod val="75000"/>
            </a:schemeClr>
          </a:solidFill>
        </p:grpSpPr>
        <p:sp>
          <p:nvSpPr>
            <p:cNvPr id="167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 hangingPunct="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sz="3100" b="1" kern="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endParaRPr>
            </a:p>
          </p:txBody>
        </p:sp>
        <p:sp>
          <p:nvSpPr>
            <p:cNvPr id="168" name="9-3. 株洲市官員惡報實例"/>
            <p:cNvSpPr txBox="1"/>
            <p:nvPr/>
          </p:nvSpPr>
          <p:spPr>
            <a:xfrm>
              <a:off x="-1" y="-52916"/>
              <a:ext cx="12985745" cy="129582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b="1" kern="0" dirty="0"/>
                <a:t> </a:t>
              </a:r>
              <a:r>
                <a:rPr lang="en-US" sz="3600" b="1" kern="0" dirty="0"/>
                <a:t>9</a:t>
              </a:r>
              <a:r>
                <a:rPr sz="3600" b="1" kern="0" dirty="0" smtClean="0"/>
                <a:t>-</a:t>
              </a:r>
              <a:r>
                <a:rPr lang="en-US" sz="3600" b="1" kern="0" dirty="0"/>
                <a:t>4</a:t>
              </a:r>
              <a:r>
                <a:rPr sz="3600" b="1" kern="0" dirty="0" smtClean="0"/>
                <a:t>. </a:t>
              </a:r>
              <a:r>
                <a:rPr lang="zh-TW" altLang="en-US" sz="3600" b="1" kern="0" dirty="0" smtClean="0"/>
                <a:t>哈爾</a:t>
              </a:r>
              <a:r>
                <a:rPr lang="zh-TW" altLang="en-US" sz="3600" b="1" kern="0" dirty="0"/>
                <a:t>濱</a:t>
              </a:r>
              <a:endParaRPr sz="3600" b="1" kern="0" dirty="0"/>
            </a:p>
          </p:txBody>
        </p:sp>
      </p:grpSp>
      <p:sp>
        <p:nvSpPr>
          <p:cNvPr id="170" name="矩形"/>
          <p:cNvSpPr/>
          <p:nvPr/>
        </p:nvSpPr>
        <p:spPr>
          <a:xfrm>
            <a:off x="7412059" y="47158"/>
            <a:ext cx="1631922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chemeClr val="accent6">
                <a:hueOff val="-146070"/>
                <a:satOff val="-10048"/>
                <a:lumOff val="-30626"/>
              </a:schemeClr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 hangingPunct="0">
              <a:defRPr sz="56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ja-JP" altLang="en-US" sz="3600" b="1" kern="0" dirty="0" smtClean="0">
                <a:solidFill>
                  <a:srgbClr val="EF5FA7">
                    <a:hueOff val="-146070"/>
                    <a:satOff val="-10048"/>
                    <a:lumOff val="-30626"/>
                  </a:srgbClr>
                </a:solidFill>
              </a:rPr>
              <a:t>善報</a:t>
            </a:r>
            <a:r>
              <a:rPr lang="en-US" altLang="ja-JP" sz="3600" b="1" kern="0" dirty="0">
                <a:solidFill>
                  <a:srgbClr val="EF5FA7">
                    <a:hueOff val="-146070"/>
                    <a:satOff val="-10048"/>
                    <a:lumOff val="-30626"/>
                  </a:srgbClr>
                </a:solidFill>
              </a:rPr>
              <a:t>5</a:t>
            </a:r>
          </a:p>
        </p:txBody>
      </p:sp>
      <p:sp>
        <p:nvSpPr>
          <p:cNvPr id="2" name="Rectangle 1"/>
          <p:cNvSpPr/>
          <p:nvPr/>
        </p:nvSpPr>
        <p:spPr>
          <a:xfrm>
            <a:off x="13398" y="749132"/>
            <a:ext cx="9130601" cy="618630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base"/>
            <a:r>
              <a:rPr lang="zh-TW" altLang="en-US" sz="2000" b="1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保護大法弟子得福報　身體三種癌症全</a:t>
            </a:r>
            <a:r>
              <a:rPr lang="zh-TW" altLang="en-US" sz="20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消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明慧網二零一七年二月九日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</a:p>
          <a:p>
            <a:pPr fontAlgn="base"/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我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今年六十五歲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，二零零六年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到哈爾濱權威醫院中醫藥大學血科檢查，</a:t>
            </a:r>
            <a:r>
              <a:rPr lang="zh-TW" altLang="en-US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確診為「障礙性貧血」（就是血癌）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。過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了一段時間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又</a:t>
            </a:r>
            <a:r>
              <a:rPr lang="zh-TW" altLang="en-US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檢查出「骨癌</a:t>
            </a:r>
            <a:r>
              <a:rPr lang="zh-TW" altLang="en-US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」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。到了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2008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年，我覺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的肛門不舒服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確</a:t>
            </a:r>
            <a:r>
              <a:rPr lang="zh-TW" altLang="en-US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診為「肛乳頭癌」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r>
              <a:rPr lang="zh-TW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這期間老肚子疼</a:t>
            </a:r>
            <a:r>
              <a:rPr lang="zh-TW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查出</a:t>
            </a:r>
            <a:r>
              <a:rPr lang="zh-TW" altLang="en-US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是「腸炎」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r>
              <a:rPr lang="zh-TW" altLang="en-US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四</a:t>
            </a:r>
            <a:r>
              <a:rPr lang="zh-TW" altLang="en-US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種要命的大病，折磨的我生不如死</a:t>
            </a:r>
            <a:r>
              <a:rPr lang="zh-TW" altLang="en-US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一邊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伺候著有病的丈夫，一邊還要照顧三個不大不小的孩子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我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家三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樓住著一對老年大法弟子。二零零九年的一天，一個警察來到我家問：樓上那家你們認識嗎？我丈夫說不認識。我知道警察要抓大法弟子，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接話說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：認識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認識。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警察又說：聽說他們領一幫人煉法輪功，有這事嗎？我說：沒有沒有，那老人可不是執迷不悟的。警察讓我簽字證明沒有，我簽了。後來警察再也沒來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樓上</a:t>
            </a:r>
            <a:r>
              <a:rPr lang="zh-TW" altLang="en-US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老年夫婦知道了這事，說我保護了大法弟子，積大德了，會有福報的</a:t>
            </a:r>
            <a:r>
              <a:rPr lang="zh-TW" altLang="en-US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後來，我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上姑娘家，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看見窗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台上有兩個光盤，我拿到家一看是法輪功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的，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看後我渾身熱乎乎的，特別舒服，特別好受，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決定有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時間就看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。一天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上醫院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開藥，碰到一位大法弟子給我講法輪功真相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，告訴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我「三退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」保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平安；還告訴我要經常誠心敬念「法輪大法好、真善忍好」，身體會越來越好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。她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說我跟法輪功有緣，說還有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《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轉法輪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》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，問我看不看？我說看。她送給我一本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《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轉法輪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》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寶書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。我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本沒念過書，也不認識字呀！翻開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《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轉法輪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》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看了一會兒，字會認了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，我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自己都覺的好神奇。不知不覺中，我感到身體不難受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了。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後來，我到哈爾濱權威醫院對身體做了一次全面徹底的檢查，做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B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超、拍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光片等，結果發現，三種癌症加腸炎都消失了、沒了，身體好了，手術也不用做了。大夫都覺的不可思議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。感謝</a:t>
            </a:r>
            <a:r>
              <a:rPr lang="zh-TW" altLang="en-US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李洪志大師也管我這個還沒煉法輪功的人哪！謝謝李大師</a:t>
            </a:r>
            <a:r>
              <a:rPr lang="zh-TW" altLang="en-US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！</a:t>
            </a:r>
            <a:endParaRPr lang="zh-TW" altLang="en-US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0443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175418" y="165524"/>
            <a:ext cx="26997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en-US" altLang="zh-TW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10.</a:t>
            </a: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參與辦法</a:t>
            </a:r>
            <a:endParaRPr lang="zh-TW" altLang="en-US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781" y="980728"/>
            <a:ext cx="903649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案情說明：</a:t>
            </a:r>
          </a:p>
          <a:p>
            <a:r>
              <a:rPr lang="en-US" altLang="zh-CN" sz="20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3</a:t>
            </a:r>
            <a:r>
              <a:rPr lang="zh-CN" altLang="en-US" sz="20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CN" sz="20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12</a:t>
            </a:r>
            <a:r>
              <a:rPr lang="zh-CN" altLang="en-US" sz="20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日開始撥</a:t>
            </a:r>
            <a:r>
              <a:rPr lang="zh-TW" altLang="en-US" sz="20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黑龍江省</a:t>
            </a:r>
            <a:r>
              <a:rPr lang="zh-CN" altLang="en-US" sz="2000" b="1" dirty="0">
                <a:latin typeface="Microsoft JhengHei" charset="-120"/>
                <a:ea typeface="Microsoft JhengHei" charset="-120"/>
                <a:cs typeface="Microsoft JhengHei" charset="-120"/>
              </a:rPr>
              <a:t>專案</a:t>
            </a:r>
          </a:p>
          <a:p>
            <a:endParaRPr lang="en-US" altLang="zh-TW" sz="2000" b="1" dirty="0">
              <a:solidFill>
                <a:srgbClr val="0070C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1.</a:t>
            </a:r>
            <a:r>
              <a:rPr lang="zh-TW" altLang="zh-TW" sz="2000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雞</a:t>
            </a:r>
            <a:r>
              <a:rPr lang="zh-TW" altLang="zh-TW" sz="2000" kern="100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西市恒山區柳毛</a:t>
            </a:r>
            <a:r>
              <a:rPr lang="zh-TW" altLang="zh-TW" sz="2000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鄉</a:t>
            </a:r>
            <a:r>
              <a:rPr lang="zh-TW" altLang="en-US" sz="2000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姜</a:t>
            </a:r>
            <a:r>
              <a:rPr lang="zh-TW" altLang="zh-TW" sz="2000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亞</a:t>
            </a:r>
            <a:r>
              <a:rPr lang="zh-TW" altLang="zh-TW" sz="2000" kern="100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濱被柳毛石墨礦派出所</a:t>
            </a:r>
            <a:r>
              <a:rPr lang="zh-TW" altLang="zh-TW" sz="2000" b="1" kern="1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綁架</a:t>
            </a:r>
          </a:p>
          <a:p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2.</a:t>
            </a:r>
            <a:r>
              <a:rPr lang="zh-TW" altLang="zh-TW" sz="2000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雞</a:t>
            </a:r>
            <a:r>
              <a:rPr lang="zh-TW" altLang="zh-TW" sz="2000" kern="100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西市虎林市東方紅林業局，編寫了</a:t>
            </a:r>
            <a:r>
              <a:rPr lang="zh-TW" altLang="zh-TW" sz="2000" b="1" kern="1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污蔑</a:t>
            </a:r>
            <a:r>
              <a:rPr lang="zh-TW" altLang="zh-TW" sz="2000" kern="100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大法的“宣傳手冊</a:t>
            </a:r>
            <a:r>
              <a:rPr lang="zh-TW" altLang="zh-TW" sz="2000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”</a:t>
            </a:r>
            <a:endParaRPr lang="en-US" altLang="zh-TW" sz="2000" kern="1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Microsoft JhengHei" charset="-120"/>
            </a:endParaRPr>
          </a:p>
          <a:p>
            <a:r>
              <a:rPr lang="en-US" altLang="zh-TW" sz="2000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3.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齊齊哈爾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市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政法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委通知各學校，要求學生</a:t>
            </a:r>
            <a:r>
              <a:rPr lang="zh-TW" altLang="zh-TW" sz="20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簽承諾卡 </a:t>
            </a:r>
            <a:endParaRPr lang="en-US" altLang="zh-TW" sz="2000" b="1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4.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牡丹江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市小學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有</a:t>
            </a:r>
            <a:r>
              <a:rPr lang="en-US" altLang="zh-TW" sz="20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〝</a:t>
            </a:r>
            <a:r>
              <a:rPr lang="zh-TW" altLang="zh-TW" sz="20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反</a:t>
            </a:r>
            <a:r>
              <a:rPr lang="en-US" altLang="zh-TW" sz="20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TW" altLang="zh-TW" sz="20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教征簽活動</a:t>
            </a:r>
            <a:r>
              <a:rPr lang="en-US" altLang="zh-TW" sz="20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〞</a:t>
            </a:r>
            <a:r>
              <a:rPr lang="zh-TW" altLang="zh-TW" sz="20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發送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〝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反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教小冊子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〞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000" b="1" kern="100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 charset="-120"/>
            </a:endParaRPr>
          </a:p>
          <a:p>
            <a:r>
              <a:rPr lang="en-US" altLang="zh-TW" sz="2000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5.</a:t>
            </a:r>
            <a:r>
              <a:rPr lang="zh-TW" altLang="en-US" sz="2000" kern="1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哈爾濱市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法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輪功學員</a:t>
            </a:r>
            <a:r>
              <a:rPr lang="zh-TW" altLang="en-US" sz="20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蔡偉華</a:t>
            </a:r>
            <a:r>
              <a:rPr lang="en-US" altLang="zh-TW" sz="20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女</a:t>
            </a:r>
            <a:r>
              <a:rPr lang="en-US" altLang="zh-TW" sz="20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遭</a:t>
            </a:r>
            <a:r>
              <a:rPr lang="zh-TW" altLang="en-US" sz="20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綁架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，被關在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哈爾濱市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第二看守所</a:t>
            </a:r>
            <a:endParaRPr lang="zh-TW" altLang="zh-TW" sz="2000" b="1" kern="100" dirty="0">
              <a:latin typeface="微軟正黑體" panose="020B0604030504040204" pitchFamily="34" charset="-120"/>
              <a:ea typeface="微軟正黑體" panose="020B0604030504040204" pitchFamily="34" charset="-120"/>
              <a:cs typeface="Microsoft JhengHei" charset="-120"/>
            </a:endParaRPr>
          </a:p>
          <a:p>
            <a:endParaRPr lang="zh-TW" altLang="en-US" sz="2000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sz="2000" b="1" dirty="0">
              <a:solidFill>
                <a:srgbClr val="0070C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000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重點案例說明：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/>
            </a:r>
            <a:b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</a:b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◎</a:t>
            </a:r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3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12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（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星期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一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）撥打重點號碼。</a:t>
            </a:r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/>
            </a:r>
            <a:b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</a:b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上午時段</a:t>
            </a:r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【101RTC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第一直播室</a:t>
            </a:r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有現場撥打解析。</a:t>
            </a:r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其它時間</a:t>
            </a:r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【104RTC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重點講真相直播室</a:t>
            </a:r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每天都有同修值班，互相切磋共同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撥打。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60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5141" y="640913"/>
            <a:ext cx="8964488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2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您可根據自己的情況選擇領取以下</a:t>
            </a:r>
            <a:r>
              <a:rPr lang="zh-TW" altLang="en-US" sz="2200" b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號碼參與</a:t>
            </a:r>
            <a:r>
              <a:rPr lang="zh-TW" altLang="en-US" sz="2200" b="1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重點案例</a:t>
            </a:r>
            <a:r>
              <a:rPr lang="zh-TW" altLang="en-US" sz="2200" b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sz="2400" dirty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當地民眾：</a:t>
            </a:r>
            <a:endParaRPr lang="en-US" altLang="zh-TW" sz="2000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55—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當地的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號碼（向當地民眾揭露當地邪惡）回饋到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【1002-rtc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普通號碼回饋平臺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endParaRPr lang="en-US" altLang="zh-TW" sz="2000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000" b="1" dirty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重點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號碼：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44-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座機（白天撥打）請回饋到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【1003-rtc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重點號碼回饋平臺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45--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手機（傍晚或晚間撥打）請回饋到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【1003-rtc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重點號碼回饋平臺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46—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重要座機特別號碼（請平時撥打重點的同修儘量先領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46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）請回饋到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【1005-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明慧緊急案例回饋平臺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</a:p>
          <a:p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47--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重要手機特別號碼（請平時撥打重點的同修儘量先領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47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）請回饋到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【1005-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明慧緊急案例回饋平臺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</a:p>
          <a:p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重點案例核心號碼：</a:t>
            </a:r>
            <a:r>
              <a:rPr lang="zh-TW" altLang="en-US" dirty="0"/>
              <a:t/>
            </a:r>
            <a:br>
              <a:rPr lang="zh-TW" altLang="en-US" dirty="0"/>
            </a:br>
            <a:r>
              <a:rPr lang="zh-TW" altLang="en-US" dirty="0" smtClean="0"/>
              <a:t>重點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案例核心號碼的撥打，主要是在安信平臺上領號。如有意願參加核心號碼撥打的同修請到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【104RTC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重點講真相直播室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找當班負責同修，可讓負責同修將您加入到領號平臺。或請當班同修幫你領號，參與撥打。</a:t>
            </a:r>
          </a:p>
          <a:p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週三聯合專案（同一案情）：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聯合專案當天，聽了真相的號碼會自動上傳到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號鍵領號平臺。在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號鍵領號平臺裡的同修可自由領號參與撥打。請大家共同參與！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504" y="97293"/>
            <a:ext cx="24208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11.</a:t>
            </a:r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如何參與</a:t>
            </a:r>
            <a:endParaRPr lang="zh-TW" altLang="en-US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16287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21" t="14819" r="52356" b="7266"/>
          <a:stretch/>
        </p:blipFill>
        <p:spPr bwMode="auto">
          <a:xfrm>
            <a:off x="1940993" y="1"/>
            <a:ext cx="4847381" cy="6843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83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"/>
          <p:cNvSpPr/>
          <p:nvPr/>
        </p:nvSpPr>
        <p:spPr>
          <a:xfrm>
            <a:off x="-14398" y="-13454"/>
            <a:ext cx="9158398" cy="617949"/>
          </a:xfrm>
          <a:prstGeom prst="rect">
            <a:avLst/>
          </a:prstGeom>
          <a:solidFill>
            <a:srgbClr val="0070C0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30" y="8441"/>
            <a:ext cx="1511300" cy="689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7936968"/>
              </p:ext>
            </p:extLst>
          </p:nvPr>
        </p:nvGraphicFramePr>
        <p:xfrm>
          <a:off x="107504" y="633002"/>
          <a:ext cx="8928126" cy="61515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4500"/>
                <a:gridCol w="2001844"/>
                <a:gridCol w="5831782"/>
              </a:tblGrid>
              <a:tr h="370840">
                <a:tc>
                  <a:txBody>
                    <a:bodyPr/>
                    <a:lstStyle/>
                    <a:p>
                      <a:r>
                        <a:rPr lang="zh-TW" altLang="en-US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姓名</a:t>
                      </a: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Microsoft JhengHei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任期</a:t>
                      </a: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Microsoft JhengHei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追查通告</a:t>
                      </a:r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/</a:t>
                      </a:r>
                      <a:r>
                        <a:rPr lang="zh-TW" altLang="en-US" sz="1800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惡報</a:t>
                      </a:r>
                      <a:endParaRPr lang="zh-TW" altLang="en-US" sz="18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Microsoft JhengHei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徐有芳</a:t>
                      </a: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Microsoft JhengHei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1997.07 - 2003.03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Microsoft JhengHei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600" b="1" dirty="0" smtClean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『追查</a:t>
                      </a:r>
                      <a:r>
                        <a:rPr lang="zh-TW" altLang="zh-TW" sz="1600" b="1" smtClean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國際』</a:t>
                      </a:r>
                      <a:r>
                        <a:rPr lang="zh-TW" altLang="zh-TW" sz="1600" kern="120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對黑龍江省委、省政府宋法棠、楊光洪、王東華、唐憲強、徐有芳等</a:t>
                      </a:r>
                      <a:r>
                        <a:rPr lang="en-US" altLang="zh-TW" sz="1600" kern="120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5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人的追查通告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(H</a:t>
                      </a:r>
                      <a:r>
                        <a:rPr lang="zh-TW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L</a:t>
                      </a:r>
                      <a:r>
                        <a:rPr lang="zh-TW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J </a:t>
                      </a:r>
                      <a:r>
                        <a:rPr lang="en-US" altLang="zh-TW" sz="1600" kern="120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- 00001</a:t>
                      </a:r>
                      <a:r>
                        <a:rPr lang="zh-TW" altLang="en-US" sz="1600" kern="120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號</a:t>
                      </a:r>
                      <a:r>
                        <a:rPr lang="en-US" altLang="zh-TW" sz="1600" kern="120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r>
                        <a:rPr lang="zh-TW" altLang="en-US" sz="1600" kern="120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</a:t>
                      </a:r>
                      <a:endParaRPr lang="en-US" altLang="zh-TW" sz="1600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i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時間：</a:t>
                      </a:r>
                      <a:r>
                        <a:rPr lang="en-US" altLang="zh-TW" sz="1600" b="1" i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2004 </a:t>
                      </a:r>
                      <a:r>
                        <a:rPr lang="zh-TW" altLang="en-US" sz="1600" b="1" i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年</a:t>
                      </a:r>
                      <a:r>
                        <a:rPr lang="en-US" altLang="zh-TW" sz="1600" b="1" i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1</a:t>
                      </a:r>
                      <a:r>
                        <a:rPr lang="zh-TW" altLang="en-US" sz="1600" b="1" i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月</a:t>
                      </a:r>
                      <a:r>
                        <a:rPr lang="en-US" altLang="zh-TW" sz="1600" b="1" i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31</a:t>
                      </a:r>
                      <a:r>
                        <a:rPr lang="zh-TW" altLang="en-US" sz="1600" b="1" i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日</a:t>
                      </a:r>
                      <a:endParaRPr lang="en-US" altLang="zh-TW" sz="1600" b="1" i="0" kern="1200" dirty="0" smtClean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Microsoft JhengHei" charset="-12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600" b="1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Microsoft JhengHei" charset="-12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6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『</a:t>
                      </a:r>
                      <a:r>
                        <a:rPr lang="zh-TW" altLang="en-US" sz="16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惡報</a:t>
                      </a:r>
                      <a:r>
                        <a:rPr lang="zh-TW" altLang="zh-TW" sz="16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』</a:t>
                      </a:r>
                      <a:r>
                        <a:rPr lang="en-US" altLang="zh-CN" sz="1600" b="0" i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2003</a:t>
                      </a:r>
                      <a:r>
                        <a:rPr lang="zh-TW" altLang="en-US" sz="1600" b="0" i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年被</a:t>
                      </a:r>
                      <a:r>
                        <a:rPr lang="zh-TW" altLang="en-US" sz="1600" b="1" i="0" kern="12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撤職</a:t>
                      </a:r>
                      <a:r>
                        <a:rPr lang="en-US" altLang="zh-TW" sz="1600" b="0" i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600" b="0" i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省委書記、省人大常委會主任</a:t>
                      </a:r>
                      <a:r>
                        <a:rPr lang="en-US" altLang="zh-TW" sz="1600" b="0" i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)</a:t>
                      </a:r>
                      <a:endParaRPr lang="en-US" altLang="zh-CN" sz="1600" b="0" i="0" kern="12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Microsoft JhengHei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宋法棠</a:t>
                      </a: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Microsoft JhengHei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2003.03 - 2005.12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Microsoft JhengHei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600" b="1" dirty="0" smtClean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『追查國際』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對黑龍江省委、省政府宋法棠、楊光洪、王東華、唐憲強、徐有芳等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5</a:t>
                      </a:r>
                      <a:r>
                        <a:rPr lang="zh-TW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人的追查通告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(H</a:t>
                      </a:r>
                      <a:r>
                        <a:rPr lang="zh-TW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L</a:t>
                      </a:r>
                      <a:r>
                        <a:rPr lang="zh-TW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J - 00001</a:t>
                      </a:r>
                      <a:r>
                        <a:rPr lang="zh-TW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號</a:t>
                      </a:r>
                      <a:r>
                        <a:rPr lang="en-US" altLang="zh-TW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r>
                        <a:rPr lang="zh-TW" altLang="en-US" sz="160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</a:t>
                      </a:r>
                      <a:endParaRPr lang="en-US" altLang="zh-TW" sz="1600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i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時間：</a:t>
                      </a:r>
                      <a:r>
                        <a:rPr lang="en-US" altLang="zh-TW" sz="1600" b="1" i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2004 </a:t>
                      </a:r>
                      <a:r>
                        <a:rPr lang="zh-TW" altLang="en-US" sz="1600" b="1" i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年</a:t>
                      </a:r>
                      <a:r>
                        <a:rPr lang="en-US" altLang="zh-TW" sz="1600" b="1" i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1</a:t>
                      </a:r>
                      <a:r>
                        <a:rPr lang="zh-TW" altLang="en-US" sz="1600" b="1" i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月</a:t>
                      </a:r>
                      <a:r>
                        <a:rPr lang="en-US" altLang="zh-TW" sz="1600" b="1" i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31</a:t>
                      </a:r>
                      <a:r>
                        <a:rPr lang="zh-TW" altLang="en-US" sz="1600" b="1" i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日</a:t>
                      </a:r>
                      <a:endParaRPr lang="en-US" altLang="zh-CN" sz="1600" b="1" i="0" kern="1200" dirty="0" smtClean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Microsoft JhengHei" charset="-120"/>
                      </a:endParaRPr>
                    </a:p>
                    <a:p>
                      <a:endParaRPr lang="en-US" altLang="zh-TW" sz="1600" b="1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Microsoft JhengHei" charset="-120"/>
                      </a:endParaRPr>
                    </a:p>
                    <a:p>
                      <a:r>
                        <a:rPr lang="zh-TW" altLang="zh-TW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『</a:t>
                      </a:r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惡報</a:t>
                      </a:r>
                      <a:r>
                        <a:rPr lang="zh-TW" altLang="zh-TW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』</a:t>
                      </a:r>
                      <a:r>
                        <a:rPr lang="zh-TW" altLang="en-US" sz="1600" b="0" i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被媒體爆料</a:t>
                      </a:r>
                      <a:r>
                        <a:rPr lang="zh-CN" altLang="en-US" sz="1600" b="0" i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鯨吞</a:t>
                      </a:r>
                      <a:r>
                        <a:rPr lang="en-US" altLang="zh-CN" sz="1600" b="0" i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80</a:t>
                      </a:r>
                      <a:r>
                        <a:rPr lang="zh-CN" altLang="en-US" sz="1600" b="0" i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億元人民幣</a:t>
                      </a:r>
                      <a:r>
                        <a:rPr lang="zh-TW" altLang="en-US" sz="1600" b="0" i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；但尚未被查</a:t>
                      </a:r>
                      <a:endParaRPr lang="zh-TW" altLang="en-US" sz="1600" b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Microsoft JhengHei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18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錢運錄</a:t>
                      </a:r>
                      <a:endParaRPr lang="zh-TW" altLang="en-US" sz="18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Microsoft JhengHei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2005.12 - 2008.04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Microsoft JhengHei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6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暫無</a:t>
                      </a:r>
                      <a:endParaRPr lang="zh-TW" altLang="en-US" sz="16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Microsoft JhengHei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1800" b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吉炳軒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Microsoft JhengHei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2008.04 - 2013.03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Microsoft JhengHei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600" b="1" dirty="0" smtClean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『追查國際』</a:t>
                      </a:r>
                      <a:r>
                        <a:rPr lang="zh-TW" alt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追查黑龍江省迫害法輪功學員的責任人的通告</a:t>
                      </a:r>
                      <a:r>
                        <a:rPr lang="zh-TW" altLang="en-US" sz="1600" b="1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 </a:t>
                      </a:r>
                      <a:endParaRPr lang="en-US" altLang="zh-TW" sz="1600" b="1" i="0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Microsoft JhengHei" charset="-12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i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日期：</a:t>
                      </a:r>
                      <a:r>
                        <a:rPr lang="en-US" altLang="zh-TW" sz="1600" b="1" i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2010</a:t>
                      </a:r>
                      <a:r>
                        <a:rPr lang="zh-TW" altLang="en-US" sz="1600" b="1" i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年</a:t>
                      </a:r>
                      <a:r>
                        <a:rPr lang="en-US" altLang="zh-TW" sz="1600" b="1" i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12</a:t>
                      </a:r>
                      <a:r>
                        <a:rPr lang="zh-TW" altLang="en-US" sz="1600" b="1" i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月</a:t>
                      </a:r>
                      <a:r>
                        <a:rPr lang="en-US" altLang="zh-TW" sz="1600" b="1" i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25</a:t>
                      </a:r>
                      <a:r>
                        <a:rPr lang="zh-TW" altLang="en-US" sz="1600" b="1" i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日</a:t>
                      </a:r>
                      <a:endParaRPr lang="en-US" altLang="zh-TW" sz="1600" b="1" i="0" kern="1200" dirty="0" smtClean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Microsoft JhengHei" charset="-12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600" b="1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Microsoft JhengHei" charset="-12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『</a:t>
                      </a:r>
                      <a:r>
                        <a:rPr lang="zh-TW" altLang="en-US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惡報</a:t>
                      </a:r>
                      <a:r>
                        <a:rPr lang="zh-TW" altLang="zh-TW" sz="1600" b="1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』</a:t>
                      </a:r>
                      <a:r>
                        <a:rPr lang="en-US" altLang="zh-CN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2018</a:t>
                      </a:r>
                      <a:r>
                        <a:rPr lang="zh-TW" alt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年</a:t>
                      </a:r>
                      <a:r>
                        <a:rPr lang="en-US" altLang="zh-TW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</a:t>
                      </a:r>
                      <a:r>
                        <a:rPr lang="zh-TW" alt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月</a:t>
                      </a:r>
                      <a:r>
                        <a:rPr lang="en-US" altLang="zh-TW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4</a:t>
                      </a:r>
                      <a:r>
                        <a:rPr lang="zh-TW" alt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日，</a:t>
                      </a:r>
                      <a:r>
                        <a:rPr lang="zh-CN" alt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港媒曝吉炳軒</a:t>
                      </a:r>
                      <a:r>
                        <a:rPr lang="zh-CN" altLang="en-US" sz="1600" b="0" i="0" kern="1200" dirty="0" smtClea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前景堪憂</a:t>
                      </a:r>
                      <a:endParaRPr lang="en-US" altLang="zh-TW" sz="1600" b="0" i="0" kern="1200" dirty="0" smtClean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Microsoft JhengHei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1800" b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王憲魁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Microsoft JhengHei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2008.04 - 2017.04</a:t>
                      </a:r>
                    </a:p>
                    <a:p>
                      <a:endParaRPr lang="en-US" sz="1600" b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Microsoft JhengHei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600" b="1" dirty="0" smtClean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『追查國際』</a:t>
                      </a:r>
                      <a:r>
                        <a:rPr lang="zh-TW" alt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追查黑龍江省省委書記王憲魁、副省長孫永波迫害法輪功學員的通告</a:t>
                      </a:r>
                      <a:r>
                        <a:rPr lang="zh-TW" altLang="en-US" sz="16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  </a:t>
                      </a:r>
                      <a:r>
                        <a:rPr lang="zh-TW" altLang="en-US" sz="1600" b="1" i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日期：</a:t>
                      </a:r>
                      <a:r>
                        <a:rPr lang="en-US" altLang="zh-TW" sz="1600" b="1" i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2013</a:t>
                      </a:r>
                      <a:r>
                        <a:rPr lang="zh-TW" altLang="en-US" sz="1600" b="1" i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年</a:t>
                      </a:r>
                      <a:r>
                        <a:rPr lang="en-US" altLang="zh-TW" sz="1600" b="1" i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6</a:t>
                      </a:r>
                      <a:r>
                        <a:rPr lang="zh-TW" altLang="en-US" sz="1600" b="1" i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月</a:t>
                      </a:r>
                      <a:r>
                        <a:rPr lang="en-US" altLang="zh-TW" sz="1600" b="1" i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20</a:t>
                      </a:r>
                      <a:r>
                        <a:rPr lang="zh-TW" altLang="en-US" sz="1600" b="1" i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日</a:t>
                      </a:r>
                      <a:endParaRPr lang="en-US" altLang="zh-TW" sz="1600" b="0" i="0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Microsoft JhengHei" charset="-12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600" b="1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Microsoft JhengHei" charset="-12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6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『</a:t>
                      </a:r>
                      <a:r>
                        <a:rPr lang="zh-TW" altLang="en-US" sz="16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惡報</a:t>
                      </a:r>
                      <a:r>
                        <a:rPr lang="zh-TW" altLang="zh-TW" sz="16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』</a:t>
                      </a:r>
                      <a:r>
                        <a:rPr lang="zh-TW" alt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王憲魁已於</a:t>
                      </a:r>
                      <a:r>
                        <a:rPr lang="en-US" altLang="zh-TW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2017</a:t>
                      </a:r>
                      <a:r>
                        <a:rPr lang="zh-TW" alt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年</a:t>
                      </a:r>
                      <a:r>
                        <a:rPr lang="en-US" altLang="zh-TW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4</a:t>
                      </a:r>
                      <a:r>
                        <a:rPr lang="zh-TW" alt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月遭報</a:t>
                      </a:r>
                      <a:r>
                        <a:rPr lang="zh-TW" altLang="en-US" sz="1600" b="1" i="0" kern="1200" dirty="0" smtClean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被免職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55032">
                <a:tc>
                  <a:txBody>
                    <a:bodyPr/>
                    <a:lstStyle/>
                    <a:p>
                      <a:r>
                        <a:rPr lang="zh-TW" altLang="en-US" sz="1800" b="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張慶偉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Microsoft JhengHei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2017/5-</a:t>
                      </a:r>
                      <a:r>
                        <a:rPr lang="zh-TW" alt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至今</a:t>
                      </a:r>
                      <a:endParaRPr lang="en-US" sz="1600" b="0" i="0" kern="1200" dirty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600" b="1" dirty="0" smtClean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『追查國際』</a:t>
                      </a:r>
                      <a:r>
                        <a:rPr lang="zh-CN" alt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追查國際對黑龍江省委、省政法委等迫害法輪功的追查公告</a:t>
                      </a:r>
                      <a:r>
                        <a:rPr lang="zh-TW" altLang="en-US" sz="1600" b="1" i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日期：</a:t>
                      </a:r>
                      <a:r>
                        <a:rPr lang="en-US" altLang="zh-TW" sz="1600" b="1" i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2017</a:t>
                      </a:r>
                      <a:r>
                        <a:rPr lang="zh-TW" altLang="en-US" sz="1600" b="1" i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年</a:t>
                      </a:r>
                      <a:r>
                        <a:rPr lang="en-US" altLang="zh-TW" sz="1600" b="1" i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5</a:t>
                      </a:r>
                      <a:r>
                        <a:rPr lang="zh-TW" altLang="en-US" sz="1600" b="1" i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月</a:t>
                      </a:r>
                      <a:r>
                        <a:rPr lang="en-US" altLang="zh-TW" sz="1600" b="1" i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27</a:t>
                      </a:r>
                      <a:r>
                        <a:rPr lang="zh-TW" altLang="en-US" sz="1600" b="1" i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Microsoft JhengHei" charset="-120"/>
                        </a:rPr>
                        <a:t>日</a:t>
                      </a:r>
                      <a:endParaRPr lang="en-US" altLang="zh-TW" sz="1600" b="1" i="0" kern="1200" dirty="0" smtClean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Microsoft JhengHei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2131" y="19720"/>
            <a:ext cx="83529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zh-TW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2. </a:t>
            </a:r>
            <a:r>
              <a:rPr lang="zh-TW" altLang="en-US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歷任中共</a:t>
            </a:r>
            <a:r>
              <a:rPr lang="zh-TW" altLang="en-US" sz="3200" b="1" dirty="0" smtClean="0">
                <a:solidFill>
                  <a:schemeClr val="bg2">
                    <a:lumMod val="9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黑龍江省委書記</a:t>
            </a:r>
            <a:r>
              <a:rPr lang="zh-TW" altLang="en-US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被追查和惡報情況</a:t>
            </a:r>
            <a:endParaRPr lang="zh-TW" altLang="en-US" sz="24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7459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0" name="矩形 5"/>
          <p:cNvGrpSpPr/>
          <p:nvPr/>
        </p:nvGrpSpPr>
        <p:grpSpPr>
          <a:xfrm>
            <a:off x="13395" y="-5"/>
            <a:ext cx="9130613" cy="836725"/>
            <a:chOff x="-1" y="-1"/>
            <a:chExt cx="9130612" cy="836724"/>
          </a:xfrm>
        </p:grpSpPr>
        <p:sp>
          <p:nvSpPr>
            <p:cNvPr id="138" name="矩形"/>
            <p:cNvSpPr/>
            <p:nvPr/>
          </p:nvSpPr>
          <p:spPr>
            <a:xfrm>
              <a:off x="-1" y="-1"/>
              <a:ext cx="9130612" cy="836724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9" name="9-3. 株洲市被國際追查官員"/>
            <p:cNvSpPr txBox="1"/>
            <p:nvPr/>
          </p:nvSpPr>
          <p:spPr>
            <a:xfrm>
              <a:off x="-1" y="125971"/>
              <a:ext cx="9130612" cy="584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dirty="0"/>
                <a:t> </a:t>
              </a:r>
              <a:r>
                <a:rPr lang="en-US" dirty="0" smtClean="0"/>
                <a:t>3</a:t>
              </a:r>
              <a:r>
                <a:rPr dirty="0" smtClean="0"/>
                <a:t>. </a:t>
              </a:r>
              <a:r>
                <a:rPr dirty="0" err="1"/>
                <a:t>省部級高官</a:t>
              </a:r>
              <a:endParaRPr dirty="0"/>
            </a:p>
          </p:txBody>
        </p:sp>
      </p:grpSp>
      <p:grpSp>
        <p:nvGrpSpPr>
          <p:cNvPr id="143" name="矩形"/>
          <p:cNvGrpSpPr/>
          <p:nvPr/>
        </p:nvGrpSpPr>
        <p:grpSpPr>
          <a:xfrm>
            <a:off x="7525884" y="93000"/>
            <a:ext cx="1486354" cy="662937"/>
            <a:chOff x="0" y="0"/>
            <a:chExt cx="1486352" cy="662935"/>
          </a:xfrm>
        </p:grpSpPr>
        <p:sp>
          <p:nvSpPr>
            <p:cNvPr id="141" name="矩形"/>
            <p:cNvSpPr/>
            <p:nvPr/>
          </p:nvSpPr>
          <p:spPr>
            <a:xfrm>
              <a:off x="0" y="7427"/>
              <a:ext cx="1486353" cy="648082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0070C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3200" b="1">
                  <a:solidFill>
                    <a:srgbClr val="0070C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/>
            </a:p>
          </p:txBody>
        </p:sp>
        <p:sp>
          <p:nvSpPr>
            <p:cNvPr id="142" name="追查1"/>
            <p:cNvSpPr txBox="1"/>
            <p:nvPr/>
          </p:nvSpPr>
          <p:spPr>
            <a:xfrm>
              <a:off x="0" y="-1"/>
              <a:ext cx="1486353" cy="6629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 algn="ctr">
                <a:defRPr sz="3200" b="1">
                  <a:solidFill>
                    <a:srgbClr val="0070C0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t>追查</a:t>
              </a:r>
            </a:p>
          </p:txBody>
        </p:sp>
      </p:grpSp>
      <p:sp>
        <p:nvSpPr>
          <p:cNvPr id="144" name="文字方塊 2"/>
          <p:cNvSpPr txBox="1"/>
          <p:nvPr/>
        </p:nvSpPr>
        <p:spPr>
          <a:xfrm>
            <a:off x="147102" y="1124744"/>
            <a:ext cx="8888747" cy="3477871"/>
          </a:xfrm>
          <a:prstGeom prst="rect">
            <a:avLst/>
          </a:prstGeom>
          <a:ln w="19050">
            <a:solidFill>
              <a:srgbClr val="0070C0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 anchor="b">
            <a:spAutoFit/>
          </a:bodyPr>
          <a:lstStyle/>
          <a:p>
            <a:pPr>
              <a:defRPr sz="2200" b="1">
                <a:solidFill>
                  <a:srgbClr val="E46C0A"/>
                </a:solidFill>
                <a:latin typeface="Microsoft JhengHei"/>
                <a:ea typeface="Microsoft JhengHei"/>
                <a:cs typeface="Microsoft JhengHei"/>
                <a:sym typeface="Microsoft JhengHei"/>
              </a:defRPr>
            </a:pPr>
            <a:r>
              <a:rPr sz="2200" dirty="0">
                <a:latin typeface="Microsoft JhengHei" charset="-120"/>
                <a:ea typeface="Microsoft JhengHei" charset="-120"/>
                <a:cs typeface="Microsoft JhengHei" charset="-120"/>
              </a:rPr>
              <a:t>黑龍江省</a:t>
            </a:r>
            <a:r>
              <a:rPr sz="2200" b="0" dirty="0">
                <a:solidFill>
                  <a:srgbClr val="0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許多官員因迫害法輪功被國際追查，包括</a:t>
            </a:r>
          </a:p>
          <a:p>
            <a:pPr>
              <a:defRPr sz="2200" b="1">
                <a:solidFill>
                  <a:srgbClr val="E46C0A"/>
                </a:solidFill>
                <a:latin typeface="Microsoft JhengHei"/>
                <a:ea typeface="Microsoft JhengHei"/>
                <a:cs typeface="Microsoft JhengHei"/>
                <a:sym typeface="Microsoft JhengHei"/>
              </a:defRPr>
            </a:pPr>
            <a:endParaRPr lang="en-US" sz="2200" b="0" dirty="0" smtClean="0">
              <a:solidFill>
                <a:srgbClr val="0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2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歷任</a:t>
            </a:r>
            <a:r>
              <a:rPr lang="zh-TW" altLang="en-US" sz="2200" b="1" dirty="0">
                <a:latin typeface="Microsoft JhengHei" charset="-120"/>
                <a:ea typeface="Microsoft JhengHei" charset="-120"/>
                <a:cs typeface="Microsoft JhengHei" charset="-120"/>
              </a:rPr>
              <a:t>黑龍江省委書記：</a:t>
            </a:r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張慶偉</a:t>
            </a:r>
            <a:r>
              <a:rPr lang="en-US" altLang="zh-TW" sz="2200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(</a:t>
            </a:r>
            <a:r>
              <a:rPr lang="zh-TW" altLang="en-US" sz="2200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現任</a:t>
            </a:r>
            <a:r>
              <a:rPr lang="en-US" altLang="zh-TW" sz="2200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)</a:t>
            </a:r>
            <a:r>
              <a:rPr lang="zh-TW" altLang="en-US" sz="2200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 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、王憲魁、吉炳軒</a:t>
            </a:r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、</a:t>
            </a:r>
            <a:endParaRPr lang="en-US" altLang="zh-TW" sz="22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en-US" altLang="zh-TW" sz="2200" dirty="0">
                <a:latin typeface="Microsoft JhengHei" charset="-120"/>
                <a:ea typeface="Microsoft JhengHei" charset="-120"/>
                <a:cs typeface="Microsoft JhengHei" charset="-120"/>
              </a:rPr>
              <a:t> </a:t>
            </a:r>
            <a:r>
              <a:rPr lang="en-US" altLang="zh-TW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                                       </a:t>
            </a:r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宋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法棠、</a:t>
            </a:r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徐有芳</a:t>
            </a:r>
            <a:endParaRPr lang="en-US" altLang="zh-TW" sz="22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zh-TW" altLang="en-US" sz="2200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2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歷任省</a:t>
            </a:r>
            <a:r>
              <a:rPr lang="zh-TW" altLang="en-US" sz="2200" b="1" dirty="0">
                <a:latin typeface="Microsoft JhengHei" charset="-120"/>
                <a:ea typeface="Microsoft JhengHei" charset="-120"/>
                <a:cs typeface="Microsoft JhengHei" charset="-120"/>
              </a:rPr>
              <a:t>政法委書記：</a:t>
            </a:r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甘榮坤</a:t>
            </a:r>
            <a:r>
              <a:rPr lang="en-US" altLang="zh-TW" sz="2200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(</a:t>
            </a:r>
            <a:r>
              <a:rPr lang="zh-TW" altLang="en-US" sz="2200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現任</a:t>
            </a:r>
            <a:r>
              <a:rPr lang="en-US" altLang="zh-TW" sz="2200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)</a:t>
            </a:r>
            <a:r>
              <a:rPr lang="zh-TW" altLang="en-US" sz="2200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 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、楊東奇、郝會龍</a:t>
            </a:r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、杜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家毫</a:t>
            </a:r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、</a:t>
            </a:r>
            <a:endParaRPr lang="en-US" altLang="zh-TW" sz="22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                                   黃建盛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、楊煥寧、杜宇新、</a:t>
            </a:r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唐憲強</a:t>
            </a:r>
            <a:endParaRPr lang="en-US" altLang="zh-TW" sz="22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zh-TW" altLang="en-US" sz="2200" b="1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2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歷任省委</a:t>
            </a:r>
            <a:r>
              <a:rPr lang="zh-TW" altLang="en-US" sz="2200" b="1" dirty="0">
                <a:latin typeface="Microsoft JhengHei" charset="-120"/>
                <a:ea typeface="Microsoft JhengHei" charset="-120"/>
                <a:cs typeface="Microsoft JhengHei" charset="-120"/>
              </a:rPr>
              <a:t>防範辦</a:t>
            </a:r>
            <a:r>
              <a:rPr lang="en-US" altLang="zh-TW" sz="2200" b="1" dirty="0">
                <a:latin typeface="Microsoft JhengHei" charset="-120"/>
                <a:ea typeface="Microsoft JhengHei" charset="-120"/>
                <a:cs typeface="Microsoft JhengHei" charset="-120"/>
              </a:rPr>
              <a:t>(610</a:t>
            </a:r>
            <a:r>
              <a:rPr lang="zh-TW" altLang="en-US" sz="2200" b="1" dirty="0">
                <a:latin typeface="Microsoft JhengHei" charset="-120"/>
                <a:ea typeface="Microsoft JhengHei" charset="-120"/>
                <a:cs typeface="Microsoft JhengHei" charset="-120"/>
              </a:rPr>
              <a:t>辦</a:t>
            </a:r>
            <a:r>
              <a:rPr lang="en-US" altLang="zh-TW" sz="2200" b="1" dirty="0">
                <a:latin typeface="Microsoft JhengHei" charset="-120"/>
                <a:ea typeface="Microsoft JhengHei" charset="-120"/>
                <a:cs typeface="Microsoft JhengHei" charset="-120"/>
              </a:rPr>
              <a:t>)</a:t>
            </a:r>
            <a:r>
              <a:rPr lang="zh-TW" altLang="en-US" sz="2200" b="1" dirty="0">
                <a:latin typeface="Microsoft JhengHei" charset="-120"/>
                <a:ea typeface="Microsoft JhengHei" charset="-120"/>
                <a:cs typeface="Microsoft JhengHei" charset="-120"/>
              </a:rPr>
              <a:t>主任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： </a:t>
            </a:r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石蘭波</a:t>
            </a:r>
            <a:r>
              <a:rPr lang="en-US" altLang="zh-TW" sz="2200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(</a:t>
            </a:r>
            <a:r>
              <a:rPr lang="zh-TW" altLang="en-US" sz="2200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現任</a:t>
            </a:r>
            <a:r>
              <a:rPr lang="en-US" altLang="zh-TW" sz="2200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)</a:t>
            </a:r>
            <a:r>
              <a:rPr lang="zh-TW" altLang="en-US" sz="2200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 </a:t>
            </a:r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、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張金鋒</a:t>
            </a:r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、姜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瑪俐</a:t>
            </a:r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、                   </a:t>
            </a:r>
            <a:endParaRPr lang="en-US" altLang="zh-TW" sz="22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en-US" altLang="zh-TW" sz="2200" dirty="0">
                <a:latin typeface="Microsoft JhengHei" charset="-120"/>
                <a:ea typeface="Microsoft JhengHei" charset="-120"/>
                <a:cs typeface="Microsoft JhengHei" charset="-120"/>
              </a:rPr>
              <a:t> </a:t>
            </a:r>
            <a:r>
              <a:rPr lang="en-US" altLang="zh-TW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                                                      </a:t>
            </a:r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姚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大為、李力、張金鳳、國劍塵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 </a:t>
            </a:r>
          </a:p>
        </p:txBody>
      </p:sp>
      <p:sp>
        <p:nvSpPr>
          <p:cNvPr id="145" name="矩形 7"/>
          <p:cNvSpPr/>
          <p:nvPr/>
        </p:nvSpPr>
        <p:spPr>
          <a:xfrm>
            <a:off x="113462" y="4869160"/>
            <a:ext cx="8930477" cy="830993"/>
          </a:xfrm>
          <a:prstGeom prst="rect">
            <a:avLst/>
          </a:prstGeom>
          <a:ln w="12700">
            <a:solidFill>
              <a:srgbClr val="0070C0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/>
              <a:t>到目前為止，</a:t>
            </a:r>
            <a:r>
              <a:rPr b="1" dirty="0">
                <a:solidFill>
                  <a:srgbClr val="C00000"/>
                </a:solidFill>
              </a:rPr>
              <a:t>黑龍江省</a:t>
            </a:r>
            <a:r>
              <a:rPr dirty="0"/>
              <a:t>有</a:t>
            </a:r>
            <a:r>
              <a:rPr b="1" dirty="0" smtClean="0">
                <a:solidFill>
                  <a:srgbClr val="C00000"/>
                </a:solidFill>
              </a:rPr>
              <a:t>7</a:t>
            </a:r>
            <a:r>
              <a:rPr lang="en-US" altLang="zh-TW" b="1" dirty="0" smtClean="0">
                <a:solidFill>
                  <a:srgbClr val="C00000"/>
                </a:solidFill>
              </a:rPr>
              <a:t>,139</a:t>
            </a:r>
            <a:r>
              <a:rPr b="1" dirty="0" smtClean="0">
                <a:solidFill>
                  <a:srgbClr val="C00000"/>
                </a:solidFill>
              </a:rPr>
              <a:t>人</a:t>
            </a:r>
            <a:r>
              <a:rPr dirty="0" smtClean="0"/>
              <a:t>的公檢法司</a:t>
            </a:r>
            <a:r>
              <a:rPr dirty="0"/>
              <a:t>、教育界、</a:t>
            </a:r>
            <a:r>
              <a:rPr dirty="0" smtClean="0"/>
              <a:t>媒體界</a:t>
            </a:r>
            <a:endParaRPr lang="en-US" dirty="0" smtClean="0"/>
          </a:p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 err="1" smtClean="0"/>
              <a:t>等人員因迫害法輪功學員</a:t>
            </a:r>
            <a:r>
              <a:rPr dirty="0" err="1"/>
              <a:t>，被海外組織“追查國際”立案追查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77050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群組 7"/>
          <p:cNvGrpSpPr/>
          <p:nvPr/>
        </p:nvGrpSpPr>
        <p:grpSpPr>
          <a:xfrm>
            <a:off x="0" y="0"/>
            <a:ext cx="9130598" cy="1052736"/>
            <a:chOff x="0" y="0"/>
            <a:chExt cx="9130598" cy="1052736"/>
          </a:xfrm>
        </p:grpSpPr>
        <p:sp>
          <p:nvSpPr>
            <p:cNvPr id="20" name="矩形 19"/>
            <p:cNvSpPr/>
            <p:nvPr/>
          </p:nvSpPr>
          <p:spPr>
            <a:xfrm>
              <a:off x="0" y="0"/>
              <a:ext cx="9130598" cy="10527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endPara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39491" y="18601"/>
              <a:ext cx="5391219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Microsoft JhengHei" charset="-120"/>
                  <a:ea typeface="Microsoft JhengHei" charset="-120"/>
                  <a:cs typeface="Microsoft JhengHei" charset="-120"/>
                </a:rPr>
                <a:t>4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Microsoft JhengHei" charset="-120"/>
                  <a:ea typeface="Microsoft JhengHei" charset="-120"/>
                  <a:cs typeface="Microsoft JhengHei" charset="-120"/>
                </a:rPr>
                <a:t>-1</a:t>
              </a:r>
              <a:r>
                <a:rPr lang="en-US" altLang="zh-TW" sz="3200" b="1" dirty="0">
                  <a:solidFill>
                    <a:schemeClr val="bg1"/>
                  </a:solidFill>
                  <a:latin typeface="Microsoft JhengHei" charset="-120"/>
                  <a:ea typeface="Microsoft JhengHei" charset="-120"/>
                  <a:cs typeface="Microsoft JhengHei" charset="-120"/>
                </a:rPr>
                <a:t>.</a:t>
              </a:r>
              <a:r>
                <a:rPr lang="zh-TW" altLang="en-US" sz="3200" b="1" dirty="0">
                  <a:solidFill>
                    <a:schemeClr val="bg1"/>
                  </a:solidFill>
                  <a:latin typeface="Microsoft JhengHei" charset="-120"/>
                  <a:ea typeface="Microsoft JhengHei" charset="-120"/>
                  <a:cs typeface="Microsoft JhengHei" charset="-120"/>
                </a:rPr>
                <a:t> 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Microsoft JhengHei" charset="-120"/>
                  <a:ea typeface="Microsoft JhengHei" charset="-120"/>
                  <a:cs typeface="Microsoft JhengHei" charset="-120"/>
                </a:rPr>
                <a:t>黑龍江省高官惡報</a:t>
              </a:r>
              <a:endParaRPr lang="en-US" altLang="zh-TW" sz="3200" b="1" dirty="0" smtClean="0">
                <a:solidFill>
                  <a:schemeClr val="bg1"/>
                </a:solidFill>
                <a:latin typeface="Microsoft JhengHei" charset="-120"/>
                <a:ea typeface="Microsoft JhengHei" charset="-120"/>
                <a:cs typeface="Microsoft JhengHei" charset="-120"/>
              </a:endParaRPr>
            </a:p>
            <a:p>
              <a:r>
                <a:rPr lang="zh-TW" altLang="en-US" sz="28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原黑龍江政法委書記楊煥寧  落馬</a:t>
              </a:r>
              <a:endParaRPr lang="zh-TW" altLang="en-US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7563217" y="202332"/>
              <a:ext cx="1486345" cy="648072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惡報</a:t>
              </a:r>
              <a:r>
                <a:rPr lang="en-US" altLang="zh-TW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endPara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pic>
        <p:nvPicPr>
          <p:cNvPr id="1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151375"/>
            <a:ext cx="3549994" cy="2366663"/>
          </a:xfrm>
          <a:prstGeom prst="rect">
            <a:avLst/>
          </a:prstGeom>
        </p:spPr>
      </p:pic>
      <p:sp>
        <p:nvSpPr>
          <p:cNvPr id="15" name="Rectangle 1"/>
          <p:cNvSpPr/>
          <p:nvPr/>
        </p:nvSpPr>
        <p:spPr>
          <a:xfrm>
            <a:off x="4355976" y="1196752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2017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7</a:t>
            </a:r>
            <a:r>
              <a:rPr lang="zh-TW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31</a:t>
            </a:r>
            <a:r>
              <a:rPr lang="zh-TW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日，中共安督總局前黨組書記、局長</a:t>
            </a:r>
            <a:r>
              <a:rPr lang="zh-TW" altLang="zh-TW" sz="2000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楊煥寧</a:t>
            </a:r>
            <a:r>
              <a:rPr lang="zh-TW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在「消失」</a:t>
            </a:r>
            <a:r>
              <a:rPr lang="en-US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90</a:t>
            </a:r>
            <a:r>
              <a:rPr lang="zh-TW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天後，被</a:t>
            </a:r>
            <a:r>
              <a:rPr lang="zh-TW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以</a:t>
            </a:r>
            <a:r>
              <a:rPr lang="zh-TW" altLang="zh-TW" sz="2000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「</a:t>
            </a:r>
            <a:r>
              <a:rPr lang="zh-TW" altLang="zh-TW" sz="20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嚴重違紀問題」</a:t>
            </a:r>
            <a:r>
              <a:rPr lang="zh-TW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立案審查、降級。</a:t>
            </a:r>
          </a:p>
          <a:p>
            <a:r>
              <a:rPr lang="en-US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 </a:t>
            </a:r>
            <a:endParaRPr lang="zh-TW" altLang="zh-TW" sz="2000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他被「留黨察看二年處分」、行政撤職處分，及降為副局級非領導職務；終止「十八大」代表資格。</a:t>
            </a:r>
          </a:p>
        </p:txBody>
      </p:sp>
      <p:sp>
        <p:nvSpPr>
          <p:cNvPr id="16" name="Rectangle 10"/>
          <p:cNvSpPr/>
          <p:nvPr/>
        </p:nvSpPr>
        <p:spPr>
          <a:xfrm>
            <a:off x="305347" y="3830580"/>
            <a:ext cx="8640960" cy="255454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 </a:t>
            </a:r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2005</a:t>
            </a:r>
            <a:r>
              <a:rPr lang="zh-TW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zh-TW" altLang="zh-TW" sz="2000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楊煥寧</a:t>
            </a:r>
            <a:r>
              <a:rPr lang="zh-TW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外調任</a:t>
            </a:r>
            <a:r>
              <a:rPr lang="zh-TW" altLang="zh-TW" sz="2000" b="1" dirty="0">
                <a:latin typeface="Microsoft JhengHei" charset="-120"/>
                <a:ea typeface="Microsoft JhengHei" charset="-120"/>
                <a:cs typeface="Microsoft JhengHei" charset="-120"/>
              </a:rPr>
              <a:t>黑龍江政法委書記</a:t>
            </a:r>
            <a:r>
              <a:rPr lang="zh-TW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期間</a:t>
            </a:r>
            <a:r>
              <a:rPr lang="zh-TW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，積極配合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時</a:t>
            </a:r>
            <a:r>
              <a:rPr lang="zh-TW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任</a:t>
            </a:r>
            <a:r>
              <a:rPr lang="zh-TW" altLang="zh-TW" sz="2000" b="1" dirty="0">
                <a:latin typeface="Microsoft JhengHei" charset="-120"/>
                <a:ea typeface="Microsoft JhengHei" charset="-120"/>
                <a:cs typeface="Microsoft JhengHei" charset="-120"/>
              </a:rPr>
              <a:t>中共政法委書記</a:t>
            </a:r>
            <a:r>
              <a:rPr lang="zh-TW" altLang="zh-TW" sz="2000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羅乾</a:t>
            </a:r>
            <a:r>
              <a:rPr lang="zh-TW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、</a:t>
            </a:r>
            <a:r>
              <a:rPr lang="zh-TW" altLang="zh-TW" sz="2000" b="1" dirty="0">
                <a:latin typeface="Microsoft JhengHei" charset="-120"/>
                <a:ea typeface="Microsoft JhengHei" charset="-120"/>
                <a:cs typeface="Microsoft JhengHei" charset="-120"/>
              </a:rPr>
              <a:t>政法委副書記</a:t>
            </a:r>
            <a:r>
              <a:rPr lang="zh-TW" altLang="zh-TW" sz="2000" b="1" dirty="0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周永康</a:t>
            </a:r>
            <a:r>
              <a:rPr lang="zh-TW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殘酷</a:t>
            </a:r>
            <a:r>
              <a:rPr lang="zh-TW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迫害信仰團體法輪功。</a:t>
            </a:r>
          </a:p>
          <a:p>
            <a:r>
              <a:rPr lang="zh-TW" altLang="zh-TW" sz="2000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楊煥寧</a:t>
            </a:r>
            <a:r>
              <a:rPr lang="zh-TW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被列入「追查迫害法輪功國際組織」</a:t>
            </a:r>
            <a:r>
              <a:rPr lang="zh-TW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的</a:t>
            </a:r>
            <a:r>
              <a:rPr lang="en-US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 </a:t>
            </a:r>
            <a:r>
              <a:rPr lang="zh-TW" altLang="zh-TW" sz="2000" b="1" dirty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追查名單。</a:t>
            </a:r>
          </a:p>
          <a:p>
            <a:endParaRPr lang="zh-TW" altLang="zh-TW" sz="2000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據明慧網不完全統計，自中共江澤民集團殘酷迫害法輪功以來，</a:t>
            </a:r>
          </a:p>
          <a:p>
            <a:r>
              <a:rPr lang="zh-TW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黑龍江已有</a:t>
            </a:r>
            <a:r>
              <a:rPr lang="en-US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534</a:t>
            </a:r>
            <a:r>
              <a:rPr lang="zh-TW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位法輪功學員被迫害致死，</a:t>
            </a:r>
          </a:p>
          <a:p>
            <a:r>
              <a:rPr lang="zh-TW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黑龍江是迫害法輪功最嚴重的省份之一，</a:t>
            </a:r>
          </a:p>
          <a:p>
            <a:r>
              <a:rPr lang="zh-TW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其中時任黑龍江政法委書記的</a:t>
            </a:r>
            <a:r>
              <a:rPr lang="zh-TW" altLang="zh-TW" sz="2000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楊煥寧</a:t>
            </a:r>
            <a:r>
              <a:rPr lang="zh-TW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就是</a:t>
            </a:r>
            <a:r>
              <a:rPr lang="zh-TW" altLang="zh-TW" sz="20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最主要的幫凶</a:t>
            </a:r>
            <a:r>
              <a:rPr lang="zh-TW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zh-TW" altLang="zh-TW" sz="20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17" name="TextBox 9"/>
          <p:cNvSpPr txBox="1"/>
          <p:nvPr/>
        </p:nvSpPr>
        <p:spPr>
          <a:xfrm>
            <a:off x="1547664" y="6519446"/>
            <a:ext cx="74888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資料來源：大紀元時報</a:t>
            </a:r>
            <a:r>
              <a:rPr lang="en-US" altLang="zh-TW" sz="1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 2017/7/31 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「</a:t>
            </a:r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前公安部副部長楊煥寧「消失」</a:t>
            </a:r>
            <a:r>
              <a:rPr lang="en-US" altLang="zh-TW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90</a:t>
            </a:r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天後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落馬</a:t>
            </a:r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」</a:t>
            </a:r>
            <a:endParaRPr lang="en-US" sz="1600" dirty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</p:txBody>
      </p:sp>
    </p:spTree>
    <p:extLst>
      <p:ext uri="{BB962C8B-B14F-4D97-AF65-F5344CB8AC3E}">
        <p14:creationId xmlns:p14="http://schemas.microsoft.com/office/powerpoint/2010/main" val="4149906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群組 7"/>
          <p:cNvGrpSpPr/>
          <p:nvPr/>
        </p:nvGrpSpPr>
        <p:grpSpPr>
          <a:xfrm>
            <a:off x="0" y="0"/>
            <a:ext cx="9130598" cy="1052736"/>
            <a:chOff x="0" y="0"/>
            <a:chExt cx="9130598" cy="1052736"/>
          </a:xfrm>
        </p:grpSpPr>
        <p:sp>
          <p:nvSpPr>
            <p:cNvPr id="20" name="矩形 19"/>
            <p:cNvSpPr/>
            <p:nvPr/>
          </p:nvSpPr>
          <p:spPr>
            <a:xfrm>
              <a:off x="0" y="0"/>
              <a:ext cx="9130598" cy="10527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endPara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39491" y="18601"/>
              <a:ext cx="5391219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3200" b="1" dirty="0" smtClean="0">
                  <a:solidFill>
                    <a:schemeClr val="bg1"/>
                  </a:solidFill>
                  <a:latin typeface="Microsoft JhengHei" charset="-120"/>
                  <a:ea typeface="Microsoft JhengHei" charset="-120"/>
                  <a:cs typeface="Microsoft JhengHei" charset="-120"/>
                </a:rPr>
                <a:t>4-2.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Microsoft JhengHei" charset="-120"/>
                  <a:ea typeface="Microsoft JhengHei" charset="-120"/>
                  <a:cs typeface="Microsoft JhengHei" charset="-120"/>
                </a:rPr>
                <a:t> 黑龍江省高官惡報</a:t>
              </a:r>
              <a:endParaRPr lang="en-US" altLang="zh-TW" sz="3200" b="1" dirty="0" smtClean="0">
                <a:solidFill>
                  <a:schemeClr val="bg1"/>
                </a:solidFill>
                <a:latin typeface="Microsoft JhengHei" charset="-120"/>
                <a:ea typeface="Microsoft JhengHei" charset="-120"/>
                <a:cs typeface="Microsoft JhengHei" charset="-120"/>
              </a:endParaRPr>
            </a:p>
            <a:p>
              <a:r>
                <a:rPr lang="zh-TW" altLang="en-US" sz="2800" b="1" dirty="0" smtClean="0">
                  <a:solidFill>
                    <a:srgbClr val="FFFF00"/>
                  </a:solidFill>
                  <a:latin typeface="Microsoft JhengHei" charset="-120"/>
                  <a:ea typeface="Microsoft JhengHei" charset="-120"/>
                  <a:cs typeface="Microsoft JhengHei" charset="-120"/>
                </a:rPr>
                <a:t>原黑龍江省委書記王憲魁  被免職</a:t>
              </a:r>
              <a:endParaRPr lang="en-US" altLang="zh-TW" sz="2800" b="1" dirty="0">
                <a:solidFill>
                  <a:srgbClr val="FFFF00"/>
                </a:solidFill>
                <a:latin typeface="Microsoft JhengHei" charset="-120"/>
                <a:ea typeface="Microsoft JhengHei" charset="-120"/>
                <a:cs typeface="Microsoft JhengHei" charset="-12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7563217" y="202332"/>
              <a:ext cx="1486345" cy="648072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惡報</a:t>
              </a:r>
              <a:r>
                <a:rPr lang="en-US" altLang="zh-TW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endPara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4211960" y="1265800"/>
            <a:ext cx="4410744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zh-TW" altLang="en-US" sz="2000" b="1" dirty="0">
                <a:solidFill>
                  <a:srgbClr val="0E05BB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原黑龍江省委書記</a:t>
            </a:r>
            <a:r>
              <a:rPr lang="zh-TW" altLang="en-US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sz="2000" b="1" dirty="0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王憲魁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2017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dirty="0">
                <a:latin typeface="Microsoft JhengHei" charset="-120"/>
                <a:ea typeface="Microsoft JhengHei" charset="-120"/>
                <a:cs typeface="Microsoft JhengHei" charset="-120"/>
              </a:rPr>
              <a:t>4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dirty="0">
                <a:latin typeface="Microsoft JhengHei" charset="-120"/>
                <a:ea typeface="Microsoft JhengHei" charset="-120"/>
                <a:cs typeface="Microsoft JhengHei" charset="-120"/>
              </a:rPr>
              <a:t>1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王憲魁已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遭惡報</a:t>
            </a:r>
            <a:r>
              <a:rPr lang="zh-TW" altLang="en-US" sz="2400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被</a:t>
            </a:r>
            <a:r>
              <a:rPr lang="zh-TW" altLang="en-US" sz="2400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免職</a:t>
            </a:r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/>
            </a:r>
            <a:b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</a:br>
            <a:endParaRPr lang="en-US" altLang="zh-TW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9975" y="3933056"/>
            <a:ext cx="8726034" cy="224676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zh-TW" altLang="en-US" sz="2000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王憲魁</a:t>
            </a:r>
            <a:r>
              <a:rPr lang="zh-TW" altLang="en-US" sz="20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自</a:t>
            </a:r>
            <a:r>
              <a:rPr lang="en-US" altLang="zh-TW" sz="20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2010</a:t>
            </a:r>
            <a:r>
              <a:rPr lang="zh-TW" altLang="en-US" sz="20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8</a:t>
            </a:r>
            <a:r>
              <a:rPr lang="zh-TW" altLang="en-US" sz="20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月調至黑龍江任職後</a:t>
            </a:r>
            <a:r>
              <a:rPr lang="zh-TW" altLang="en-US" sz="2000" dirty="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endParaRPr lang="en-US" altLang="zh-TW" sz="2000" dirty="0" smtClean="0">
              <a:solidFill>
                <a:srgbClr val="222222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000" dirty="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積極</a:t>
            </a:r>
            <a:r>
              <a:rPr lang="zh-TW" altLang="en-US" sz="20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指揮和實施對該省法輪功學員的迫害</a:t>
            </a:r>
            <a:r>
              <a:rPr lang="zh-TW" altLang="en-US" sz="2000" dirty="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000" dirty="0" smtClean="0">
              <a:solidFill>
                <a:srgbClr val="222222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000" dirty="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他</a:t>
            </a:r>
            <a:r>
              <a:rPr lang="zh-TW" altLang="en-US" sz="20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還以視察工作為名，親自下達命令，指使各地部署迫害法輪功學員</a:t>
            </a:r>
            <a:r>
              <a:rPr lang="zh-TW" altLang="en-US" sz="2000" dirty="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endParaRPr lang="en-US" altLang="zh-TW" sz="2000" dirty="0" smtClean="0">
              <a:solidFill>
                <a:srgbClr val="222222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000" dirty="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並</a:t>
            </a:r>
            <a:r>
              <a:rPr lang="zh-TW" altLang="en-US" sz="20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責令出現法輪功橫幅的地區，要徹查嚴懲</a:t>
            </a:r>
            <a:r>
              <a:rPr lang="zh-TW" altLang="en-US" sz="2000" dirty="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000" dirty="0" smtClean="0">
              <a:solidFill>
                <a:srgbClr val="222222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sz="2000" dirty="0" smtClean="0">
              <a:solidFill>
                <a:srgbClr val="222222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000" dirty="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在</a:t>
            </a:r>
            <a:r>
              <a:rPr lang="zh-TW" altLang="en-US" sz="20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他主政黑龍江期間，法輪功學員遭受</a:t>
            </a:r>
            <a:r>
              <a:rPr lang="zh-TW" altLang="en-US" sz="20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大規模的綁架</a:t>
            </a:r>
            <a:r>
              <a:rPr lang="zh-TW" altLang="en-US" sz="20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和</a:t>
            </a:r>
            <a:r>
              <a:rPr lang="zh-TW" altLang="en-US" sz="20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非法判刑</a:t>
            </a:r>
            <a:r>
              <a:rPr lang="zh-TW" altLang="en-US" sz="2000" dirty="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endParaRPr lang="en-US" altLang="zh-TW" sz="2000" dirty="0" smtClean="0">
              <a:solidFill>
                <a:srgbClr val="222222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000" dirty="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至少</a:t>
            </a:r>
            <a:r>
              <a:rPr lang="zh-TW" altLang="en-US" sz="20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有</a:t>
            </a:r>
            <a:r>
              <a:rPr lang="en-US" altLang="zh-TW" sz="20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96</a:t>
            </a:r>
            <a:r>
              <a:rPr lang="zh-TW" altLang="en-US" sz="20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名學員被迫害致死</a:t>
            </a:r>
            <a:r>
              <a:rPr lang="zh-TW" altLang="en-US" sz="2000" dirty="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zh-TW" altLang="en-US" sz="2000" dirty="0">
              <a:solidFill>
                <a:srgbClr val="222222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98702"/>
            <a:ext cx="3676848" cy="2451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29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506" y="991725"/>
            <a:ext cx="5542770" cy="5404200"/>
          </a:xfrm>
          <a:prstGeom prst="rect">
            <a:avLst/>
          </a:prstGeom>
        </p:spPr>
      </p:pic>
      <p:sp>
        <p:nvSpPr>
          <p:cNvPr id="119" name="矩形 2"/>
          <p:cNvSpPr txBox="1"/>
          <p:nvPr/>
        </p:nvSpPr>
        <p:spPr>
          <a:xfrm>
            <a:off x="179556" y="104635"/>
            <a:ext cx="5251893" cy="7073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469" tIns="45469" rIns="45469" bIns="45469">
            <a:spAutoFit/>
          </a:bodyPr>
          <a:lstStyle/>
          <a:p>
            <a:pPr defTabSz="909458">
              <a:defRPr sz="4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sz="4000" dirty="0"/>
              <a:t>5</a:t>
            </a:r>
            <a:r>
              <a:rPr sz="4000" dirty="0" smtClean="0"/>
              <a:t>. </a:t>
            </a:r>
            <a:r>
              <a:rPr sz="4000" b="1" dirty="0" smtClean="0"/>
              <a:t>本次</a:t>
            </a:r>
            <a:r>
              <a:rPr lang="zh-TW" altLang="en-US" sz="4000" b="1" dirty="0" smtClean="0"/>
              <a:t>黑龍江</a:t>
            </a:r>
            <a:r>
              <a:rPr sz="4000" b="1" dirty="0" smtClean="0"/>
              <a:t>案例總覽</a:t>
            </a:r>
            <a:endParaRPr sz="4000" b="1" dirty="0"/>
          </a:p>
        </p:txBody>
      </p:sp>
      <p:sp>
        <p:nvSpPr>
          <p:cNvPr id="13" name="橢圓 4"/>
          <p:cNvSpPr/>
          <p:nvPr/>
        </p:nvSpPr>
        <p:spPr>
          <a:xfrm>
            <a:off x="5292080" y="4471371"/>
            <a:ext cx="864096" cy="828092"/>
          </a:xfrm>
          <a:prstGeom prst="ellipse">
            <a:avLst/>
          </a:prstGeom>
          <a:solidFill>
            <a:srgbClr val="C0504D">
              <a:alpha val="35000"/>
            </a:srgbClr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cxnSp>
        <p:nvCxnSpPr>
          <p:cNvPr id="14" name="直線接點 16"/>
          <p:cNvCxnSpPr>
            <a:stCxn id="35" idx="1"/>
            <a:endCxn id="13" idx="7"/>
          </p:cNvCxnSpPr>
          <p:nvPr/>
        </p:nvCxnSpPr>
        <p:spPr>
          <a:xfrm flipH="1">
            <a:off x="6029632" y="2699384"/>
            <a:ext cx="436644" cy="1893258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5" name="矩形"/>
          <p:cNvSpPr/>
          <p:nvPr/>
        </p:nvSpPr>
        <p:spPr>
          <a:xfrm>
            <a:off x="6466276" y="2060848"/>
            <a:ext cx="2556538" cy="1277072"/>
          </a:xfrm>
          <a:prstGeom prst="rect">
            <a:avLst/>
          </a:prstGeom>
          <a:solidFill>
            <a:srgbClr val="FFFFFF"/>
          </a:solidFill>
          <a:ln w="25400" cap="flat">
            <a:solidFill>
              <a:srgbClr val="C0504D"/>
            </a:solidFill>
            <a:prstDash val="solid"/>
            <a:round/>
          </a:ln>
          <a:effectLst/>
        </p:spPr>
        <p:txBody>
          <a:bodyPr wrap="square" lIns="45469" tIns="45469" rIns="45469" bIns="45469" numCol="1" anchor="t">
            <a:noAutofit/>
          </a:bodyPr>
          <a:lstStyle/>
          <a:p>
            <a:pPr>
              <a:spcAft>
                <a:spcPts val="0"/>
              </a:spcAft>
            </a:pPr>
            <a:r>
              <a:rPr lang="zh-TW" altLang="en-US" sz="2000" b="1" kern="100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案例</a:t>
            </a:r>
            <a:r>
              <a:rPr lang="en-US" altLang="zh-TW" sz="2000" b="1" kern="100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1. </a:t>
            </a:r>
            <a:r>
              <a:rPr lang="zh-TW" altLang="zh-TW" sz="2000" b="1" kern="100" dirty="0" smtClean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雞</a:t>
            </a:r>
            <a:r>
              <a:rPr lang="zh-TW" altLang="zh-TW" sz="2000" b="1" kern="100" dirty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西</a:t>
            </a:r>
            <a:r>
              <a:rPr lang="zh-TW" altLang="zh-TW" sz="2000" b="1" kern="100" dirty="0" smtClean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市</a:t>
            </a:r>
            <a:r>
              <a:rPr lang="en-US" altLang="zh-TW" sz="2000" b="1" kern="100" dirty="0" smtClean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-</a:t>
            </a:r>
            <a:r>
              <a:rPr lang="zh-TW" altLang="zh-TW" sz="2000" b="1" kern="100" dirty="0" smtClean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恒山區</a:t>
            </a:r>
            <a:endParaRPr lang="en-US" altLang="zh-TW" sz="2000" b="1" kern="100" dirty="0" smtClean="0">
              <a:solidFill>
                <a:schemeClr val="accent6">
                  <a:lumMod val="75000"/>
                </a:schemeClr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>
              <a:spcAft>
                <a:spcPts val="0"/>
              </a:spcAft>
            </a:pPr>
            <a:r>
              <a:rPr lang="zh-TW" altLang="zh-TW" sz="2000" kern="1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柳</a:t>
            </a:r>
            <a:r>
              <a:rPr lang="zh-TW" altLang="zh-TW" sz="2000" kern="100" dirty="0">
                <a:latin typeface="Microsoft JhengHei" charset="-120"/>
                <a:ea typeface="Microsoft JhengHei" charset="-120"/>
                <a:cs typeface="Microsoft JhengHei" charset="-120"/>
              </a:rPr>
              <a:t>毛</a:t>
            </a:r>
            <a:r>
              <a:rPr lang="zh-TW" altLang="zh-TW" sz="2000" kern="1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鄉</a:t>
            </a:r>
            <a:r>
              <a:rPr lang="zh-TW" altLang="en-US" sz="2000" kern="100" dirty="0">
                <a:latin typeface="Microsoft JhengHei" charset="-120"/>
                <a:ea typeface="Microsoft JhengHei" charset="-120"/>
                <a:cs typeface="Microsoft JhengHei" charset="-120"/>
              </a:rPr>
              <a:t>大法</a:t>
            </a:r>
            <a:r>
              <a:rPr lang="zh-TW" altLang="en-US" sz="2000" kern="1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弟子</a:t>
            </a:r>
            <a:endParaRPr lang="en-US" altLang="zh-TW" sz="2000" kern="1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>
              <a:spcAft>
                <a:spcPts val="0"/>
              </a:spcAft>
            </a:pPr>
            <a:r>
              <a:rPr lang="zh-TW" altLang="en-US" sz="2000" kern="1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姜</a:t>
            </a:r>
            <a:r>
              <a:rPr lang="zh-TW" altLang="zh-TW" sz="2000" kern="1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亞</a:t>
            </a:r>
            <a:r>
              <a:rPr lang="zh-TW" altLang="zh-TW" sz="2000" kern="100" dirty="0">
                <a:latin typeface="Microsoft JhengHei" charset="-120"/>
                <a:ea typeface="Microsoft JhengHei" charset="-120"/>
                <a:cs typeface="Microsoft JhengHei" charset="-120"/>
              </a:rPr>
              <a:t>濱被柳毛石墨礦派出所</a:t>
            </a:r>
            <a:r>
              <a:rPr lang="zh-TW" altLang="zh-TW" sz="2000" b="1" kern="100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綁架</a:t>
            </a:r>
          </a:p>
        </p:txBody>
      </p:sp>
      <p:sp>
        <p:nvSpPr>
          <p:cNvPr id="30" name="矩形"/>
          <p:cNvSpPr/>
          <p:nvPr/>
        </p:nvSpPr>
        <p:spPr>
          <a:xfrm>
            <a:off x="6444208" y="3528195"/>
            <a:ext cx="2578606" cy="1277072"/>
          </a:xfrm>
          <a:prstGeom prst="rect">
            <a:avLst/>
          </a:prstGeom>
          <a:solidFill>
            <a:srgbClr val="FFFFFF"/>
          </a:solidFill>
          <a:ln w="25400" cap="flat">
            <a:solidFill>
              <a:srgbClr val="C0504D"/>
            </a:solidFill>
            <a:prstDash val="solid"/>
            <a:round/>
          </a:ln>
          <a:effectLst/>
        </p:spPr>
        <p:txBody>
          <a:bodyPr wrap="square" lIns="45469" tIns="45469" rIns="45469" bIns="45469" numCol="1" anchor="t">
            <a:noAutofit/>
          </a:bodyPr>
          <a:lstStyle/>
          <a:p>
            <a:pPr>
              <a:spcAft>
                <a:spcPts val="0"/>
              </a:spcAft>
            </a:pPr>
            <a:r>
              <a:rPr lang="zh-TW" altLang="en-US" sz="2000" b="1" kern="100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案例</a:t>
            </a:r>
            <a:r>
              <a:rPr lang="en-US" altLang="zh-TW" sz="2000" b="1" kern="100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</a:t>
            </a:r>
            <a:r>
              <a:rPr lang="en-US" altLang="zh-TW" sz="2000" b="1" kern="100" dirty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. </a:t>
            </a:r>
            <a:r>
              <a:rPr lang="zh-TW" altLang="zh-TW" sz="2000" b="1" kern="100" dirty="0" smtClean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雞</a:t>
            </a:r>
            <a:r>
              <a:rPr lang="zh-TW" altLang="zh-TW" sz="2000" b="1" kern="100" dirty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西</a:t>
            </a:r>
            <a:r>
              <a:rPr lang="zh-TW" altLang="zh-TW" sz="2000" b="1" kern="100" dirty="0" smtClean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市</a:t>
            </a:r>
            <a:r>
              <a:rPr lang="en-US" altLang="zh-TW" sz="2000" b="1" kern="100" dirty="0" smtClean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-</a:t>
            </a:r>
            <a:r>
              <a:rPr lang="zh-TW" altLang="zh-TW" sz="2000" b="1" kern="100" dirty="0" smtClean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虎</a:t>
            </a:r>
            <a:r>
              <a:rPr lang="zh-TW" altLang="zh-TW" sz="2000" b="1" kern="100" dirty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林</a:t>
            </a:r>
            <a:r>
              <a:rPr lang="zh-TW" altLang="zh-TW" sz="2000" b="1" kern="100" dirty="0" smtClean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市</a:t>
            </a:r>
            <a:endParaRPr lang="en-US" altLang="zh-TW" sz="2000" b="1" kern="100" dirty="0" smtClean="0">
              <a:solidFill>
                <a:schemeClr val="accent6">
                  <a:lumMod val="75000"/>
                </a:schemeClr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>
              <a:spcAft>
                <a:spcPts val="0"/>
              </a:spcAft>
            </a:pPr>
            <a:r>
              <a:rPr lang="zh-TW" altLang="zh-TW" sz="2000" kern="1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東方紅</a:t>
            </a:r>
            <a:r>
              <a:rPr lang="zh-TW" altLang="zh-TW" sz="2000" kern="100" dirty="0">
                <a:latin typeface="Microsoft JhengHei" charset="-120"/>
                <a:ea typeface="Microsoft JhengHei" charset="-120"/>
                <a:cs typeface="Microsoft JhengHei" charset="-120"/>
              </a:rPr>
              <a:t>林業局，編寫了</a:t>
            </a:r>
            <a:r>
              <a:rPr lang="zh-TW" altLang="zh-TW" sz="2000" b="1" kern="100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污蔑</a:t>
            </a:r>
            <a:r>
              <a:rPr lang="zh-TW" altLang="zh-TW" sz="2000" kern="100" dirty="0">
                <a:latin typeface="Microsoft JhengHei" charset="-120"/>
                <a:ea typeface="Microsoft JhengHei" charset="-120"/>
                <a:cs typeface="Microsoft JhengHei" charset="-120"/>
              </a:rPr>
              <a:t>大法的“宣傳手冊”</a:t>
            </a:r>
          </a:p>
        </p:txBody>
      </p:sp>
      <p:cxnSp>
        <p:nvCxnSpPr>
          <p:cNvPr id="32" name="直線接點 16"/>
          <p:cNvCxnSpPr>
            <a:stCxn id="30" idx="1"/>
            <a:endCxn id="13" idx="7"/>
          </p:cNvCxnSpPr>
          <p:nvPr/>
        </p:nvCxnSpPr>
        <p:spPr>
          <a:xfrm flipH="1">
            <a:off x="6029632" y="4166731"/>
            <a:ext cx="414576" cy="425911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" name="橢圓 4"/>
          <p:cNvSpPr/>
          <p:nvPr/>
        </p:nvSpPr>
        <p:spPr>
          <a:xfrm>
            <a:off x="1979713" y="3726567"/>
            <a:ext cx="1116124" cy="903823"/>
          </a:xfrm>
          <a:prstGeom prst="ellipse">
            <a:avLst/>
          </a:prstGeom>
          <a:solidFill>
            <a:srgbClr val="C0504D">
              <a:alpha val="35000"/>
            </a:srgbClr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cxnSp>
        <p:nvCxnSpPr>
          <p:cNvPr id="10" name="直線接點 16"/>
          <p:cNvCxnSpPr>
            <a:stCxn id="9" idx="1"/>
          </p:cNvCxnSpPr>
          <p:nvPr/>
        </p:nvCxnSpPr>
        <p:spPr>
          <a:xfrm flipH="1" flipV="1">
            <a:off x="1835697" y="3337921"/>
            <a:ext cx="307469" cy="521008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827584" y="5695452"/>
            <a:ext cx="1872208" cy="795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矩形"/>
          <p:cNvSpPr/>
          <p:nvPr/>
        </p:nvSpPr>
        <p:spPr>
          <a:xfrm>
            <a:off x="39907" y="2320273"/>
            <a:ext cx="2520236" cy="1017647"/>
          </a:xfrm>
          <a:prstGeom prst="rect">
            <a:avLst/>
          </a:prstGeom>
          <a:solidFill>
            <a:srgbClr val="FFFFFF"/>
          </a:solidFill>
          <a:ln w="25400" cap="flat">
            <a:solidFill>
              <a:srgbClr val="C0504D"/>
            </a:solidFill>
            <a:prstDash val="solid"/>
            <a:round/>
          </a:ln>
          <a:effectLst/>
        </p:spPr>
        <p:txBody>
          <a:bodyPr wrap="square" lIns="45469" tIns="45469" rIns="45469" bIns="45469" numCol="1" anchor="t">
            <a:noAutofit/>
          </a:bodyPr>
          <a:lstStyle/>
          <a:p>
            <a:r>
              <a:rPr lang="zh-TW" altLang="en-US" sz="2000" b="1" kern="100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案例</a:t>
            </a:r>
            <a:r>
              <a:rPr lang="en-US" altLang="zh-TW" sz="2000" b="1" kern="100" dirty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3</a:t>
            </a:r>
            <a:r>
              <a:rPr lang="en-US" altLang="zh-TW" sz="2000" b="1" kern="100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.</a:t>
            </a:r>
            <a:r>
              <a:rPr lang="zh-TW" altLang="zh-TW" sz="2000" b="1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齊齊</a:t>
            </a:r>
            <a:r>
              <a:rPr lang="zh-TW" altLang="zh-TW" sz="2000" b="1" dirty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哈</a:t>
            </a:r>
            <a:r>
              <a:rPr lang="zh-TW" altLang="zh-TW" sz="2000" b="1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爾</a:t>
            </a:r>
            <a:endParaRPr lang="en-US" altLang="zh-TW" sz="2000" b="1" dirty="0" smtClean="0">
              <a:solidFill>
                <a:schemeClr val="accent6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政法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委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通知各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學校，要求學生簽承諾卡 </a:t>
            </a:r>
            <a:endParaRPr lang="zh-TW" altLang="zh-TW" sz="2000" kern="100" dirty="0">
              <a:latin typeface="微軟正黑體" panose="020B0604030504040204" pitchFamily="34" charset="-120"/>
              <a:ea typeface="微軟正黑體" panose="020B0604030504040204" pitchFamily="34" charset="-120"/>
              <a:cs typeface="Microsoft JhengHei" charset="-120"/>
            </a:endParaRPr>
          </a:p>
        </p:txBody>
      </p:sp>
      <p:sp>
        <p:nvSpPr>
          <p:cNvPr id="20" name="橢圓 4"/>
          <p:cNvSpPr/>
          <p:nvPr/>
        </p:nvSpPr>
        <p:spPr>
          <a:xfrm>
            <a:off x="4427983" y="5242142"/>
            <a:ext cx="1003465" cy="923162"/>
          </a:xfrm>
          <a:prstGeom prst="ellipse">
            <a:avLst/>
          </a:prstGeom>
          <a:solidFill>
            <a:srgbClr val="C0504D">
              <a:alpha val="35000"/>
            </a:srgbClr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4" name="矩形"/>
          <p:cNvSpPr/>
          <p:nvPr/>
        </p:nvSpPr>
        <p:spPr>
          <a:xfrm>
            <a:off x="6466276" y="5526768"/>
            <a:ext cx="2578606" cy="1277072"/>
          </a:xfrm>
          <a:prstGeom prst="rect">
            <a:avLst/>
          </a:prstGeom>
          <a:solidFill>
            <a:srgbClr val="FFFFFF"/>
          </a:solidFill>
          <a:ln w="25400" cap="flat">
            <a:solidFill>
              <a:srgbClr val="C0504D"/>
            </a:solidFill>
            <a:prstDash val="solid"/>
            <a:round/>
          </a:ln>
          <a:effectLst/>
        </p:spPr>
        <p:txBody>
          <a:bodyPr wrap="square" lIns="45469" tIns="45469" rIns="45469" bIns="45469" numCol="1" anchor="t">
            <a:noAutofit/>
          </a:bodyPr>
          <a:lstStyle/>
          <a:p>
            <a:pPr>
              <a:spcAft>
                <a:spcPts val="0"/>
              </a:spcAft>
            </a:pPr>
            <a:r>
              <a:rPr lang="zh-TW" altLang="en-US" sz="2000" b="1" kern="100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案例</a:t>
            </a:r>
            <a:r>
              <a:rPr lang="en-US" altLang="zh-TW" sz="2000" b="1" kern="100" dirty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4</a:t>
            </a:r>
            <a:r>
              <a:rPr lang="en-US" altLang="zh-TW" sz="2000" b="1" kern="100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. </a:t>
            </a:r>
            <a:r>
              <a:rPr lang="zh-TW" altLang="en-US" sz="2000" b="1" kern="100" dirty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牡丹江市</a:t>
            </a:r>
            <a:endParaRPr lang="en-US" altLang="zh-TW" sz="2000" b="1" kern="100" dirty="0" smtClean="0">
              <a:solidFill>
                <a:schemeClr val="accent6">
                  <a:lumMod val="75000"/>
                </a:schemeClr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牡丹江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市小學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有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〝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反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教征簽活動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〞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發送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〝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反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X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教小冊子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〞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</a:p>
        </p:txBody>
      </p:sp>
      <p:cxnSp>
        <p:nvCxnSpPr>
          <p:cNvPr id="25" name="直線接點 16"/>
          <p:cNvCxnSpPr>
            <a:endCxn id="20" idx="6"/>
          </p:cNvCxnSpPr>
          <p:nvPr/>
        </p:nvCxnSpPr>
        <p:spPr>
          <a:xfrm flipH="1" flipV="1">
            <a:off x="5431448" y="5703723"/>
            <a:ext cx="1006153" cy="191553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9" name="橢圓 4"/>
          <p:cNvSpPr/>
          <p:nvPr/>
        </p:nvSpPr>
        <p:spPr>
          <a:xfrm>
            <a:off x="3491880" y="4805267"/>
            <a:ext cx="1116124" cy="903823"/>
          </a:xfrm>
          <a:prstGeom prst="ellipse">
            <a:avLst/>
          </a:prstGeom>
          <a:solidFill>
            <a:srgbClr val="C0504D">
              <a:alpha val="35000"/>
            </a:srgbClr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1" name="矩形"/>
          <p:cNvSpPr/>
          <p:nvPr/>
        </p:nvSpPr>
        <p:spPr>
          <a:xfrm>
            <a:off x="54714" y="5526768"/>
            <a:ext cx="2933109" cy="1277072"/>
          </a:xfrm>
          <a:prstGeom prst="rect">
            <a:avLst/>
          </a:prstGeom>
          <a:solidFill>
            <a:srgbClr val="FFFFFF"/>
          </a:solidFill>
          <a:ln w="25400" cap="flat">
            <a:solidFill>
              <a:srgbClr val="C0504D"/>
            </a:solidFill>
            <a:prstDash val="solid"/>
            <a:round/>
          </a:ln>
          <a:effectLst/>
        </p:spPr>
        <p:txBody>
          <a:bodyPr wrap="square" lIns="45469" tIns="45469" rIns="45469" bIns="45469" numCol="1" anchor="t">
            <a:noAutofit/>
          </a:bodyPr>
          <a:lstStyle/>
          <a:p>
            <a:r>
              <a:rPr lang="zh-TW" altLang="en-US" sz="2000" b="1" kern="100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案例</a:t>
            </a:r>
            <a:r>
              <a:rPr lang="en-US" altLang="zh-TW" sz="2000" b="1" kern="100" dirty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5</a:t>
            </a:r>
            <a:r>
              <a:rPr lang="en-US" altLang="zh-TW" sz="2000" b="1" kern="100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.</a:t>
            </a:r>
            <a:r>
              <a:rPr lang="zh-TW" altLang="en-US" sz="2000" b="1" kern="100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 </a:t>
            </a:r>
            <a:r>
              <a:rPr lang="zh-TW" altLang="en-US" sz="2000" b="1" kern="100" dirty="0" smtClean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哈爾濱市</a:t>
            </a:r>
            <a:r>
              <a:rPr lang="en-US" altLang="zh-TW" sz="2000" b="1" kern="100" dirty="0" smtClean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-</a:t>
            </a:r>
            <a:r>
              <a:rPr lang="zh-TW" altLang="zh-TW" sz="2000" b="1" kern="100" dirty="0" smtClean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香</a:t>
            </a:r>
            <a:r>
              <a:rPr lang="zh-TW" altLang="zh-TW" sz="2000" b="1" kern="100" dirty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坊區</a:t>
            </a:r>
            <a:endParaRPr lang="en-US" altLang="zh-TW" sz="2000" b="1" kern="100" dirty="0">
              <a:solidFill>
                <a:schemeClr val="accent6">
                  <a:lumMod val="75000"/>
                </a:schemeClr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法輪功學員</a:t>
            </a:r>
            <a:r>
              <a:rPr lang="zh-TW" altLang="en-US" sz="20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蔡偉華</a:t>
            </a:r>
            <a:r>
              <a:rPr lang="en-US" altLang="zh-TW" sz="20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女士</a:t>
            </a:r>
            <a:r>
              <a:rPr lang="en-US" altLang="zh-TW" sz="20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在火車站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遭綁架　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父母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含淚過年</a:t>
            </a:r>
          </a:p>
          <a:p>
            <a:endParaRPr lang="en-US" altLang="zh-TW" sz="20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 charset="-120"/>
            </a:endParaRPr>
          </a:p>
        </p:txBody>
      </p:sp>
      <p:cxnSp>
        <p:nvCxnSpPr>
          <p:cNvPr id="22" name="直線接點 16"/>
          <p:cNvCxnSpPr>
            <a:stCxn id="19" idx="3"/>
            <a:endCxn id="21" idx="3"/>
          </p:cNvCxnSpPr>
          <p:nvPr/>
        </p:nvCxnSpPr>
        <p:spPr>
          <a:xfrm flipH="1">
            <a:off x="2987823" y="5576728"/>
            <a:ext cx="667510" cy="588576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4746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44656" y="980728"/>
            <a:ext cx="8999344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性質：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綁架</a:t>
            </a:r>
            <a:r>
              <a:rPr lang="en-US" altLang="zh-TW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/</a:t>
            </a:r>
            <a:r>
              <a:rPr lang="zh-TW" altLang="en-US" sz="24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誣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判</a:t>
            </a:r>
            <a:endParaRPr lang="en-US" altLang="zh-TW" sz="2400" b="1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Heiti TC Light"/>
            </a:endParaRPr>
          </a:p>
          <a:p>
            <a:r>
              <a:rPr lang="zh-TW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情況：</a:t>
            </a:r>
            <a:r>
              <a:rPr lang="en-US" altLang="zh-TW" sz="2200" b="1" kern="1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2017</a:t>
            </a:r>
            <a:r>
              <a:rPr lang="zh-TW" altLang="zh-TW" sz="2200" b="1" kern="1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年</a:t>
            </a:r>
            <a:r>
              <a:rPr lang="en-US" altLang="zh-TW" sz="2200" b="1" kern="1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3</a:t>
            </a:r>
            <a:r>
              <a:rPr lang="zh-TW" altLang="zh-TW" sz="2200" b="1" kern="1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月</a:t>
            </a:r>
            <a:r>
              <a:rPr lang="en-US" altLang="zh-TW" sz="2200" b="1" kern="1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9</a:t>
            </a:r>
            <a:r>
              <a:rPr lang="zh-TW" altLang="zh-TW" sz="2200" b="1" kern="1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日</a:t>
            </a:r>
            <a:r>
              <a:rPr lang="zh-TW" altLang="zh-TW" sz="2200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，雞西市</a:t>
            </a:r>
            <a:r>
              <a:rPr lang="en-US" altLang="zh-TW" sz="2200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-</a:t>
            </a:r>
            <a:r>
              <a:rPr lang="zh-TW" altLang="zh-TW" sz="2200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恒山區</a:t>
            </a:r>
            <a:r>
              <a:rPr lang="en-US" altLang="zh-TW" sz="2200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-</a:t>
            </a:r>
            <a:r>
              <a:rPr lang="zh-TW" altLang="zh-TW" sz="2200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柳毛鄉</a:t>
            </a:r>
            <a:r>
              <a:rPr lang="zh-TW" altLang="en-US" sz="2200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大法弟子</a:t>
            </a:r>
            <a:r>
              <a:rPr lang="zh-TW" altLang="en-US" sz="2200" b="1" kern="1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姜</a:t>
            </a:r>
            <a:r>
              <a:rPr lang="zh-TW" altLang="zh-TW" sz="2200" b="1" kern="1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亞濱</a:t>
            </a:r>
            <a:endParaRPr lang="en-US" altLang="zh-TW" sz="2200" b="1" kern="100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Times New Roman" charset="0"/>
            </a:endParaRPr>
          </a:p>
          <a:p>
            <a:r>
              <a:rPr lang="zh-CN" altLang="en-US" sz="2200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到村屯向民眾講法輪功真相，遭人惡告，</a:t>
            </a:r>
            <a:r>
              <a:rPr lang="zh-CN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被</a:t>
            </a:r>
            <a:r>
              <a:rPr lang="zh-TW" altLang="en-US" sz="22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柳毛石墨礦派出所</a:t>
            </a:r>
            <a:r>
              <a:rPr lang="zh-CN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員警綁架。</a:t>
            </a:r>
            <a:endParaRPr lang="en-US" altLang="zh-CN" sz="22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2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根據</a:t>
            </a:r>
            <a:r>
              <a:rPr lang="zh-TW" altLang="en-US" sz="22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明慧網</a:t>
            </a:r>
            <a:r>
              <a:rPr lang="en-US" altLang="zh-CN" sz="22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2018</a:t>
            </a:r>
            <a:r>
              <a:rPr lang="zh-TW" altLang="en-US" sz="22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2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22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2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30</a:t>
            </a:r>
            <a:r>
              <a:rPr lang="zh-TW" altLang="en-US" sz="22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號</a:t>
            </a:r>
            <a:r>
              <a:rPr lang="zh-TW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報導，</a:t>
            </a:r>
            <a:endParaRPr lang="en-US" altLang="zh-TW" sz="22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恒</a:t>
            </a:r>
            <a:r>
              <a:rPr lang="zh-TW" altLang="en-US" sz="22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山區法院</a:t>
            </a:r>
            <a:r>
              <a:rPr lang="zh-TW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對</a:t>
            </a:r>
            <a:r>
              <a:rPr lang="zh-TW" altLang="en-US" sz="2200" b="1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姜</a:t>
            </a:r>
            <a:r>
              <a:rPr lang="zh-TW" altLang="en-US" sz="22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亞濱</a:t>
            </a:r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誣</a:t>
            </a:r>
            <a:r>
              <a:rPr lang="zh-TW" altLang="en-US" sz="2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判三年並勒索罰款三千元。</a:t>
            </a:r>
            <a:endParaRPr lang="en-US" altLang="zh-CN" sz="22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200" kern="1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Times New Roman" charset="0"/>
            </a:endParaRPr>
          </a:p>
          <a:p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姜</a:t>
            </a:r>
            <a:r>
              <a:rPr lang="zh-TW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亞濱</a:t>
            </a:r>
            <a:r>
              <a:rPr lang="en-US" altLang="zh-TW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1960</a:t>
            </a:r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年生，修煉法輪功後，按真、善、忍要求自己</a:t>
            </a:r>
            <a:r>
              <a:rPr lang="zh-TW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2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是村裏公認的大好人。姜亞濱因不放棄修煉法輪大法，</a:t>
            </a:r>
            <a:endParaRPr lang="en-US" altLang="zh-TW" sz="22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曾被中共非法拘留四次、勞教一年、判刑三年，劫持到洗腦班迫害三次。期間，姜亞濱被迫流離失所過。本次是中共法院對姜亞濱的第二次誣判。</a:t>
            </a:r>
            <a:endParaRPr lang="en-US" altLang="zh-TW" sz="22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200" kern="100" dirty="0">
              <a:latin typeface="微軟正黑體" panose="020B0604030504040204" pitchFamily="34" charset="-120"/>
              <a:ea typeface="微軟正黑體" panose="020B0604030504040204" pitchFamily="34" charset="-120"/>
              <a:cs typeface="Times New Roman" charset="0"/>
            </a:endParaRPr>
          </a:p>
          <a:p>
            <a:r>
              <a:rPr lang="zh-TW" altLang="en-US" sz="2200" b="1" kern="1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姜</a:t>
            </a:r>
            <a:r>
              <a:rPr lang="zh-TW" altLang="en-US" sz="2200" b="1" kern="1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charset="0"/>
              </a:rPr>
              <a:t>亞濱</a:t>
            </a:r>
            <a:r>
              <a:rPr lang="zh-TW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再次被綁架，年邁</a:t>
            </a:r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的岳母得知</a:t>
            </a:r>
            <a:r>
              <a:rPr lang="zh-TW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後經</a:t>
            </a:r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不住</a:t>
            </a:r>
            <a:r>
              <a:rPr lang="zh-TW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打擊，不久</a:t>
            </a:r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就離開了</a:t>
            </a:r>
            <a:r>
              <a:rPr lang="zh-TW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人世。姜母因多次打擊，患</a:t>
            </a:r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上心臟病不能走動，</a:t>
            </a:r>
            <a:endParaRPr lang="en-US" altLang="zh-TW" sz="2200" kern="1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Times New Roman" charset="0"/>
            </a:endParaRPr>
          </a:p>
        </p:txBody>
      </p:sp>
      <p:grpSp>
        <p:nvGrpSpPr>
          <p:cNvPr id="2" name="群組 1"/>
          <p:cNvGrpSpPr/>
          <p:nvPr/>
        </p:nvGrpSpPr>
        <p:grpSpPr>
          <a:xfrm>
            <a:off x="0" y="0"/>
            <a:ext cx="9144000" cy="848937"/>
            <a:chOff x="0" y="0"/>
            <a:chExt cx="9144000" cy="848937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9144000" cy="84893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>
                  <a:latin typeface="Heiti TC Light"/>
                  <a:ea typeface="Heiti TC Light"/>
                  <a:cs typeface="Heiti TC Light"/>
                </a:rPr>
                <a:t>6</a:t>
              </a:r>
              <a:r>
                <a:rPr lang="en-US" altLang="zh-TW" sz="3200" b="1" dirty="0" smtClean="0">
                  <a:latin typeface="Heiti TC Light"/>
                  <a:ea typeface="Heiti TC Light"/>
                  <a:cs typeface="Heiti TC Light"/>
                </a:rPr>
                <a:t>-1</a:t>
              </a:r>
              <a:r>
                <a:rPr lang="en-US" altLang="zh-TW" sz="3200" b="1" dirty="0">
                  <a:latin typeface="Heiti TC Light"/>
                  <a:ea typeface="Heiti TC Light"/>
                  <a:cs typeface="Heiti TC Light"/>
                </a:rPr>
                <a:t>. 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【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雞西市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-</a:t>
              </a:r>
              <a:r>
                <a:rPr lang="zh-TW" altLang="zh-TW" sz="3200" b="1" kern="100" dirty="0" smtClean="0"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charset="0"/>
                </a:rPr>
                <a:t>恒</a:t>
              </a:r>
              <a:r>
                <a:rPr lang="zh-TW" altLang="zh-TW" sz="3200" b="1" kern="100" dirty="0"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charset="0"/>
                </a:rPr>
                <a:t>山區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】</a:t>
              </a:r>
              <a:endParaRPr lang="en-US" altLang="zh-TW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7164288" y="100432"/>
              <a:ext cx="1882801" cy="648072"/>
            </a:xfrm>
            <a:prstGeom prst="rect">
              <a:avLst/>
            </a:prstGeom>
            <a:ln w="28575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sz="4000" b="1" dirty="0" smtClean="0">
                  <a:solidFill>
                    <a:schemeClr val="accent6">
                      <a:lumMod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案情</a:t>
              </a:r>
              <a:r>
                <a:rPr lang="en-US" altLang="zh-TW" sz="4000" b="1" dirty="0">
                  <a:solidFill>
                    <a:schemeClr val="accent6">
                      <a:lumMod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1</a:t>
              </a:r>
              <a:endParaRPr lang="zh-TW" altLang="en-US" sz="4000" b="1" dirty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903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44656" y="980728"/>
            <a:ext cx="899934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2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性質：</a:t>
            </a:r>
            <a:r>
              <a:rPr lang="zh-TW" altLang="en-US" sz="22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污</a:t>
            </a:r>
            <a:r>
              <a:rPr lang="zh-TW" altLang="en-US" sz="22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衊</a:t>
            </a:r>
            <a:endParaRPr lang="en-US" altLang="zh-TW" sz="2200" b="1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 charset="-120"/>
            </a:endParaRPr>
          </a:p>
          <a:p>
            <a:endParaRPr lang="en-US" altLang="zh-TW" sz="22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Microsoft JhengHei" charset="-120"/>
            </a:endParaRPr>
          </a:p>
          <a:p>
            <a:r>
              <a:rPr lang="zh-TW" altLang="en-US" sz="22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責任單位：</a:t>
            </a:r>
            <a:r>
              <a:rPr lang="zh-TW" altLang="en-US" sz="22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東方紅林業</a:t>
            </a:r>
            <a:r>
              <a:rPr lang="zh-TW" altLang="en-US" sz="22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局</a:t>
            </a:r>
            <a:endParaRPr lang="en-US" altLang="zh-TW" sz="2200" b="1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 charset="-120"/>
            </a:endParaRPr>
          </a:p>
          <a:p>
            <a:endParaRPr lang="en-US" altLang="zh-TW" sz="22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 charset="-120"/>
            </a:endParaRPr>
          </a:p>
          <a:p>
            <a:r>
              <a:rPr lang="zh-TW" altLang="en-US" sz="22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主要責任人：公安局局長 曾志彬</a:t>
            </a:r>
            <a:endParaRPr lang="en-US" altLang="zh-TW" sz="2200" b="1" dirty="0">
              <a:latin typeface="微軟正黑體" panose="020B0604030504040204" pitchFamily="34" charset="-120"/>
              <a:ea typeface="微軟正黑體" panose="020B0604030504040204" pitchFamily="34" charset="-120"/>
              <a:cs typeface="Microsoft JhengHei" charset="-120"/>
            </a:endParaRPr>
          </a:p>
          <a:p>
            <a:endParaRPr lang="en-US" altLang="zh-TW" sz="22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Microsoft JhengHei" charset="-120"/>
            </a:endParaRPr>
          </a:p>
          <a:p>
            <a:r>
              <a:rPr lang="zh-TW" altLang="en-US" sz="22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情況</a:t>
            </a:r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：</a:t>
            </a:r>
            <a:r>
              <a:rPr lang="zh-TW" altLang="zh-TW" sz="2200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黑龍江省</a:t>
            </a:r>
            <a:r>
              <a:rPr lang="zh-TW" altLang="zh-TW" sz="2200" kern="100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雞西市虎林市東方紅林業局</a:t>
            </a:r>
            <a:r>
              <a:rPr lang="zh-TW" altLang="zh-TW" sz="2200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，</a:t>
            </a:r>
            <a:endParaRPr lang="en-US" altLang="zh-TW" sz="2200" kern="1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Microsoft JhengHei" charset="-120"/>
            </a:endParaRPr>
          </a:p>
          <a:p>
            <a:r>
              <a:rPr lang="zh-TW" altLang="zh-TW" sz="2200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編寫</a:t>
            </a:r>
            <a:r>
              <a:rPr lang="zh-TW" altLang="zh-TW" sz="2200" b="1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“</a:t>
            </a:r>
            <a:r>
              <a:rPr lang="zh-TW" altLang="zh-TW" sz="2200" kern="1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污蔑</a:t>
            </a:r>
            <a:r>
              <a:rPr lang="zh-TW" altLang="zh-TW" sz="2200" kern="1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大法毒害世人</a:t>
            </a:r>
            <a:r>
              <a:rPr lang="zh-TW" altLang="zh-TW" sz="2200" kern="1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的</a:t>
            </a:r>
            <a:r>
              <a:rPr lang="zh-TW" altLang="zh-TW" sz="2200" b="1" kern="1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宣傳</a:t>
            </a:r>
            <a:r>
              <a:rPr lang="zh-TW" altLang="zh-TW" sz="2200" b="1" kern="1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手冊</a:t>
            </a:r>
            <a:r>
              <a:rPr lang="zh-TW" altLang="zh-TW" sz="2200" b="1" kern="100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”</a:t>
            </a:r>
            <a:r>
              <a:rPr lang="zh-TW" altLang="zh-TW" sz="2200" b="1" kern="1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，</a:t>
            </a:r>
            <a:r>
              <a:rPr lang="zh-TW" altLang="zh-TW" sz="2200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發放</a:t>
            </a:r>
            <a:r>
              <a:rPr lang="zh-TW" altLang="en-US" sz="2200" kern="100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到</a:t>
            </a:r>
            <a:r>
              <a:rPr lang="zh-TW" altLang="zh-TW" sz="2200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每</a:t>
            </a:r>
            <a:r>
              <a:rPr lang="zh-TW" altLang="zh-TW" sz="2200" kern="100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戶一</a:t>
            </a:r>
            <a:r>
              <a:rPr lang="zh-TW" altLang="zh-TW" sz="2200" kern="1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本</a:t>
            </a:r>
            <a:endParaRPr lang="en-US" altLang="zh-TW" sz="2200" b="1" dirty="0">
              <a:latin typeface="微軟正黑體" panose="020B0604030504040204" pitchFamily="34" charset="-120"/>
              <a:ea typeface="微軟正黑體" panose="020B0604030504040204" pitchFamily="34" charset="-120"/>
              <a:cs typeface="Microsoft JhengHei" charset="-120"/>
            </a:endParaRPr>
          </a:p>
        </p:txBody>
      </p:sp>
      <p:grpSp>
        <p:nvGrpSpPr>
          <p:cNvPr id="2" name="群組 1"/>
          <p:cNvGrpSpPr/>
          <p:nvPr/>
        </p:nvGrpSpPr>
        <p:grpSpPr>
          <a:xfrm>
            <a:off x="0" y="0"/>
            <a:ext cx="9144000" cy="848937"/>
            <a:chOff x="0" y="0"/>
            <a:chExt cx="9144000" cy="848937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9144000" cy="84893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6-2. 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【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雞西市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-</a:t>
              </a:r>
              <a:r>
                <a:rPr lang="zh-TW" altLang="zh-TW" sz="3200" b="1" kern="100" dirty="0" smtClean="0">
                  <a:latin typeface="微軟正黑體" panose="020B0604030504040204" pitchFamily="34" charset="-120"/>
                  <a:ea typeface="微軟正黑體" panose="020B0604030504040204" pitchFamily="34" charset="-120"/>
                  <a:cs typeface="Microsoft JhengHei" charset="-120"/>
                </a:rPr>
                <a:t>虎</a:t>
              </a:r>
              <a:r>
                <a:rPr lang="zh-TW" altLang="zh-TW" sz="3200" b="1" kern="100" dirty="0">
                  <a:latin typeface="微軟正黑體" panose="020B0604030504040204" pitchFamily="34" charset="-120"/>
                  <a:ea typeface="微軟正黑體" panose="020B0604030504040204" pitchFamily="34" charset="-120"/>
                  <a:cs typeface="Microsoft JhengHei" charset="-120"/>
                </a:rPr>
                <a:t>林市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】</a:t>
              </a:r>
              <a:endParaRPr lang="en-US" altLang="zh-TW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7164288" y="100432"/>
              <a:ext cx="1882801" cy="648072"/>
            </a:xfrm>
            <a:prstGeom prst="rect">
              <a:avLst/>
            </a:prstGeom>
            <a:ln w="28575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sz="4000" b="1" dirty="0" smtClean="0">
                  <a:solidFill>
                    <a:schemeClr val="accent6">
                      <a:lumMod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案情</a:t>
              </a:r>
              <a:r>
                <a:rPr lang="en-US" altLang="zh-TW" sz="4000" b="1" dirty="0">
                  <a:solidFill>
                    <a:schemeClr val="accent6">
                      <a:lumMod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Heiti TC Light"/>
                </a:rPr>
                <a:t>2</a:t>
              </a:r>
              <a:endParaRPr lang="zh-TW" altLang="en-US" sz="4000" b="1" dirty="0">
                <a:solidFill>
                  <a:schemeClr val="accent6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8308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18003</TotalTime>
  <Words>3598</Words>
  <Application>Microsoft Office PowerPoint</Application>
  <PresentationFormat>如螢幕大小 (4:3)</PresentationFormat>
  <Paragraphs>390</Paragraphs>
  <Slides>27</Slides>
  <Notes>18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27</vt:i4>
      </vt:variant>
    </vt:vector>
  </HeadingPairs>
  <TitlesOfParts>
    <vt:vector size="28" baseType="lpstr">
      <vt:lpstr>Office 佈景主題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Windows 使用者</cp:lastModifiedBy>
  <cp:revision>553</cp:revision>
  <dcterms:created xsi:type="dcterms:W3CDTF">2017-07-01T07:48:25Z</dcterms:created>
  <dcterms:modified xsi:type="dcterms:W3CDTF">2018-03-10T16:16:41Z</dcterms:modified>
</cp:coreProperties>
</file>