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406" r:id="rId2"/>
    <p:sldId id="365" r:id="rId3"/>
    <p:sldId id="368" r:id="rId4"/>
    <p:sldId id="399" r:id="rId5"/>
    <p:sldId id="371" r:id="rId6"/>
    <p:sldId id="397" r:id="rId7"/>
    <p:sldId id="407" r:id="rId8"/>
    <p:sldId id="372" r:id="rId9"/>
    <p:sldId id="398" r:id="rId10"/>
    <p:sldId id="404" r:id="rId11"/>
    <p:sldId id="375" r:id="rId12"/>
    <p:sldId id="376" r:id="rId13"/>
    <p:sldId id="400" r:id="rId14"/>
    <p:sldId id="401" r:id="rId15"/>
    <p:sldId id="402" r:id="rId16"/>
    <p:sldId id="403" r:id="rId17"/>
    <p:sldId id="408" r:id="rId18"/>
    <p:sldId id="409" r:id="rId19"/>
    <p:sldId id="410" r:id="rId20"/>
    <p:sldId id="411" r:id="rId21"/>
    <p:sldId id="419" r:id="rId22"/>
    <p:sldId id="413" r:id="rId23"/>
    <p:sldId id="414" r:id="rId24"/>
    <p:sldId id="415" r:id="rId25"/>
    <p:sldId id="416" r:id="rId26"/>
    <p:sldId id="417" r:id="rId27"/>
    <p:sldId id="418" r:id="rId28"/>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035CB9F6-56C6-4DF8-B64E-9438EB9E6853}">
          <p14:sldIdLst>
            <p14:sldId id="406"/>
          </p14:sldIdLst>
        </p14:section>
        <p14:section name="未命名的章節" id="{8840CC9A-C862-4483-A5B4-B7C168A59138}">
          <p14:sldIdLst>
            <p14:sldId id="365"/>
            <p14:sldId id="368"/>
            <p14:sldId id="399"/>
            <p14:sldId id="371"/>
            <p14:sldId id="397"/>
            <p14:sldId id="407"/>
            <p14:sldId id="372"/>
            <p14:sldId id="398"/>
            <p14:sldId id="404"/>
            <p14:sldId id="375"/>
            <p14:sldId id="376"/>
            <p14:sldId id="400"/>
            <p14:sldId id="401"/>
            <p14:sldId id="402"/>
            <p14:sldId id="403"/>
            <p14:sldId id="408"/>
            <p14:sldId id="409"/>
            <p14:sldId id="410"/>
            <p14:sldId id="411"/>
            <p14:sldId id="419"/>
            <p14:sldId id="413"/>
            <p14:sldId id="414"/>
            <p14:sldId id="415"/>
            <p14:sldId id="416"/>
            <p14:sldId id="417"/>
            <p14:sldId id="418"/>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70" autoAdjust="0"/>
    <p:restoredTop sz="94368" autoAdjust="0"/>
  </p:normalViewPr>
  <p:slideViewPr>
    <p:cSldViewPr>
      <p:cViewPr>
        <p:scale>
          <a:sx n="60" d="100"/>
          <a:sy n="60" d="100"/>
        </p:scale>
        <p:origin x="-1232" y="-192"/>
      </p:cViewPr>
      <p:guideLst>
        <p:guide orient="horz" pos="2160"/>
        <p:guide pos="2880"/>
      </p:guideLst>
    </p:cSldViewPr>
  </p:slideViewPr>
  <p:notesTextViewPr>
    <p:cViewPr>
      <p:scale>
        <a:sx n="1" d="1"/>
        <a:sy n="1" d="1"/>
      </p:scale>
      <p:origin x="0" y="0"/>
    </p:cViewPr>
  </p:notesTextViewPr>
  <p:sorterViewPr>
    <p:cViewPr>
      <p:scale>
        <a:sx n="100" d="100"/>
        <a:sy n="100" d="100"/>
      </p:scale>
      <p:origin x="0" y="52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2018/3/10</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061049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2115796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17</a:t>
            </a:fld>
            <a:endParaRPr lang="zh-TW" altLang="en-US"/>
          </a:p>
        </p:txBody>
      </p:sp>
    </p:spTree>
    <p:extLst>
      <p:ext uri="{BB962C8B-B14F-4D97-AF65-F5344CB8AC3E}">
        <p14:creationId xmlns:p14="http://schemas.microsoft.com/office/powerpoint/2010/main" val="2003339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061049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21157968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21</a:t>
            </a:fld>
            <a:endParaRPr lang="zh-TW" altLang="en-US"/>
          </a:p>
        </p:txBody>
      </p:sp>
    </p:spTree>
    <p:extLst>
      <p:ext uri="{BB962C8B-B14F-4D97-AF65-F5344CB8AC3E}">
        <p14:creationId xmlns:p14="http://schemas.microsoft.com/office/powerpoint/2010/main" val="20033397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1061049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2115796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25</a:t>
            </a:fld>
            <a:endParaRPr lang="zh-TW" altLang="en-US"/>
          </a:p>
        </p:txBody>
      </p:sp>
    </p:spTree>
    <p:extLst>
      <p:ext uri="{BB962C8B-B14F-4D97-AF65-F5344CB8AC3E}">
        <p14:creationId xmlns:p14="http://schemas.microsoft.com/office/powerpoint/2010/main" val="2124945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sz="1200" b="0" i="0" kern="1200" dirty="0" smtClean="0">
                <a:solidFill>
                  <a:schemeClr val="tx1"/>
                </a:solidFill>
                <a:effectLst/>
                <a:latin typeface="+mn-lt"/>
                <a:ea typeface="+mn-ea"/>
                <a:cs typeface="+mn-cs"/>
              </a:rPr>
              <a:t>中國大陸全國政協前副主席</a:t>
            </a:r>
            <a:r>
              <a:rPr lang="zh-TW" altLang="en-US" sz="1200" b="1" i="0" kern="1200" dirty="0" smtClean="0">
                <a:solidFill>
                  <a:schemeClr val="tx1"/>
                </a:solidFill>
                <a:effectLst/>
                <a:latin typeface="+mn-lt"/>
                <a:ea typeface="+mn-ea"/>
                <a:cs typeface="+mn-cs"/>
              </a:rPr>
              <a:t>蘇榮</a:t>
            </a:r>
            <a:endParaRPr lang="zh-TW" altLang="en-US" b="1"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a:t>
            </a:fld>
            <a:endParaRPr lang="zh-TW" altLang="en-US"/>
          </a:p>
        </p:txBody>
      </p:sp>
    </p:spTree>
    <p:extLst>
      <p:ext uri="{BB962C8B-B14F-4D97-AF65-F5344CB8AC3E}">
        <p14:creationId xmlns:p14="http://schemas.microsoft.com/office/powerpoint/2010/main" val="1686184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noRot="1" noChangeAspect="1"/>
          </p:cNvSpPr>
          <p:nvPr>
            <p:ph type="sldImg"/>
          </p:nvPr>
        </p:nvSpPr>
        <p:spPr>
          <a:prstGeom prst="rect">
            <a:avLst/>
          </a:prstGeom>
        </p:spPr>
        <p:txBody>
          <a:bodyPr/>
          <a:lstStyle/>
          <a:p>
            <a:endParaRPr/>
          </a:p>
        </p:txBody>
      </p:sp>
      <p:sp>
        <p:nvSpPr>
          <p:cNvPr id="147" name="Shape 147"/>
          <p:cNvSpPr>
            <a:spLocks noGrp="1"/>
          </p:cNvSpPr>
          <p:nvPr>
            <p:ph type="body" sz="quarter" idx="1"/>
          </p:nvPr>
        </p:nvSpPr>
        <p:spPr>
          <a:prstGeom prst="rect">
            <a:avLst/>
          </a:prstGeom>
        </p:spPr>
        <p:txBody>
          <a:bodyPr/>
          <a:lstStyle/>
          <a:p>
            <a:r>
              <a:t>羅笑虎今年七﹒二零被通報全國批評，並被追責。</a:t>
            </a:r>
          </a:p>
        </p:txBody>
      </p:sp>
    </p:spTree>
    <p:extLst>
      <p:ext uri="{BB962C8B-B14F-4D97-AF65-F5344CB8AC3E}">
        <p14:creationId xmlns:p14="http://schemas.microsoft.com/office/powerpoint/2010/main" val="449469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省分地圖：</a:t>
            </a:r>
          </a:p>
          <a:p>
            <a:pPr defTabSz="914400">
              <a:lnSpc>
                <a:spcPct val="100000"/>
              </a:lnSpc>
              <a:defRPr sz="1200">
                <a:latin typeface="Calibri"/>
                <a:ea typeface="Calibri"/>
                <a:cs typeface="Calibri"/>
                <a:sym typeface="Calibri"/>
              </a:defRPr>
            </a:pPr>
            <a:r>
              <a:t>方法與步驟</a:t>
            </a:r>
          </a:p>
          <a:p>
            <a:pPr marL="228600" indent="-228600" defTabSz="914400">
              <a:lnSpc>
                <a:spcPct val="100000"/>
              </a:lnSpc>
              <a:buSzPct val="100000"/>
              <a:buAutoNum type="arabicPeriod"/>
              <a:defRPr sz="1200">
                <a:latin typeface="Calibri"/>
                <a:ea typeface="Calibri"/>
                <a:cs typeface="Calibri"/>
                <a:sym typeface="Calibri"/>
              </a:defRPr>
            </a:pPr>
            <a:r>
              <a:t>使用Google 【圖片】搜尋該【XX省地圖】或【XX省行政地圖】，盡量找字體清楚的、大的</a:t>
            </a:r>
          </a:p>
          <a:p>
            <a:pPr marL="228600" indent="-228600" defTabSz="914400">
              <a:lnSpc>
                <a:spcPct val="100000"/>
              </a:lnSpc>
              <a:buSzPct val="100000"/>
              <a:buAutoNum type="arabicPeriod"/>
              <a:defRPr sz="1200">
                <a:latin typeface="Calibri"/>
                <a:ea typeface="Calibri"/>
                <a:cs typeface="Calibri"/>
                <a:sym typeface="Calibri"/>
              </a:defRPr>
            </a:pPr>
            <a:r>
              <a:t>變更圖片的顏色：到【word】中【】</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8</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a:p>
        </p:txBody>
      </p:sp>
    </p:spTree>
    <p:extLst>
      <p:ext uri="{BB962C8B-B14F-4D97-AF65-F5344CB8AC3E}">
        <p14:creationId xmlns:p14="http://schemas.microsoft.com/office/powerpoint/2010/main" val="1373766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13</a:t>
            </a:fld>
            <a:endParaRPr lang="zh-TW" altLang="en-US"/>
          </a:p>
        </p:txBody>
      </p:sp>
    </p:spTree>
    <p:extLst>
      <p:ext uri="{BB962C8B-B14F-4D97-AF65-F5344CB8AC3E}">
        <p14:creationId xmlns:p14="http://schemas.microsoft.com/office/powerpoint/2010/main" val="2003339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2018/3/10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2018/3/10</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14773" r="28185"/>
          <a:stretch/>
        </p:blipFill>
        <p:spPr bwMode="auto">
          <a:xfrm>
            <a:off x="0" y="115239"/>
            <a:ext cx="5803472" cy="61525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0" y="6268675"/>
            <a:ext cx="9144000" cy="439216"/>
          </a:xfrm>
          <a:prstGeom prst="rect">
            <a:avLst/>
          </a:prstGeom>
          <a:solidFill>
            <a:srgbClr val="FFFF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6" name="矩形 5"/>
          <p:cNvSpPr/>
          <p:nvPr/>
        </p:nvSpPr>
        <p:spPr>
          <a:xfrm>
            <a:off x="0" y="6488282"/>
            <a:ext cx="9144000" cy="404269"/>
          </a:xfrm>
          <a:prstGeom prst="rect">
            <a:avLst/>
          </a:prstGeom>
          <a:solidFill>
            <a:srgbClr val="7030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4" name="矩形 3"/>
          <p:cNvSpPr/>
          <p:nvPr/>
        </p:nvSpPr>
        <p:spPr>
          <a:xfrm>
            <a:off x="5399584" y="2745219"/>
            <a:ext cx="3744416" cy="1728192"/>
          </a:xfrm>
          <a:prstGeom prst="rect">
            <a:avLst/>
          </a:prstGeom>
          <a:solidFill>
            <a:srgbClr val="7030A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smtClean="0">
                <a:solidFill>
                  <a:srgbClr val="FFFF00"/>
                </a:solidFill>
                <a:latin typeface="微軟正黑體" panose="020B0604030504040204" pitchFamily="34" charset="-120"/>
                <a:ea typeface="微軟正黑體" panose="020B0604030504040204" pitchFamily="34" charset="-120"/>
              </a:rPr>
              <a:t>黑龙江</a:t>
            </a:r>
            <a:endParaRPr lang="en-US" altLang="zh-TW" sz="3200" b="1" dirty="0" smtClean="0">
              <a:solidFill>
                <a:srgbClr val="FFFF00"/>
              </a:solidFill>
              <a:latin typeface="微軟正黑體" panose="020B0604030504040204" pitchFamily="34" charset="-120"/>
              <a:ea typeface="微軟正黑體" panose="020B0604030504040204" pitchFamily="34" charset="-120"/>
            </a:endParaRPr>
          </a:p>
          <a:p>
            <a:r>
              <a:rPr lang="en-US" altLang="zh-TW" sz="2800" b="1" dirty="0" smtClean="0">
                <a:solidFill>
                  <a:srgbClr val="FFFF00"/>
                </a:solidFill>
                <a:latin typeface="微軟正黑體" panose="020B0604030504040204" pitchFamily="34" charset="-120"/>
                <a:ea typeface="微軟正黑體" panose="020B0604030504040204" pitchFamily="34" charset="-120"/>
              </a:rPr>
              <a:t>RTC</a:t>
            </a:r>
            <a:r>
              <a:rPr lang="zh-TW" altLang="en-US" sz="2800" b="1" dirty="0" smtClean="0">
                <a:solidFill>
                  <a:srgbClr val="FFFF00"/>
                </a:solidFill>
                <a:latin typeface="微軟正黑體" panose="020B0604030504040204" pitchFamily="34" charset="-120"/>
                <a:ea typeface="微軟正黑體" panose="020B0604030504040204" pitchFamily="34" charset="-120"/>
              </a:rPr>
              <a:t>重点案例</a:t>
            </a:r>
            <a:r>
              <a:rPr lang="zh-CN" altLang="zh-TW" sz="2800" b="1" dirty="0" smtClean="0">
                <a:solidFill>
                  <a:srgbClr val="FFFF00"/>
                </a:solidFill>
                <a:latin typeface="微軟正黑體" panose="020B0604030504040204" pitchFamily="34" charset="-120"/>
                <a:ea typeface="微軟正黑體" panose="020B0604030504040204" pitchFamily="34" charset="-120"/>
              </a:rPr>
              <a:t>参考资料</a:t>
            </a:r>
            <a:endParaRPr lang="en-US" altLang="zh-CN" sz="2800" b="1" dirty="0" smtClean="0">
              <a:solidFill>
                <a:srgbClr val="FFFF00"/>
              </a:solidFill>
              <a:latin typeface="微軟正黑體" panose="020B0604030504040204" pitchFamily="34" charset="-120"/>
              <a:ea typeface="微軟正黑體" panose="020B0604030504040204" pitchFamily="34" charset="-120"/>
            </a:endParaRPr>
          </a:p>
          <a:p>
            <a:r>
              <a:rPr lang="zh-TW" altLang="en-US" sz="2000" b="1" dirty="0" smtClean="0">
                <a:solidFill>
                  <a:schemeClr val="accent6">
                    <a:lumMod val="20000"/>
                    <a:lumOff val="80000"/>
                  </a:schemeClr>
                </a:solidFill>
                <a:latin typeface="微軟正黑體" panose="020B0604030504040204" pitchFamily="34" charset="-120"/>
                <a:ea typeface="微軟正黑體" panose="020B0604030504040204" pitchFamily="34" charset="-120"/>
              </a:rPr>
              <a:t>日期：</a:t>
            </a:r>
            <a:r>
              <a:rPr lang="en-US" altLang="zh-TW" sz="2000" b="1" dirty="0" smtClean="0">
                <a:solidFill>
                  <a:schemeClr val="accent6">
                    <a:lumMod val="20000"/>
                    <a:lumOff val="80000"/>
                  </a:schemeClr>
                </a:solidFill>
                <a:latin typeface="微軟正黑體" panose="020B0604030504040204" pitchFamily="34" charset="-120"/>
                <a:ea typeface="微軟正黑體" panose="020B0604030504040204" pitchFamily="34" charset="-120"/>
              </a:rPr>
              <a:t>2018/03/12(</a:t>
            </a:r>
            <a:r>
              <a:rPr lang="zh-TW" altLang="en-US" sz="2000" b="1" dirty="0">
                <a:solidFill>
                  <a:schemeClr val="accent6">
                    <a:lumMod val="20000"/>
                    <a:lumOff val="80000"/>
                  </a:schemeClr>
                </a:solidFill>
                <a:latin typeface="微軟正黑體" panose="020B0604030504040204" pitchFamily="34" charset="-120"/>
                <a:ea typeface="微軟正黑體" panose="020B0604030504040204" pitchFamily="34" charset="-120"/>
              </a:rPr>
              <a:t>一</a:t>
            </a:r>
            <a:r>
              <a:rPr lang="en-US" altLang="zh-TW" sz="2000" b="1" dirty="0" smtClean="0">
                <a:solidFill>
                  <a:schemeClr val="accent6">
                    <a:lumMod val="20000"/>
                    <a:lumOff val="80000"/>
                  </a:schemeClr>
                </a:solidFill>
                <a:latin typeface="微軟正黑體" panose="020B0604030504040204" pitchFamily="34" charset="-120"/>
                <a:ea typeface="微軟正黑體" panose="020B0604030504040204" pitchFamily="34" charset="-120"/>
              </a:rPr>
              <a:t>)</a:t>
            </a:r>
            <a:endParaRPr lang="en-US" altLang="zh-CN" sz="32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79689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矩形"/>
          <p:cNvSpPr/>
          <p:nvPr/>
        </p:nvSpPr>
        <p:spPr>
          <a:xfrm>
            <a:off x="161394" y="1124744"/>
            <a:ext cx="8772218" cy="4104456"/>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r>
              <a:rPr lang="zh-TW" altLang="en-US" sz="2200" b="1" dirty="0" smtClean="0">
                <a:solidFill>
                  <a:schemeClr val="accent6">
                    <a:lumMod val="75000"/>
                  </a:schemeClr>
                </a:solidFill>
                <a:latin typeface="Microsoft JhengHei" charset="-120"/>
                <a:ea typeface="Microsoft JhengHei" charset="-120"/>
                <a:cs typeface="Microsoft JhengHei" charset="-120"/>
              </a:rPr>
              <a:t>鸡西市</a:t>
            </a:r>
            <a:r>
              <a:rPr lang="zh-TW" altLang="en-US" sz="2200" dirty="0" smtClean="0">
                <a:latin typeface="Microsoft JhengHei" charset="-120"/>
                <a:ea typeface="Microsoft JhengHei" charset="-120"/>
                <a:cs typeface="Microsoft JhengHei" charset="-120"/>
              </a:rPr>
              <a:t>许多官员因迫害法轮功被国际追查，包括</a:t>
            </a:r>
            <a:endParaRPr lang="en-US" altLang="zh-TW" sz="2200" dirty="0" smtClean="0">
              <a:latin typeface="Microsoft JhengHei" charset="-120"/>
              <a:ea typeface="Microsoft JhengHei" charset="-120"/>
              <a:cs typeface="Microsoft JhengHei" charset="-120"/>
            </a:endParaRPr>
          </a:p>
          <a:p>
            <a:endParaRPr lang="en-US" altLang="zh-TW" sz="2200" dirty="0">
              <a:latin typeface="Microsoft JhengHei" charset="-120"/>
              <a:ea typeface="Microsoft JhengHei" charset="-120"/>
              <a:cs typeface="Microsoft JhengHei" charset="-120"/>
            </a:endParaRPr>
          </a:p>
          <a:p>
            <a:r>
              <a:rPr lang="zh-TW" altLang="en-US" sz="2200" b="1" dirty="0" smtClean="0">
                <a:latin typeface="Microsoft JhengHei" charset="-120"/>
                <a:ea typeface="Microsoft JhengHei" charset="-120"/>
                <a:cs typeface="Microsoft JhengHei" charset="-120"/>
              </a:rPr>
              <a:t>历任市委书记： </a:t>
            </a:r>
            <a:r>
              <a:rPr lang="zh-TW" altLang="en-US" sz="2200" dirty="0" smtClean="0">
                <a:latin typeface="Microsoft JhengHei" charset="-120"/>
                <a:ea typeface="Microsoft JhengHei" charset="-120"/>
                <a:cs typeface="Microsoft JhengHei" charset="-120"/>
              </a:rPr>
              <a:t>康志文（现任）、邱玉泉、丁乃今、许兆君</a:t>
            </a:r>
          </a:p>
          <a:p>
            <a:r>
              <a:rPr lang="zh-TW" altLang="en-US" sz="2200" b="1" dirty="0" smtClean="0">
                <a:latin typeface="Microsoft JhengHei" charset="-120"/>
                <a:ea typeface="Microsoft JhengHei" charset="-120"/>
                <a:cs typeface="Microsoft JhengHei" charset="-120"/>
              </a:rPr>
              <a:t>历任市政法委书记：</a:t>
            </a:r>
            <a:r>
              <a:rPr lang="zh-TW" altLang="en-US" sz="2200" dirty="0" smtClean="0">
                <a:latin typeface="Microsoft JhengHei" charset="-120"/>
                <a:ea typeface="Microsoft JhengHei" charset="-120"/>
                <a:cs typeface="Microsoft JhengHei" charset="-120"/>
              </a:rPr>
              <a:t>李海涛、王广跃、徐和祥、李玉刚</a:t>
            </a:r>
          </a:p>
          <a:p>
            <a:r>
              <a:rPr lang="zh-TW" altLang="en-US" sz="2200" b="1" dirty="0" smtClean="0">
                <a:latin typeface="Microsoft JhengHei" charset="-120"/>
                <a:ea typeface="Microsoft JhengHei" charset="-120"/>
                <a:cs typeface="Microsoft JhengHei" charset="-120"/>
              </a:rPr>
              <a:t>历任市委防范办</a:t>
            </a:r>
            <a:r>
              <a:rPr lang="en-US" altLang="zh-TW" sz="2200" b="1" dirty="0" smtClean="0">
                <a:latin typeface="Microsoft JhengHei" charset="-120"/>
                <a:ea typeface="Microsoft JhengHei" charset="-120"/>
                <a:cs typeface="Microsoft JhengHei" charset="-120"/>
              </a:rPr>
              <a:t>(610</a:t>
            </a:r>
            <a:r>
              <a:rPr lang="zh-TW" altLang="en-US" sz="2200" b="1" dirty="0" smtClean="0">
                <a:latin typeface="Microsoft JhengHei" charset="-120"/>
                <a:ea typeface="Microsoft JhengHei" charset="-120"/>
                <a:cs typeface="Microsoft JhengHei" charset="-120"/>
              </a:rPr>
              <a:t>办</a:t>
            </a:r>
            <a:r>
              <a:rPr lang="en-US" altLang="zh-TW" sz="2200" b="1" dirty="0" smtClean="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b="1" dirty="0" smtClean="0">
                <a:latin typeface="Microsoft JhengHei" charset="-120"/>
                <a:ea typeface="Microsoft JhengHei" charset="-120"/>
                <a:cs typeface="Microsoft JhengHei" charset="-120"/>
              </a:rPr>
              <a:t>：</a:t>
            </a:r>
            <a:r>
              <a:rPr lang="zh-TW" altLang="en-US" sz="2200" dirty="0" smtClean="0">
                <a:latin typeface="Microsoft JhengHei" charset="-120"/>
                <a:ea typeface="Microsoft JhengHei" charset="-120"/>
                <a:cs typeface="Microsoft JhengHei" charset="-120"/>
              </a:rPr>
              <a:t>杨大仁、杨伯盛、王会学</a:t>
            </a:r>
            <a:r>
              <a:rPr lang="zh-TW" altLang="en-US" sz="2200" dirty="0">
                <a:latin typeface="Microsoft JhengHei" charset="-120"/>
                <a:ea typeface="Microsoft JhengHei" charset="-120"/>
                <a:cs typeface="Microsoft JhengHei" charset="-120"/>
              </a:rPr>
              <a:t/>
            </a:r>
            <a:br>
              <a:rPr lang="zh-TW" altLang="en-US" sz="2200" dirty="0">
                <a:latin typeface="Microsoft JhengHei" charset="-120"/>
                <a:ea typeface="Microsoft JhengHei" charset="-120"/>
                <a:cs typeface="Microsoft JhengHei" charset="-120"/>
              </a:rPr>
            </a:br>
            <a:endParaRPr lang="zh-TW" altLang="en-US" sz="2200" dirty="0">
              <a:latin typeface="Microsoft JhengHei" charset="-120"/>
              <a:ea typeface="Microsoft JhengHei" charset="-120"/>
              <a:cs typeface="Microsoft JhengHei" charset="-120"/>
            </a:endParaRPr>
          </a:p>
          <a:p>
            <a:r>
              <a:rPr lang="zh-TW" altLang="en-US" sz="2200" b="1" dirty="0" smtClean="0">
                <a:solidFill>
                  <a:srgbClr val="C00000"/>
                </a:solidFill>
                <a:latin typeface="Microsoft JhengHei" charset="-120"/>
                <a:ea typeface="Microsoft JhengHei" charset="-120"/>
                <a:cs typeface="Microsoft JhengHei" charset="-120"/>
              </a:rPr>
              <a:t>恒山区</a:t>
            </a:r>
            <a:r>
              <a:rPr lang="zh-TW" altLang="en-US" sz="2200" b="1" dirty="0" smtClean="0">
                <a:latin typeface="Microsoft JhengHei" charset="-120"/>
                <a:ea typeface="Microsoft JhengHei" charset="-120"/>
                <a:cs typeface="Microsoft JhengHei" charset="-120"/>
              </a:rPr>
              <a:t>历任区政法委书记：</a:t>
            </a:r>
            <a:r>
              <a:rPr lang="zh-TW" altLang="en-US" sz="2200" dirty="0" smtClean="0">
                <a:latin typeface="Microsoft JhengHei" charset="-120"/>
                <a:ea typeface="Microsoft JhengHei" charset="-120"/>
                <a:cs typeface="Microsoft JhengHei" charset="-120"/>
              </a:rPr>
              <a:t>金辉善、曹刘军、朱庆林</a:t>
            </a:r>
          </a:p>
          <a:p>
            <a:endParaRPr lang="zh-TW" altLang="en-US" sz="2200" dirty="0">
              <a:latin typeface="Microsoft JhengHei" charset="-120"/>
              <a:ea typeface="Microsoft JhengHei" charset="-120"/>
              <a:cs typeface="Microsoft JhengHei" charset="-120"/>
            </a:endParaRPr>
          </a:p>
          <a:p>
            <a:r>
              <a:rPr lang="zh-TW" altLang="en-US" sz="2200" b="1" dirty="0">
                <a:solidFill>
                  <a:srgbClr val="C00000"/>
                </a:solidFill>
                <a:latin typeface="Microsoft JhengHei" charset="-120"/>
                <a:ea typeface="Microsoft JhengHei" charset="-120"/>
                <a:cs typeface="Microsoft JhengHei" charset="-120"/>
              </a:rPr>
              <a:t>虎林</a:t>
            </a:r>
            <a:r>
              <a:rPr lang="zh-TW" altLang="en-US" sz="2200" b="1" dirty="0" smtClean="0">
                <a:solidFill>
                  <a:srgbClr val="C00000"/>
                </a:solidFill>
                <a:latin typeface="Microsoft JhengHei" charset="-120"/>
                <a:ea typeface="Microsoft JhengHei" charset="-120"/>
                <a:cs typeface="Microsoft JhengHei" charset="-120"/>
              </a:rPr>
              <a:t>市</a:t>
            </a:r>
            <a:r>
              <a:rPr lang="zh-TW" altLang="en-US" sz="2200" b="1" dirty="0" smtClean="0">
                <a:latin typeface="Microsoft JhengHei" charset="-120"/>
                <a:ea typeface="Microsoft JhengHei" charset="-120"/>
                <a:cs typeface="Microsoft JhengHei" charset="-120"/>
              </a:rPr>
              <a:t>历任市政法委书记：</a:t>
            </a:r>
            <a:r>
              <a:rPr lang="zh-TW" altLang="en-US" sz="2200" dirty="0" smtClean="0">
                <a:latin typeface="Microsoft JhengHei" charset="-120"/>
                <a:ea typeface="Microsoft JhengHei" charset="-120"/>
                <a:cs typeface="Microsoft JhengHei" charset="-120"/>
              </a:rPr>
              <a:t>宋涛、胡明</a:t>
            </a:r>
          </a:p>
          <a:p>
            <a:r>
              <a:rPr lang="zh-TW" altLang="en-US" sz="2200" b="1" dirty="0" smtClean="0">
                <a:latin typeface="Microsoft JhengHei" charset="-120"/>
                <a:ea typeface="Microsoft JhengHei" charset="-120"/>
                <a:cs typeface="Microsoft JhengHei" charset="-120"/>
              </a:rPr>
              <a:t>虎林市原市委防范办</a:t>
            </a:r>
            <a:r>
              <a:rPr lang="en-US" altLang="zh-TW" sz="2200" b="1" dirty="0" smtClean="0">
                <a:latin typeface="Microsoft JhengHei" charset="-120"/>
                <a:ea typeface="Microsoft JhengHei" charset="-120"/>
                <a:cs typeface="Microsoft JhengHei" charset="-120"/>
              </a:rPr>
              <a:t>(610</a:t>
            </a:r>
            <a:r>
              <a:rPr lang="zh-TW" altLang="en-US" sz="2200" b="1" dirty="0" smtClean="0">
                <a:latin typeface="Microsoft JhengHei" charset="-120"/>
                <a:ea typeface="Microsoft JhengHei" charset="-120"/>
                <a:cs typeface="Microsoft JhengHei" charset="-120"/>
              </a:rPr>
              <a:t>办</a:t>
            </a:r>
            <a:r>
              <a:rPr lang="en-US" altLang="zh-TW" sz="2200" b="1" dirty="0" smtClean="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b="1" dirty="0" smtClean="0">
                <a:latin typeface="Microsoft JhengHei" charset="-120"/>
                <a:ea typeface="Microsoft JhengHei" charset="-120"/>
                <a:cs typeface="Microsoft JhengHei" charset="-120"/>
              </a:rPr>
              <a:t>：</a:t>
            </a:r>
            <a:r>
              <a:rPr lang="zh-TW" altLang="en-US" sz="2200" dirty="0" smtClean="0">
                <a:latin typeface="Microsoft JhengHei" charset="-120"/>
                <a:ea typeface="Microsoft JhengHei" charset="-120"/>
                <a:cs typeface="Microsoft JhengHei" charset="-120"/>
              </a:rPr>
              <a:t>张惠敏</a:t>
            </a:r>
            <a:r>
              <a:rPr lang="en-US" altLang="zh-TW" sz="2200" dirty="0" smtClean="0">
                <a:latin typeface="Microsoft JhengHei" charset="-120"/>
                <a:ea typeface="Microsoft JhengHei" charset="-120"/>
                <a:cs typeface="Microsoft JhengHei" charset="-120"/>
              </a:rPr>
              <a:t>(</a:t>
            </a:r>
            <a:r>
              <a:rPr lang="zh-TW" altLang="en-US" sz="2200" dirty="0">
                <a:latin typeface="Microsoft JhengHei" charset="-120"/>
                <a:ea typeface="Microsoft JhengHei" charset="-120"/>
                <a:cs typeface="Microsoft JhengHei" charset="-120"/>
              </a:rPr>
              <a:t>音</a:t>
            </a:r>
            <a:r>
              <a:rPr lang="en-US" altLang="zh-TW" sz="2200" dirty="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
        <p:nvSpPr>
          <p:cNvPr id="208" name="矩形 6"/>
          <p:cNvSpPr/>
          <p:nvPr/>
        </p:nvSpPr>
        <p:spPr>
          <a:xfrm>
            <a:off x="177993" y="5571028"/>
            <a:ext cx="8774612" cy="830993"/>
          </a:xfrm>
          <a:prstGeom prst="rect">
            <a:avLst/>
          </a:prstGeom>
          <a:ln w="12700">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黑龙江省</a:t>
            </a:r>
            <a:r>
              <a:rPr smtClean="0"/>
              <a:t>有</a:t>
            </a:r>
            <a:r>
              <a:rPr b="1" dirty="0" smtClean="0">
                <a:solidFill>
                  <a:srgbClr val="C00000"/>
                </a:solidFill>
              </a:rPr>
              <a:t>7</a:t>
            </a:r>
            <a:r>
              <a:rPr lang="en-US" b="1" dirty="0" smtClean="0">
                <a:solidFill>
                  <a:srgbClr val="C00000"/>
                </a:solidFill>
              </a:rPr>
              <a:t>,</a:t>
            </a:r>
            <a:r>
              <a:rPr b="1" dirty="0" smtClean="0">
                <a:solidFill>
                  <a:srgbClr val="C00000"/>
                </a:solidFill>
              </a:rPr>
              <a:t>1</a:t>
            </a:r>
            <a:r>
              <a:rPr lang="en-US" b="1" smtClean="0">
                <a:solidFill>
                  <a:srgbClr val="C00000"/>
                </a:solidFill>
              </a:rPr>
              <a:t>39</a:t>
            </a:r>
            <a:r>
              <a:rPr b="1" smtClean="0">
                <a:solidFill>
                  <a:srgbClr val="C00000"/>
                </a:solidFill>
              </a:rPr>
              <a:t>人</a:t>
            </a:r>
            <a:r>
              <a:rPr smtClean="0"/>
              <a:t>的公检法司、教育界、媒体界等人员因迫害法轮功学员，被海外组织“追查国际”立案追查</a:t>
            </a:r>
            <a:endParaRPr dirty="0"/>
          </a:p>
        </p:txBody>
      </p:sp>
      <p:grpSp>
        <p:nvGrpSpPr>
          <p:cNvPr id="211" name="矩形 7"/>
          <p:cNvGrpSpPr/>
          <p:nvPr/>
        </p:nvGrpSpPr>
        <p:grpSpPr>
          <a:xfrm>
            <a:off x="-4" y="2060"/>
            <a:ext cx="9130606" cy="762648"/>
            <a:chOff x="-1" y="-1"/>
            <a:chExt cx="9130604" cy="762646"/>
          </a:xfrm>
        </p:grpSpPr>
        <p:sp>
          <p:nvSpPr>
            <p:cNvPr id="209" name="矩形"/>
            <p:cNvSpPr/>
            <p:nvPr/>
          </p:nvSpPr>
          <p:spPr>
            <a:xfrm>
              <a:off x="-1" y="-1"/>
              <a:ext cx="9130604" cy="762646"/>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10" name="7-2. 青島市"/>
            <p:cNvSpPr txBox="1"/>
            <p:nvPr/>
          </p:nvSpPr>
          <p:spPr>
            <a:xfrm>
              <a:off x="-1" y="88938"/>
              <a:ext cx="9130604" cy="584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6</a:t>
              </a:r>
              <a:r>
                <a:rPr dirty="0" smtClean="0"/>
                <a:t>-</a:t>
              </a:r>
              <a:r>
                <a:rPr lang="en-US" dirty="0" smtClean="0"/>
                <a:t>3</a:t>
              </a:r>
              <a:r>
                <a:rPr dirty="0" smtClean="0"/>
                <a:t>. </a:t>
              </a:r>
              <a:r>
                <a:rPr dirty="0" err="1" smtClean="0"/>
                <a:t>鸡西市</a:t>
              </a:r>
              <a:endParaRPr dirty="0"/>
            </a:p>
          </p:txBody>
        </p:sp>
      </p:grpSp>
      <p:grpSp>
        <p:nvGrpSpPr>
          <p:cNvPr id="214" name="矩形 8"/>
          <p:cNvGrpSpPr/>
          <p:nvPr/>
        </p:nvGrpSpPr>
        <p:grpSpPr>
          <a:xfrm>
            <a:off x="7308304" y="41104"/>
            <a:ext cx="1691165" cy="684559"/>
            <a:chOff x="0" y="0"/>
            <a:chExt cx="1691164" cy="684557"/>
          </a:xfrm>
        </p:grpSpPr>
        <p:sp>
          <p:nvSpPr>
            <p:cNvPr id="212" name="矩形"/>
            <p:cNvSpPr/>
            <p:nvPr/>
          </p:nvSpPr>
          <p:spPr>
            <a:xfrm>
              <a:off x="-1" y="-1"/>
              <a:ext cx="1691166" cy="684559"/>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13" name="追查2"/>
            <p:cNvSpPr txBox="1"/>
            <p:nvPr/>
          </p:nvSpPr>
          <p:spPr>
            <a:xfrm>
              <a:off x="-1" y="42557"/>
              <a:ext cx="1691166" cy="5994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lgn="ctr">
                <a:defRPr sz="2800" b="1">
                  <a:solidFill>
                    <a:srgbClr val="0070C0"/>
                  </a:solidFill>
                  <a:latin typeface="微軟正黑體"/>
                  <a:ea typeface="微軟正黑體"/>
                  <a:cs typeface="微軟正黑體"/>
                  <a:sym typeface="微軟正黑體"/>
                </a:defRPr>
              </a:pPr>
              <a:r>
                <a:t>追查1&amp;2</a:t>
              </a:r>
            </a:p>
          </p:txBody>
        </p:sp>
      </p:grpSp>
    </p:spTree>
    <p:extLst>
      <p:ext uri="{BB962C8B-B14F-4D97-AF65-F5344CB8AC3E}">
        <p14:creationId xmlns:p14="http://schemas.microsoft.com/office/powerpoint/2010/main" val="1818334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6-4</a:t>
              </a:r>
              <a:r>
                <a:rPr dirty="0" smtClean="0"/>
                <a:t>. </a:t>
              </a:r>
              <a:r>
                <a:rPr lang="zh-TW" altLang="en-US" dirty="0" smtClean="0"/>
                <a:t>鸡西</a:t>
              </a:r>
              <a:r>
                <a:rPr dirty="0" smtClean="0"/>
                <a:t>市</a:t>
              </a:r>
              <a:endParaRPr dirty="0"/>
            </a:p>
          </p:txBody>
        </p:sp>
      </p:grpSp>
      <p:grpSp>
        <p:nvGrpSpPr>
          <p:cNvPr id="273" name="矩形 6"/>
          <p:cNvGrpSpPr/>
          <p:nvPr/>
        </p:nvGrpSpPr>
        <p:grpSpPr>
          <a:xfrm>
            <a:off x="6588224" y="100431"/>
            <a:ext cx="2424008" cy="648075"/>
            <a:chOff x="0" y="77283"/>
            <a:chExt cx="1631919"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78155"/>
              <a:ext cx="1631919" cy="646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smtClean="0"/>
                <a:t>1&amp;2</a:t>
              </a:r>
            </a:p>
          </p:txBody>
        </p:sp>
      </p:grpSp>
      <p:sp>
        <p:nvSpPr>
          <p:cNvPr id="2" name="Rectangle 1"/>
          <p:cNvSpPr/>
          <p:nvPr/>
        </p:nvSpPr>
        <p:spPr>
          <a:xfrm>
            <a:off x="131768" y="908720"/>
            <a:ext cx="8904728" cy="178510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原鸡西市恒山区公安分局副局长，</a:t>
            </a:r>
            <a:r>
              <a:rPr lang="zh-TW" altLang="en-US" sz="2000" b="1" smtClean="0">
                <a:solidFill>
                  <a:srgbClr val="00B050"/>
                </a:solidFill>
                <a:latin typeface="Microsoft JhengHei" charset="-120"/>
                <a:ea typeface="Microsoft JhengHei" charset="-120"/>
                <a:cs typeface="Microsoft JhengHei" charset="-120"/>
              </a:rPr>
              <a:t>孙孟山</a:t>
            </a:r>
            <a:r>
              <a:rPr lang="zh-TW" altLang="en-US" sz="2000" b="1" smtClean="0">
                <a:solidFill>
                  <a:srgbClr val="0000FF"/>
                </a:solidFill>
                <a:latin typeface="Microsoft JhengHei" charset="-120"/>
                <a:ea typeface="Microsoft JhengHei" charset="-120"/>
                <a:cs typeface="Microsoft JhengHei" charset="-120"/>
              </a:rPr>
              <a:t>，</a:t>
            </a:r>
            <a:r>
              <a:rPr lang="zh-TW" altLang="en-US" sz="2000" b="1" dirty="0" smtClean="0">
                <a:solidFill>
                  <a:srgbClr val="FF0000"/>
                </a:solidFill>
                <a:latin typeface="Microsoft JhengHei" charset="-120"/>
                <a:ea typeface="Microsoft JhengHei" charset="-120"/>
                <a:cs typeface="Microsoft JhengHei" charset="-120"/>
              </a:rPr>
              <a:t>罹患</a:t>
            </a:r>
            <a:r>
              <a:rPr lang="zh-TW" altLang="en-US" sz="2000" b="1" smtClean="0">
                <a:solidFill>
                  <a:srgbClr val="FF0000"/>
                </a:solidFill>
                <a:latin typeface="Microsoft JhengHei" charset="-120"/>
                <a:ea typeface="Microsoft JhengHei" charset="-120"/>
                <a:cs typeface="Microsoft JhengHei" charset="-120"/>
              </a:rPr>
              <a:t>喉癌</a:t>
            </a:r>
            <a:r>
              <a:rPr lang="en-US" altLang="zh-TW" b="1" smtClean="0">
                <a:solidFill>
                  <a:srgbClr val="660066"/>
                </a:solidFill>
                <a:latin typeface="Microsoft JhengHei" charset="-120"/>
                <a:ea typeface="Microsoft JhengHei" charset="-120"/>
                <a:cs typeface="Microsoft JhengHei" charset="-120"/>
              </a:rPr>
              <a:t>【</a:t>
            </a:r>
            <a:r>
              <a:rPr lang="zh-TW" altLang="en-US" b="1" smtClean="0">
                <a:solidFill>
                  <a:srgbClr val="660066"/>
                </a:solidFill>
                <a:latin typeface="Microsoft JhengHei" charset="-120"/>
                <a:ea typeface="Microsoft JhengHei" charset="-120"/>
                <a:cs typeface="Microsoft JhengHei" charset="-120"/>
              </a:rPr>
              <a:t>明慧网</a:t>
            </a:r>
            <a:r>
              <a:rPr lang="en-US" altLang="zh-TW" b="1" smtClean="0">
                <a:solidFill>
                  <a:srgbClr val="660066"/>
                </a:solidFill>
                <a:latin typeface="Microsoft JhengHei" charset="-120"/>
                <a:ea typeface="Microsoft JhengHei" charset="-120"/>
                <a:cs typeface="Microsoft JhengHei" charset="-120"/>
              </a:rPr>
              <a:t>2008</a:t>
            </a:r>
            <a:r>
              <a:rPr lang="zh-TW" altLang="en-US" b="1" dirty="0" smtClean="0">
                <a:solidFill>
                  <a:srgbClr val="660066"/>
                </a:solidFill>
                <a:latin typeface="Microsoft JhengHei" charset="-120"/>
                <a:ea typeface="Microsoft JhengHei" charset="-120"/>
                <a:cs typeface="Microsoft JhengHei" charset="-120"/>
              </a:rPr>
              <a:t>年</a:t>
            </a:r>
            <a:r>
              <a:rPr lang="en-US" altLang="zh-TW" b="1" dirty="0">
                <a:solidFill>
                  <a:srgbClr val="660066"/>
                </a:solidFill>
                <a:latin typeface="Microsoft JhengHei" charset="-120"/>
                <a:ea typeface="Microsoft JhengHei" charset="-120"/>
                <a:cs typeface="Microsoft JhengHei" charset="-120"/>
              </a:rPr>
              <a:t>9</a:t>
            </a:r>
            <a:r>
              <a:rPr lang="zh-TW" altLang="en-US" b="1" dirty="0" smtClean="0">
                <a:solidFill>
                  <a:srgbClr val="660066"/>
                </a:solidFill>
                <a:latin typeface="Microsoft JhengHei" charset="-120"/>
                <a:ea typeface="Microsoft JhengHei" charset="-120"/>
                <a:cs typeface="Microsoft JhengHei" charset="-120"/>
              </a:rPr>
              <a:t>月</a:t>
            </a:r>
            <a:r>
              <a:rPr lang="en-US" altLang="zh-TW" b="1" dirty="0">
                <a:solidFill>
                  <a:srgbClr val="660066"/>
                </a:solidFill>
                <a:latin typeface="Microsoft JhengHei" charset="-120"/>
                <a:ea typeface="Microsoft JhengHei" charset="-120"/>
                <a:cs typeface="Microsoft JhengHei" charset="-120"/>
              </a:rPr>
              <a:t>8</a:t>
            </a:r>
            <a:r>
              <a:rPr lang="zh-TW" altLang="en-US" b="1" dirty="0" smtClean="0">
                <a:solidFill>
                  <a:srgbClr val="660066"/>
                </a:solidFill>
                <a:latin typeface="Microsoft JhengHei" charset="-120"/>
                <a:ea typeface="Microsoft JhengHei" charset="-120"/>
                <a:cs typeface="Microsoft JhengHei" charset="-120"/>
              </a:rPr>
              <a:t>日</a:t>
            </a:r>
            <a:r>
              <a:rPr lang="en-US" altLang="zh-TW" b="1" dirty="0" smtClean="0">
                <a:solidFill>
                  <a:srgbClr val="660066"/>
                </a:solidFill>
                <a:latin typeface="Microsoft JhengHei" charset="-120"/>
                <a:ea typeface="Microsoft JhengHei" charset="-120"/>
                <a:cs typeface="Microsoft JhengHei" charset="-120"/>
              </a:rPr>
              <a:t>】</a:t>
            </a:r>
          </a:p>
          <a:p>
            <a:endParaRPr lang="en-US" altLang="zh-TW" dirty="0" smtClean="0">
              <a:latin typeface="Microsoft JhengHei" charset="-120"/>
              <a:ea typeface="Microsoft JhengHei" charset="-120"/>
              <a:cs typeface="Microsoft JhengHei" charset="-120"/>
            </a:endParaRPr>
          </a:p>
          <a:p>
            <a:pPr fontAlgn="base"/>
            <a:r>
              <a:rPr lang="zh-TW" altLang="en-US" smtClean="0">
                <a:solidFill>
                  <a:srgbClr val="00B050"/>
                </a:solidFill>
                <a:latin typeface="Microsoft JhengHei" charset="-120"/>
                <a:ea typeface="Microsoft JhengHei" charset="-120"/>
                <a:cs typeface="Microsoft JhengHei" charset="-120"/>
              </a:rPr>
              <a:t>孙孟山</a:t>
            </a:r>
            <a:r>
              <a:rPr lang="zh-TW" altLang="en-US" smtClean="0">
                <a:solidFill>
                  <a:srgbClr val="202020"/>
                </a:solidFill>
                <a:latin typeface="Microsoft JhengHei" charset="-120"/>
                <a:ea typeface="Microsoft JhengHei" charset="-120"/>
                <a:cs typeface="Microsoft JhengHei" charset="-120"/>
              </a:rPr>
              <a:t>，</a:t>
            </a:r>
            <a:r>
              <a:rPr lang="zh-TW" altLang="en-US" dirty="0">
                <a:solidFill>
                  <a:srgbClr val="202020"/>
                </a:solidFill>
                <a:latin typeface="Microsoft JhengHei" charset="-120"/>
                <a:ea typeface="Microsoft JhengHei" charset="-120"/>
                <a:cs typeface="Microsoft JhengHei" charset="-120"/>
              </a:rPr>
              <a:t>男</a:t>
            </a:r>
            <a:r>
              <a:rPr lang="zh-TW" altLang="en-US" smtClean="0">
                <a:solidFill>
                  <a:srgbClr val="202020"/>
                </a:solidFill>
                <a:latin typeface="Microsoft JhengHei" charset="-120"/>
                <a:ea typeface="Microsoft JhengHei" charset="-120"/>
                <a:cs typeface="Microsoft JhengHei" charset="-120"/>
              </a:rPr>
              <a:t>，</a:t>
            </a:r>
            <a:r>
              <a:rPr lang="en-US" altLang="zh-TW" smtClean="0">
                <a:solidFill>
                  <a:srgbClr val="202020"/>
                </a:solidFill>
                <a:latin typeface="Microsoft JhengHei" charset="-120"/>
                <a:ea typeface="Microsoft JhengHei" charset="-120"/>
                <a:cs typeface="Microsoft JhengHei" charset="-120"/>
              </a:rPr>
              <a:t>55</a:t>
            </a:r>
            <a:r>
              <a:rPr lang="zh-TW" altLang="en-US" smtClean="0">
                <a:solidFill>
                  <a:srgbClr val="202020"/>
                </a:solidFill>
                <a:latin typeface="Microsoft JhengHei" charset="-120"/>
                <a:ea typeface="Microsoft JhengHei" charset="-120"/>
                <a:cs typeface="Microsoft JhengHei" charset="-120"/>
              </a:rPr>
              <a:t>岁，鸡西市恒山区公安分局副局长，主抓迫害法轮功，</a:t>
            </a:r>
            <a:endParaRPr lang="en-US" altLang="zh-TW" dirty="0" smtClean="0">
              <a:solidFill>
                <a:srgbClr val="202020"/>
              </a:solidFill>
              <a:latin typeface="Microsoft JhengHei" charset="-120"/>
              <a:ea typeface="Microsoft JhengHei" charset="-120"/>
              <a:cs typeface="Microsoft JhengHei" charset="-120"/>
            </a:endParaRPr>
          </a:p>
          <a:p>
            <a:pPr fontAlgn="base"/>
            <a:r>
              <a:rPr lang="zh-TW" altLang="en-US" smtClean="0">
                <a:solidFill>
                  <a:srgbClr val="202020"/>
                </a:solidFill>
                <a:latin typeface="Microsoft JhengHei" charset="-120"/>
                <a:ea typeface="Microsoft JhengHei" charset="-120"/>
                <a:cs typeface="Microsoft JhengHei" charset="-120"/>
              </a:rPr>
              <a:t>在其任职期间，拒听真相，对邪令</a:t>
            </a:r>
            <a:r>
              <a:rPr lang="zh-TW" altLang="en-US" dirty="0">
                <a:solidFill>
                  <a:srgbClr val="202020"/>
                </a:solidFill>
                <a:latin typeface="Microsoft JhengHei" charset="-120"/>
                <a:ea typeface="Microsoft JhengHei" charset="-120"/>
                <a:cs typeface="Microsoft JhengHei" charset="-120"/>
              </a:rPr>
              <a:t>是有令</a:t>
            </a:r>
            <a:r>
              <a:rPr lang="zh-TW" altLang="en-US">
                <a:solidFill>
                  <a:srgbClr val="202020"/>
                </a:solidFill>
                <a:latin typeface="Microsoft JhengHei" charset="-120"/>
                <a:ea typeface="Microsoft JhengHei" charset="-120"/>
                <a:cs typeface="Microsoft JhengHei" charset="-120"/>
              </a:rPr>
              <a:t>即</a:t>
            </a:r>
            <a:r>
              <a:rPr lang="zh-TW" altLang="en-US" smtClean="0">
                <a:solidFill>
                  <a:srgbClr val="202020"/>
                </a:solidFill>
                <a:latin typeface="Microsoft JhengHei" charset="-120"/>
                <a:ea typeface="Microsoft JhengHei" charset="-120"/>
                <a:cs typeface="Microsoft JhengHei" charset="-120"/>
              </a:rPr>
              <a:t>行，刑讯逼供、酷刑折磨、跟踪监控、迫害致死、致伤者多人，至今仍然在监狱非法关押的还有六人，最长刑期十多年。</a:t>
            </a:r>
            <a:endParaRPr lang="en-US" altLang="zh-TW" dirty="0" smtClean="0">
              <a:solidFill>
                <a:srgbClr val="202020"/>
              </a:solidFill>
              <a:latin typeface="Microsoft JhengHei" charset="-120"/>
              <a:ea typeface="Microsoft JhengHei" charset="-120"/>
              <a:cs typeface="Microsoft JhengHei" charset="-120"/>
            </a:endParaRPr>
          </a:p>
          <a:p>
            <a:pPr fontAlgn="base"/>
            <a:r>
              <a:rPr lang="zh-TW" altLang="en-US" smtClean="0">
                <a:solidFill>
                  <a:srgbClr val="202020"/>
                </a:solidFill>
                <a:latin typeface="Microsoft JhengHei" charset="-120"/>
                <a:ea typeface="Microsoft JhengHei" charset="-120"/>
                <a:cs typeface="Microsoft JhengHei" charset="-120"/>
              </a:rPr>
              <a:t>孙孟山在</a:t>
            </a:r>
            <a:r>
              <a:rPr lang="en-US" altLang="zh-TW" smtClean="0">
                <a:solidFill>
                  <a:srgbClr val="202020"/>
                </a:solidFill>
                <a:latin typeface="Microsoft JhengHei" charset="-120"/>
                <a:ea typeface="Microsoft JhengHei" charset="-120"/>
                <a:cs typeface="Microsoft JhengHei" charset="-120"/>
              </a:rPr>
              <a:t>2005</a:t>
            </a:r>
            <a:r>
              <a:rPr lang="zh-TW" altLang="en-US" dirty="0" smtClean="0">
                <a:solidFill>
                  <a:srgbClr val="202020"/>
                </a:solidFill>
                <a:latin typeface="Microsoft JhengHei" charset="-120"/>
                <a:ea typeface="Microsoft JhengHei" charset="-120"/>
                <a:cs typeface="Microsoft JhengHei" charset="-120"/>
              </a:rPr>
              <a:t>年</a:t>
            </a:r>
            <a:r>
              <a:rPr lang="zh-TW" altLang="en-US">
                <a:solidFill>
                  <a:srgbClr val="202020"/>
                </a:solidFill>
                <a:latin typeface="Microsoft JhengHei" charset="-120"/>
                <a:ea typeface="Microsoft JhengHei" charset="-120"/>
                <a:cs typeface="Microsoft JhengHei" charset="-120"/>
              </a:rPr>
              <a:t>得了</a:t>
            </a:r>
            <a:r>
              <a:rPr lang="zh-TW" altLang="en-US" smtClean="0">
                <a:solidFill>
                  <a:srgbClr val="FF0000"/>
                </a:solidFill>
                <a:latin typeface="Microsoft JhengHei" charset="-120"/>
                <a:ea typeface="Microsoft JhengHei" charset="-120"/>
                <a:cs typeface="Microsoft JhengHei" charset="-120"/>
              </a:rPr>
              <a:t>喉癌</a:t>
            </a:r>
            <a:r>
              <a:rPr lang="zh-TW" altLang="en-US" smtClean="0">
                <a:solidFill>
                  <a:srgbClr val="202020"/>
                </a:solidFill>
                <a:latin typeface="Microsoft JhengHei" charset="-120"/>
                <a:ea typeface="Microsoft JhengHei" charset="-120"/>
                <a:cs typeface="Microsoft JhengHei" charset="-120"/>
              </a:rPr>
              <a:t>，常年在外重金医治没有甚么效果，长期遭受病魔的折磨。</a:t>
            </a:r>
            <a:endParaRPr lang="zh-TW" altLang="en-US" dirty="0">
              <a:solidFill>
                <a:srgbClr val="202020"/>
              </a:solidFill>
              <a:latin typeface="Microsoft JhengHei" charset="-120"/>
              <a:ea typeface="Microsoft JhengHei" charset="-120"/>
              <a:cs typeface="Microsoft JhengHei" charset="-120"/>
            </a:endParaRPr>
          </a:p>
        </p:txBody>
      </p:sp>
      <p:sp>
        <p:nvSpPr>
          <p:cNvPr id="11" name="Rectangle 1"/>
          <p:cNvSpPr/>
          <p:nvPr/>
        </p:nvSpPr>
        <p:spPr>
          <a:xfrm>
            <a:off x="131768" y="2780928"/>
            <a:ext cx="8904728" cy="150810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原鸡西市恒山矿东山派出所副所长，</a:t>
            </a:r>
            <a:r>
              <a:rPr lang="zh-TW" altLang="en-US" sz="2000" b="1" smtClean="0">
                <a:solidFill>
                  <a:srgbClr val="00B050"/>
                </a:solidFill>
                <a:latin typeface="Microsoft JhengHei" charset="-120"/>
                <a:ea typeface="Microsoft JhengHei" charset="-120"/>
                <a:cs typeface="Microsoft JhengHei" charset="-120"/>
              </a:rPr>
              <a:t>于宝山</a:t>
            </a:r>
            <a:r>
              <a:rPr lang="zh-TW" altLang="en-US" sz="2000" b="1" smtClean="0">
                <a:solidFill>
                  <a:srgbClr val="0000FF"/>
                </a:solidFill>
                <a:latin typeface="Microsoft JhengHei" charset="-120"/>
                <a:ea typeface="Microsoft JhengHei" charset="-120"/>
                <a:cs typeface="Microsoft JhengHei" charset="-120"/>
              </a:rPr>
              <a:t>，</a:t>
            </a:r>
            <a:r>
              <a:rPr lang="zh-TW" altLang="en-US" sz="2000" b="1" dirty="0" smtClean="0">
                <a:solidFill>
                  <a:srgbClr val="FF0000"/>
                </a:solidFill>
                <a:latin typeface="Microsoft JhengHei" charset="-120"/>
                <a:ea typeface="Microsoft JhengHei" charset="-120"/>
                <a:cs typeface="Microsoft JhengHei" charset="-120"/>
              </a:rPr>
              <a:t>殃及</a:t>
            </a:r>
            <a:r>
              <a:rPr lang="zh-TW" altLang="en-US" sz="2000" b="1" smtClean="0">
                <a:solidFill>
                  <a:srgbClr val="FF0000"/>
                </a:solidFill>
                <a:latin typeface="Microsoft JhengHei" charset="-120"/>
                <a:ea typeface="Microsoft JhengHei" charset="-120"/>
                <a:cs typeface="Microsoft JhengHei" charset="-120"/>
              </a:rPr>
              <a:t>家人</a:t>
            </a:r>
            <a:r>
              <a:rPr lang="en-US" altLang="zh-TW" b="1" smtClean="0">
                <a:solidFill>
                  <a:srgbClr val="660066"/>
                </a:solidFill>
                <a:latin typeface="Microsoft JhengHei" charset="-120"/>
                <a:ea typeface="Microsoft JhengHei" charset="-120"/>
                <a:cs typeface="Microsoft JhengHei" charset="-120"/>
              </a:rPr>
              <a:t>【</a:t>
            </a:r>
            <a:r>
              <a:rPr lang="zh-TW" altLang="en-US" b="1" smtClean="0">
                <a:solidFill>
                  <a:srgbClr val="660066"/>
                </a:solidFill>
                <a:latin typeface="Microsoft JhengHei" charset="-120"/>
                <a:ea typeface="Microsoft JhengHei" charset="-120"/>
                <a:cs typeface="Microsoft JhengHei" charset="-120"/>
              </a:rPr>
              <a:t>明慧网</a:t>
            </a:r>
            <a:r>
              <a:rPr lang="en-US" altLang="zh-TW" b="1" smtClean="0">
                <a:solidFill>
                  <a:srgbClr val="660066"/>
                </a:solidFill>
                <a:latin typeface="Microsoft JhengHei" charset="-120"/>
                <a:ea typeface="Microsoft JhengHei" charset="-120"/>
                <a:cs typeface="Microsoft JhengHei" charset="-120"/>
              </a:rPr>
              <a:t>2008</a:t>
            </a:r>
            <a:r>
              <a:rPr lang="zh-TW" altLang="en-US" b="1" dirty="0" smtClean="0">
                <a:solidFill>
                  <a:srgbClr val="660066"/>
                </a:solidFill>
                <a:latin typeface="Microsoft JhengHei" charset="-120"/>
                <a:ea typeface="Microsoft JhengHei" charset="-120"/>
                <a:cs typeface="Microsoft JhengHei" charset="-120"/>
              </a:rPr>
              <a:t>年</a:t>
            </a:r>
            <a:r>
              <a:rPr lang="en-US" altLang="zh-TW" b="1" dirty="0">
                <a:solidFill>
                  <a:srgbClr val="660066"/>
                </a:solidFill>
                <a:latin typeface="Microsoft JhengHei" charset="-120"/>
                <a:ea typeface="Microsoft JhengHei" charset="-120"/>
                <a:cs typeface="Microsoft JhengHei" charset="-120"/>
              </a:rPr>
              <a:t>9</a:t>
            </a:r>
            <a:r>
              <a:rPr lang="zh-TW" altLang="en-US" b="1" dirty="0" smtClean="0">
                <a:solidFill>
                  <a:srgbClr val="660066"/>
                </a:solidFill>
                <a:latin typeface="Microsoft JhengHei" charset="-120"/>
                <a:ea typeface="Microsoft JhengHei" charset="-120"/>
                <a:cs typeface="Microsoft JhengHei" charset="-120"/>
              </a:rPr>
              <a:t>月</a:t>
            </a:r>
            <a:r>
              <a:rPr lang="en-US" altLang="zh-TW" b="1" dirty="0">
                <a:solidFill>
                  <a:srgbClr val="660066"/>
                </a:solidFill>
                <a:latin typeface="Microsoft JhengHei" charset="-120"/>
                <a:ea typeface="Microsoft JhengHei" charset="-120"/>
                <a:cs typeface="Microsoft JhengHei" charset="-120"/>
              </a:rPr>
              <a:t>8</a:t>
            </a:r>
            <a:r>
              <a:rPr lang="zh-TW" altLang="en-US" b="1" dirty="0" smtClean="0">
                <a:solidFill>
                  <a:srgbClr val="660066"/>
                </a:solidFill>
                <a:latin typeface="Microsoft JhengHei" charset="-120"/>
                <a:ea typeface="Microsoft JhengHei" charset="-120"/>
                <a:cs typeface="Microsoft JhengHei" charset="-120"/>
              </a:rPr>
              <a:t>日</a:t>
            </a:r>
            <a:r>
              <a:rPr lang="en-US" altLang="zh-TW" b="1" dirty="0" smtClean="0">
                <a:solidFill>
                  <a:srgbClr val="660066"/>
                </a:solidFill>
                <a:latin typeface="Microsoft JhengHei" charset="-120"/>
                <a:ea typeface="Microsoft JhengHei" charset="-120"/>
                <a:cs typeface="Microsoft JhengHei" charset="-120"/>
              </a:rPr>
              <a:t>】</a:t>
            </a:r>
            <a:endParaRPr lang="en-US" altLang="zh-TW" sz="2000" b="1" dirty="0" smtClean="0">
              <a:solidFill>
                <a:srgbClr val="660066"/>
              </a:solidFill>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pPr fontAlgn="base"/>
            <a:r>
              <a:rPr lang="zh-TW" altLang="en-US" smtClean="0">
                <a:solidFill>
                  <a:srgbClr val="00B050"/>
                </a:solidFill>
                <a:latin typeface="Microsoft JhengHei" charset="-120"/>
                <a:ea typeface="Microsoft JhengHei" charset="-120"/>
                <a:cs typeface="Microsoft JhengHei" charset="-120"/>
              </a:rPr>
              <a:t>于宝山</a:t>
            </a:r>
            <a:r>
              <a:rPr lang="zh-TW" altLang="en-US" smtClean="0">
                <a:latin typeface="Microsoft JhengHei" charset="-120"/>
                <a:ea typeface="Microsoft JhengHei" charset="-120"/>
                <a:cs typeface="Microsoft JhengHei" charset="-120"/>
              </a:rPr>
              <a:t>，</a:t>
            </a:r>
            <a:r>
              <a:rPr lang="zh-TW" altLang="en-US" dirty="0">
                <a:latin typeface="Microsoft JhengHei" charset="-120"/>
                <a:ea typeface="Microsoft JhengHei" charset="-120"/>
                <a:cs typeface="Microsoft JhengHei" charset="-120"/>
              </a:rPr>
              <a:t>男</a:t>
            </a:r>
            <a:r>
              <a:rPr lang="zh-TW" altLang="en-US" smtClean="0">
                <a:latin typeface="Microsoft JhengHei" charset="-120"/>
                <a:ea typeface="Microsoft JhengHei" charset="-120"/>
                <a:cs typeface="Microsoft JhengHei" charset="-120"/>
              </a:rPr>
              <a:t>，</a:t>
            </a:r>
            <a:r>
              <a:rPr lang="en-US" altLang="zh-TW" smtClean="0">
                <a:latin typeface="Microsoft JhengHei" charset="-120"/>
                <a:ea typeface="Microsoft JhengHei" charset="-120"/>
                <a:cs typeface="Microsoft JhengHei" charset="-120"/>
              </a:rPr>
              <a:t>50</a:t>
            </a:r>
            <a:r>
              <a:rPr lang="zh-TW" altLang="en-US" smtClean="0">
                <a:latin typeface="Microsoft JhengHei" charset="-120"/>
                <a:ea typeface="Microsoft JhengHei" charset="-120"/>
                <a:cs typeface="Microsoft JhengHei" charset="-120"/>
              </a:rPr>
              <a:t>岁，原鸡西市恒山区小恒山矿东山派出所副所长，是迫害法轮功的急先锋。被迫害致死的女学员</a:t>
            </a:r>
            <a:r>
              <a:rPr lang="zh-TW" altLang="en-US" smtClean="0">
                <a:solidFill>
                  <a:srgbClr val="0070C0"/>
                </a:solidFill>
                <a:latin typeface="Microsoft JhengHei" charset="-120"/>
                <a:ea typeface="Microsoft JhengHei" charset="-120"/>
                <a:cs typeface="Microsoft JhengHei" charset="-120"/>
              </a:rPr>
              <a:t>赵春</a:t>
            </a:r>
            <a:r>
              <a:rPr lang="zh-TW" altLang="en-US">
                <a:solidFill>
                  <a:srgbClr val="0070C0"/>
                </a:solidFill>
                <a:latin typeface="Microsoft JhengHei" charset="-120"/>
                <a:ea typeface="Microsoft JhengHei" charset="-120"/>
                <a:cs typeface="Microsoft JhengHei" charset="-120"/>
              </a:rPr>
              <a:t>迎</a:t>
            </a:r>
            <a:r>
              <a:rPr lang="zh-TW" altLang="en-US" smtClean="0">
                <a:latin typeface="Microsoft JhengHei" charset="-120"/>
                <a:ea typeface="Microsoft JhengHei" charset="-120"/>
                <a:cs typeface="Microsoft JhengHei" charset="-120"/>
              </a:rPr>
              <a:t>就是</a:t>
            </a:r>
            <a:r>
              <a:rPr lang="zh-TW" altLang="en-US" smtClean="0">
                <a:solidFill>
                  <a:srgbClr val="00B050"/>
                </a:solidFill>
                <a:latin typeface="Microsoft JhengHei" charset="-120"/>
                <a:ea typeface="Microsoft JhengHei" charset="-120"/>
                <a:cs typeface="Microsoft JhengHei" charset="-120"/>
              </a:rPr>
              <a:t>于宝山</a:t>
            </a:r>
            <a:r>
              <a:rPr lang="zh-TW" altLang="en-US" smtClean="0">
                <a:latin typeface="Microsoft JhengHei" charset="-120"/>
                <a:ea typeface="Microsoft JhengHei" charset="-120"/>
                <a:cs typeface="Microsoft JhengHei" charset="-120"/>
              </a:rPr>
              <a:t>带人绑架的。</a:t>
            </a:r>
            <a:endParaRPr lang="en-US" altLang="zh-TW" dirty="0" smtClean="0">
              <a:latin typeface="Microsoft JhengHei" charset="-120"/>
              <a:ea typeface="Microsoft JhengHei" charset="-120"/>
              <a:cs typeface="Microsoft JhengHei" charset="-120"/>
            </a:endParaRPr>
          </a:p>
          <a:p>
            <a:pPr fontAlgn="base"/>
            <a:r>
              <a:rPr lang="zh-TW" altLang="en-US" smtClean="0">
                <a:latin typeface="Microsoft JhengHei" charset="-120"/>
                <a:ea typeface="Microsoft JhengHei" charset="-120"/>
                <a:cs typeface="Microsoft JhengHei" charset="-120"/>
              </a:rPr>
              <a:t>于宝山的原</a:t>
            </a:r>
            <a:r>
              <a:rPr lang="zh-TW" altLang="en-US" smtClean="0">
                <a:solidFill>
                  <a:srgbClr val="FF0000"/>
                </a:solidFill>
                <a:latin typeface="Microsoft JhengHei" charset="-120"/>
                <a:ea typeface="Microsoft JhengHei" charset="-120"/>
                <a:cs typeface="Microsoft JhengHei" charset="-120"/>
              </a:rPr>
              <a:t>妻子王丽华</a:t>
            </a:r>
            <a:r>
              <a:rPr lang="zh-TW" altLang="en-US" smtClean="0">
                <a:latin typeface="Microsoft JhengHei" charset="-120"/>
                <a:ea typeface="Microsoft JhengHei" charset="-120"/>
                <a:cs typeface="Microsoft JhengHei" charset="-120"/>
              </a:rPr>
              <a:t>，在大恒山工人之家任过保管员，后得</a:t>
            </a:r>
            <a:r>
              <a:rPr lang="zh-TW" altLang="en-US" smtClean="0">
                <a:solidFill>
                  <a:srgbClr val="FF0000"/>
                </a:solidFill>
                <a:latin typeface="Microsoft JhengHei" charset="-120"/>
                <a:ea typeface="Microsoft JhengHei" charset="-120"/>
                <a:cs typeface="Microsoft JhengHei" charset="-120"/>
              </a:rPr>
              <a:t>乳腺</a:t>
            </a:r>
            <a:r>
              <a:rPr lang="zh-TW" altLang="en-US" dirty="0">
                <a:solidFill>
                  <a:srgbClr val="FF0000"/>
                </a:solidFill>
                <a:latin typeface="Microsoft JhengHei" charset="-120"/>
                <a:ea typeface="Microsoft JhengHei" charset="-120"/>
                <a:cs typeface="Microsoft JhengHei" charset="-120"/>
              </a:rPr>
              <a:t>癌</a:t>
            </a:r>
            <a:r>
              <a:rPr lang="zh-TW" altLang="en-US" dirty="0" smtClean="0">
                <a:latin typeface="Microsoft JhengHei" charset="-120"/>
                <a:ea typeface="Microsoft JhengHei" charset="-120"/>
                <a:cs typeface="Microsoft JhengHei" charset="-120"/>
              </a:rPr>
              <a:t>，</a:t>
            </a:r>
            <a:r>
              <a:rPr lang="en-US" altLang="zh-TW" dirty="0" smtClean="0">
                <a:latin typeface="Microsoft JhengHei" charset="-120"/>
                <a:ea typeface="Microsoft JhengHei" charset="-120"/>
                <a:cs typeface="Microsoft JhengHei" charset="-120"/>
              </a:rPr>
              <a:t>2004</a:t>
            </a:r>
            <a:r>
              <a:rPr lang="zh-TW" altLang="en-US" dirty="0" smtClean="0">
                <a:latin typeface="Microsoft JhengHei" charset="-120"/>
                <a:ea typeface="Microsoft JhengHei" charset="-120"/>
                <a:cs typeface="Microsoft JhengHei" charset="-120"/>
              </a:rPr>
              <a:t>年</a:t>
            </a:r>
            <a:r>
              <a:rPr lang="en-US" altLang="zh-TW" dirty="0">
                <a:latin typeface="Microsoft JhengHei" charset="-120"/>
                <a:ea typeface="Microsoft JhengHei" charset="-120"/>
                <a:cs typeface="Microsoft JhengHei" charset="-120"/>
              </a:rPr>
              <a:t>5</a:t>
            </a:r>
            <a:r>
              <a:rPr lang="zh-TW" altLang="en-US" dirty="0" smtClean="0">
                <a:latin typeface="Microsoft JhengHei" charset="-120"/>
                <a:ea typeface="Microsoft JhengHei" charset="-120"/>
                <a:cs typeface="Microsoft JhengHei" charset="-120"/>
              </a:rPr>
              <a:t>月</a:t>
            </a:r>
            <a:r>
              <a:rPr lang="zh-TW" altLang="en-US" dirty="0">
                <a:latin typeface="Microsoft JhengHei" charset="-120"/>
                <a:ea typeface="Microsoft JhengHei" charset="-120"/>
                <a:cs typeface="Microsoft JhengHei" charset="-120"/>
              </a:rPr>
              <a:t>死亡</a:t>
            </a:r>
            <a:r>
              <a:rPr lang="zh-TW" altLang="en-US" dirty="0" smtClean="0">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p:txBody>
      </p:sp>
      <p:sp>
        <p:nvSpPr>
          <p:cNvPr id="12" name="矩形 11"/>
          <p:cNvSpPr/>
          <p:nvPr/>
        </p:nvSpPr>
        <p:spPr>
          <a:xfrm>
            <a:off x="134063" y="4437112"/>
            <a:ext cx="8902433" cy="224676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虎林市林业局公安局副局长，</a:t>
            </a:r>
            <a:r>
              <a:rPr lang="zh-TW" altLang="en-US" sz="2000" b="1" dirty="0" smtClean="0">
                <a:solidFill>
                  <a:srgbClr val="00B050"/>
                </a:solidFill>
                <a:latin typeface="微軟正黑體" panose="020B0604030504040204" pitchFamily="34" charset="-120"/>
                <a:ea typeface="微軟正黑體" panose="020B0604030504040204" pitchFamily="34" charset="-120"/>
              </a:rPr>
              <a:t>杜</a:t>
            </a:r>
            <a:r>
              <a:rPr lang="zh-TW" altLang="en-US" sz="2000" b="1" smtClean="0">
                <a:solidFill>
                  <a:srgbClr val="00B050"/>
                </a:solidFill>
                <a:latin typeface="微軟正黑體" panose="020B0604030504040204" pitchFamily="34" charset="-120"/>
                <a:ea typeface="微軟正黑體" panose="020B0604030504040204" pitchFamily="34" charset="-120"/>
              </a:rPr>
              <a:t>海，</a:t>
            </a:r>
            <a:r>
              <a:rPr lang="zh-TW" altLang="en-US" sz="2000" b="1" smtClean="0">
                <a:solidFill>
                  <a:srgbClr val="FF0000"/>
                </a:solidFill>
                <a:latin typeface="微軟正黑體" panose="020B0604030504040204" pitchFamily="34" charset="-120"/>
                <a:ea typeface="微軟正黑體" panose="020B0604030504040204" pitchFamily="34" charset="-120"/>
              </a:rPr>
              <a:t>遭恶报</a:t>
            </a:r>
            <a:r>
              <a:rPr lang="en-US" altLang="zh-TW" b="1" smtClean="0">
                <a:solidFill>
                  <a:srgbClr val="660066"/>
                </a:solidFill>
                <a:latin typeface="Microsoft JhengHei" charset="-120"/>
                <a:ea typeface="Microsoft JhengHei" charset="-120"/>
                <a:cs typeface="Microsoft JhengHei" charset="-120"/>
              </a:rPr>
              <a:t>【</a:t>
            </a:r>
            <a:r>
              <a:rPr lang="zh-TW" altLang="en-US" b="1" smtClean="0">
                <a:solidFill>
                  <a:srgbClr val="660066"/>
                </a:solidFill>
                <a:latin typeface="Microsoft JhengHei" charset="-120"/>
                <a:ea typeface="Microsoft JhengHei" charset="-120"/>
                <a:cs typeface="Microsoft JhengHei" charset="-120"/>
              </a:rPr>
              <a:t>明慧网</a:t>
            </a:r>
            <a:r>
              <a:rPr lang="en-US" altLang="zh-TW" b="1" smtClean="0">
                <a:solidFill>
                  <a:srgbClr val="660066"/>
                </a:solidFill>
                <a:latin typeface="Microsoft JhengHei" charset="-120"/>
                <a:ea typeface="Microsoft JhengHei" charset="-120"/>
                <a:cs typeface="Microsoft JhengHei" charset="-120"/>
              </a:rPr>
              <a:t>2014</a:t>
            </a:r>
            <a:r>
              <a:rPr lang="zh-TW" altLang="en-US" b="1" dirty="0" smtClean="0">
                <a:solidFill>
                  <a:srgbClr val="660066"/>
                </a:solidFill>
                <a:latin typeface="Microsoft JhengHei" charset="-120"/>
                <a:ea typeface="Microsoft JhengHei" charset="-120"/>
                <a:cs typeface="Microsoft JhengHei" charset="-120"/>
              </a:rPr>
              <a:t>年</a:t>
            </a:r>
            <a:r>
              <a:rPr lang="en-US" altLang="zh-TW" b="1" dirty="0" smtClean="0">
                <a:solidFill>
                  <a:srgbClr val="660066"/>
                </a:solidFill>
                <a:latin typeface="Microsoft JhengHei" charset="-120"/>
                <a:ea typeface="Microsoft JhengHei" charset="-120"/>
                <a:cs typeface="Microsoft JhengHei" charset="-120"/>
              </a:rPr>
              <a:t>4</a:t>
            </a:r>
            <a:r>
              <a:rPr lang="zh-TW" altLang="en-US" b="1" dirty="0" smtClean="0">
                <a:solidFill>
                  <a:srgbClr val="660066"/>
                </a:solidFill>
                <a:latin typeface="Microsoft JhengHei" charset="-120"/>
                <a:ea typeface="Microsoft JhengHei" charset="-120"/>
                <a:cs typeface="Microsoft JhengHei" charset="-120"/>
              </a:rPr>
              <a:t>月</a:t>
            </a:r>
            <a:r>
              <a:rPr lang="en-US" altLang="zh-TW" b="1" dirty="0" smtClean="0">
                <a:solidFill>
                  <a:srgbClr val="660066"/>
                </a:solidFill>
                <a:latin typeface="Microsoft JhengHei" charset="-120"/>
                <a:ea typeface="Microsoft JhengHei" charset="-120"/>
                <a:cs typeface="Microsoft JhengHei" charset="-120"/>
              </a:rPr>
              <a:t>19</a:t>
            </a:r>
            <a:r>
              <a:rPr lang="zh-TW" altLang="en-US" b="1" dirty="0" smtClean="0">
                <a:solidFill>
                  <a:srgbClr val="660066"/>
                </a:solidFill>
                <a:latin typeface="Microsoft JhengHei" charset="-120"/>
                <a:ea typeface="Microsoft JhengHei" charset="-120"/>
                <a:cs typeface="Microsoft JhengHei" charset="-120"/>
              </a:rPr>
              <a:t>日</a:t>
            </a:r>
            <a:r>
              <a:rPr lang="en-US" altLang="zh-TW" b="1" dirty="0">
                <a:solidFill>
                  <a:srgbClr val="660066"/>
                </a:solidFill>
                <a:latin typeface="Microsoft JhengHei" charset="-120"/>
                <a:ea typeface="Microsoft JhengHei" charset="-120"/>
                <a:cs typeface="Microsoft JhengHei" charset="-120"/>
              </a:rPr>
              <a:t>】</a:t>
            </a: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solidFill>
                  <a:srgbClr val="00B050"/>
                </a:solidFill>
                <a:latin typeface="微軟正黑體" panose="020B0604030504040204" pitchFamily="34" charset="-120"/>
                <a:ea typeface="微軟正黑體" panose="020B0604030504040204" pitchFamily="34" charset="-120"/>
              </a:rPr>
              <a:t>杜</a:t>
            </a:r>
            <a:r>
              <a:rPr lang="zh-TW" altLang="en-US" sz="2000" b="1" dirty="0">
                <a:solidFill>
                  <a:srgbClr val="00B050"/>
                </a:solidFill>
                <a:latin typeface="微軟正黑體" panose="020B0604030504040204" pitchFamily="34" charset="-120"/>
                <a:ea typeface="微軟正黑體" panose="020B0604030504040204" pitchFamily="34" charset="-120"/>
              </a:rPr>
              <a:t>海</a:t>
            </a:r>
            <a:r>
              <a:rPr lang="zh-TW" altLang="en-US" sz="2000" dirty="0" smtClean="0">
                <a:latin typeface="微軟正黑體" panose="020B0604030504040204" pitchFamily="34" charset="-120"/>
                <a:ea typeface="微軟正黑體" panose="020B0604030504040204" pitchFamily="34" charset="-120"/>
              </a:rPr>
              <a:t>，</a:t>
            </a:r>
            <a:r>
              <a:rPr lang="zh-TW" altLang="en-US" sz="2000" dirty="0" smtClean="0">
                <a:solidFill>
                  <a:srgbClr val="FF0000"/>
                </a:solidFill>
                <a:latin typeface="微軟正黑體" panose="020B0604030504040204" pitchFamily="34" charset="-120"/>
                <a:ea typeface="微軟正黑體" panose="020B0604030504040204" pitchFamily="34" charset="-120"/>
              </a:rPr>
              <a:t>在</a:t>
            </a:r>
            <a:r>
              <a:rPr lang="en-US" altLang="zh-TW" sz="2000" dirty="0" smtClean="0">
                <a:solidFill>
                  <a:srgbClr val="FF0000"/>
                </a:solidFill>
                <a:latin typeface="微軟正黑體" panose="020B0604030504040204" pitchFamily="34" charset="-120"/>
                <a:ea typeface="微軟正黑體" panose="020B0604030504040204" pitchFamily="34" charset="-120"/>
              </a:rPr>
              <a:t>2014</a:t>
            </a:r>
            <a:r>
              <a:rPr lang="zh-TW" altLang="en-US" sz="2000" dirty="0" smtClean="0">
                <a:solidFill>
                  <a:srgbClr val="FF0000"/>
                </a:solidFill>
                <a:latin typeface="微軟正黑體" panose="020B0604030504040204" pitchFamily="34" charset="-120"/>
                <a:ea typeface="微軟正黑體" panose="020B0604030504040204" pitchFamily="34" charset="-120"/>
              </a:rPr>
              <a:t>年</a:t>
            </a:r>
            <a:r>
              <a:rPr lang="en-US" altLang="zh-TW" sz="2000" dirty="0" smtClean="0">
                <a:solidFill>
                  <a:srgbClr val="FF0000"/>
                </a:solidFill>
                <a:latin typeface="微軟正黑體" panose="020B0604030504040204" pitchFamily="34" charset="-120"/>
                <a:ea typeface="微軟正黑體" panose="020B0604030504040204" pitchFamily="34" charset="-120"/>
              </a:rPr>
              <a:t>4</a:t>
            </a:r>
            <a:r>
              <a:rPr lang="zh-TW" altLang="en-US" sz="2000" smtClean="0">
                <a:solidFill>
                  <a:srgbClr val="FF0000"/>
                </a:solidFill>
                <a:latin typeface="微軟正黑體" panose="020B0604030504040204" pitchFamily="34" charset="-120"/>
                <a:ea typeface="微軟正黑體" panose="020B0604030504040204" pitchFamily="34" charset="-120"/>
              </a:rPr>
              <a:t>月</a:t>
            </a:r>
            <a:r>
              <a:rPr lang="en-US" altLang="zh-TW" sz="2000" smtClean="0">
                <a:solidFill>
                  <a:srgbClr val="FF0000"/>
                </a:solidFill>
                <a:latin typeface="微軟正黑體" panose="020B0604030504040204" pitchFamily="34" charset="-120"/>
                <a:ea typeface="微軟正黑體" panose="020B0604030504040204" pitchFamily="34" charset="-120"/>
              </a:rPr>
              <a:t>11</a:t>
            </a:r>
            <a:r>
              <a:rPr lang="zh-TW" altLang="en-US" sz="2000" smtClean="0">
                <a:solidFill>
                  <a:srgbClr val="FF0000"/>
                </a:solidFill>
                <a:latin typeface="微軟正黑體" panose="020B0604030504040204" pitchFamily="34" charset="-120"/>
                <a:ea typeface="微軟正黑體" panose="020B0604030504040204" pitchFamily="34" charset="-120"/>
              </a:rPr>
              <a:t>日，突发疾病</a:t>
            </a:r>
            <a:r>
              <a:rPr lang="zh-TW" altLang="en-US" sz="2000" dirty="0">
                <a:solidFill>
                  <a:srgbClr val="FF0000"/>
                </a:solidFill>
                <a:latin typeface="微軟正黑體" panose="020B0604030504040204" pitchFamily="34" charset="-120"/>
                <a:ea typeface="微軟正黑體" panose="020B0604030504040204" pitchFamily="34" charset="-120"/>
              </a:rPr>
              <a:t>死去，</a:t>
            </a:r>
            <a:r>
              <a:rPr lang="zh-TW" altLang="en-US" sz="2000" smtClean="0">
                <a:solidFill>
                  <a:srgbClr val="FF0000"/>
                </a:solidFill>
                <a:latin typeface="微軟正黑體" panose="020B0604030504040204" pitchFamily="34" charset="-120"/>
                <a:ea typeface="微軟正黑體" panose="020B0604030504040204" pitchFamily="34" charset="-120"/>
              </a:rPr>
              <a:t>年</a:t>
            </a:r>
            <a:r>
              <a:rPr lang="en-US" altLang="zh-TW" sz="2000" smtClean="0">
                <a:solidFill>
                  <a:srgbClr val="FF0000"/>
                </a:solidFill>
                <a:latin typeface="微軟正黑體" panose="020B0604030504040204" pitchFamily="34" charset="-120"/>
                <a:ea typeface="微軟正黑體" panose="020B0604030504040204" pitchFamily="34" charset="-120"/>
              </a:rPr>
              <a:t>54</a:t>
            </a:r>
            <a:r>
              <a:rPr lang="zh-TW" altLang="en-US" sz="2000" smtClean="0">
                <a:solidFill>
                  <a:srgbClr val="FF0000"/>
                </a:solidFill>
                <a:latin typeface="微軟正黑體" panose="020B0604030504040204" pitchFamily="34" charset="-120"/>
                <a:ea typeface="微軟正黑體" panose="020B0604030504040204" pitchFamily="34" charset="-120"/>
              </a:rPr>
              <a:t>岁。</a:t>
            </a:r>
            <a:r>
              <a:rPr lang="zh-TW" altLang="en-US" sz="2000" smtClean="0">
                <a:latin typeface="微軟正黑體" panose="020B0604030504040204" pitchFamily="34" charset="-120"/>
                <a:ea typeface="微軟正黑體" panose="020B0604030504040204" pitchFamily="34" charset="-120"/>
              </a:rPr>
              <a:t>在亲友的扼腕长叹中，</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人们所不知道的是他对善良法轮功学员的迫害与勒索。</a:t>
            </a:r>
            <a:endParaRPr lang="zh-TW" altLang="en-US" sz="2000" dirty="0">
              <a:latin typeface="微軟正黑體" panose="020B0604030504040204" pitchFamily="34" charset="-120"/>
              <a:ea typeface="微軟正黑體" panose="020B0604030504040204" pitchFamily="34" charset="-120"/>
            </a:endParaRPr>
          </a:p>
          <a:p>
            <a:r>
              <a:rPr lang="en-US" altLang="zh-TW" sz="2000" smtClean="0">
                <a:latin typeface="微軟正黑體" panose="020B0604030504040204" pitchFamily="34" charset="-120"/>
                <a:ea typeface="微軟正黑體" panose="020B0604030504040204" pitchFamily="34" charset="-120"/>
              </a:rPr>
              <a:t>2000</a:t>
            </a:r>
            <a:r>
              <a:rPr lang="zh-TW" altLang="en-US" sz="2000" smtClean="0">
                <a:latin typeface="微軟正黑體" panose="020B0604030504040204" pitchFamily="34" charset="-120"/>
                <a:ea typeface="微軟正黑體" panose="020B0604030504040204" pitchFamily="34" charset="-120"/>
              </a:rPr>
              <a:t>年以来，</a:t>
            </a:r>
            <a:r>
              <a:rPr lang="zh-TW" altLang="en-US" sz="2000" b="1" smtClean="0">
                <a:solidFill>
                  <a:srgbClr val="00B050"/>
                </a:solidFill>
                <a:latin typeface="微軟正黑體" panose="020B0604030504040204" pitchFamily="34" charset="-120"/>
                <a:ea typeface="微軟正黑體" panose="020B0604030504040204" pitchFamily="34" charset="-120"/>
              </a:rPr>
              <a:t>杜海</a:t>
            </a:r>
            <a:r>
              <a:rPr lang="zh-TW" altLang="en-US" sz="2000" smtClean="0">
                <a:latin typeface="微軟正黑體" panose="020B0604030504040204" pitchFamily="34" charset="-120"/>
                <a:ea typeface="微軟正黑體" panose="020B0604030504040204" pitchFamily="34" charset="-120"/>
              </a:rPr>
              <a:t>以</a:t>
            </a:r>
            <a:r>
              <a:rPr lang="zh-TW" altLang="en-US" sz="2000" smtClean="0">
                <a:solidFill>
                  <a:srgbClr val="FF0000"/>
                </a:solidFill>
                <a:latin typeface="微軟正黑體" panose="020B0604030504040204" pitchFamily="34" charset="-120"/>
                <a:ea typeface="微軟正黑體" panose="020B0604030504040204" pitchFamily="34" charset="-120"/>
              </a:rPr>
              <a:t>五万奖金「通缉」</a:t>
            </a:r>
            <a:r>
              <a:rPr lang="zh-TW" altLang="en-US" sz="2000" smtClean="0">
                <a:latin typeface="微軟正黑體" panose="020B0604030504040204" pitchFamily="34" charset="-120"/>
                <a:ea typeface="微軟正黑體" panose="020B0604030504040204" pitchFamily="34" charset="-120"/>
              </a:rPr>
              <a:t>法轮功学员</a:t>
            </a:r>
            <a:r>
              <a:rPr lang="zh-TW" altLang="en-US" sz="2000" b="1" smtClean="0">
                <a:solidFill>
                  <a:srgbClr val="0070C0"/>
                </a:solidFill>
                <a:latin typeface="微軟正黑體" panose="020B0604030504040204" pitchFamily="34" charset="-120"/>
                <a:ea typeface="微軟正黑體" panose="020B0604030504040204" pitchFamily="34" charset="-120"/>
              </a:rPr>
              <a:t>苏文玲</a:t>
            </a:r>
            <a:r>
              <a:rPr lang="zh-TW" altLang="en-US" sz="200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逼迫</a:t>
            </a:r>
            <a:r>
              <a:rPr lang="zh-TW" altLang="en-US" sz="2000" b="1" smtClean="0">
                <a:solidFill>
                  <a:srgbClr val="0070C0"/>
                </a:solidFill>
                <a:latin typeface="微軟正黑體" panose="020B0604030504040204" pitchFamily="34" charset="-120"/>
                <a:ea typeface="微軟正黑體" panose="020B0604030504040204" pitchFamily="34" charset="-120"/>
              </a:rPr>
              <a:t>苏文玲</a:t>
            </a:r>
            <a:r>
              <a:rPr lang="zh-TW" altLang="en-US" sz="2000" smtClean="0">
                <a:latin typeface="微軟正黑體" panose="020B0604030504040204" pitchFamily="34" charset="-120"/>
                <a:ea typeface="微軟正黑體" panose="020B0604030504040204" pitchFamily="34" charset="-120"/>
              </a:rPr>
              <a:t>流离失所，</a:t>
            </a:r>
            <a:r>
              <a:rPr lang="zh-TW" altLang="en-US" sz="2000" dirty="0">
                <a:latin typeface="微軟正黑體" panose="020B0604030504040204" pitchFamily="34" charset="-120"/>
                <a:ea typeface="微軟正黑體" panose="020B0604030504040204" pitchFamily="34" charset="-120"/>
              </a:rPr>
              <a:t>家庭破裂</a:t>
            </a:r>
            <a:r>
              <a:rPr lang="zh-TW" altLang="en-US" sz="2000" dirty="0" smtClean="0">
                <a:latin typeface="微軟正黑體" panose="020B0604030504040204" pitchFamily="34" charset="-120"/>
                <a:ea typeface="微軟正黑體" panose="020B0604030504040204" pitchFamily="34" charset="-120"/>
              </a:rPr>
              <a:t>。使大法弟子</a:t>
            </a:r>
            <a:r>
              <a:rPr lang="zh-TW" altLang="en-US" sz="2000" b="1" dirty="0" smtClean="0">
                <a:solidFill>
                  <a:srgbClr val="0070C0"/>
                </a:solidFill>
                <a:latin typeface="微軟正黑體" panose="020B0604030504040204" pitchFamily="34" charset="-120"/>
                <a:ea typeface="微軟正黑體" panose="020B0604030504040204" pitchFamily="34" charset="-120"/>
              </a:rPr>
              <a:t>高喜珍</a:t>
            </a:r>
            <a:r>
              <a:rPr lang="zh-TW" altLang="en-US" sz="2000" dirty="0">
                <a:latin typeface="微軟正黑體" panose="020B0604030504040204" pitchFamily="34" charset="-120"/>
                <a:ea typeface="微軟正黑體" panose="020B0604030504040204" pitchFamily="34" charset="-120"/>
              </a:rPr>
              <a:t>被打休克</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送医院抢救，出院后不久，含冤离世</a:t>
            </a:r>
            <a:r>
              <a:rPr lang="en-US" altLang="zh-TW"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273824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169" name="矩形 3"/>
          <p:cNvGrpSpPr/>
          <p:nvPr/>
        </p:nvGrpSpPr>
        <p:grpSpPr>
          <a:xfrm>
            <a:off x="1" y="-2"/>
            <a:ext cx="9144002"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6</a:t>
              </a:r>
              <a:r>
                <a:rPr sz="3600" b="1" kern="0" dirty="0" smtClean="0"/>
                <a:t>-</a:t>
              </a:r>
              <a:r>
                <a:rPr lang="en-US" sz="3600" b="1" kern="0" dirty="0"/>
                <a:t>5</a:t>
              </a:r>
              <a:r>
                <a:rPr sz="3600" b="1" kern="0" dirty="0" smtClean="0"/>
                <a:t>. </a:t>
              </a:r>
              <a:r>
                <a:rPr lang="zh-TW" altLang="en-US" sz="3600" b="1" kern="0" dirty="0" smtClean="0"/>
                <a:t>鸡西</a:t>
              </a:r>
              <a:r>
                <a:rPr sz="3600" b="1" kern="0" dirty="0" smtClean="0"/>
                <a:t>市</a:t>
              </a:r>
              <a:endParaRPr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2800" b="1" kern="0" dirty="0" smtClean="0">
                <a:solidFill>
                  <a:srgbClr val="EF5FA7">
                    <a:hueOff val="-146070"/>
                    <a:satOff val="-10048"/>
                    <a:lumOff val="-30626"/>
                  </a:srgbClr>
                </a:solidFill>
              </a:rPr>
              <a:t>善報</a:t>
            </a:r>
            <a:r>
              <a:rPr lang="en-US" altLang="ja-JP" sz="2800" b="1" kern="0" dirty="0" smtClean="0">
                <a:solidFill>
                  <a:srgbClr val="EF5FA7">
                    <a:hueOff val="-146070"/>
                    <a:satOff val="-10048"/>
                    <a:lumOff val="-30626"/>
                  </a:srgbClr>
                </a:solidFill>
              </a:rPr>
              <a:t>1&amp;2</a:t>
            </a:r>
            <a:endParaRPr lang="en-US" altLang="ja-JP" sz="2800" b="1" kern="0" dirty="0">
              <a:solidFill>
                <a:srgbClr val="EF5FA7">
                  <a:hueOff val="-146070"/>
                  <a:satOff val="-10048"/>
                  <a:lumOff val="-30626"/>
                </a:srgbClr>
              </a:solidFill>
            </a:endParaRPr>
          </a:p>
        </p:txBody>
      </p:sp>
      <p:sp>
        <p:nvSpPr>
          <p:cNvPr id="2" name="Rectangle 1"/>
          <p:cNvSpPr/>
          <p:nvPr/>
        </p:nvSpPr>
        <p:spPr>
          <a:xfrm>
            <a:off x="107504" y="908720"/>
            <a:ext cx="8928992" cy="59400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zh-TW" altLang="en-US" sz="2000" b="1" dirty="0" smtClean="0">
                <a:solidFill>
                  <a:srgbClr val="0432FF"/>
                </a:solidFill>
                <a:latin typeface="Microsoft JhengHei" charset="-120"/>
                <a:ea typeface="Microsoft JhengHei" charset="-120"/>
                <a:cs typeface="Microsoft JhengHei" charset="-120"/>
              </a:rPr>
              <a:t>日本海啸幸存者：「三退」是秘诀</a:t>
            </a:r>
            <a:r>
              <a:rPr lang="en-US" altLang="zh-TW" sz="2000" b="1" dirty="0" smtClean="0">
                <a:solidFill>
                  <a:srgbClr val="7030A0"/>
                </a:solidFill>
                <a:latin typeface="Microsoft JhengHei" charset="-120"/>
                <a:ea typeface="Microsoft JhengHei" charset="-120"/>
                <a:cs typeface="Microsoft JhengHei" charset="-120"/>
              </a:rPr>
              <a:t>【</a:t>
            </a:r>
            <a:r>
              <a:rPr lang="zh-TW" altLang="en-US" sz="2000" b="1" dirty="0" smtClean="0">
                <a:solidFill>
                  <a:srgbClr val="7030A0"/>
                </a:solidFill>
                <a:latin typeface="Microsoft JhengHei" charset="-120"/>
                <a:ea typeface="Microsoft JhengHei" charset="-120"/>
                <a:cs typeface="Microsoft JhengHei" charset="-120"/>
              </a:rPr>
              <a:t>明慧网</a:t>
            </a:r>
            <a:r>
              <a:rPr lang="en-US" altLang="zh-TW" sz="2000" b="1" dirty="0" smtClean="0">
                <a:solidFill>
                  <a:srgbClr val="7030A0"/>
                </a:solidFill>
                <a:latin typeface="Microsoft JhengHei" charset="-120"/>
                <a:ea typeface="Microsoft JhengHei" charset="-120"/>
                <a:cs typeface="Microsoft JhengHei" charset="-120"/>
              </a:rPr>
              <a:t>2011</a:t>
            </a:r>
            <a:r>
              <a:rPr lang="zh-TW" altLang="en-US" sz="2000" b="1" dirty="0" smtClean="0">
                <a:solidFill>
                  <a:srgbClr val="7030A0"/>
                </a:solidFill>
                <a:latin typeface="Microsoft JhengHei" charset="-120"/>
                <a:ea typeface="Microsoft JhengHei" charset="-120"/>
                <a:cs typeface="Microsoft JhengHei" charset="-120"/>
              </a:rPr>
              <a:t>年</a:t>
            </a:r>
            <a:r>
              <a:rPr lang="en-US" altLang="zh-TW" sz="2000" b="1" dirty="0">
                <a:solidFill>
                  <a:srgbClr val="7030A0"/>
                </a:solidFill>
                <a:latin typeface="Microsoft JhengHei" charset="-120"/>
                <a:ea typeface="Microsoft JhengHei" charset="-120"/>
                <a:cs typeface="Microsoft JhengHei" charset="-120"/>
              </a:rPr>
              <a:t>4</a:t>
            </a:r>
            <a:r>
              <a:rPr lang="zh-TW" altLang="en-US" sz="2000" b="1" dirty="0" smtClean="0">
                <a:solidFill>
                  <a:srgbClr val="7030A0"/>
                </a:solidFill>
                <a:latin typeface="Microsoft JhengHei" charset="-120"/>
                <a:ea typeface="Microsoft JhengHei" charset="-120"/>
                <a:cs typeface="Microsoft JhengHei" charset="-120"/>
              </a:rPr>
              <a:t>月</a:t>
            </a:r>
            <a:r>
              <a:rPr lang="en-US" altLang="zh-TW" sz="2000" b="1" dirty="0" smtClean="0">
                <a:solidFill>
                  <a:srgbClr val="7030A0"/>
                </a:solidFill>
                <a:latin typeface="Microsoft JhengHei" charset="-120"/>
                <a:ea typeface="Microsoft JhengHei" charset="-120"/>
                <a:cs typeface="Microsoft JhengHei" charset="-120"/>
              </a:rPr>
              <a:t>23</a:t>
            </a:r>
            <a:r>
              <a:rPr lang="zh-TW" altLang="en-US" sz="2000" b="1" dirty="0" smtClean="0">
                <a:solidFill>
                  <a:srgbClr val="7030A0"/>
                </a:solidFill>
                <a:latin typeface="Microsoft JhengHei" charset="-120"/>
                <a:ea typeface="Microsoft JhengHei" charset="-120"/>
                <a:cs typeface="Microsoft JhengHei" charset="-120"/>
              </a:rPr>
              <a:t>日</a:t>
            </a:r>
            <a:r>
              <a:rPr lang="en-US" altLang="zh-TW" sz="2000" dirty="0" smtClean="0">
                <a:solidFill>
                  <a:srgbClr val="7030A0"/>
                </a:solidFill>
                <a:latin typeface="Microsoft JhengHei" charset="-120"/>
                <a:ea typeface="Microsoft JhengHei" charset="-120"/>
                <a:cs typeface="Microsoft JhengHei" charset="-120"/>
              </a:rPr>
              <a:t>】</a:t>
            </a:r>
          </a:p>
          <a:p>
            <a:endParaRPr lang="en-US" altLang="zh-TW" sz="2000" dirty="0" smtClean="0">
              <a:solidFill>
                <a:srgbClr val="00800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黑龙江省鸡西市某姓老夫妇为人善良，接受法轮功真相，也非常支持法轮大法。老人家的女儿和女婿都在日本做海产品及海产品运输工作。</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en-US" altLang="zh-TW" sz="2000" dirty="0">
              <a:solidFill>
                <a:srgbClr val="202020"/>
              </a:solidFill>
              <a:latin typeface="Microsoft JhengHei" charset="-120"/>
              <a:ea typeface="Microsoft JhengHei" charset="-120"/>
              <a:cs typeface="Microsoft JhengHei" charset="-120"/>
            </a:endParaRPr>
          </a:p>
          <a:p>
            <a:pPr fontAlgn="base"/>
            <a:r>
              <a:rPr lang="en-US" altLang="zh-TW" sz="2000" dirty="0" smtClean="0">
                <a:solidFill>
                  <a:srgbClr val="202020"/>
                </a:solidFill>
                <a:latin typeface="Microsoft JhengHei" charset="-120"/>
                <a:ea typeface="Microsoft JhengHei" charset="-120"/>
                <a:cs typeface="Microsoft JhengHei" charset="-120"/>
              </a:rPr>
              <a:t>2011</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3</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11</a:t>
            </a:r>
            <a:r>
              <a:rPr lang="zh-TW" altLang="en-US" sz="2000" dirty="0" smtClean="0">
                <a:solidFill>
                  <a:srgbClr val="202020"/>
                </a:solidFill>
                <a:latin typeface="Microsoft JhengHei" charset="-120"/>
                <a:ea typeface="Microsoft JhengHei" charset="-120"/>
                <a:cs typeface="Microsoft JhengHei" charset="-120"/>
              </a:rPr>
              <a:t>日，老俩口听到日本海啸的地点，正是自己子女工作的海域，非常担心，打电话问询子女的情况但无人接听，老俩口慌了神，痛哭起来。</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法轮功学员到他们家得知实情后，就问其女儿女婿做了「三退」（退出中共党、团、队）了吗？老人家答道：「都退了！走时还戴着法轮大法的护身符呢！」法轮功学员劝慰老人说；「那就不要担心了，只要‘三退’了就没事。」</a:t>
            </a:r>
          </a:p>
          <a:p>
            <a:pPr fontAlgn="base"/>
            <a:r>
              <a:rPr lang="zh-TW" altLang="en-US" sz="2000" dirty="0" smtClean="0">
                <a:solidFill>
                  <a:srgbClr val="202020"/>
                </a:solidFill>
                <a:latin typeface="Microsoft JhengHei" charset="-120"/>
                <a:ea typeface="Microsoft JhengHei" charset="-120"/>
                <a:cs typeface="Microsoft JhengHei" charset="-120"/>
              </a:rPr>
              <a:t>子女们生死未卜，老人家提心吊胆苦苦的等待着。在二老极度悲伤的时候，突然接到女儿打来的电话，女儿告诉父母，自己全家都安然无恙，是因为排队打电话的人太多，一时打不上电话。</a:t>
            </a:r>
            <a:endParaRPr lang="en-US" altLang="zh-TW" sz="2000" dirty="0" smtClean="0">
              <a:solidFill>
                <a:srgbClr val="202020"/>
              </a:solidFill>
              <a:latin typeface="Microsoft JhengHei" charset="-120"/>
              <a:ea typeface="Microsoft JhengHei" charset="-120"/>
              <a:cs typeface="Microsoft JhengHei" charset="-120"/>
            </a:endParaRPr>
          </a:p>
          <a:p>
            <a:pPr fontAlgn="base"/>
            <a:endParaRPr lang="zh-TW" altLang="en-US" sz="2000" dirty="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原来，在发生海啸之前，本应该上班的女儿和女婿因一点小事没有去上班，</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不久就得知自己工作的场所发生了海啸，就这样他们躲过了生死劫难。</a:t>
            </a:r>
          </a:p>
          <a:p>
            <a:pPr fontAlgn="base"/>
            <a:r>
              <a:rPr lang="zh-TW" altLang="en-US" sz="2000" dirty="0" smtClean="0">
                <a:solidFill>
                  <a:srgbClr val="202020"/>
                </a:solidFill>
                <a:latin typeface="Microsoft JhengHei" charset="-120"/>
                <a:ea typeface="Microsoft JhengHei" charset="-120"/>
                <a:cs typeface="Microsoft JhengHei" charset="-120"/>
              </a:rPr>
              <a:t>一场虚惊后，老人醒过神说道：</a:t>
            </a:r>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「法轮功说的太准了，以后谁说我都不信，就信法轮功的。」</a:t>
            </a:r>
            <a:endParaRPr lang="zh-TW" altLang="en-US" sz="20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951621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2554545"/>
          </a:xfrm>
          <a:prstGeom prst="rect">
            <a:avLst/>
          </a:prstGeom>
        </p:spPr>
        <p:txBody>
          <a:bodyPr wrap="square">
            <a:spAutoFit/>
          </a:bodyPr>
          <a:lstStyle/>
          <a:p>
            <a:r>
              <a:rPr lang="zh-TW" altLang="en-US" sz="2400" b="1" dirty="0" smtClean="0">
                <a:latin typeface="Microsoft JhengHei" charset="-120"/>
                <a:ea typeface="Microsoft JhengHei" charset="-120"/>
                <a:cs typeface="Microsoft JhengHei" charset="-120"/>
              </a:rPr>
              <a:t>性质：</a:t>
            </a:r>
            <a:r>
              <a:rPr lang="zh-TW" altLang="en-US" sz="2400" b="1" dirty="0" smtClean="0">
                <a:solidFill>
                  <a:srgbClr val="FF0000"/>
                </a:solidFill>
                <a:latin typeface="Microsoft JhengHei" charset="-120"/>
                <a:ea typeface="Microsoft JhengHei" charset="-120"/>
                <a:cs typeface="Microsoft JhengHei" charset="-120"/>
              </a:rPr>
              <a:t>污蔑</a:t>
            </a:r>
            <a:r>
              <a:rPr lang="en-US" altLang="zh-TW" sz="2400" b="1" dirty="0" smtClean="0">
                <a:solidFill>
                  <a:srgbClr val="FF0000"/>
                </a:solidFill>
                <a:latin typeface="Microsoft JhengHei" charset="-120"/>
                <a:ea typeface="Microsoft JhengHei" charset="-120"/>
                <a:cs typeface="Microsoft JhengHei" charset="-120"/>
              </a:rPr>
              <a:t>&amp;</a:t>
            </a:r>
            <a:r>
              <a:rPr lang="zh-TW" altLang="en-US" sz="2400" b="1" dirty="0" smtClean="0">
                <a:solidFill>
                  <a:srgbClr val="FF0000"/>
                </a:solidFill>
                <a:latin typeface="Microsoft JhengHei" charset="-120"/>
                <a:ea typeface="Microsoft JhengHei" charset="-120"/>
                <a:cs typeface="Microsoft JhengHei" charset="-120"/>
              </a:rPr>
              <a:t>毒害众生</a:t>
            </a:r>
            <a:endParaRPr lang="en-US" altLang="zh-TW" sz="2400" b="1" dirty="0">
              <a:solidFill>
                <a:srgbClr val="FF0000"/>
              </a:solidFill>
              <a:latin typeface="Microsoft JhengHei" charset="-120"/>
              <a:ea typeface="Microsoft JhengHei" charset="-120"/>
              <a:cs typeface="Microsoft JhengHei" charset="-120"/>
            </a:endParaRPr>
          </a:p>
          <a:p>
            <a:endParaRPr lang="en-US" altLang="zh-TW" sz="2200" b="1" dirty="0" smtClean="0">
              <a:solidFill>
                <a:srgbClr val="FF0000"/>
              </a:solidFill>
              <a:latin typeface="Microsoft JhengHei" charset="-120"/>
              <a:ea typeface="Microsoft JhengHei" charset="-120"/>
              <a:cs typeface="Microsoft JhengHei" charset="-120"/>
            </a:endParaRPr>
          </a:p>
          <a:p>
            <a:r>
              <a:rPr lang="zh-TW" altLang="en-US" sz="2200" b="1" dirty="0" smtClean="0">
                <a:latin typeface="微軟正黑體" panose="020B0604030504040204" pitchFamily="34" charset="-120"/>
                <a:ea typeface="微軟正黑體" panose="020B0604030504040204" pitchFamily="34" charset="-120"/>
                <a:cs typeface="Microsoft JhengHei" charset="-120"/>
              </a:rPr>
              <a:t>内容：</a:t>
            </a:r>
            <a:endParaRPr lang="en-US" altLang="zh-TW" sz="2200" b="1" dirty="0" smtClean="0">
              <a:latin typeface="微軟正黑體" panose="020B0604030504040204" pitchFamily="34" charset="-120"/>
              <a:ea typeface="微軟正黑體" panose="020B0604030504040204" pitchFamily="34" charset="-120"/>
              <a:cs typeface="Microsoft JhengHei" charset="-120"/>
            </a:endParaRPr>
          </a:p>
          <a:p>
            <a:pPr>
              <a:spcAft>
                <a:spcPts val="0"/>
              </a:spcAft>
            </a:pPr>
            <a:r>
              <a:rPr lang="zh-TW" altLang="zh-TW" sz="2400" kern="100" dirty="0" smtClean="0">
                <a:latin typeface="微軟正黑體" panose="020B0604030504040204" pitchFamily="34" charset="-120"/>
                <a:ea typeface="微軟正黑體" panose="020B0604030504040204" pitchFamily="34" charset="-120"/>
                <a:cs typeface="Times New Roman" charset="0"/>
              </a:rPr>
              <a:t>黑龙江省齐齐哈尔政法委通知各学校，要求学生</a:t>
            </a:r>
            <a:r>
              <a:rPr lang="zh-TW" altLang="zh-TW" sz="2400" kern="100" dirty="0" smtClean="0">
                <a:solidFill>
                  <a:srgbClr val="FF0000"/>
                </a:solidFill>
                <a:latin typeface="微軟正黑體" panose="020B0604030504040204" pitchFamily="34" charset="-120"/>
                <a:ea typeface="微軟正黑體" panose="020B0604030504040204" pitchFamily="34" charset="-120"/>
                <a:cs typeface="Times New Roman" charset="0"/>
              </a:rPr>
              <a:t>签承诺卡，</a:t>
            </a:r>
            <a:endParaRPr lang="en-US" altLang="zh-TW" sz="2400" kern="100" dirty="0">
              <a:solidFill>
                <a:srgbClr val="FF0000"/>
              </a:solidFill>
              <a:latin typeface="微軟正黑體" panose="020B0604030504040204" pitchFamily="34" charset="-120"/>
              <a:ea typeface="微軟正黑體" panose="020B0604030504040204" pitchFamily="34" charset="-120"/>
              <a:cs typeface="Times New Roman" charset="0"/>
            </a:endParaRPr>
          </a:p>
          <a:p>
            <a:pPr>
              <a:spcAft>
                <a:spcPts val="0"/>
              </a:spcAft>
            </a:pPr>
            <a:r>
              <a:rPr lang="zh-TW" altLang="en-US" sz="2400" kern="100" dirty="0" smtClean="0">
                <a:latin typeface="微軟正黑體" panose="020B0604030504040204" pitchFamily="34" charset="-120"/>
                <a:ea typeface="微軟正黑體" panose="020B0604030504040204" pitchFamily="34" charset="-120"/>
                <a:cs typeface="Times New Roman" charset="0"/>
              </a:rPr>
              <a:t>毒</a:t>
            </a:r>
            <a:r>
              <a:rPr lang="zh-TW" altLang="zh-TW" sz="2400" kern="100" dirty="0" smtClean="0">
                <a:latin typeface="微軟正黑體" panose="020B0604030504040204" pitchFamily="34" charset="-120"/>
                <a:ea typeface="微軟正黑體" panose="020B0604030504040204" pitchFamily="34" charset="-120"/>
                <a:cs typeface="Times New Roman" charset="0"/>
              </a:rPr>
              <a:t>害众生</a:t>
            </a:r>
            <a:r>
              <a:rPr lang="zh-TW" altLang="en-US" sz="2400" kern="100" dirty="0" smtClean="0">
                <a:latin typeface="微軟正黑體" panose="020B0604030504040204" pitchFamily="34" charset="-120"/>
                <a:ea typeface="微軟正黑體" panose="020B0604030504040204" pitchFamily="34" charset="-120"/>
                <a:cs typeface="Times New Roman" charset="0"/>
              </a:rPr>
              <a:t>，</a:t>
            </a:r>
            <a:r>
              <a:rPr lang="zh-TW" altLang="zh-TW" sz="2400" dirty="0" smtClean="0">
                <a:latin typeface="微軟正黑體" panose="020B0604030504040204" pitchFamily="34" charset="-120"/>
                <a:ea typeface="微軟正黑體" panose="020B0604030504040204" pitchFamily="34" charset="-120"/>
                <a:cs typeface="Times New Roman" charset="0"/>
              </a:rPr>
              <a:t>有同修家孩子被逼签承诺卡。</a:t>
            </a:r>
            <a:r>
              <a:rPr lang="zh-TW" altLang="zh-TW" sz="2400" dirty="0" smtClean="0">
                <a:latin typeface="微軟正黑體" panose="020B0604030504040204" pitchFamily="34" charset="-120"/>
                <a:ea typeface="微軟正黑體" panose="020B0604030504040204" pitchFamily="34" charset="-120"/>
              </a:rPr>
              <a:t> </a:t>
            </a:r>
            <a:endParaRPr lang="zh-TW" altLang="en-US" sz="2400" dirty="0">
              <a:latin typeface="微軟正黑體" panose="020B0604030504040204" pitchFamily="34" charset="-120"/>
              <a:ea typeface="微軟正黑體" panose="020B0604030504040204" pitchFamily="34" charset="-120"/>
            </a:endParaRPr>
          </a:p>
          <a:p>
            <a:endParaRPr lang="en-US" altLang="zh-TW" sz="2200" b="1" dirty="0" smtClean="0">
              <a:latin typeface="Microsoft JhengHei" charset="-120"/>
              <a:ea typeface="Microsoft JhengHei" charset="-120"/>
              <a:cs typeface="Microsoft JhengHei" charset="-120"/>
            </a:endParaRPr>
          </a:p>
          <a:p>
            <a:endParaRPr lang="en-US" altLang="zh-TW" sz="2200" b="1" dirty="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Heiti TC Light"/>
                  <a:ea typeface="Heiti TC Light"/>
                  <a:cs typeface="Heiti TC Light"/>
                </a:rPr>
                <a:t>7</a:t>
              </a:r>
              <a:r>
                <a:rPr lang="en-US" altLang="zh-TW" sz="3200" b="1" dirty="0" smtClean="0">
                  <a:latin typeface="Heiti TC Light"/>
                  <a:ea typeface="Heiti TC Light"/>
                  <a:cs typeface="Heiti TC Light"/>
                </a:rPr>
                <a:t>-1</a:t>
              </a:r>
              <a:r>
                <a:rPr lang="en-US" altLang="zh-TW" sz="3200" b="1" dirty="0">
                  <a:latin typeface="Heiti TC Light"/>
                  <a:ea typeface="Heiti TC Light"/>
                  <a:cs typeface="Heiti TC Light"/>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齐齐哈尔</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3</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4746215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矩形 1"/>
          <p:cNvGrpSpPr/>
          <p:nvPr/>
        </p:nvGrpSpPr>
        <p:grpSpPr>
          <a:xfrm>
            <a:off x="210018" y="908719"/>
            <a:ext cx="8772214" cy="3456386"/>
            <a:chOff x="0" y="0"/>
            <a:chExt cx="8772213" cy="3456384"/>
          </a:xfrm>
        </p:grpSpPr>
        <p:sp>
          <p:nvSpPr>
            <p:cNvPr id="198" name="矩形"/>
            <p:cNvSpPr/>
            <p:nvPr/>
          </p:nvSpPr>
          <p:spPr>
            <a:xfrm>
              <a:off x="0" y="0"/>
              <a:ext cx="8772213" cy="3456384"/>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199" name="青島市許多官員因迫害法輪功被國際追查，包括…"/>
            <p:cNvSpPr txBox="1"/>
            <p:nvPr/>
          </p:nvSpPr>
          <p:spPr>
            <a:xfrm>
              <a:off x="0" y="358590"/>
              <a:ext cx="8772213" cy="27392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r>
                <a:rPr lang="zh-TW" altLang="en-US" sz="2800" dirty="0" smtClean="0">
                  <a:solidFill>
                    <a:srgbClr val="FF0000"/>
                  </a:solidFill>
                  <a:latin typeface="微軟正黑體" panose="020B0604030504040204" pitchFamily="34" charset="-120"/>
                  <a:ea typeface="微軟正黑體" panose="020B0604030504040204" pitchFamily="34" charset="-120"/>
                </a:rPr>
                <a:t>齐齐哈尔市</a:t>
              </a:r>
              <a:r>
                <a:rPr lang="zh-TW" altLang="en-US" sz="2800" dirty="0" smtClean="0">
                  <a:latin typeface="微軟正黑體" panose="020B0604030504040204" pitchFamily="34" charset="-120"/>
                  <a:ea typeface="微軟正黑體" panose="020B0604030504040204" pitchFamily="34" charset="-120"/>
                </a:rPr>
                <a:t>市一级主要被追查官员：</a:t>
              </a:r>
              <a:br>
                <a:rPr lang="zh-TW" altLang="en-US" sz="2800" dirty="0" smtClean="0">
                  <a:latin typeface="微軟正黑體" panose="020B0604030504040204" pitchFamily="34" charset="-120"/>
                  <a:ea typeface="微軟正黑體" panose="020B0604030504040204" pitchFamily="34" charset="-120"/>
                </a:rPr>
              </a:br>
              <a:endParaRPr lang="en-US" altLang="zh-TW" sz="2800" dirty="0" smtClean="0">
                <a:latin typeface="微軟正黑體" panose="020B0604030504040204" pitchFamily="34" charset="-120"/>
                <a:ea typeface="微軟正黑體" panose="020B0604030504040204" pitchFamily="34" charset="-120"/>
              </a:endParaRPr>
            </a:p>
            <a:p>
              <a:r>
                <a:rPr lang="zh-TW" altLang="en-US" sz="2400" b="1" dirty="0" smtClean="0">
                  <a:latin typeface="微軟正黑體" panose="020B0604030504040204" pitchFamily="34" charset="-120"/>
                  <a:ea typeface="微軟正黑體" panose="020B0604030504040204" pitchFamily="34" charset="-120"/>
                </a:rPr>
                <a:t>历任市政法委书记：</a:t>
              </a:r>
              <a:r>
                <a:rPr lang="zh-TW" altLang="en-US" sz="2400" dirty="0" smtClean="0">
                  <a:latin typeface="微軟正黑體" panose="020B0604030504040204" pitchFamily="34" charset="-120"/>
                  <a:ea typeface="微軟正黑體" panose="020B0604030504040204" pitchFamily="34" charset="-120"/>
                </a:rPr>
                <a:t>吴</a:t>
              </a:r>
              <a:r>
                <a:rPr lang="zh-TW" altLang="en-US" sz="2400" dirty="0">
                  <a:latin typeface="微軟正黑體" panose="020B0604030504040204" pitchFamily="34" charset="-120"/>
                  <a:ea typeface="微軟正黑體" panose="020B0604030504040204" pitchFamily="34" charset="-120"/>
                </a:rPr>
                <a:t>煜</a:t>
              </a:r>
              <a:r>
                <a:rPr lang="en-US" altLang="zh-TW" sz="2400" dirty="0" smtClean="0">
                  <a:solidFill>
                    <a:srgbClr val="FF0000"/>
                  </a:solidFill>
                  <a:latin typeface="微軟正黑體" panose="020B0604030504040204" pitchFamily="34" charset="-120"/>
                  <a:ea typeface="微軟正黑體" panose="020B0604030504040204" pitchFamily="34" charset="-120"/>
                </a:rPr>
                <a:t>(</a:t>
              </a:r>
              <a:r>
                <a:rPr lang="zh-TW" altLang="en-US" sz="2400" dirty="0" smtClean="0">
                  <a:solidFill>
                    <a:srgbClr val="FF0000"/>
                  </a:solidFill>
                  <a:latin typeface="微軟正黑體" panose="020B0604030504040204" pitchFamily="34" charset="-120"/>
                  <a:ea typeface="微軟正黑體" panose="020B0604030504040204" pitchFamily="34" charset="-120"/>
                </a:rPr>
                <a:t>现任</a:t>
              </a:r>
              <a:r>
                <a:rPr lang="en-US" altLang="zh-TW" sz="2400" dirty="0" smtClean="0">
                  <a:solidFill>
                    <a:srgbClr val="FF0000"/>
                  </a:solidFill>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、任玉良、黄金鉴</a:t>
              </a:r>
              <a:r>
                <a:rPr lang="en-US" altLang="zh-TW" sz="2400" dirty="0">
                  <a:solidFill>
                    <a:srgbClr val="FF0000"/>
                  </a:solidFill>
                  <a:latin typeface="微軟正黑體" panose="020B0604030504040204" pitchFamily="34" charset="-120"/>
                  <a:ea typeface="微軟正黑體" panose="020B0604030504040204" pitchFamily="34" charset="-120"/>
                </a:rPr>
                <a:t>(</a:t>
              </a:r>
              <a:r>
                <a:rPr lang="zh-TW" altLang="en-US" sz="2400" dirty="0">
                  <a:solidFill>
                    <a:srgbClr val="FF0000"/>
                  </a:solidFill>
                  <a:latin typeface="微軟正黑體" panose="020B0604030504040204" pitchFamily="34" charset="-120"/>
                  <a:ea typeface="微軟正黑體" panose="020B0604030504040204" pitchFamily="34" charset="-120"/>
                </a:rPr>
                <a:t>已死</a:t>
              </a:r>
              <a:r>
                <a:rPr lang="en-US" altLang="zh-TW" sz="2400" dirty="0">
                  <a:solidFill>
                    <a:srgbClr val="FF0000"/>
                  </a:solidFill>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                   </a:t>
              </a:r>
              <a:endParaRPr lang="en-US" altLang="zh-TW" sz="2400" dirty="0" smtClean="0">
                <a:latin typeface="微軟正黑體" panose="020B0604030504040204" pitchFamily="34" charset="-120"/>
                <a:ea typeface="微軟正黑體" panose="020B0604030504040204" pitchFamily="34" charset="-120"/>
              </a:endParaRPr>
            </a:p>
            <a:p>
              <a:r>
                <a:rPr lang="en-US" altLang="zh-TW" sz="2400" dirty="0">
                  <a:latin typeface="微軟正黑體" panose="020B0604030504040204" pitchFamily="34" charset="-120"/>
                  <a:ea typeface="微軟正黑體" panose="020B0604030504040204" pitchFamily="34" charset="-120"/>
                </a:rPr>
                <a:t> </a:t>
              </a:r>
              <a:r>
                <a:rPr lang="en-US" altLang="zh-TW" sz="2400" dirty="0" smtClean="0">
                  <a:latin typeface="微軟正黑體" panose="020B0604030504040204" pitchFamily="34" charset="-120"/>
                  <a:ea typeface="微軟正黑體" panose="020B0604030504040204" pitchFamily="34" charset="-120"/>
                </a:rPr>
                <a:t>                                   </a:t>
              </a:r>
              <a:r>
                <a:rPr lang="zh-TW" altLang="en-US" sz="2400" dirty="0" smtClean="0">
                  <a:latin typeface="微軟正黑體" panose="020B0604030504040204" pitchFamily="34" charset="-120"/>
                  <a:ea typeface="微軟正黑體" panose="020B0604030504040204" pitchFamily="34" charset="-120"/>
                </a:rPr>
                <a:t>张</a:t>
              </a:r>
              <a:r>
                <a:rPr lang="zh-TW" altLang="en-US" sz="2400" dirty="0">
                  <a:latin typeface="微軟正黑體" panose="020B0604030504040204" pitchFamily="34" charset="-120"/>
                  <a:ea typeface="微軟正黑體" panose="020B0604030504040204" pitchFamily="34" charset="-120"/>
                </a:rPr>
                <a:t>贵海、马占江、胡福</a:t>
              </a:r>
              <a:r>
                <a:rPr lang="zh-TW" altLang="en-US" sz="2400" dirty="0" smtClean="0">
                  <a:latin typeface="微軟正黑體" panose="020B0604030504040204" pitchFamily="34" charset="-120"/>
                  <a:ea typeface="微軟正黑體" panose="020B0604030504040204" pitchFamily="34" charset="-120"/>
                </a:rPr>
                <a:t>绵</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dirty="0">
                  <a:latin typeface="微軟正黑體" panose="020B0604030504040204" pitchFamily="34" charset="-120"/>
                  <a:ea typeface="微軟正黑體" panose="020B0604030504040204" pitchFamily="34" charset="-120"/>
                </a:rPr>
                <a:t/>
              </a:r>
              <a:br>
                <a:rPr lang="zh-TW" altLang="en-US" sz="2400" dirty="0">
                  <a:latin typeface="微軟正黑體" panose="020B0604030504040204" pitchFamily="34" charset="-120"/>
                  <a:ea typeface="微軟正黑體" panose="020B0604030504040204" pitchFamily="34" charset="-120"/>
                </a:rPr>
              </a:br>
              <a:r>
                <a:rPr lang="zh-TW" altLang="en-US" sz="2400" b="1" dirty="0" smtClean="0">
                  <a:latin typeface="微軟正黑體" panose="020B0604030504040204" pitchFamily="34" charset="-120"/>
                  <a:ea typeface="微軟正黑體" panose="020B0604030504040204" pitchFamily="34" charset="-120"/>
                </a:rPr>
                <a:t>历任市委防范办</a:t>
              </a:r>
              <a:r>
                <a:rPr lang="en-US" altLang="zh-TW" sz="2400" b="1" dirty="0" smtClean="0">
                  <a:latin typeface="微軟正黑體" panose="020B0604030504040204" pitchFamily="34" charset="-120"/>
                  <a:ea typeface="微軟正黑體" panose="020B0604030504040204" pitchFamily="34" charset="-120"/>
                </a:rPr>
                <a:t>(610</a:t>
              </a:r>
              <a:r>
                <a:rPr lang="zh-TW" altLang="en-US" sz="2400" b="1" dirty="0" smtClean="0">
                  <a:latin typeface="微軟正黑體" panose="020B0604030504040204" pitchFamily="34" charset="-120"/>
                  <a:ea typeface="微軟正黑體" panose="020B0604030504040204" pitchFamily="34" charset="-120"/>
                </a:rPr>
                <a:t>办</a:t>
              </a:r>
              <a:r>
                <a:rPr lang="en-US" altLang="zh-TW" sz="2400" b="1" dirty="0" smtClean="0">
                  <a:latin typeface="微軟正黑體" panose="020B0604030504040204" pitchFamily="34" charset="-120"/>
                  <a:ea typeface="微軟正黑體" panose="020B0604030504040204" pitchFamily="34" charset="-120"/>
                </a:rPr>
                <a:t>)</a:t>
              </a:r>
              <a:r>
                <a:rPr lang="zh-TW" altLang="en-US" sz="2400" b="1" dirty="0">
                  <a:latin typeface="微軟正黑體" panose="020B0604030504040204" pitchFamily="34" charset="-120"/>
                  <a:ea typeface="微軟正黑體" panose="020B0604030504040204" pitchFamily="34" charset="-120"/>
                </a:rPr>
                <a:t>主任</a:t>
              </a:r>
              <a:r>
                <a:rPr lang="zh-TW" altLang="en-US" sz="2400" dirty="0">
                  <a:latin typeface="微軟正黑體" panose="020B0604030504040204" pitchFamily="34" charset="-120"/>
                  <a:ea typeface="微軟正黑體" panose="020B0604030504040204" pitchFamily="34" charset="-120"/>
                </a:rPr>
                <a:t>：郭晓峰、马文、李佳明</a:t>
              </a:r>
              <a:r>
                <a:rPr lang="en-US" altLang="zh-TW" sz="2400" dirty="0">
                  <a:solidFill>
                    <a:srgbClr val="FF0000"/>
                  </a:solidFill>
                  <a:latin typeface="微軟正黑體" panose="020B0604030504040204" pitchFamily="34" charset="-120"/>
                  <a:ea typeface="微軟正黑體" panose="020B0604030504040204" pitchFamily="34" charset="-120"/>
                </a:rPr>
                <a:t>(</a:t>
              </a:r>
              <a:r>
                <a:rPr lang="zh-TW" altLang="en-US" sz="2400" dirty="0">
                  <a:solidFill>
                    <a:srgbClr val="FF0000"/>
                  </a:solidFill>
                  <a:latin typeface="微軟正黑體" panose="020B0604030504040204" pitchFamily="34" charset="-120"/>
                  <a:ea typeface="微軟正黑體" panose="020B0604030504040204" pitchFamily="34" charset="-120"/>
                </a:rPr>
                <a:t>已死</a:t>
              </a:r>
              <a:r>
                <a:rPr lang="en-US" altLang="zh-TW" sz="2400" dirty="0" smtClean="0">
                  <a:solidFill>
                    <a:srgbClr val="FF0000"/>
                  </a:solidFill>
                  <a:latin typeface="微軟正黑體" panose="020B0604030504040204" pitchFamily="34" charset="-120"/>
                  <a:ea typeface="微軟正黑體" panose="020B0604030504040204" pitchFamily="34" charset="-120"/>
                </a:rPr>
                <a:t>)</a:t>
              </a:r>
              <a:endParaRPr sz="2400" b="0" dirty="0">
                <a:solidFill>
                  <a:srgbClr val="FF0000"/>
                </a:solidFill>
                <a:latin typeface="微軟正黑體" panose="020B0604030504040204" pitchFamily="34" charset="-120"/>
                <a:ea typeface="微軟正黑體" panose="020B0604030504040204" pitchFamily="34" charset="-120"/>
                <a:cs typeface="Microsoft JhengHei" charset="-120"/>
              </a:endParaRPr>
            </a:p>
            <a:p>
              <a:endParaRPr lang="en-US" altLang="zh-TW" sz="2000" dirty="0" smtClean="0">
                <a:latin typeface="Microsoft JhengHei" charset="-120"/>
                <a:ea typeface="Microsoft JhengHei" charset="-120"/>
                <a:cs typeface="Microsoft JhengHei" charset="-120"/>
              </a:endParaRPr>
            </a:p>
          </p:txBody>
        </p:sp>
      </p:grpSp>
      <p:sp>
        <p:nvSpPr>
          <p:cNvPr id="201" name="矩形 6"/>
          <p:cNvSpPr/>
          <p:nvPr/>
        </p:nvSpPr>
        <p:spPr>
          <a:xfrm>
            <a:off x="177993" y="4897928"/>
            <a:ext cx="8774612" cy="830997"/>
          </a:xfrm>
          <a:prstGeom prst="rect">
            <a:avLst/>
          </a:prstGeom>
          <a:ln w="12700">
            <a:solidFill>
              <a:srgbClr val="0070C0"/>
            </a:solidFill>
          </a:ln>
          <a:extLst>
            <a:ext uri="{C572A759-6A51-4108-AA02-DFA0A04FC94B}">
              <ma14:wrappingTextBoxFlag xmlns:ma14="http://schemas.microsoft.com/office/mac/drawingml/2011/main" xmlns="" val="1"/>
            </a:ext>
          </a:extLst>
        </p:spPr>
        <p:txBody>
          <a:bodyPr lIns="45719" rIns="45719">
            <a:spAutoFit/>
          </a:bodyPr>
          <a:lstStyle/>
          <a:p>
            <a:pPr>
              <a:defRPr sz="2400">
                <a:latin typeface="微軟正黑體"/>
                <a:ea typeface="微軟正黑體"/>
                <a:cs typeface="微軟正黑體"/>
                <a:sym typeface="微軟正黑體"/>
              </a:defRPr>
            </a:pPr>
            <a:r>
              <a:rPr dirty="0" err="1" smtClean="0"/>
              <a:t>到目前为止</a:t>
            </a:r>
            <a:r>
              <a:rPr dirty="0" smtClean="0"/>
              <a:t>，</a:t>
            </a:r>
            <a:r>
              <a:rPr lang="zh-TW" altLang="en-US" b="1" dirty="0" smtClean="0">
                <a:solidFill>
                  <a:srgbClr val="C00000"/>
                </a:solidFill>
              </a:rPr>
              <a:t>黑龙江</a:t>
            </a:r>
            <a:r>
              <a:rPr b="1" dirty="0" smtClean="0">
                <a:solidFill>
                  <a:srgbClr val="C00000"/>
                </a:solidFill>
              </a:rPr>
              <a:t>省</a:t>
            </a:r>
            <a:r>
              <a:rPr dirty="0" smtClean="0"/>
              <a:t>有</a:t>
            </a:r>
            <a:r>
              <a:rPr lang="en-US" b="1" dirty="0" smtClean="0">
                <a:solidFill>
                  <a:srgbClr val="C00000"/>
                </a:solidFill>
              </a:rPr>
              <a:t>7,139</a:t>
            </a:r>
            <a:r>
              <a:rPr b="1" dirty="0" smtClean="0">
                <a:solidFill>
                  <a:srgbClr val="C00000"/>
                </a:solidFill>
              </a:rPr>
              <a:t>人</a:t>
            </a:r>
            <a:r>
              <a:rPr dirty="0" smtClean="0"/>
              <a:t>的公检法司、教育界、媒体界等人员因迫害法轮功学员，被海外组织“追查国际”立案追查</a:t>
            </a:r>
            <a:endParaRPr dirty="0"/>
          </a:p>
        </p:txBody>
      </p:sp>
      <p:grpSp>
        <p:nvGrpSpPr>
          <p:cNvPr id="204" name="矩形 7"/>
          <p:cNvGrpSpPr/>
          <p:nvPr/>
        </p:nvGrpSpPr>
        <p:grpSpPr>
          <a:xfrm>
            <a:off x="-2" y="2062"/>
            <a:ext cx="9130602" cy="762644"/>
            <a:chOff x="-1" y="-1"/>
            <a:chExt cx="9130600" cy="762642"/>
          </a:xfrm>
        </p:grpSpPr>
        <p:sp>
          <p:nvSpPr>
            <p:cNvPr id="202"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03" name="7-2. 青島市"/>
            <p:cNvSpPr txBox="1"/>
            <p:nvPr/>
          </p:nvSpPr>
          <p:spPr>
            <a:xfrm>
              <a:off x="-1" y="88935"/>
              <a:ext cx="9130600" cy="5847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7-2. </a:t>
              </a:r>
              <a:r>
                <a:rPr lang="zh-TW" altLang="en-US" dirty="0" smtClean="0"/>
                <a:t>齐齐哈尔</a:t>
              </a:r>
              <a:endParaRPr dirty="0"/>
            </a:p>
          </p:txBody>
        </p:sp>
      </p:grpSp>
      <p:grpSp>
        <p:nvGrpSpPr>
          <p:cNvPr id="207" name="矩形 8"/>
          <p:cNvGrpSpPr/>
          <p:nvPr/>
        </p:nvGrpSpPr>
        <p:grpSpPr>
          <a:xfrm>
            <a:off x="7308304" y="41105"/>
            <a:ext cx="1691164" cy="684557"/>
            <a:chOff x="0" y="59042"/>
            <a:chExt cx="1691163" cy="684556"/>
          </a:xfrm>
        </p:grpSpPr>
        <p:sp>
          <p:nvSpPr>
            <p:cNvPr id="205"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06" name="追查2"/>
            <p:cNvSpPr txBox="1"/>
            <p:nvPr/>
          </p:nvSpPr>
          <p:spPr>
            <a:xfrm>
              <a:off x="0" y="108933"/>
              <a:ext cx="1691163"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sz="3200" dirty="0" smtClean="0"/>
                <a:t>追查</a:t>
              </a:r>
              <a:r>
                <a:rPr lang="en-US" sz="3200" dirty="0"/>
                <a:t>3</a:t>
              </a:r>
              <a:endParaRPr sz="3200" dirty="0"/>
            </a:p>
          </p:txBody>
        </p:sp>
      </p:grpSp>
    </p:spTree>
    <p:extLst>
      <p:ext uri="{BB962C8B-B14F-4D97-AF65-F5344CB8AC3E}">
        <p14:creationId xmlns:p14="http://schemas.microsoft.com/office/powerpoint/2010/main" val="2113775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7-</a:t>
              </a:r>
              <a:r>
                <a:rPr lang="en-US" dirty="0"/>
                <a:t>3</a:t>
              </a:r>
              <a:r>
                <a:rPr dirty="0" smtClean="0"/>
                <a:t>. </a:t>
              </a:r>
              <a:r>
                <a:rPr lang="zh-TW" altLang="en-US" dirty="0" smtClean="0"/>
                <a:t>齐齐哈尔</a:t>
              </a:r>
              <a:endParaRPr dirty="0"/>
            </a:p>
          </p:txBody>
        </p:sp>
      </p:grpSp>
      <p:grpSp>
        <p:nvGrpSpPr>
          <p:cNvPr id="273" name="矩形 6"/>
          <p:cNvGrpSpPr/>
          <p:nvPr/>
        </p:nvGrpSpPr>
        <p:grpSpPr>
          <a:xfrm>
            <a:off x="6732240" y="100431"/>
            <a:ext cx="2279993" cy="648075"/>
            <a:chOff x="0" y="77283"/>
            <a:chExt cx="1631920"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 y="78155"/>
              <a:ext cx="1631919" cy="64632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a:t>3</a:t>
              </a:r>
              <a:endParaRPr lang="en-US" altLang="zh-TW" sz="3600" dirty="0" smtClean="0"/>
            </a:p>
          </p:txBody>
        </p:sp>
      </p:grpSp>
      <p:sp>
        <p:nvSpPr>
          <p:cNvPr id="2" name="Rectangle 1"/>
          <p:cNvSpPr/>
          <p:nvPr/>
        </p:nvSpPr>
        <p:spPr>
          <a:xfrm>
            <a:off x="131768" y="908720"/>
            <a:ext cx="8904728" cy="289310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齐齐哈尔市公安局局长，</a:t>
            </a:r>
            <a:r>
              <a:rPr lang="zh-TW" altLang="en-US" sz="2000" b="1" smtClean="0">
                <a:solidFill>
                  <a:srgbClr val="00B050"/>
                </a:solidFill>
                <a:latin typeface="Microsoft JhengHei" charset="-120"/>
                <a:ea typeface="Microsoft JhengHei" charset="-120"/>
                <a:cs typeface="Microsoft JhengHei" charset="-120"/>
              </a:rPr>
              <a:t>孙玉生</a:t>
            </a:r>
            <a:r>
              <a:rPr lang="zh-TW" altLang="en-US" sz="2000" b="1" smtClean="0">
                <a:solidFill>
                  <a:srgbClr val="0000FF"/>
                </a:solidFill>
                <a:latin typeface="Microsoft JhengHei" charset="-120"/>
                <a:ea typeface="Microsoft JhengHei" charset="-120"/>
                <a:cs typeface="Microsoft JhengHei" charset="-120"/>
              </a:rPr>
              <a:t>，</a:t>
            </a:r>
            <a:r>
              <a:rPr lang="zh-TW" altLang="en-US" sz="2000" b="1" smtClean="0">
                <a:solidFill>
                  <a:srgbClr val="FF0000"/>
                </a:solidFill>
                <a:latin typeface="Microsoft JhengHei" charset="-120"/>
                <a:ea typeface="Microsoft JhengHei" charset="-120"/>
                <a:cs typeface="Microsoft JhengHei" charset="-120"/>
              </a:rPr>
              <a:t>罹患眩晕生不如死</a:t>
            </a:r>
            <a:r>
              <a:rPr lang="en-US" altLang="zh-TW" b="1" smtClean="0">
                <a:solidFill>
                  <a:srgbClr val="660066"/>
                </a:solidFill>
                <a:latin typeface="Microsoft JhengHei" charset="-120"/>
                <a:ea typeface="Microsoft JhengHei" charset="-120"/>
                <a:cs typeface="Microsoft JhengHei" charset="-120"/>
              </a:rPr>
              <a:t>【</a:t>
            </a:r>
            <a:r>
              <a:rPr lang="zh-TW" altLang="en-US" b="1" smtClean="0">
                <a:solidFill>
                  <a:srgbClr val="660066"/>
                </a:solidFill>
                <a:latin typeface="Microsoft JhengHei" charset="-120"/>
                <a:ea typeface="Microsoft JhengHei" charset="-120"/>
                <a:cs typeface="Microsoft JhengHei" charset="-120"/>
              </a:rPr>
              <a:t>明慧网</a:t>
            </a:r>
            <a:r>
              <a:rPr lang="en-US" altLang="zh-TW" b="1" smtClean="0">
                <a:solidFill>
                  <a:srgbClr val="660066"/>
                </a:solidFill>
                <a:latin typeface="Microsoft JhengHei" charset="-120"/>
                <a:ea typeface="Microsoft JhengHei" charset="-120"/>
                <a:cs typeface="Microsoft JhengHei" charset="-120"/>
              </a:rPr>
              <a:t>2015</a:t>
            </a:r>
            <a:r>
              <a:rPr lang="zh-TW" altLang="en-US" b="1" dirty="0" smtClean="0">
                <a:solidFill>
                  <a:srgbClr val="660066"/>
                </a:solidFill>
                <a:latin typeface="Microsoft JhengHei" charset="-120"/>
                <a:ea typeface="Microsoft JhengHei" charset="-120"/>
                <a:cs typeface="Microsoft JhengHei" charset="-120"/>
              </a:rPr>
              <a:t>年</a:t>
            </a:r>
            <a:r>
              <a:rPr lang="en-US" altLang="zh-TW" b="1" dirty="0">
                <a:solidFill>
                  <a:srgbClr val="660066"/>
                </a:solidFill>
                <a:latin typeface="Microsoft JhengHei" charset="-120"/>
                <a:ea typeface="Microsoft JhengHei" charset="-120"/>
                <a:cs typeface="Microsoft JhengHei" charset="-120"/>
              </a:rPr>
              <a:t>2</a:t>
            </a:r>
            <a:r>
              <a:rPr lang="zh-TW" altLang="en-US" b="1" dirty="0" smtClean="0">
                <a:solidFill>
                  <a:srgbClr val="660066"/>
                </a:solidFill>
                <a:latin typeface="Microsoft JhengHei" charset="-120"/>
                <a:ea typeface="Microsoft JhengHei" charset="-120"/>
                <a:cs typeface="Microsoft JhengHei" charset="-120"/>
              </a:rPr>
              <a:t>月</a:t>
            </a:r>
            <a:r>
              <a:rPr lang="en-US" altLang="zh-TW" b="1" dirty="0">
                <a:solidFill>
                  <a:srgbClr val="660066"/>
                </a:solidFill>
                <a:latin typeface="Microsoft JhengHei" charset="-120"/>
                <a:ea typeface="Microsoft JhengHei" charset="-120"/>
                <a:cs typeface="Microsoft JhengHei" charset="-120"/>
              </a:rPr>
              <a:t>1</a:t>
            </a:r>
            <a:r>
              <a:rPr lang="zh-TW" altLang="en-US" b="1" dirty="0" smtClean="0">
                <a:solidFill>
                  <a:srgbClr val="660066"/>
                </a:solidFill>
                <a:latin typeface="Microsoft JhengHei" charset="-120"/>
                <a:ea typeface="Microsoft JhengHei" charset="-120"/>
                <a:cs typeface="Microsoft JhengHei" charset="-120"/>
              </a:rPr>
              <a:t>日</a:t>
            </a:r>
            <a:r>
              <a:rPr lang="en-US" altLang="zh-TW" b="1" dirty="0" smtClean="0">
                <a:solidFill>
                  <a:srgbClr val="660066"/>
                </a:solidFill>
                <a:latin typeface="Microsoft JhengHei" charset="-120"/>
                <a:ea typeface="Microsoft JhengHei" charset="-120"/>
                <a:cs typeface="Microsoft JhengHei" charset="-120"/>
              </a:rPr>
              <a:t>】</a:t>
            </a:r>
            <a:endParaRPr lang="en-US" altLang="zh-TW" sz="2400" b="1" dirty="0" smtClean="0">
              <a:solidFill>
                <a:srgbClr val="660066"/>
              </a:solidFill>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smtClean="0">
                <a:solidFill>
                  <a:srgbClr val="202020"/>
                </a:solidFill>
                <a:latin typeface="Microsoft JhengHei" charset="-120"/>
                <a:ea typeface="Microsoft JhengHei" charset="-120"/>
                <a:cs typeface="Microsoft JhengHei" charset="-120"/>
              </a:rPr>
              <a:t>齐齐哈尔市公安局局长</a:t>
            </a:r>
            <a:r>
              <a:rPr lang="zh-TW" altLang="en-US" b="1" smtClean="0">
                <a:solidFill>
                  <a:srgbClr val="00B050"/>
                </a:solidFill>
                <a:latin typeface="Microsoft JhengHei" charset="-120"/>
                <a:ea typeface="Microsoft JhengHei" charset="-120"/>
                <a:cs typeface="Microsoft JhengHei" charset="-120"/>
              </a:rPr>
              <a:t>孙玉生</a:t>
            </a:r>
            <a:r>
              <a:rPr lang="zh-TW" altLang="en-US" smtClean="0">
                <a:solidFill>
                  <a:srgbClr val="202020"/>
                </a:solidFill>
                <a:latin typeface="Microsoft JhengHei" charset="-120"/>
                <a:ea typeface="Microsoft JhengHei" charset="-120"/>
                <a:cs typeface="Microsoft JhengHei" charset="-120"/>
              </a:rPr>
              <a:t>，一直不遗余力地迫害法轮功修炼群体。</a:t>
            </a:r>
            <a:endParaRPr lang="en-US" altLang="zh-TW" dirty="0" smtClean="0">
              <a:solidFill>
                <a:srgbClr val="202020"/>
              </a:solidFill>
              <a:latin typeface="Microsoft JhengHei" charset="-120"/>
              <a:ea typeface="Microsoft JhengHei" charset="-120"/>
              <a:cs typeface="Microsoft JhengHei" charset="-120"/>
            </a:endParaRPr>
          </a:p>
          <a:p>
            <a:r>
              <a:rPr lang="zh-TW" altLang="en-US" smtClean="0">
                <a:solidFill>
                  <a:srgbClr val="202020"/>
                </a:solidFill>
                <a:latin typeface="Microsoft JhengHei" charset="-120"/>
                <a:ea typeface="Microsoft JhengHei" charset="-120"/>
                <a:cs typeface="Microsoft JhengHei" charset="-120"/>
              </a:rPr>
              <a:t>他在大庆任公安局长期间，大庆恶警最少虐杀了</a:t>
            </a:r>
            <a:r>
              <a:rPr lang="en-US" altLang="zh-TW" smtClean="0">
                <a:solidFill>
                  <a:srgbClr val="202020"/>
                </a:solidFill>
                <a:latin typeface="Microsoft JhengHei" charset="-120"/>
                <a:ea typeface="Microsoft JhengHei" charset="-120"/>
                <a:cs typeface="Microsoft JhengHei" charset="-120"/>
              </a:rPr>
              <a:t>52</a:t>
            </a:r>
            <a:r>
              <a:rPr lang="zh-TW" altLang="en-US" smtClean="0">
                <a:solidFill>
                  <a:srgbClr val="202020"/>
                </a:solidFill>
                <a:latin typeface="Microsoft JhengHei" charset="-120"/>
                <a:ea typeface="Microsoft JhengHei" charset="-120"/>
                <a:cs typeface="Microsoft JhengHei" charset="-120"/>
              </a:rPr>
              <a:t>名法轮功学员，孙玉生因此恶报不断，</a:t>
            </a:r>
            <a:r>
              <a:rPr lang="en-US" altLang="zh-TW" dirty="0" smtClean="0">
                <a:solidFill>
                  <a:srgbClr val="202020"/>
                </a:solidFill>
                <a:latin typeface="Microsoft JhengHei" charset="-120"/>
                <a:ea typeface="Microsoft JhengHei" charset="-120"/>
                <a:cs typeface="Microsoft JhengHei" charset="-120"/>
              </a:rPr>
              <a:t>2004</a:t>
            </a:r>
            <a:r>
              <a:rPr lang="zh-TW" altLang="en-US" dirty="0" smtClean="0">
                <a:solidFill>
                  <a:srgbClr val="202020"/>
                </a:solidFill>
                <a:latin typeface="Microsoft JhengHei" charset="-120"/>
                <a:ea typeface="Microsoft JhengHei" charset="-120"/>
                <a:cs typeface="Microsoft JhengHei" charset="-120"/>
              </a:rPr>
              <a:t>年</a:t>
            </a:r>
            <a:r>
              <a:rPr lang="zh-TW" altLang="en-US">
                <a:solidFill>
                  <a:srgbClr val="202020"/>
                </a:solidFill>
                <a:latin typeface="Microsoft JhengHei" charset="-120"/>
                <a:ea typeface="Microsoft JhengHei" charset="-120"/>
                <a:cs typeface="Microsoft JhengHei" charset="-120"/>
              </a:rPr>
              <a:t>元旦</a:t>
            </a:r>
            <a:r>
              <a:rPr lang="zh-TW" altLang="en-US" smtClean="0">
                <a:solidFill>
                  <a:srgbClr val="202020"/>
                </a:solidFill>
                <a:latin typeface="Microsoft JhengHei" charset="-120"/>
                <a:ea typeface="Microsoft JhengHei" charset="-120"/>
                <a:cs typeface="Microsoft JhengHei" charset="-120"/>
              </a:rPr>
              <a:t>，</a:t>
            </a:r>
            <a:r>
              <a:rPr lang="zh-TW" altLang="en-US" b="1" smtClean="0">
                <a:solidFill>
                  <a:srgbClr val="00B050"/>
                </a:solidFill>
                <a:latin typeface="Microsoft JhengHei" charset="-120"/>
                <a:ea typeface="Microsoft JhengHei" charset="-120"/>
                <a:cs typeface="Microsoft JhengHei" charset="-120"/>
              </a:rPr>
              <a:t>孙玉生</a:t>
            </a:r>
            <a:r>
              <a:rPr lang="zh-TW" altLang="en-US" smtClean="0">
                <a:solidFill>
                  <a:srgbClr val="202020"/>
                </a:solidFill>
                <a:latin typeface="Microsoft JhengHei" charset="-120"/>
                <a:ea typeface="Microsoft JhengHei" charset="-120"/>
                <a:cs typeface="Microsoft JhengHei" charset="-120"/>
              </a:rPr>
              <a:t>在办公室突然瘫痪，痛得他生不如死。经查，</a:t>
            </a:r>
            <a:r>
              <a:rPr lang="zh-TW" altLang="en-US" b="1" smtClean="0">
                <a:solidFill>
                  <a:srgbClr val="FF0000"/>
                </a:solidFill>
                <a:latin typeface="Microsoft JhengHei" charset="-120"/>
                <a:ea typeface="Microsoft JhengHei" charset="-120"/>
                <a:cs typeface="Microsoft JhengHei" charset="-120"/>
              </a:rPr>
              <a:t>他患上了强直性脊柱炎</a:t>
            </a:r>
            <a:r>
              <a:rPr lang="zh-TW" altLang="en-US" smtClean="0">
                <a:solidFill>
                  <a:srgbClr val="202020"/>
                </a:solidFill>
                <a:latin typeface="Microsoft JhengHei" charset="-120"/>
                <a:ea typeface="Microsoft JhengHei" charset="-120"/>
                <a:cs typeface="Microsoft JhengHei" charset="-120"/>
              </a:rPr>
              <a:t>。</a:t>
            </a:r>
            <a:endParaRPr lang="en-US" altLang="zh-TW" dirty="0" smtClean="0">
              <a:solidFill>
                <a:srgbClr val="202020"/>
              </a:solidFill>
              <a:latin typeface="Microsoft JhengHei" charset="-120"/>
              <a:ea typeface="Microsoft JhengHei" charset="-120"/>
              <a:cs typeface="Microsoft JhengHei" charset="-120"/>
            </a:endParaRPr>
          </a:p>
          <a:p>
            <a:r>
              <a:rPr lang="en-US" altLang="zh-TW" dirty="0" smtClean="0">
                <a:solidFill>
                  <a:srgbClr val="202020"/>
                </a:solidFill>
                <a:latin typeface="Microsoft JhengHei" charset="-120"/>
                <a:ea typeface="Microsoft JhengHei" charset="-120"/>
                <a:cs typeface="Microsoft JhengHei" charset="-120"/>
              </a:rPr>
              <a:t>2004</a:t>
            </a:r>
            <a:r>
              <a:rPr lang="zh-TW" altLang="en-US" dirty="0" smtClean="0">
                <a:solidFill>
                  <a:srgbClr val="202020"/>
                </a:solidFill>
                <a:latin typeface="Microsoft JhengHei" charset="-120"/>
                <a:ea typeface="Microsoft JhengHei" charset="-120"/>
                <a:cs typeface="Microsoft JhengHei" charset="-120"/>
              </a:rPr>
              <a:t>年</a:t>
            </a:r>
            <a:r>
              <a:rPr lang="en-US" altLang="zh-TW" dirty="0" smtClean="0">
                <a:solidFill>
                  <a:srgbClr val="202020"/>
                </a:solidFill>
                <a:latin typeface="Microsoft JhengHei" charset="-120"/>
                <a:ea typeface="Microsoft JhengHei" charset="-120"/>
                <a:cs typeface="Microsoft JhengHei" charset="-120"/>
              </a:rPr>
              <a:t>3</a:t>
            </a:r>
            <a:r>
              <a:rPr lang="zh-TW" altLang="en-US" dirty="0" smtClean="0">
                <a:solidFill>
                  <a:srgbClr val="202020"/>
                </a:solidFill>
                <a:latin typeface="Microsoft JhengHei" charset="-120"/>
                <a:ea typeface="Microsoft JhengHei" charset="-120"/>
                <a:cs typeface="Microsoft JhengHei" charset="-120"/>
              </a:rPr>
              <a:t>月</a:t>
            </a:r>
            <a:r>
              <a:rPr lang="en-US" altLang="zh-TW" dirty="0" smtClean="0">
                <a:solidFill>
                  <a:srgbClr val="202020"/>
                </a:solidFill>
                <a:latin typeface="Microsoft JhengHei" charset="-120"/>
                <a:ea typeface="Microsoft JhengHei" charset="-120"/>
                <a:cs typeface="Microsoft JhengHei" charset="-120"/>
              </a:rPr>
              <a:t>17</a:t>
            </a:r>
            <a:r>
              <a:rPr lang="zh-TW" altLang="en-US" smtClean="0">
                <a:solidFill>
                  <a:srgbClr val="202020"/>
                </a:solidFill>
                <a:latin typeface="Microsoft JhengHei" charset="-120"/>
                <a:ea typeface="Microsoft JhengHei" charset="-120"/>
                <a:cs typeface="Microsoft JhengHei" charset="-120"/>
              </a:rPr>
              <a:t>日，</a:t>
            </a:r>
            <a:r>
              <a:rPr lang="zh-TW" altLang="en-US" b="1" smtClean="0">
                <a:solidFill>
                  <a:srgbClr val="00B050"/>
                </a:solidFill>
                <a:latin typeface="Microsoft JhengHei" charset="-120"/>
                <a:ea typeface="Microsoft JhengHei" charset="-120"/>
                <a:cs typeface="Microsoft JhengHei" charset="-120"/>
              </a:rPr>
              <a:t>孙玉生</a:t>
            </a:r>
            <a:r>
              <a:rPr lang="zh-TW" altLang="en-US" smtClean="0">
                <a:solidFill>
                  <a:srgbClr val="202020"/>
                </a:solidFill>
                <a:latin typeface="Microsoft JhengHei" charset="-120"/>
                <a:ea typeface="Microsoft JhengHei" charset="-120"/>
                <a:cs typeface="Microsoft JhengHei" charset="-120"/>
              </a:rPr>
              <a:t>到齐齐哈尔市公安局任局长，他不但不反悔自己迫害法轮功所犯下的罪恶，反而为了干出点成绩往上爬，更加疯狂的对法轮功修炼群众进行迫害。</a:t>
            </a:r>
            <a:endParaRPr lang="en-US" altLang="zh-TW" dirty="0" smtClean="0">
              <a:solidFill>
                <a:srgbClr val="202020"/>
              </a:solidFill>
              <a:latin typeface="Microsoft JhengHei" charset="-120"/>
              <a:ea typeface="Microsoft JhengHei" charset="-120"/>
              <a:cs typeface="Microsoft JhengHei" charset="-120"/>
            </a:endParaRPr>
          </a:p>
          <a:p>
            <a:r>
              <a:rPr lang="zh-TW" altLang="en-US" smtClean="0">
                <a:solidFill>
                  <a:srgbClr val="202020"/>
                </a:solidFill>
                <a:latin typeface="Microsoft JhengHei" charset="-120"/>
                <a:ea typeface="Microsoft JhengHei" charset="-120"/>
                <a:cs typeface="Microsoft JhengHei" charset="-120"/>
              </a:rPr>
              <a:t>仅</a:t>
            </a:r>
            <a:r>
              <a:rPr lang="en-US" altLang="zh-TW" smtClean="0">
                <a:solidFill>
                  <a:srgbClr val="202020"/>
                </a:solidFill>
                <a:latin typeface="Microsoft JhengHei" charset="-120"/>
                <a:ea typeface="Microsoft JhengHei" charset="-120"/>
                <a:cs typeface="Microsoft JhengHei" charset="-120"/>
              </a:rPr>
              <a:t>2004</a:t>
            </a:r>
            <a:r>
              <a:rPr lang="zh-TW" altLang="en-US" dirty="0" smtClean="0">
                <a:solidFill>
                  <a:srgbClr val="202020"/>
                </a:solidFill>
                <a:latin typeface="Microsoft JhengHei" charset="-120"/>
                <a:ea typeface="Microsoft JhengHei" charset="-120"/>
                <a:cs typeface="Microsoft JhengHei" charset="-120"/>
              </a:rPr>
              <a:t>年</a:t>
            </a:r>
            <a:r>
              <a:rPr lang="en-US" altLang="zh-TW" dirty="0" smtClean="0">
                <a:solidFill>
                  <a:srgbClr val="202020"/>
                </a:solidFill>
                <a:latin typeface="Microsoft JhengHei" charset="-120"/>
                <a:ea typeface="Microsoft JhengHei" charset="-120"/>
                <a:cs typeface="Microsoft JhengHei" charset="-120"/>
              </a:rPr>
              <a:t>11</a:t>
            </a:r>
            <a:r>
              <a:rPr lang="zh-TW" altLang="en-US" dirty="0" smtClean="0">
                <a:solidFill>
                  <a:srgbClr val="202020"/>
                </a:solidFill>
                <a:latin typeface="Microsoft JhengHei" charset="-120"/>
                <a:ea typeface="Microsoft JhengHei" charset="-120"/>
                <a:cs typeface="Microsoft JhengHei" charset="-120"/>
              </a:rPr>
              <a:t>月到</a:t>
            </a:r>
            <a:r>
              <a:rPr lang="en-US" altLang="zh-TW" dirty="0" smtClean="0">
                <a:solidFill>
                  <a:srgbClr val="202020"/>
                </a:solidFill>
                <a:latin typeface="Microsoft JhengHei" charset="-120"/>
                <a:ea typeface="Microsoft JhengHei" charset="-120"/>
                <a:cs typeface="Microsoft JhengHei" charset="-120"/>
              </a:rPr>
              <a:t>2005</a:t>
            </a:r>
            <a:r>
              <a:rPr lang="zh-TW" altLang="en-US" dirty="0" smtClean="0">
                <a:solidFill>
                  <a:srgbClr val="202020"/>
                </a:solidFill>
                <a:latin typeface="Microsoft JhengHei" charset="-120"/>
                <a:ea typeface="Microsoft JhengHei" charset="-120"/>
                <a:cs typeface="Microsoft JhengHei" charset="-120"/>
              </a:rPr>
              <a:t>年</a:t>
            </a:r>
            <a:r>
              <a:rPr lang="en-US" altLang="zh-TW" smtClean="0">
                <a:solidFill>
                  <a:srgbClr val="202020"/>
                </a:solidFill>
                <a:latin typeface="Microsoft JhengHei" charset="-120"/>
                <a:ea typeface="Microsoft JhengHei" charset="-120"/>
                <a:cs typeface="Microsoft JhengHei" charset="-120"/>
              </a:rPr>
              <a:t>3</a:t>
            </a:r>
            <a:r>
              <a:rPr lang="zh-TW" altLang="en-US" smtClean="0">
                <a:solidFill>
                  <a:srgbClr val="202020"/>
                </a:solidFill>
                <a:latin typeface="Microsoft JhengHei" charset="-120"/>
                <a:ea typeface="Microsoft JhengHei" charset="-120"/>
                <a:cs typeface="Microsoft JhengHei" charset="-120"/>
              </a:rPr>
              <a:t>月，齐市就有两百多名法轮功学员被绑架。为此孙玉生屡遭恶报，多次坐上轮椅，而且常常被病痛折磨的眩晕、虚脱，连觉都不能入眠，</a:t>
            </a:r>
            <a:r>
              <a:rPr lang="zh-TW" altLang="en-US" b="1" smtClean="0">
                <a:solidFill>
                  <a:srgbClr val="FF0000"/>
                </a:solidFill>
                <a:latin typeface="Microsoft JhengHei" charset="-120"/>
                <a:ea typeface="Microsoft JhengHei" charset="-120"/>
                <a:cs typeface="Microsoft JhengHei" charset="-120"/>
              </a:rPr>
              <a:t>生</a:t>
            </a:r>
            <a:r>
              <a:rPr lang="zh-TW" altLang="en-US" b="1" dirty="0">
                <a:solidFill>
                  <a:srgbClr val="FF0000"/>
                </a:solidFill>
                <a:latin typeface="Microsoft JhengHei" charset="-120"/>
                <a:ea typeface="Microsoft JhengHei" charset="-120"/>
                <a:cs typeface="Microsoft JhengHei" charset="-120"/>
              </a:rPr>
              <a:t>不如死</a:t>
            </a:r>
            <a:r>
              <a:rPr lang="zh-TW" altLang="en-US" dirty="0" smtClean="0">
                <a:solidFill>
                  <a:srgbClr val="202020"/>
                </a:solidFill>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p:txBody>
      </p:sp>
      <p:sp>
        <p:nvSpPr>
          <p:cNvPr id="11" name="Rectangle 1"/>
          <p:cNvSpPr/>
          <p:nvPr/>
        </p:nvSpPr>
        <p:spPr>
          <a:xfrm>
            <a:off x="131768" y="4149080"/>
            <a:ext cx="8904728"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b="1" smtClean="0">
                <a:solidFill>
                  <a:srgbClr val="0000FF"/>
                </a:solidFill>
                <a:latin typeface="Microsoft JhengHei" charset="-120"/>
                <a:ea typeface="Microsoft JhengHei" charset="-120"/>
                <a:cs typeface="Microsoft JhengHei" charset="-120"/>
              </a:rPr>
              <a:t>齐齐哈尔市委书记，</a:t>
            </a:r>
            <a:r>
              <a:rPr lang="zh-TW" altLang="en-US" b="1" smtClean="0">
                <a:solidFill>
                  <a:srgbClr val="00B050"/>
                </a:solidFill>
                <a:latin typeface="Microsoft JhengHei" charset="-120"/>
                <a:ea typeface="Microsoft JhengHei" charset="-120"/>
                <a:cs typeface="Microsoft JhengHei" charset="-120"/>
              </a:rPr>
              <a:t>杨信</a:t>
            </a:r>
            <a:r>
              <a:rPr lang="zh-TW" altLang="en-US" b="1" smtClean="0">
                <a:solidFill>
                  <a:srgbClr val="0000FF"/>
                </a:solidFill>
                <a:latin typeface="Microsoft JhengHei" charset="-120"/>
                <a:ea typeface="Microsoft JhengHei" charset="-120"/>
                <a:cs typeface="Microsoft JhengHei" charset="-120"/>
              </a:rPr>
              <a:t>，</a:t>
            </a:r>
            <a:r>
              <a:rPr lang="zh-TW" altLang="en-US" b="1" smtClean="0">
                <a:solidFill>
                  <a:srgbClr val="FF0000"/>
                </a:solidFill>
                <a:latin typeface="Microsoft JhengHei" charset="-120"/>
                <a:ea typeface="Microsoft JhengHei" charset="-120"/>
                <a:cs typeface="Microsoft JhengHei" charset="-120"/>
              </a:rPr>
              <a:t>遭报已被调查</a:t>
            </a:r>
            <a:r>
              <a:rPr lang="en-US" altLang="zh-TW" b="1" smtClean="0">
                <a:solidFill>
                  <a:srgbClr val="660066"/>
                </a:solidFill>
                <a:latin typeface="Microsoft JhengHei" charset="-120"/>
                <a:ea typeface="Microsoft JhengHei" charset="-120"/>
                <a:cs typeface="Microsoft JhengHei" charset="-120"/>
              </a:rPr>
              <a:t>【</a:t>
            </a:r>
            <a:r>
              <a:rPr lang="zh-TW" altLang="en-US" b="1" smtClean="0">
                <a:solidFill>
                  <a:srgbClr val="660066"/>
                </a:solidFill>
                <a:latin typeface="Microsoft JhengHei" charset="-120"/>
                <a:ea typeface="Microsoft JhengHei" charset="-120"/>
                <a:cs typeface="Microsoft JhengHei" charset="-120"/>
              </a:rPr>
              <a:t>明慧网</a:t>
            </a:r>
            <a:r>
              <a:rPr lang="en-US" altLang="zh-TW" b="1" smtClean="0">
                <a:solidFill>
                  <a:srgbClr val="660066"/>
                </a:solidFill>
                <a:latin typeface="Microsoft JhengHei" charset="-120"/>
                <a:ea typeface="Microsoft JhengHei" charset="-120"/>
                <a:cs typeface="Microsoft JhengHei" charset="-120"/>
              </a:rPr>
              <a:t>2014</a:t>
            </a:r>
            <a:r>
              <a:rPr lang="zh-TW" altLang="en-US" b="1" dirty="0" smtClean="0">
                <a:solidFill>
                  <a:srgbClr val="660066"/>
                </a:solidFill>
                <a:latin typeface="Microsoft JhengHei" charset="-120"/>
                <a:ea typeface="Microsoft JhengHei" charset="-120"/>
                <a:cs typeface="Microsoft JhengHei" charset="-120"/>
              </a:rPr>
              <a:t>年</a:t>
            </a:r>
            <a:r>
              <a:rPr lang="en-US" altLang="zh-TW" b="1" dirty="0">
                <a:solidFill>
                  <a:srgbClr val="660066"/>
                </a:solidFill>
                <a:latin typeface="Microsoft JhengHei" charset="-120"/>
                <a:ea typeface="Microsoft JhengHei" charset="-120"/>
                <a:cs typeface="Microsoft JhengHei" charset="-120"/>
              </a:rPr>
              <a:t>9</a:t>
            </a:r>
            <a:r>
              <a:rPr lang="zh-TW" altLang="en-US" b="1" dirty="0" smtClean="0">
                <a:solidFill>
                  <a:srgbClr val="660066"/>
                </a:solidFill>
                <a:latin typeface="Microsoft JhengHei" charset="-120"/>
                <a:ea typeface="Microsoft JhengHei" charset="-120"/>
                <a:cs typeface="Microsoft JhengHei" charset="-120"/>
              </a:rPr>
              <a:t>月</a:t>
            </a:r>
            <a:r>
              <a:rPr lang="en-US" altLang="zh-TW" b="1" dirty="0" smtClean="0">
                <a:solidFill>
                  <a:srgbClr val="660066"/>
                </a:solidFill>
                <a:latin typeface="Microsoft JhengHei" charset="-120"/>
                <a:ea typeface="Microsoft JhengHei" charset="-120"/>
                <a:cs typeface="Microsoft JhengHei" charset="-120"/>
              </a:rPr>
              <a:t>29</a:t>
            </a:r>
            <a:r>
              <a:rPr lang="zh-TW" altLang="en-US" b="1" dirty="0" smtClean="0">
                <a:solidFill>
                  <a:srgbClr val="660066"/>
                </a:solidFill>
                <a:latin typeface="Microsoft JhengHei" charset="-120"/>
                <a:ea typeface="Microsoft JhengHei" charset="-120"/>
                <a:cs typeface="Microsoft JhengHei" charset="-120"/>
              </a:rPr>
              <a:t>日</a:t>
            </a:r>
            <a:r>
              <a:rPr lang="en-US" altLang="zh-TW" b="1" dirty="0" smtClean="0">
                <a:solidFill>
                  <a:srgbClr val="660066"/>
                </a:solidFill>
                <a:latin typeface="Microsoft JhengHei" charset="-120"/>
                <a:ea typeface="Microsoft JhengHei" charset="-120"/>
                <a:cs typeface="Microsoft JhengHei" charset="-120"/>
              </a:rPr>
              <a:t>】</a:t>
            </a:r>
          </a:p>
          <a:p>
            <a:endParaRPr lang="en-US" altLang="zh-TW" dirty="0" smtClean="0">
              <a:latin typeface="Microsoft JhengHei" charset="-120"/>
              <a:ea typeface="Microsoft JhengHei" charset="-120"/>
              <a:cs typeface="Microsoft JhengHei" charset="-120"/>
            </a:endParaRPr>
          </a:p>
          <a:p>
            <a:r>
              <a:rPr lang="zh-TW" altLang="en-US" b="1" smtClean="0">
                <a:solidFill>
                  <a:srgbClr val="00B050"/>
                </a:solidFill>
                <a:latin typeface="Microsoft JhengHei" charset="-120"/>
                <a:ea typeface="Microsoft JhengHei" charset="-120"/>
                <a:cs typeface="Microsoft JhengHei" charset="-120"/>
              </a:rPr>
              <a:t>杨信</a:t>
            </a:r>
            <a:r>
              <a:rPr lang="zh-TW" altLang="en-US" smtClean="0">
                <a:solidFill>
                  <a:srgbClr val="202020"/>
                </a:solidFill>
                <a:latin typeface="Microsoft JhengHei" charset="-120"/>
                <a:ea typeface="Microsoft JhengHei" charset="-120"/>
                <a:cs typeface="Microsoft JhengHei" charset="-120"/>
              </a:rPr>
              <a:t>，中共齐齐哈尔市委书记兼市长，</a:t>
            </a:r>
            <a:r>
              <a:rPr lang="en-US" altLang="zh-TW" dirty="0" smtClean="0">
                <a:solidFill>
                  <a:srgbClr val="202020"/>
                </a:solidFill>
                <a:latin typeface="Microsoft JhengHei" charset="-120"/>
                <a:ea typeface="Microsoft JhengHei" charset="-120"/>
                <a:cs typeface="Microsoft JhengHei" charset="-120"/>
              </a:rPr>
              <a:t>2006</a:t>
            </a:r>
            <a:r>
              <a:rPr lang="zh-TW" altLang="en-US" dirty="0" smtClean="0">
                <a:solidFill>
                  <a:srgbClr val="202020"/>
                </a:solidFill>
                <a:latin typeface="Microsoft JhengHei" charset="-120"/>
                <a:ea typeface="Microsoft JhengHei" charset="-120"/>
                <a:cs typeface="Microsoft JhengHei" charset="-120"/>
              </a:rPr>
              <a:t>年</a:t>
            </a:r>
            <a:r>
              <a:rPr lang="en-US" altLang="zh-TW" dirty="0" smtClean="0">
                <a:solidFill>
                  <a:srgbClr val="202020"/>
                </a:solidFill>
                <a:latin typeface="Microsoft JhengHei" charset="-120"/>
                <a:ea typeface="Microsoft JhengHei" charset="-120"/>
                <a:cs typeface="Microsoft JhengHei" charset="-120"/>
              </a:rPr>
              <a:t>3</a:t>
            </a:r>
            <a:r>
              <a:rPr lang="zh-TW" altLang="en-US" smtClean="0">
                <a:solidFill>
                  <a:srgbClr val="202020"/>
                </a:solidFill>
                <a:latin typeface="Microsoft JhengHei" charset="-120"/>
                <a:ea typeface="Microsoft JhengHei" charset="-120"/>
                <a:cs typeface="Microsoft JhengHei" charset="-120"/>
              </a:rPr>
              <a:t>月</a:t>
            </a:r>
            <a:r>
              <a:rPr lang="en-US" altLang="zh-TW" smtClean="0">
                <a:solidFill>
                  <a:srgbClr val="202020"/>
                </a:solidFill>
                <a:latin typeface="Microsoft JhengHei" charset="-120"/>
                <a:ea typeface="Microsoft JhengHei" charset="-120"/>
                <a:cs typeface="Microsoft JhengHei" charset="-120"/>
              </a:rPr>
              <a:t>20</a:t>
            </a:r>
            <a:r>
              <a:rPr lang="zh-TW" altLang="en-US" smtClean="0">
                <a:solidFill>
                  <a:srgbClr val="202020"/>
                </a:solidFill>
                <a:latin typeface="Microsoft JhengHei" charset="-120"/>
                <a:ea typeface="Microsoft JhengHei" charset="-120"/>
                <a:cs typeface="Microsoft JhengHei" charset="-120"/>
              </a:rPr>
              <a:t>日，与中共公安部签订了继续迫害法轮功的协议。几年来，杨信为了「保官」和「官运享通」，为讨好上级和邀功，</a:t>
            </a:r>
            <a:endParaRPr lang="en-US" altLang="zh-TW" dirty="0" smtClean="0">
              <a:solidFill>
                <a:srgbClr val="202020"/>
              </a:solidFill>
              <a:latin typeface="Microsoft JhengHei" charset="-120"/>
              <a:ea typeface="Microsoft JhengHei" charset="-120"/>
              <a:cs typeface="Microsoft JhengHei" charset="-120"/>
            </a:endParaRPr>
          </a:p>
          <a:p>
            <a:r>
              <a:rPr lang="zh-TW" altLang="en-US" smtClean="0">
                <a:solidFill>
                  <a:srgbClr val="202020"/>
                </a:solidFill>
                <a:latin typeface="Microsoft JhengHei" charset="-120"/>
                <a:ea typeface="Microsoft JhengHei" charset="-120"/>
                <a:cs typeface="Microsoft JhengHei" charset="-120"/>
              </a:rPr>
              <a:t>不惜迫害善良的按「真、善、忍」做人的法轮功学员。</a:t>
            </a:r>
            <a:endParaRPr lang="zh-TW" altLang="en-US" dirty="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smtClean="0">
                <a:latin typeface="Microsoft JhengHei" charset="-120"/>
                <a:ea typeface="Microsoft JhengHei" charset="-120"/>
                <a:cs typeface="Microsoft JhengHei" charset="-120"/>
              </a:rPr>
              <a:t>近日，齐齐哈尔市委书记、市人大常委会主任</a:t>
            </a:r>
            <a:r>
              <a:rPr lang="zh-TW" altLang="en-US" b="1" smtClean="0">
                <a:solidFill>
                  <a:srgbClr val="00B050"/>
                </a:solidFill>
                <a:latin typeface="Microsoft JhengHei" charset="-120"/>
                <a:ea typeface="Microsoft JhengHei" charset="-120"/>
                <a:cs typeface="Microsoft JhengHei" charset="-120"/>
              </a:rPr>
              <a:t>杨信</a:t>
            </a:r>
            <a:r>
              <a:rPr lang="zh-TW" altLang="en-US" smtClean="0">
                <a:latin typeface="Microsoft JhengHei" charset="-120"/>
                <a:ea typeface="Microsoft JhengHei" charset="-120"/>
                <a:cs typeface="Microsoft JhengHei" charset="-120"/>
              </a:rPr>
              <a:t>，涉嫌严重违纪违法问题，</a:t>
            </a:r>
            <a:endParaRPr lang="en-US" altLang="zh-TW" dirty="0" smtClean="0">
              <a:latin typeface="Microsoft JhengHei" charset="-120"/>
              <a:ea typeface="Microsoft JhengHei" charset="-120"/>
              <a:cs typeface="Microsoft JhengHei" charset="-120"/>
            </a:endParaRPr>
          </a:p>
          <a:p>
            <a:r>
              <a:rPr lang="zh-TW" altLang="en-US" b="1" smtClean="0">
                <a:solidFill>
                  <a:srgbClr val="FF0000"/>
                </a:solidFill>
                <a:latin typeface="Microsoft JhengHei" charset="-120"/>
                <a:ea typeface="Microsoft JhengHei" charset="-120"/>
                <a:cs typeface="Microsoft JhengHei" charset="-120"/>
              </a:rPr>
              <a:t>已经被「调查」</a:t>
            </a:r>
            <a:r>
              <a:rPr lang="zh-TW" altLang="en-US" smtClean="0">
                <a:latin typeface="Microsoft JhengHei" charset="-120"/>
                <a:ea typeface="Microsoft JhengHei" charset="-120"/>
                <a:cs typeface="Microsoft JhengHei" charset="-120"/>
              </a:rPr>
              <a:t>，开始遭恶报。</a:t>
            </a:r>
            <a:endParaRPr lang="en-US" altLang="zh-TW"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407915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169" name="矩形 3"/>
          <p:cNvGrpSpPr/>
          <p:nvPr/>
        </p:nvGrpSpPr>
        <p:grpSpPr>
          <a:xfrm>
            <a:off x="13399" y="-2"/>
            <a:ext cx="9130603"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7</a:t>
              </a:r>
              <a:r>
                <a:rPr sz="3600" b="1" kern="0" dirty="0" smtClean="0"/>
                <a:t>-</a:t>
              </a:r>
              <a:r>
                <a:rPr lang="en-US" sz="3600" b="1" kern="0" dirty="0"/>
                <a:t>4</a:t>
              </a:r>
              <a:r>
                <a:rPr sz="3600" b="1" kern="0" dirty="0" smtClean="0"/>
                <a:t>. </a:t>
              </a:r>
              <a:r>
                <a:rPr lang="zh-TW" altLang="en-US" sz="3600" b="1" kern="0" dirty="0" smtClean="0"/>
                <a:t>齐齐哈尔</a:t>
              </a:r>
              <a:endParaRPr sz="3600" b="1" kern="0" dirty="0"/>
            </a:p>
          </p:txBody>
        </p:sp>
      </p:grpSp>
      <p:sp>
        <p:nvSpPr>
          <p:cNvPr id="170" name="矩形"/>
          <p:cNvSpPr/>
          <p:nvPr/>
        </p:nvSpPr>
        <p:spPr>
          <a:xfrm>
            <a:off x="7412059" y="94319"/>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smtClean="0">
                <a:solidFill>
                  <a:srgbClr val="EF5FA7">
                    <a:hueOff val="-146070"/>
                    <a:satOff val="-10048"/>
                    <a:lumOff val="-30626"/>
                  </a:srgbClr>
                </a:solidFill>
              </a:rPr>
              <a:t>3</a:t>
            </a:r>
            <a:endParaRPr lang="en-US" altLang="ja-JP" sz="3600" b="1" kern="0" dirty="0">
              <a:solidFill>
                <a:srgbClr val="EF5FA7">
                  <a:hueOff val="-146070"/>
                  <a:satOff val="-10048"/>
                  <a:lumOff val="-30626"/>
                </a:srgbClr>
              </a:solidFill>
            </a:endParaRPr>
          </a:p>
        </p:txBody>
      </p:sp>
      <p:sp>
        <p:nvSpPr>
          <p:cNvPr id="2" name="Rectangle 1"/>
          <p:cNvSpPr/>
          <p:nvPr/>
        </p:nvSpPr>
        <p:spPr>
          <a:xfrm>
            <a:off x="107504" y="953423"/>
            <a:ext cx="8928992" cy="569386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zh-TW" altLang="en-US" sz="2000" b="1" dirty="0" smtClean="0">
                <a:solidFill>
                  <a:srgbClr val="0000FF"/>
                </a:solidFill>
                <a:latin typeface="Microsoft JhengHei" charset="-120"/>
                <a:ea typeface="Microsoft JhengHei" charset="-120"/>
                <a:cs typeface="Microsoft JhengHei" charset="-120"/>
              </a:rPr>
              <a:t>医生放弃的胎儿遇大法得救</a:t>
            </a:r>
            <a:r>
              <a:rPr lang="en-US" altLang="zh-TW" sz="2000" b="1" dirty="0" smtClean="0">
                <a:solidFill>
                  <a:srgbClr val="008000"/>
                </a:solidFill>
                <a:latin typeface="Microsoft JhengHei" charset="-120"/>
                <a:ea typeface="Microsoft JhengHei" charset="-120"/>
                <a:cs typeface="Microsoft JhengHei" charset="-120"/>
              </a:rPr>
              <a:t>【</a:t>
            </a:r>
            <a:r>
              <a:rPr lang="zh-TW" altLang="en-US" sz="2000" b="1" dirty="0" smtClean="0">
                <a:solidFill>
                  <a:srgbClr val="008000"/>
                </a:solidFill>
                <a:latin typeface="Microsoft JhengHei" charset="-120"/>
                <a:ea typeface="Microsoft JhengHei" charset="-120"/>
                <a:cs typeface="Microsoft JhengHei" charset="-120"/>
              </a:rPr>
              <a:t>明慧网</a:t>
            </a:r>
            <a:r>
              <a:rPr lang="en-US" altLang="zh-TW" sz="2000" b="1" dirty="0" smtClean="0">
                <a:solidFill>
                  <a:srgbClr val="008000"/>
                </a:solidFill>
                <a:latin typeface="Microsoft JhengHei" charset="-120"/>
                <a:ea typeface="Microsoft JhengHei" charset="-120"/>
                <a:cs typeface="Microsoft JhengHei" charset="-120"/>
              </a:rPr>
              <a:t>2012</a:t>
            </a:r>
            <a:r>
              <a:rPr lang="zh-TW" altLang="en-US" sz="2000" b="1" dirty="0" smtClean="0">
                <a:solidFill>
                  <a:srgbClr val="008000"/>
                </a:solidFill>
                <a:latin typeface="Microsoft JhengHei" charset="-120"/>
                <a:ea typeface="Microsoft JhengHei" charset="-120"/>
                <a:cs typeface="Microsoft JhengHei" charset="-120"/>
              </a:rPr>
              <a:t>年</a:t>
            </a:r>
            <a:r>
              <a:rPr lang="en-US" altLang="zh-TW" sz="2000" b="1" dirty="0">
                <a:solidFill>
                  <a:srgbClr val="008000"/>
                </a:solidFill>
                <a:latin typeface="Microsoft JhengHei" charset="-120"/>
                <a:ea typeface="Microsoft JhengHei" charset="-120"/>
                <a:cs typeface="Microsoft JhengHei" charset="-120"/>
              </a:rPr>
              <a:t>7</a:t>
            </a:r>
            <a:r>
              <a:rPr lang="zh-TW" altLang="en-US" sz="2000" b="1" dirty="0" smtClean="0">
                <a:solidFill>
                  <a:srgbClr val="008000"/>
                </a:solidFill>
                <a:latin typeface="Microsoft JhengHei" charset="-120"/>
                <a:ea typeface="Microsoft JhengHei" charset="-120"/>
                <a:cs typeface="Microsoft JhengHei" charset="-120"/>
              </a:rPr>
              <a:t>月</a:t>
            </a:r>
            <a:r>
              <a:rPr lang="en-US" altLang="zh-TW" sz="2000" b="1" dirty="0" smtClean="0">
                <a:solidFill>
                  <a:srgbClr val="008000"/>
                </a:solidFill>
                <a:latin typeface="Microsoft JhengHei" charset="-120"/>
                <a:ea typeface="Microsoft JhengHei" charset="-120"/>
                <a:cs typeface="Microsoft JhengHei" charset="-120"/>
              </a:rPr>
              <a:t>17</a:t>
            </a:r>
            <a:r>
              <a:rPr lang="zh-TW" altLang="en-US" sz="2000" b="1" dirty="0" smtClean="0">
                <a:solidFill>
                  <a:srgbClr val="008000"/>
                </a:solidFill>
                <a:latin typeface="Microsoft JhengHei" charset="-120"/>
                <a:ea typeface="Microsoft JhengHei" charset="-120"/>
                <a:cs typeface="Microsoft JhengHei" charset="-120"/>
              </a:rPr>
              <a:t>日</a:t>
            </a:r>
            <a:r>
              <a:rPr lang="en-US" altLang="zh-TW" sz="2000" dirty="0" smtClean="0">
                <a:solidFill>
                  <a:srgbClr val="008000"/>
                </a:solidFill>
                <a:latin typeface="Microsoft JhengHei" charset="-120"/>
                <a:ea typeface="Microsoft JhengHei" charset="-120"/>
                <a:cs typeface="Microsoft JhengHei" charset="-120"/>
              </a:rPr>
              <a:t>】</a:t>
            </a:r>
          </a:p>
          <a:p>
            <a:endParaRPr lang="en-US" altLang="zh-TW" sz="2000" dirty="0" smtClean="0">
              <a:solidFill>
                <a:srgbClr val="008000"/>
              </a:solidFill>
              <a:latin typeface="Microsoft JhengHei" charset="-120"/>
              <a:ea typeface="Microsoft JhengHei" charset="-120"/>
              <a:cs typeface="Microsoft JhengHei" charset="-120"/>
            </a:endParaRPr>
          </a:p>
          <a:p>
            <a:pPr fontAlgn="base"/>
            <a:r>
              <a:rPr lang="en-US" altLang="zh-TW" dirty="0" smtClean="0">
                <a:latin typeface="Microsoft JhengHei" charset="-120"/>
                <a:ea typeface="Microsoft JhengHei" charset="-120"/>
                <a:cs typeface="Microsoft JhengHei" charset="-120"/>
              </a:rPr>
              <a:t>2008</a:t>
            </a:r>
            <a:r>
              <a:rPr lang="zh-TW" altLang="en-US" dirty="0" smtClean="0">
                <a:latin typeface="Microsoft JhengHei" charset="-120"/>
                <a:ea typeface="Microsoft JhengHei" charset="-120"/>
                <a:cs typeface="Microsoft JhengHei" charset="-120"/>
              </a:rPr>
              <a:t>年的春天，女儿怀孕近三十周时，突然患急性妊娠高血压，送到齐齐哈尔市附属二院治疗。住进医院的第三天，医生说，婴儿已无胎音，为了保证孕妇生命安全，决定做剖腹产手术，放弃婴儿。我们相信了医生的话，婴儿被剖腹取出，是男孩，体重只有</a:t>
            </a:r>
            <a:r>
              <a:rPr lang="en-US" altLang="zh-TW" dirty="0" smtClean="0">
                <a:latin typeface="Microsoft JhengHei" charset="-120"/>
                <a:ea typeface="Microsoft JhengHei" charset="-120"/>
                <a:cs typeface="Microsoft JhengHei" charset="-120"/>
              </a:rPr>
              <a:t>1200</a:t>
            </a:r>
            <a:r>
              <a:rPr lang="zh-TW" altLang="en-US" dirty="0" smtClean="0">
                <a:latin typeface="Microsoft JhengHei" charset="-120"/>
                <a:ea typeface="Microsoft JhengHei" charset="-120"/>
                <a:cs typeface="Microsoft JhengHei" charset="-120"/>
              </a:rPr>
              <a:t>克（两斤四两），</a:t>
            </a:r>
            <a:r>
              <a:rPr lang="zh-TW" altLang="en-US" b="1" dirty="0" smtClean="0">
                <a:solidFill>
                  <a:srgbClr val="FF0000"/>
                </a:solidFill>
                <a:latin typeface="Microsoft JhengHei" charset="-120"/>
                <a:ea typeface="Microsoft JhengHei" charset="-120"/>
                <a:cs typeface="Microsoft JhengHei" charset="-120"/>
              </a:rPr>
              <a:t>医生说：放弃吧，这个孩子不会活过七天的，</a:t>
            </a:r>
            <a:r>
              <a:rPr lang="zh-TW" altLang="en-US" dirty="0" smtClean="0">
                <a:latin typeface="Microsoft JhengHei" charset="-120"/>
                <a:ea typeface="Microsoft JhengHei" charset="-120"/>
                <a:cs typeface="Microsoft JhengHei" charset="-120"/>
              </a:rPr>
              <a:t>怀孕时间太短了，要想成活，最低也得怀孕三十周。</a:t>
            </a:r>
            <a:endParaRPr lang="en-US" altLang="zh-TW" dirty="0" smtClean="0">
              <a:latin typeface="Microsoft JhengHei" charset="-120"/>
              <a:ea typeface="Microsoft JhengHei" charset="-120"/>
              <a:cs typeface="Microsoft JhengHei" charset="-120"/>
            </a:endParaRPr>
          </a:p>
          <a:p>
            <a:pPr fontAlgn="base"/>
            <a:endParaRPr lang="en-US" altLang="zh-TW" dirty="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这时，我想起了大法，想起了师父。我在心里对师父说，师父啊，医生已经给这个孩子判了死刑，请您救救这个孩子吧！我又对孩子说：「可怜的孩子，医生已经给你判了死刑，甚么人也救不了你了，只有大法能救你，姥姥给你念大法，你要好好听。」</a:t>
            </a:r>
          </a:p>
          <a:p>
            <a:pPr fontAlgn="base"/>
            <a:r>
              <a:rPr lang="zh-TW" altLang="en-US" dirty="0" smtClean="0">
                <a:latin typeface="Microsoft JhengHei" charset="-120"/>
                <a:ea typeface="Microsoft JhengHei" charset="-120"/>
                <a:cs typeface="Microsoft JhengHei" charset="-120"/>
              </a:rPr>
              <a:t>我拿起</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转法轮</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给他读起来，无意中，我看到孩子的肩头动了一下，嘴角也动了几下。以后，每天我给他读大法的时候，他都会动一动，好像在告诉我，</a:t>
            </a:r>
            <a:r>
              <a:rPr lang="zh-TW" altLang="en-US" b="1" dirty="0" smtClean="0">
                <a:solidFill>
                  <a:srgbClr val="0070C0"/>
                </a:solidFill>
                <a:latin typeface="Microsoft JhengHei" charset="-120"/>
                <a:ea typeface="Microsoft JhengHei" charset="-120"/>
                <a:cs typeface="Microsoft JhengHei" charset="-120"/>
              </a:rPr>
              <a:t>他在听大法</a:t>
            </a:r>
            <a:r>
              <a:rPr lang="zh-TW" altLang="en-US" dirty="0" smtClean="0">
                <a:solidFill>
                  <a:srgbClr val="0070C0"/>
                </a:solidFill>
                <a:latin typeface="Microsoft JhengHei" charset="-120"/>
                <a:ea typeface="Microsoft JhengHei" charset="-120"/>
                <a:cs typeface="Microsoft JhengHei" charset="-120"/>
              </a:rPr>
              <a:t>。</a:t>
            </a:r>
            <a:endParaRPr lang="zh-TW" altLang="en-US" dirty="0">
              <a:solidFill>
                <a:srgbClr val="0070C0"/>
              </a:solidFill>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不会吃奶、也不会睁眼睛的婴儿，竟闯过了七天，医生给称体重，还奇迹般的长了一两。这下我更有信心了，每天都在不断的给他读着大法，奇迹在一点点出现，九天孩子会吃奶了，十几天睁开了眼睛，</a:t>
            </a:r>
            <a:r>
              <a:rPr lang="en-US" altLang="zh-TW" dirty="0" smtClean="0">
                <a:latin typeface="Microsoft JhengHei" charset="-120"/>
                <a:ea typeface="Microsoft JhengHei" charset="-120"/>
                <a:cs typeface="Microsoft JhengHei" charset="-120"/>
              </a:rPr>
              <a:t>45</a:t>
            </a:r>
            <a:r>
              <a:rPr lang="zh-TW" altLang="en-US" dirty="0" smtClean="0">
                <a:latin typeface="Microsoft JhengHei" charset="-120"/>
                <a:ea typeface="Microsoft JhengHei" charset="-120"/>
                <a:cs typeface="Microsoft JhengHei" charset="-120"/>
              </a:rPr>
              <a:t>天只有</a:t>
            </a:r>
            <a:r>
              <a:rPr lang="en-US" altLang="zh-TW" dirty="0" smtClean="0">
                <a:latin typeface="Microsoft JhengHei" charset="-120"/>
                <a:ea typeface="Microsoft JhengHei" charset="-120"/>
                <a:cs typeface="Microsoft JhengHei" charset="-120"/>
              </a:rPr>
              <a:t>3</a:t>
            </a:r>
            <a:r>
              <a:rPr lang="zh-TW" altLang="en-US" dirty="0" smtClean="0">
                <a:latin typeface="Microsoft JhengHei" charset="-120"/>
                <a:ea typeface="Microsoft JhengHei" charset="-120"/>
                <a:cs typeface="Microsoft JhengHei" charset="-120"/>
              </a:rPr>
              <a:t>斤半重的孩子出院回家了。</a:t>
            </a:r>
          </a:p>
          <a:p>
            <a:pPr fontAlgn="base"/>
            <a:r>
              <a:rPr lang="zh-TW" altLang="en-US" dirty="0" smtClean="0">
                <a:latin typeface="Microsoft JhengHei" charset="-120"/>
                <a:ea typeface="Microsoft JhengHei" charset="-120"/>
                <a:cs typeface="Microsoft JhengHei" charset="-120"/>
              </a:rPr>
              <a:t>以后孩子</a:t>
            </a:r>
            <a:r>
              <a:rPr lang="en-US" altLang="zh-TW" dirty="0" smtClean="0">
                <a:latin typeface="Microsoft JhengHei" charset="-120"/>
                <a:ea typeface="Microsoft JhengHei" charset="-120"/>
                <a:cs typeface="Microsoft JhengHei" charset="-120"/>
              </a:rPr>
              <a:t>4</a:t>
            </a:r>
            <a:r>
              <a:rPr lang="zh-TW" altLang="en-US" dirty="0" smtClean="0">
                <a:latin typeface="Microsoft JhengHei" charset="-120"/>
                <a:ea typeface="Microsoft JhengHei" charset="-120"/>
                <a:cs typeface="Microsoft JhengHei" charset="-120"/>
              </a:rPr>
              <a:t>个半月会翻身，满</a:t>
            </a:r>
            <a:r>
              <a:rPr lang="en-US" altLang="zh-TW" dirty="0" smtClean="0">
                <a:latin typeface="Microsoft JhengHei" charset="-120"/>
                <a:ea typeface="Microsoft JhengHei" charset="-120"/>
                <a:cs typeface="Microsoft JhengHei" charset="-120"/>
              </a:rPr>
              <a:t>9</a:t>
            </a:r>
            <a:r>
              <a:rPr lang="zh-TW" altLang="en-US" dirty="0" smtClean="0">
                <a:latin typeface="Microsoft JhengHei" charset="-120"/>
                <a:ea typeface="Microsoft JhengHei" charset="-120"/>
                <a:cs typeface="Microsoft JhengHei" charset="-120"/>
              </a:rPr>
              <a:t>个月上学步车，满周岁会走了。经医生反复检查，没有任何不健康的隐患。今年</a:t>
            </a:r>
            <a:r>
              <a:rPr lang="zh-TW" altLang="en-US" b="1" dirty="0" smtClean="0">
                <a:solidFill>
                  <a:srgbClr val="0070C0"/>
                </a:solidFill>
                <a:latin typeface="Microsoft JhengHei" charset="-120"/>
                <a:ea typeface="Microsoft JhengHei" charset="-120"/>
                <a:cs typeface="Microsoft JhengHei" charset="-120"/>
              </a:rPr>
              <a:t>孩子已经</a:t>
            </a:r>
            <a:r>
              <a:rPr lang="en-US" altLang="zh-TW" b="1" dirty="0" smtClean="0">
                <a:solidFill>
                  <a:srgbClr val="0070C0"/>
                </a:solidFill>
                <a:latin typeface="Microsoft JhengHei" charset="-120"/>
                <a:ea typeface="Microsoft JhengHei" charset="-120"/>
                <a:cs typeface="Microsoft JhengHei" charset="-120"/>
              </a:rPr>
              <a:t>5</a:t>
            </a:r>
            <a:r>
              <a:rPr lang="zh-TW" altLang="en-US" b="1" dirty="0" smtClean="0">
                <a:solidFill>
                  <a:srgbClr val="0070C0"/>
                </a:solidFill>
                <a:latin typeface="Microsoft JhengHei" charset="-120"/>
                <a:ea typeface="Microsoft JhengHei" charset="-120"/>
                <a:cs typeface="Microsoft JhengHei" charset="-120"/>
              </a:rPr>
              <a:t>岁了，聪明伶俐、活泼、健康、可爱</a:t>
            </a:r>
            <a:r>
              <a:rPr lang="zh-TW" altLang="en-US" dirty="0" smtClean="0">
                <a:latin typeface="Microsoft JhengHei" charset="-120"/>
                <a:ea typeface="Microsoft JhengHei" charset="-120"/>
                <a:cs typeface="Microsoft JhengHei" charset="-120"/>
              </a:rPr>
              <a:t>，每天从幼儿园回家都要给妈妈当一会儿老师，把他在幼儿园学的字教给妈妈。这是大法创造的奇迹，是师父救了孩子的命。</a:t>
            </a:r>
            <a:endParaRPr lang="zh-TW" altLang="en-US"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349329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2246769"/>
          </a:xfrm>
          <a:prstGeom prst="rect">
            <a:avLst/>
          </a:prstGeom>
        </p:spPr>
        <p:txBody>
          <a:bodyPr wrap="square">
            <a:spAutoFit/>
          </a:bodyPr>
          <a:lstStyle/>
          <a:p>
            <a:r>
              <a:rPr lang="zh-TW" altLang="en-US" sz="2400" b="1" smtClean="0">
                <a:latin typeface="Microsoft JhengHei" charset="-120"/>
                <a:ea typeface="Microsoft JhengHei" charset="-120"/>
                <a:cs typeface="Microsoft JhengHei" charset="-120"/>
              </a:rPr>
              <a:t>性质：</a:t>
            </a:r>
            <a:r>
              <a:rPr lang="zh-TW" altLang="en-US" sz="2400" b="1" smtClean="0">
                <a:solidFill>
                  <a:srgbClr val="FF0000"/>
                </a:solidFill>
                <a:latin typeface="Microsoft JhengHei" charset="-120"/>
                <a:ea typeface="Microsoft JhengHei" charset="-120"/>
                <a:cs typeface="Microsoft JhengHei" charset="-120"/>
              </a:rPr>
              <a:t>污蔑</a:t>
            </a:r>
            <a:r>
              <a:rPr lang="en-US" altLang="zh-TW" sz="2400" b="1" smtClean="0">
                <a:solidFill>
                  <a:srgbClr val="FF0000"/>
                </a:solidFill>
                <a:latin typeface="Microsoft JhengHei" charset="-120"/>
                <a:ea typeface="Microsoft JhengHei" charset="-120"/>
                <a:cs typeface="Microsoft JhengHei" charset="-120"/>
              </a:rPr>
              <a:t>&amp;</a:t>
            </a:r>
            <a:r>
              <a:rPr lang="zh-TW" altLang="en-US" sz="2400" b="1" smtClean="0">
                <a:solidFill>
                  <a:srgbClr val="FF0000"/>
                </a:solidFill>
                <a:latin typeface="Microsoft JhengHei" charset="-120"/>
                <a:ea typeface="Microsoft JhengHei" charset="-120"/>
                <a:cs typeface="Microsoft JhengHei" charset="-120"/>
              </a:rPr>
              <a:t>毒害众生</a:t>
            </a:r>
            <a:endParaRPr lang="en-US" altLang="zh-TW" sz="2400" b="1" dirty="0">
              <a:solidFill>
                <a:srgbClr val="FF0000"/>
              </a:solidFill>
              <a:latin typeface="Microsoft JhengHei" charset="-120"/>
              <a:ea typeface="Microsoft JhengHei" charset="-120"/>
              <a:cs typeface="Microsoft JhengHei" charset="-120"/>
            </a:endParaRPr>
          </a:p>
          <a:p>
            <a:endParaRPr lang="en-US" altLang="zh-TW" sz="2200" b="1" dirty="0" smtClean="0">
              <a:solidFill>
                <a:srgbClr val="FF0000"/>
              </a:solidFill>
              <a:latin typeface="Microsoft JhengHei" charset="-120"/>
              <a:ea typeface="Microsoft JhengHei" charset="-120"/>
              <a:cs typeface="Microsoft JhengHei" charset="-120"/>
            </a:endParaRPr>
          </a:p>
          <a:p>
            <a:r>
              <a:rPr lang="zh-TW" altLang="en-US" sz="2400" b="1" smtClean="0">
                <a:latin typeface="微軟正黑體" panose="020B0604030504040204" pitchFamily="34" charset="-120"/>
                <a:ea typeface="微軟正黑體" panose="020B0604030504040204" pitchFamily="34" charset="-120"/>
                <a:cs typeface="Microsoft JhengHei" charset="-120"/>
              </a:rPr>
              <a:t>内容：</a:t>
            </a:r>
            <a:r>
              <a:rPr lang="zh-TW" altLang="zh-TW" sz="2400" smtClean="0">
                <a:latin typeface="微軟正黑體" panose="020B0604030504040204" pitchFamily="34" charset="-120"/>
                <a:ea typeface="微軟正黑體" panose="020B0604030504040204" pitchFamily="34" charset="-120"/>
              </a:rPr>
              <a:t>牡丹江</a:t>
            </a:r>
            <a:r>
              <a:rPr lang="zh-TW" altLang="zh-TW" sz="2400" smtClean="0">
                <a:latin typeface="微軟正黑體" panose="020B0604030504040204" pitchFamily="34" charset="-120"/>
                <a:ea typeface="微軟正黑體" panose="020B0604030504040204" pitchFamily="34" charset="-120"/>
              </a:rPr>
              <a:t>市</a:t>
            </a:r>
            <a:r>
              <a:rPr lang="zh-TW" altLang="en-US" sz="2400" smtClean="0">
                <a:latin typeface="微軟正黑體" panose="020B0604030504040204" pitchFamily="34" charset="-120"/>
                <a:ea typeface="微軟正黑體" panose="020B0604030504040204" pitchFamily="34" charset="-120"/>
              </a:rPr>
              <a:t>的</a:t>
            </a:r>
            <a:r>
              <a:rPr lang="zh-TW" altLang="zh-TW" sz="2400" smtClean="0">
                <a:latin typeface="微軟正黑體" panose="020B0604030504040204" pitchFamily="34" charset="-120"/>
                <a:ea typeface="微軟正黑體" panose="020B0604030504040204" pitchFamily="34" charset="-120"/>
              </a:rPr>
              <a:t>长安小学和清福小学，</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 </a:t>
            </a:r>
            <a:r>
              <a:rPr lang="zh-TW" altLang="en-US" sz="2400" smtClean="0">
                <a:latin typeface="微軟正黑體" panose="020B0604030504040204" pitchFamily="34" charset="-120"/>
                <a:ea typeface="微軟正黑體" panose="020B0604030504040204" pitchFamily="34" charset="-120"/>
              </a:rPr>
              <a:t>           </a:t>
            </a:r>
            <a:r>
              <a:rPr lang="zh-TW" altLang="zh-TW" sz="2400" smtClean="0">
                <a:latin typeface="微軟正黑體" panose="020B0604030504040204" pitchFamily="34" charset="-120"/>
                <a:ea typeface="微軟正黑體" panose="020B0604030504040204" pitchFamily="34" charset="-120"/>
              </a:rPr>
              <a:t>学生和家长都收到</a:t>
            </a:r>
            <a:r>
              <a:rPr lang="en-US" altLang="zh-TW" sz="2400" dirty="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反</a:t>
            </a:r>
            <a:r>
              <a:rPr lang="en-US" altLang="zh-TW" sz="2400">
                <a:latin typeface="微軟正黑體" panose="020B0604030504040204" pitchFamily="34" charset="-120"/>
                <a:ea typeface="微軟正黑體" panose="020B0604030504040204" pitchFamily="34" charset="-120"/>
              </a:rPr>
              <a:t>X</a:t>
            </a:r>
            <a:r>
              <a:rPr lang="zh-TW" altLang="zh-TW" sz="2400" smtClean="0">
                <a:latin typeface="微軟正黑體" panose="020B0604030504040204" pitchFamily="34" charset="-120"/>
                <a:ea typeface="微軟正黑體" panose="020B0604030504040204" pitchFamily="34" charset="-120"/>
              </a:rPr>
              <a:t>教征签活动</a:t>
            </a:r>
            <a:r>
              <a:rPr lang="en-US" altLang="zh-TW" sz="240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a:t>
            </a:r>
            <a:endParaRPr lang="en-US" altLang="zh-TW" sz="2400" dirty="0" smtClean="0">
              <a:latin typeface="微軟正黑體" panose="020B0604030504040204" pitchFamily="34" charset="-120"/>
              <a:ea typeface="微軟正黑體" panose="020B0604030504040204" pitchFamily="34" charset="-120"/>
            </a:endParaRPr>
          </a:p>
          <a:p>
            <a:r>
              <a:rPr lang="zh-TW" altLang="en-US" sz="2400">
                <a:latin typeface="微軟正黑體" panose="020B0604030504040204" pitchFamily="34" charset="-120"/>
                <a:ea typeface="微軟正黑體" panose="020B0604030504040204" pitchFamily="34" charset="-120"/>
              </a:rPr>
              <a:t> </a:t>
            </a:r>
            <a:r>
              <a:rPr lang="zh-TW" altLang="en-US" sz="2400" smtClean="0">
                <a:latin typeface="微軟正黑體" panose="020B0604030504040204" pitchFamily="34" charset="-120"/>
                <a:ea typeface="微軟正黑體" panose="020B0604030504040204" pitchFamily="34" charset="-120"/>
              </a:rPr>
              <a:t>           </a:t>
            </a:r>
            <a:r>
              <a:rPr lang="zh-TW" altLang="zh-TW" sz="2400" smtClean="0">
                <a:latin typeface="微軟正黑體" panose="020B0604030504040204" pitchFamily="34" charset="-120"/>
                <a:ea typeface="微軟正黑體" panose="020B0604030504040204" pitchFamily="34" charset="-120"/>
              </a:rPr>
              <a:t>学生手中还有一本</a:t>
            </a:r>
            <a:r>
              <a:rPr lang="en-US" altLang="zh-TW" sz="2400" dirty="0" smtClean="0">
                <a:latin typeface="微軟正黑體" panose="020B0604030504040204" pitchFamily="34" charset="-120"/>
                <a:ea typeface="微軟正黑體" panose="020B0604030504040204" pitchFamily="34" charset="-120"/>
              </a:rPr>
              <a:t>〝</a:t>
            </a:r>
            <a:r>
              <a:rPr lang="zh-TW" altLang="zh-TW" sz="2400" smtClean="0">
                <a:latin typeface="微軟正黑體" panose="020B0604030504040204" pitchFamily="34" charset="-120"/>
                <a:ea typeface="微軟正黑體" panose="020B0604030504040204" pitchFamily="34" charset="-120"/>
              </a:rPr>
              <a:t>反</a:t>
            </a:r>
            <a:r>
              <a:rPr lang="en-US" altLang="zh-TW" sz="2400" smtClean="0">
                <a:latin typeface="微軟正黑體" panose="020B0604030504040204" pitchFamily="34" charset="-120"/>
                <a:ea typeface="微軟正黑體" panose="020B0604030504040204" pitchFamily="34" charset="-120"/>
              </a:rPr>
              <a:t>X</a:t>
            </a:r>
            <a:r>
              <a:rPr lang="zh-TW" altLang="zh-TW" sz="2400" smtClean="0">
                <a:latin typeface="微軟正黑體" panose="020B0604030504040204" pitchFamily="34" charset="-120"/>
                <a:ea typeface="微軟正黑體" panose="020B0604030504040204" pitchFamily="34" charset="-120"/>
              </a:rPr>
              <a:t>教小册子</a:t>
            </a:r>
            <a:r>
              <a:rPr lang="en-US" altLang="zh-TW" sz="2400" smtClean="0">
                <a:latin typeface="微軟正黑體" panose="020B0604030504040204" pitchFamily="34" charset="-120"/>
                <a:ea typeface="微軟正黑體" panose="020B0604030504040204" pitchFamily="34" charset="-120"/>
              </a:rPr>
              <a:t>〞</a:t>
            </a:r>
            <a:r>
              <a:rPr lang="zh-TW" altLang="zh-TW" sz="2400" dirty="0" smtClean="0">
                <a:latin typeface="微軟正黑體" panose="020B0604030504040204" pitchFamily="34" charset="-120"/>
                <a:ea typeface="微軟正黑體" panose="020B0604030504040204" pitchFamily="34" charset="-120"/>
              </a:rPr>
              <a:t>。</a:t>
            </a:r>
            <a:endParaRPr lang="zh-TW" altLang="zh-TW" sz="2400" dirty="0">
              <a:latin typeface="微軟正黑體" panose="020B0604030504040204" pitchFamily="34" charset="-120"/>
              <a:ea typeface="微軟正黑體" panose="020B0604030504040204" pitchFamily="34" charset="-120"/>
            </a:endParaRPr>
          </a:p>
          <a:p>
            <a:endParaRPr lang="en-US" altLang="zh-TW" sz="2200" b="1" dirty="0" smtClean="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Heiti TC Light"/>
                  <a:ea typeface="Heiti TC Light"/>
                  <a:cs typeface="Heiti TC Light"/>
                </a:rPr>
                <a:t>8</a:t>
              </a:r>
              <a:r>
                <a:rPr lang="en-US" altLang="zh-TW" sz="3200" b="1" dirty="0" smtClean="0">
                  <a:latin typeface="Heiti TC Light"/>
                  <a:ea typeface="Heiti TC Light"/>
                  <a:cs typeface="Heiti TC Light"/>
                </a:rPr>
                <a:t>-1</a:t>
              </a:r>
              <a:r>
                <a:rPr lang="en-US" altLang="zh-TW" sz="3200" b="1" dirty="0">
                  <a:latin typeface="Heiti TC Light"/>
                  <a:ea typeface="Heiti TC Light"/>
                  <a:cs typeface="Heiti TC Light"/>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牡丹江市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4</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810507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矩形"/>
          <p:cNvSpPr/>
          <p:nvPr/>
        </p:nvSpPr>
        <p:spPr>
          <a:xfrm>
            <a:off x="210018" y="908719"/>
            <a:ext cx="8772214" cy="3456386"/>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01" name="矩形 6"/>
          <p:cNvSpPr/>
          <p:nvPr/>
        </p:nvSpPr>
        <p:spPr>
          <a:xfrm>
            <a:off x="177993" y="4897928"/>
            <a:ext cx="8774612"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9" rIns="45719">
            <a:spAutoFit/>
          </a:bodyPr>
          <a:lstStyle/>
          <a:p>
            <a:pPr>
              <a:defRPr sz="2400">
                <a:latin typeface="微軟正黑體"/>
                <a:ea typeface="微軟正黑體"/>
                <a:cs typeface="微軟正黑體"/>
                <a:sym typeface="微軟正黑體"/>
              </a:defRPr>
            </a:pPr>
            <a:r>
              <a:rPr dirty="0" err="1" smtClean="0"/>
              <a:t>到目前为止</a:t>
            </a:r>
            <a:r>
              <a:rPr dirty="0" smtClean="0"/>
              <a:t>，</a:t>
            </a:r>
            <a:r>
              <a:rPr lang="zh-TW" altLang="en-US" b="1" dirty="0" smtClean="0">
                <a:solidFill>
                  <a:srgbClr val="C00000"/>
                </a:solidFill>
              </a:rPr>
              <a:t>黑龙江</a:t>
            </a:r>
            <a:r>
              <a:rPr b="1" dirty="0" smtClean="0">
                <a:solidFill>
                  <a:srgbClr val="C00000"/>
                </a:solidFill>
              </a:rPr>
              <a:t>省</a:t>
            </a:r>
            <a:r>
              <a:rPr dirty="0" smtClean="0"/>
              <a:t>有</a:t>
            </a:r>
            <a:r>
              <a:rPr lang="en-US" b="1" dirty="0" smtClean="0">
                <a:solidFill>
                  <a:srgbClr val="C00000"/>
                </a:solidFill>
              </a:rPr>
              <a:t>7,139</a:t>
            </a:r>
            <a:r>
              <a:rPr b="1" dirty="0" smtClean="0">
                <a:solidFill>
                  <a:srgbClr val="C00000"/>
                </a:solidFill>
              </a:rPr>
              <a:t>人</a:t>
            </a:r>
            <a:r>
              <a:rPr dirty="0" smtClean="0"/>
              <a:t>的公检法司、教育界、媒体界等人员因迫害法轮功学员，被海外组织“追查国际”立案追查</a:t>
            </a:r>
            <a:endParaRPr dirty="0"/>
          </a:p>
        </p:txBody>
      </p:sp>
      <p:grpSp>
        <p:nvGrpSpPr>
          <p:cNvPr id="204" name="矩形 7"/>
          <p:cNvGrpSpPr/>
          <p:nvPr/>
        </p:nvGrpSpPr>
        <p:grpSpPr>
          <a:xfrm>
            <a:off x="-2" y="2062"/>
            <a:ext cx="9130602" cy="762644"/>
            <a:chOff x="-1" y="-1"/>
            <a:chExt cx="9130600" cy="762642"/>
          </a:xfrm>
        </p:grpSpPr>
        <p:sp>
          <p:nvSpPr>
            <p:cNvPr id="202"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03" name="7-2. 青島市"/>
            <p:cNvSpPr txBox="1"/>
            <p:nvPr/>
          </p:nvSpPr>
          <p:spPr>
            <a:xfrm>
              <a:off x="-1" y="58157"/>
              <a:ext cx="9130600" cy="646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sz="3600" dirty="0">
                  <a:solidFill>
                    <a:schemeClr val="bg1"/>
                  </a:solidFill>
                </a:rPr>
                <a:t> </a:t>
              </a:r>
              <a:r>
                <a:rPr lang="en-US" sz="3600" dirty="0" smtClean="0">
                  <a:solidFill>
                    <a:schemeClr val="bg1"/>
                  </a:solidFill>
                </a:rPr>
                <a:t>8</a:t>
              </a:r>
              <a:r>
                <a:rPr sz="3600" dirty="0" smtClean="0">
                  <a:solidFill>
                    <a:schemeClr val="bg1"/>
                  </a:solidFill>
                </a:rPr>
                <a:t>-2</a:t>
              </a:r>
              <a:r>
                <a:rPr sz="3600" dirty="0">
                  <a:solidFill>
                    <a:schemeClr val="bg1"/>
                  </a:solidFill>
                </a:rPr>
                <a:t>. </a:t>
              </a:r>
              <a:r>
                <a:rPr lang="en-US" altLang="zh-TW" sz="3200" b="1" dirty="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a:solidFill>
                    <a:schemeClr val="bg1"/>
                  </a:solidFill>
                  <a:latin typeface="微軟正黑體" panose="020B0604030504040204" pitchFamily="34" charset="-120"/>
                  <a:ea typeface="微軟正黑體" panose="020B0604030504040204" pitchFamily="34" charset="-120"/>
                  <a:cs typeface="Heiti TC Light"/>
                </a:rPr>
                <a:t>牡丹江市</a:t>
              </a:r>
              <a:r>
                <a:rPr lang="en-US" altLang="zh-TW" sz="3200" b="1" dirty="0">
                  <a:solidFill>
                    <a:schemeClr val="bg1"/>
                  </a:solidFill>
                  <a:latin typeface="微軟正黑體" panose="020B0604030504040204" pitchFamily="34" charset="-120"/>
                  <a:ea typeface="微軟正黑體" panose="020B0604030504040204" pitchFamily="34" charset="-120"/>
                  <a:cs typeface="Heiti TC Light"/>
                </a:rPr>
                <a:t>】</a:t>
              </a:r>
            </a:p>
          </p:txBody>
        </p:sp>
      </p:grpSp>
      <p:grpSp>
        <p:nvGrpSpPr>
          <p:cNvPr id="207" name="矩形 8"/>
          <p:cNvGrpSpPr/>
          <p:nvPr/>
        </p:nvGrpSpPr>
        <p:grpSpPr>
          <a:xfrm>
            <a:off x="7308304" y="41105"/>
            <a:ext cx="1691164" cy="684557"/>
            <a:chOff x="0" y="59042"/>
            <a:chExt cx="1691163" cy="684556"/>
          </a:xfrm>
        </p:grpSpPr>
        <p:sp>
          <p:nvSpPr>
            <p:cNvPr id="205"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06" name="追查2"/>
            <p:cNvSpPr txBox="1"/>
            <p:nvPr/>
          </p:nvSpPr>
          <p:spPr>
            <a:xfrm>
              <a:off x="0" y="108933"/>
              <a:ext cx="1691163"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sz="3200" dirty="0" smtClean="0"/>
                <a:t>追查</a:t>
              </a:r>
              <a:r>
                <a:rPr lang="en-US" sz="3200" dirty="0" smtClean="0"/>
                <a:t>4</a:t>
              </a:r>
              <a:endParaRPr sz="3200" dirty="0"/>
            </a:p>
          </p:txBody>
        </p:sp>
      </p:grpSp>
      <p:sp>
        <p:nvSpPr>
          <p:cNvPr id="2" name="矩形 1"/>
          <p:cNvSpPr/>
          <p:nvPr/>
        </p:nvSpPr>
        <p:spPr>
          <a:xfrm>
            <a:off x="281586" y="1166311"/>
            <a:ext cx="8629077" cy="2462213"/>
          </a:xfrm>
          <a:prstGeom prst="rect">
            <a:avLst/>
          </a:prstGeom>
        </p:spPr>
        <p:txBody>
          <a:bodyPr wrap="square">
            <a:spAutoFit/>
          </a:bodyPr>
          <a:lstStyle/>
          <a:p>
            <a:r>
              <a:rPr lang="zh-CN" altLang="en-US" sz="2200" b="1" dirty="0" smtClean="0">
                <a:solidFill>
                  <a:srgbClr val="C00000"/>
                </a:solidFill>
                <a:latin typeface="微軟正黑體" panose="020B0604030504040204" pitchFamily="34" charset="-120"/>
                <a:ea typeface="微軟正黑體" panose="020B0604030504040204" pitchFamily="34" charset="-120"/>
              </a:rPr>
              <a:t>牡丹江</a:t>
            </a:r>
            <a:r>
              <a:rPr lang="zh-CN" altLang="en-US" sz="2200" b="1" dirty="0">
                <a:solidFill>
                  <a:srgbClr val="C00000"/>
                </a:solidFill>
                <a:latin typeface="微軟正黑體" panose="020B0604030504040204" pitchFamily="34" charset="-120"/>
                <a:ea typeface="微軟正黑體" panose="020B0604030504040204" pitchFamily="34" charset="-120"/>
              </a:rPr>
              <a:t>市 </a:t>
            </a:r>
            <a:r>
              <a:rPr lang="zh-CN" altLang="en-US" sz="2200" dirty="0">
                <a:latin typeface="微軟正黑體" panose="020B0604030504040204" pitchFamily="34" charset="-120"/>
                <a:ea typeface="微軟正黑體" panose="020B0604030504040204" pitchFamily="34" charset="-120"/>
              </a:rPr>
              <a:t>市一級主要被追查官員</a:t>
            </a:r>
            <a:r>
              <a:rPr lang="zh-CN" altLang="en-US" sz="2200" dirty="0" smtClean="0">
                <a:latin typeface="微軟正黑體" panose="020B0604030504040204" pitchFamily="34" charset="-120"/>
                <a:ea typeface="微軟正黑體" panose="020B0604030504040204" pitchFamily="34" charset="-120"/>
              </a:rPr>
              <a:t>：</a:t>
            </a:r>
            <a:endParaRPr lang="en-US" altLang="zh-CN" sz="2200" dirty="0" smtClean="0">
              <a:latin typeface="微軟正黑體" panose="020B0604030504040204" pitchFamily="34" charset="-120"/>
              <a:ea typeface="微軟正黑體" panose="020B0604030504040204" pitchFamily="34" charset="-120"/>
            </a:endParaRPr>
          </a:p>
          <a:p>
            <a:r>
              <a:rPr lang="zh-CN" altLang="en-US" sz="2200" b="1" dirty="0">
                <a:latin typeface="微軟正黑體" panose="020B0604030504040204" pitchFamily="34" charset="-120"/>
                <a:ea typeface="微軟正黑體" panose="020B0604030504040204" pitchFamily="34" charset="-120"/>
              </a:rPr>
              <a:t/>
            </a:r>
            <a:br>
              <a:rPr lang="zh-CN" altLang="en-US" sz="2200" b="1" dirty="0">
                <a:latin typeface="微軟正黑體" panose="020B0604030504040204" pitchFamily="34" charset="-120"/>
                <a:ea typeface="微軟正黑體" panose="020B0604030504040204" pitchFamily="34" charset="-120"/>
              </a:rPr>
            </a:br>
            <a:r>
              <a:rPr lang="zh-CN" altLang="en-US" sz="2200" b="1" dirty="0">
                <a:latin typeface="微軟正黑體" panose="020B0604030504040204" pitchFamily="34" charset="-120"/>
                <a:ea typeface="微軟正黑體" panose="020B0604030504040204" pitchFamily="34" charset="-120"/>
              </a:rPr>
              <a:t>歷任市政法委書記</a:t>
            </a:r>
            <a:r>
              <a:rPr lang="zh-CN" altLang="en-US" sz="2200" b="1" dirty="0" smtClean="0">
                <a:latin typeface="微軟正黑體" panose="020B0604030504040204" pitchFamily="34" charset="-120"/>
                <a:ea typeface="微軟正黑體" panose="020B0604030504040204" pitchFamily="34" charset="-120"/>
              </a:rPr>
              <a:t>：</a:t>
            </a:r>
            <a:endParaRPr lang="en-US" altLang="zh-CN" sz="2200" b="1" dirty="0" smtClean="0">
              <a:latin typeface="微軟正黑體" panose="020B0604030504040204" pitchFamily="34" charset="-120"/>
              <a:ea typeface="微軟正黑體" panose="020B0604030504040204" pitchFamily="34" charset="-120"/>
            </a:endParaRPr>
          </a:p>
          <a:p>
            <a:r>
              <a:rPr lang="zh-CN" altLang="en-US" sz="2200" dirty="0" smtClean="0">
                <a:latin typeface="微軟正黑體" panose="020B0604030504040204" pitchFamily="34" charset="-120"/>
                <a:ea typeface="微軟正黑體" panose="020B0604030504040204" pitchFamily="34" charset="-120"/>
              </a:rPr>
              <a:t>吴</a:t>
            </a:r>
            <a:r>
              <a:rPr lang="zh-CN" altLang="en-US" sz="2200" dirty="0">
                <a:latin typeface="微軟正黑體" panose="020B0604030504040204" pitchFamily="34" charset="-120"/>
                <a:ea typeface="微軟正黑體" panose="020B0604030504040204" pitchFamily="34" charset="-120"/>
              </a:rPr>
              <a:t>长利、关庆波、朱乃振、王育伟、李春一、赵金成</a:t>
            </a:r>
            <a:br>
              <a:rPr lang="zh-CN" altLang="en-US" sz="2200" dirty="0">
                <a:latin typeface="微軟正黑體" panose="020B0604030504040204" pitchFamily="34" charset="-120"/>
                <a:ea typeface="微軟正黑體" panose="020B0604030504040204" pitchFamily="34" charset="-120"/>
              </a:rPr>
            </a:br>
            <a:endParaRPr lang="en-US" altLang="zh-CN" sz="2200" b="1" dirty="0" smtClean="0">
              <a:latin typeface="微軟正黑體" panose="020B0604030504040204" pitchFamily="34" charset="-120"/>
              <a:ea typeface="微軟正黑體" panose="020B0604030504040204" pitchFamily="34" charset="-120"/>
            </a:endParaRPr>
          </a:p>
          <a:p>
            <a:r>
              <a:rPr lang="zh-CN" altLang="en-US" sz="2200" b="1" dirty="0" smtClean="0">
                <a:latin typeface="微軟正黑體" panose="020B0604030504040204" pitchFamily="34" charset="-120"/>
                <a:ea typeface="微軟正黑體" panose="020B0604030504040204" pitchFamily="34" charset="-120"/>
              </a:rPr>
              <a:t>歷任</a:t>
            </a:r>
            <a:r>
              <a:rPr lang="zh-CN" altLang="en-US" sz="2200" b="1" dirty="0">
                <a:latin typeface="微軟正黑體" panose="020B0604030504040204" pitchFamily="34" charset="-120"/>
                <a:ea typeface="微軟正黑體" panose="020B0604030504040204" pitchFamily="34" charset="-120"/>
              </a:rPr>
              <a:t>市委防範辦</a:t>
            </a:r>
            <a:r>
              <a:rPr lang="en-US" altLang="zh-CN" sz="2200" b="1" dirty="0">
                <a:latin typeface="微軟正黑體" panose="020B0604030504040204" pitchFamily="34" charset="-120"/>
                <a:ea typeface="微軟正黑體" panose="020B0604030504040204" pitchFamily="34" charset="-120"/>
              </a:rPr>
              <a:t>(610</a:t>
            </a:r>
            <a:r>
              <a:rPr lang="zh-CN" altLang="en-US" sz="2200" b="1" dirty="0">
                <a:latin typeface="微軟正黑體" panose="020B0604030504040204" pitchFamily="34" charset="-120"/>
                <a:ea typeface="微軟正黑體" panose="020B0604030504040204" pitchFamily="34" charset="-120"/>
              </a:rPr>
              <a:t>辦</a:t>
            </a:r>
            <a:r>
              <a:rPr lang="en-US" altLang="zh-CN" sz="2200" b="1" dirty="0">
                <a:latin typeface="微軟正黑體" panose="020B0604030504040204" pitchFamily="34" charset="-120"/>
                <a:ea typeface="微軟正黑體" panose="020B0604030504040204" pitchFamily="34" charset="-120"/>
              </a:rPr>
              <a:t>)</a:t>
            </a:r>
            <a:r>
              <a:rPr lang="zh-CN" altLang="en-US" sz="2200" b="1" dirty="0">
                <a:latin typeface="微軟正黑體" panose="020B0604030504040204" pitchFamily="34" charset="-120"/>
                <a:ea typeface="微軟正黑體" panose="020B0604030504040204" pitchFamily="34" charset="-120"/>
              </a:rPr>
              <a:t>主任</a:t>
            </a:r>
            <a:r>
              <a:rPr lang="zh-CN" altLang="en-US" sz="2200" b="1" dirty="0" smtClean="0">
                <a:latin typeface="微軟正黑體" panose="020B0604030504040204" pitchFamily="34" charset="-120"/>
                <a:ea typeface="微軟正黑體" panose="020B0604030504040204" pitchFamily="34" charset="-120"/>
              </a:rPr>
              <a:t>：</a:t>
            </a:r>
            <a:endParaRPr lang="en-US" altLang="zh-CN" sz="2200" b="1" dirty="0" smtClean="0">
              <a:latin typeface="微軟正黑體" panose="020B0604030504040204" pitchFamily="34" charset="-120"/>
              <a:ea typeface="微軟正黑體" panose="020B0604030504040204" pitchFamily="34" charset="-120"/>
            </a:endParaRPr>
          </a:p>
          <a:p>
            <a:r>
              <a:rPr lang="zh-CN" altLang="en-US" sz="2200" dirty="0" smtClean="0">
                <a:latin typeface="微軟正黑體" panose="020B0604030504040204" pitchFamily="34" charset="-120"/>
                <a:ea typeface="微軟正黑體" panose="020B0604030504040204" pitchFamily="34" charset="-120"/>
              </a:rPr>
              <a:t>李</a:t>
            </a:r>
            <a:r>
              <a:rPr lang="zh-CN" altLang="en-US" sz="2200" dirty="0">
                <a:latin typeface="微軟正黑體" panose="020B0604030504040204" pitchFamily="34" charset="-120"/>
                <a:ea typeface="微軟正黑體" panose="020B0604030504040204" pitchFamily="34" charset="-120"/>
              </a:rPr>
              <a:t>明 、李明先、赵珉、赵青、王育伟、孙振华、关久绵</a:t>
            </a:r>
            <a:endParaRPr lang="zh-TW" altLang="en-US" sz="2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46592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a:t>8</a:t>
              </a:r>
              <a:r>
                <a:rPr lang="en-US" dirty="0" smtClean="0"/>
                <a:t>-3</a:t>
              </a:r>
              <a:r>
                <a:rPr dirty="0" smtClean="0"/>
                <a:t>.</a:t>
              </a:r>
              <a:r>
                <a:rPr lang="zh-TW" altLang="en-US" sz="3200" b="1" dirty="0">
                  <a:solidFill>
                    <a:schemeClr val="bg1"/>
                  </a:solidFill>
                  <a:latin typeface="微軟正黑體" panose="020B0604030504040204" pitchFamily="34" charset="-120"/>
                  <a:ea typeface="微軟正黑體" panose="020B0604030504040204" pitchFamily="34" charset="-120"/>
                  <a:cs typeface="Heiti TC Light"/>
                </a:rPr>
                <a:t>牡丹江市</a:t>
              </a:r>
              <a:endParaRPr dirty="0"/>
            </a:p>
          </p:txBody>
        </p:sp>
      </p:grpSp>
      <p:grpSp>
        <p:nvGrpSpPr>
          <p:cNvPr id="273" name="矩形 6"/>
          <p:cNvGrpSpPr/>
          <p:nvPr/>
        </p:nvGrpSpPr>
        <p:grpSpPr>
          <a:xfrm>
            <a:off x="7020272" y="100431"/>
            <a:ext cx="1991961" cy="648075"/>
            <a:chOff x="0" y="77283"/>
            <a:chExt cx="1631920"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 y="78155"/>
              <a:ext cx="1631919"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a:t>4</a:t>
              </a:r>
              <a:endParaRPr lang="en-US" altLang="zh-TW" sz="3600" dirty="0" smtClean="0"/>
            </a:p>
          </p:txBody>
        </p:sp>
      </p:grpSp>
      <p:sp>
        <p:nvSpPr>
          <p:cNvPr id="2" name="Rectangle 1"/>
          <p:cNvSpPr/>
          <p:nvPr/>
        </p:nvSpPr>
        <p:spPr>
          <a:xfrm>
            <a:off x="131768" y="908720"/>
            <a:ext cx="8904728" cy="347787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「大仙」说出的因果 </a:t>
            </a:r>
            <a:r>
              <a:rPr lang="en-US" altLang="zh-TW"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10</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a:t>
            </a: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黑龙江省牡丹江市穆棱市国保大队教导员</a:t>
            </a:r>
            <a:r>
              <a:rPr lang="zh-TW" altLang="en-US" sz="2000" b="1" dirty="0" smtClean="0">
                <a:solidFill>
                  <a:srgbClr val="00B050"/>
                </a:solidFill>
                <a:latin typeface="微軟正黑體" panose="020B0604030504040204" pitchFamily="34" charset="-120"/>
                <a:ea typeface="微軟正黑體" panose="020B0604030504040204" pitchFamily="34" charset="-120"/>
              </a:rPr>
              <a:t>李彦春</a:t>
            </a:r>
            <a:r>
              <a:rPr lang="zh-TW" altLang="en-US" sz="2000" dirty="0" smtClean="0">
                <a:latin typeface="微軟正黑體" panose="020B0604030504040204" pitchFamily="34" charset="-120"/>
                <a:ea typeface="微軟正黑體" panose="020B0604030504040204" pitchFamily="34" charset="-120"/>
              </a:rPr>
              <a:t>。二零零五年九月、十月间，</a:t>
            </a:r>
            <a:r>
              <a:rPr lang="zh-TW" altLang="en-US" sz="2000" b="1" dirty="0" smtClean="0">
                <a:solidFill>
                  <a:srgbClr val="00B050"/>
                </a:solidFill>
                <a:latin typeface="微軟正黑體" panose="020B0604030504040204" pitchFamily="34" charset="-120"/>
                <a:ea typeface="微軟正黑體" panose="020B0604030504040204" pitchFamily="34" charset="-120"/>
              </a:rPr>
              <a:t>李彦春</a:t>
            </a:r>
            <a:r>
              <a:rPr lang="zh-TW" altLang="en-US" sz="2000" dirty="0" smtClean="0">
                <a:latin typeface="微軟正黑體" panose="020B0604030504040204" pitchFamily="34" charset="-120"/>
                <a:ea typeface="微軟正黑體" panose="020B0604030504040204" pitchFamily="34" charset="-120"/>
              </a:rPr>
              <a:t>伙同恶警在看守所对穆棱市进修学校高级教师孙示伟等人进行刑讯逼供。孙示伟每次被送回牢房都是鲜血淋漓，多次昏迷不醒。</a:t>
            </a:r>
          </a:p>
          <a:p>
            <a:pPr fontAlgn="base"/>
            <a:r>
              <a:rPr lang="zh-TW" altLang="en-US" sz="2000" dirty="0" smtClean="0">
                <a:latin typeface="微軟正黑體" panose="020B0604030504040204" pitchFamily="34" charset="-120"/>
                <a:ea typeface="微軟正黑體" panose="020B0604030504040204" pitchFamily="34" charset="-120"/>
              </a:rPr>
              <a:t>二零零六年二月十四日，警察李彦春和另一恶警又对法轮功学员姚玉芝非法提审，用严刑迫害。</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李彦春的恶行，给他妻子带来灾殃。</a:t>
            </a:r>
            <a:r>
              <a:rPr lang="zh-TW" altLang="en-US" sz="2000" dirty="0" smtClean="0">
                <a:solidFill>
                  <a:srgbClr val="FF0000"/>
                </a:solidFill>
                <a:latin typeface="微軟正黑體" panose="020B0604030504040204" pitchFamily="34" charset="-120"/>
                <a:ea typeface="微軟正黑體" panose="020B0604030504040204" pitchFamily="34" charset="-120"/>
              </a:rPr>
              <a:t>他妻子患脑出血</a:t>
            </a:r>
            <a:r>
              <a:rPr lang="zh-TW" altLang="en-US" sz="2000" dirty="0" smtClean="0">
                <a:latin typeface="微軟正黑體" panose="020B0604030504040204" pitchFamily="34" charset="-120"/>
                <a:ea typeface="微軟正黑體" panose="020B0604030504040204" pitchFamily="34" charset="-120"/>
              </a:rPr>
              <a:t>，</a:t>
            </a:r>
            <a:r>
              <a:rPr lang="zh-TW" altLang="en-US" sz="2000" dirty="0" smtClean="0">
                <a:solidFill>
                  <a:srgbClr val="FF0000"/>
                </a:solidFill>
                <a:latin typeface="微軟正黑體" panose="020B0604030504040204" pitchFamily="34" charset="-120"/>
                <a:ea typeface="微軟正黑體" panose="020B0604030504040204" pitchFamily="34" charset="-120"/>
              </a:rPr>
              <a:t>多方求医不见效果。</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两次去求「大仙」问卜，「大仙」说出这样一番话来：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solidFill>
                  <a:srgbClr val="FF0000"/>
                </a:solidFill>
                <a:latin typeface="微軟正黑體" panose="020B0604030504040204" pitchFamily="34" charset="-120"/>
                <a:ea typeface="微軟正黑體" panose="020B0604030504040204" pitchFamily="34" charset="-120"/>
              </a:rPr>
              <a:t>你家人干了最残酷害人的事了，对甚么功的迫害，不该抓的给抓了，损德了。</a:t>
            </a:r>
            <a:endParaRPr lang="zh-TW" altLang="en-US" sz="2000" dirty="0">
              <a:solidFill>
                <a:srgbClr val="FF0000"/>
              </a:solidFill>
              <a:latin typeface="微軟正黑體" panose="020B0604030504040204" pitchFamily="34" charset="-120"/>
              <a:ea typeface="微軟正黑體" panose="020B0604030504040204" pitchFamily="34" charset="-120"/>
            </a:endParaRPr>
          </a:p>
        </p:txBody>
      </p:sp>
      <p:sp>
        <p:nvSpPr>
          <p:cNvPr id="11" name="Rectangle 1"/>
          <p:cNvSpPr/>
          <p:nvPr/>
        </p:nvSpPr>
        <p:spPr>
          <a:xfrm>
            <a:off x="103767" y="4653136"/>
            <a:ext cx="8904728"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黑龙江省牡丹江市爱民区法院副院长</a:t>
            </a:r>
            <a:r>
              <a:rPr lang="zh-TW" altLang="en-US" sz="2000" b="1" dirty="0" smtClean="0">
                <a:solidFill>
                  <a:srgbClr val="00B050"/>
                </a:solidFill>
                <a:latin typeface="微軟正黑體" panose="020B0604030504040204" pitchFamily="34" charset="-120"/>
                <a:ea typeface="微軟正黑體" panose="020B0604030504040204" pitchFamily="34" charset="-120"/>
              </a:rPr>
              <a:t>孙宝良</a:t>
            </a:r>
            <a:r>
              <a:rPr lang="zh-TW" altLang="en-US" sz="2000" b="1" dirty="0" smtClean="0">
                <a:solidFill>
                  <a:srgbClr val="FF0000"/>
                </a:solidFill>
                <a:latin typeface="微軟正黑體" panose="020B0604030504040204" pitchFamily="34" charset="-120"/>
                <a:ea typeface="微軟正黑體" panose="020B0604030504040204" pitchFamily="34" charset="-120"/>
              </a:rPr>
              <a:t>患</a:t>
            </a:r>
            <a:r>
              <a:rPr lang="zh-TW" altLang="en-US" sz="2000" b="1" dirty="0" smtClean="0">
                <a:solidFill>
                  <a:srgbClr val="FF0000"/>
                </a:solidFill>
                <a:latin typeface="微軟正黑體" panose="020B0604030504040204" pitchFamily="34" charset="-120"/>
                <a:ea typeface="微軟正黑體" panose="020B0604030504040204" pitchFamily="34" charset="-120"/>
              </a:rPr>
              <a:t>食道癌 </a:t>
            </a:r>
            <a:r>
              <a:rPr lang="en-US" altLang="zh-TW"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fontAlgn="base"/>
            <a:endParaRPr lang="en-US" altLang="zh-TW" sz="2000" b="1" dirty="0" smtClean="0">
              <a:solidFill>
                <a:srgbClr val="00B050"/>
              </a:solidFill>
              <a:latin typeface="微軟正黑體" panose="020B0604030504040204" pitchFamily="34" charset="-120"/>
              <a:ea typeface="微軟正黑體" panose="020B0604030504040204" pitchFamily="34" charset="-120"/>
            </a:endParaRP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孙宝良，</a:t>
            </a:r>
            <a:r>
              <a:rPr lang="zh-TW" altLang="en-US" sz="2000" dirty="0" smtClean="0">
                <a:latin typeface="微軟正黑體" panose="020B0604030504040204" pitchFamily="34" charset="-120"/>
                <a:ea typeface="微軟正黑體" panose="020B0604030504040204" pitchFamily="34" charset="-120"/>
              </a:rPr>
              <a:t>牡丹江市爱民区法院副院长，专门负责非法审判法轮功学员，</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经他冤判的法轮功学员有</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多人，其中非法劳教十多人，</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被</a:t>
            </a:r>
            <a:r>
              <a:rPr lang="zh-TW" altLang="en-US" sz="2000" dirty="0">
                <a:latin typeface="微軟正黑體" panose="020B0604030504040204" pitchFamily="34" charset="-120"/>
                <a:ea typeface="微軟正黑體" panose="020B0604030504040204" pitchFamily="34" charset="-120"/>
              </a:rPr>
              <a:t>非法判刑最高</a:t>
            </a:r>
            <a:r>
              <a:rPr lang="zh-TW" altLang="en-US" sz="2000" dirty="0" smtClean="0">
                <a:latin typeface="微軟正黑體" panose="020B0604030504040204" pitchFamily="34" charset="-120"/>
                <a:ea typeface="微軟正黑體" panose="020B0604030504040204" pitchFamily="34" charset="-120"/>
              </a:rPr>
              <a:t>刑期达</a:t>
            </a:r>
            <a:r>
              <a:rPr lang="en-US" altLang="zh-TW" sz="2000" dirty="0" smtClean="0">
                <a:latin typeface="微軟正黑體" panose="020B0604030504040204" pitchFamily="34" charset="-120"/>
                <a:ea typeface="微軟正黑體" panose="020B0604030504040204" pitchFamily="34" charset="-120"/>
              </a:rPr>
              <a:t>17</a:t>
            </a:r>
            <a:r>
              <a:rPr lang="zh-TW" altLang="en-US" sz="2000" dirty="0" smtClean="0">
                <a:latin typeface="微軟正黑體" panose="020B0604030504040204" pitchFamily="34" charset="-120"/>
                <a:ea typeface="微軟正黑體" panose="020B0604030504040204" pitchFamily="34" charset="-120"/>
              </a:rPr>
              <a:t>年。</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孙宝良于</a:t>
            </a:r>
            <a:r>
              <a:rPr lang="en-US" altLang="zh-TW" sz="2000" dirty="0" smtClean="0">
                <a:latin typeface="微軟正黑體" panose="020B0604030504040204" pitchFamily="34" charset="-120"/>
                <a:ea typeface="微軟正黑體" panose="020B0604030504040204" pitchFamily="34" charset="-120"/>
              </a:rPr>
              <a:t>2003</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en-US" sz="2000" dirty="0" smtClean="0">
                <a:latin typeface="微軟正黑體" panose="020B0604030504040204" pitchFamily="34" charset="-120"/>
                <a:ea typeface="微軟正黑體" panose="020B0604030504040204" pitchFamily="34" charset="-120"/>
              </a:rPr>
              <a:t>月遭恶报，被检查患有</a:t>
            </a:r>
            <a:r>
              <a:rPr lang="zh-TW" altLang="en-US" sz="2000" b="1" dirty="0" smtClean="0">
                <a:solidFill>
                  <a:srgbClr val="FF0000"/>
                </a:solidFill>
                <a:latin typeface="微軟正黑體" panose="020B0604030504040204" pitchFamily="34" charset="-120"/>
                <a:ea typeface="微軟正黑體" panose="020B0604030504040204" pitchFamily="34" charset="-120"/>
              </a:rPr>
              <a:t>食道癌</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047376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Microsoft JhengHei" charset="-120"/>
              <a:ea typeface="Microsoft JhengHei" charset="-120"/>
              <a:cs typeface="Microsoft JhengHei" charset="-120"/>
            </a:endParaRPr>
          </a:p>
        </p:txBody>
      </p:sp>
      <p:sp>
        <p:nvSpPr>
          <p:cNvPr id="2" name="文字方塊 1"/>
          <p:cNvSpPr txBox="1"/>
          <p:nvPr/>
        </p:nvSpPr>
        <p:spPr>
          <a:xfrm>
            <a:off x="101252" y="188641"/>
            <a:ext cx="4042089" cy="615052"/>
          </a:xfrm>
          <a:prstGeom prst="rect">
            <a:avLst/>
          </a:prstGeom>
          <a:noFill/>
        </p:spPr>
        <p:txBody>
          <a:bodyPr wrap="none" lIns="90942" tIns="45472" rIns="90942" bIns="45472" rtlCol="0">
            <a:spAutoFit/>
          </a:bodyPr>
          <a:lstStyle/>
          <a:p>
            <a:r>
              <a:rPr lang="en-US" altLang="zh-TW" sz="3400" b="1" dirty="0">
                <a:solidFill>
                  <a:schemeClr val="bg1"/>
                </a:solidFill>
                <a:latin typeface="微軟正黑體" panose="020B0604030504040204" pitchFamily="34" charset="-120"/>
                <a:ea typeface="微軟正黑體" panose="020B0604030504040204" pitchFamily="34" charset="-120"/>
              </a:rPr>
              <a:t>1</a:t>
            </a:r>
            <a:r>
              <a:rPr lang="en-US" altLang="zh-TW" sz="3400" b="1" dirty="0" smtClean="0">
                <a:solidFill>
                  <a:schemeClr val="bg1"/>
                </a:solidFill>
                <a:latin typeface="微軟正黑體" panose="020B0604030504040204" pitchFamily="34" charset="-120"/>
                <a:ea typeface="微軟正黑體" panose="020B0604030504040204" pitchFamily="34" charset="-120"/>
              </a:rPr>
              <a:t>.</a:t>
            </a:r>
            <a:r>
              <a:rPr lang="zh-TW" altLang="en-US" sz="3400" b="1" dirty="0" smtClean="0">
                <a:solidFill>
                  <a:schemeClr val="bg1"/>
                </a:solidFill>
                <a:latin typeface="微軟正黑體" panose="020B0604030504040204" pitchFamily="34" charset="-120"/>
                <a:ea typeface="微軟正黑體" panose="020B0604030504040204" pitchFamily="34" charset="-120"/>
              </a:rPr>
              <a:t>黑龙江省迫害情况</a:t>
            </a:r>
            <a:endParaRPr lang="zh-TW" altLang="en-US" sz="34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403137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2</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24</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TW" sz="2400" b="1" dirty="0" smtClean="0">
                <a:solidFill>
                  <a:srgbClr val="FFFF00"/>
                </a:solidFill>
                <a:latin typeface="微軟正黑體" panose="020B0604030504040204" pitchFamily="34" charset="-120"/>
                <a:ea typeface="微軟正黑體" panose="020B0604030504040204" pitchFamily="34" charset="-120"/>
              </a:rPr>
              <a:t>10749</a:t>
            </a:r>
            <a:r>
              <a:rPr lang="zh-CN" altLang="zh-TW" sz="2000" dirty="0" smtClean="0">
                <a:solidFill>
                  <a:schemeClr val="bg1"/>
                </a:solidFill>
                <a:latin typeface="微軟正黑體" panose="020B0604030504040204" pitchFamily="34" charset="-120"/>
                <a:ea typeface="微軟正黑體" panose="020B0604030504040204" pitchFamily="34" charset="-120"/>
              </a:rPr>
              <a:t>例</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全中国第四多</a:t>
            </a:r>
            <a:r>
              <a:rPr lang="en-US" altLang="zh-CN" sz="2000" dirty="0" smtClean="0">
                <a:solidFill>
                  <a:schemeClr val="bg1"/>
                </a:solidFill>
                <a:latin typeface="微軟正黑體" panose="020B0604030504040204" pitchFamily="34" charset="-120"/>
                <a:ea typeface="微軟正黑體" panose="020B0604030504040204" pitchFamily="34" charset="-120"/>
              </a:rPr>
              <a:t>)</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dirty="0" smtClean="0">
                <a:solidFill>
                  <a:srgbClr val="FFFF00"/>
                </a:solidFill>
                <a:latin typeface="微軟正黑體" panose="020B0604030504040204" pitchFamily="34" charset="-120"/>
                <a:ea typeface="微軟正黑體" panose="020B0604030504040204" pitchFamily="34" charset="-120"/>
              </a:rPr>
              <a:t>11911</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全中国第四多</a:t>
            </a:r>
            <a:r>
              <a:rPr lang="en-US" altLang="zh-CN"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smtClean="0">
                <a:solidFill>
                  <a:srgbClr val="FFFF00"/>
                </a:solidFill>
                <a:latin typeface="微軟正黑體" panose="020B0604030504040204" pitchFamily="34" charset="-120"/>
                <a:ea typeface="微軟正黑體" panose="020B0604030504040204" pitchFamily="34" charset="-120"/>
              </a:rPr>
              <a:t>541</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CN"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全中国</a:t>
            </a:r>
            <a:r>
              <a:rPr lang="zh-TW" altLang="en-US" sz="2000" b="1" dirty="0" smtClean="0">
                <a:solidFill>
                  <a:schemeClr val="bg1"/>
                </a:solidFill>
                <a:latin typeface="微軟正黑體" panose="020B0604030504040204" pitchFamily="34" charset="-120"/>
                <a:ea typeface="微軟正黑體" panose="020B0604030504040204" pitchFamily="34" charset="-120"/>
              </a:rPr>
              <a:t>第一严重</a:t>
            </a:r>
            <a:r>
              <a:rPr lang="en-US" altLang="zh-CN" sz="2000" dirty="0" smtClean="0">
                <a:solidFill>
                  <a:schemeClr val="bg1"/>
                </a:solidFill>
                <a:latin typeface="微軟正黑體" panose="020B0604030504040204" pitchFamily="34" charset="-120"/>
                <a:ea typeface="微軟正黑體" panose="020B0604030504040204" pitchFamily="34" charset="-120"/>
              </a:rPr>
              <a:t>)</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Microsoft JhengHei" charset="-120"/>
                  <a:ea typeface="Microsoft JhengHei" charset="-120"/>
                  <a:cs typeface="Microsoft JhengHei" charset="-120"/>
                </a:rPr>
                <a:t> </a:t>
              </a:r>
              <a:endParaRPr lang="zh-TW" altLang="en-US" sz="3200" b="1" dirty="0">
                <a:solidFill>
                  <a:schemeClr val="bg1"/>
                </a:solidFill>
                <a:latin typeface="Microsoft JhengHei" charset="-120"/>
                <a:ea typeface="Microsoft JhengHei" charset="-120"/>
                <a:cs typeface="Microsoft JhengHei"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smtClean="0">
                <a:solidFill>
                  <a:schemeClr val="bg1"/>
                </a:solidFill>
                <a:latin typeface="Microsoft JhengHei" charset="-120"/>
                <a:ea typeface="Microsoft JhengHei" charset="-120"/>
                <a:cs typeface="Microsoft JhengHei" charset="-120"/>
              </a:rPr>
              <a:t>追查国际公布了</a:t>
            </a:r>
            <a:r>
              <a:rPr lang="zh-TW" altLang="en-US" sz="2400" b="1" dirty="0" smtClean="0">
                <a:solidFill>
                  <a:schemeClr val="bg1"/>
                </a:solidFill>
                <a:latin typeface="Microsoft JhengHei" charset="-120"/>
                <a:ea typeface="Microsoft JhengHei" charset="-120"/>
                <a:cs typeface="Microsoft JhengHei" charset="-120"/>
              </a:rPr>
              <a:t>黑龙江省</a:t>
            </a:r>
            <a:endParaRPr lang="en-US" altLang="zh-CN" sz="2400" b="1"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涉嫌参与活摘法轮功学员器官的</a:t>
            </a:r>
            <a:endParaRPr lang="en-US" altLang="zh-TW" sz="2400"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23</a:t>
            </a:r>
            <a:r>
              <a:rPr lang="zh-TW" altLang="en-US" sz="2400" b="1" dirty="0" smtClean="0">
                <a:solidFill>
                  <a:srgbClr val="FF0000"/>
                </a:solidFill>
                <a:latin typeface="Microsoft JhengHei" charset="-120"/>
                <a:ea typeface="Microsoft JhengHei" charset="-120"/>
                <a:cs typeface="Microsoft JhengHei" charset="-120"/>
              </a:rPr>
              <a:t>家</a:t>
            </a:r>
            <a:r>
              <a:rPr lang="zh-TW" altLang="en-US" sz="2400" b="1" dirty="0" smtClean="0">
                <a:solidFill>
                  <a:schemeClr val="bg1"/>
                </a:solidFill>
                <a:latin typeface="Microsoft JhengHei" charset="-120"/>
                <a:ea typeface="Microsoft JhengHei" charset="-120"/>
                <a:cs typeface="Microsoft JhengHei" charset="-120"/>
              </a:rPr>
              <a:t>医院</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smtClean="0">
                <a:solidFill>
                  <a:schemeClr val="bg1"/>
                </a:solidFill>
                <a:latin typeface="Microsoft JhengHei" charset="-120"/>
                <a:ea typeface="Microsoft JhengHei" charset="-120"/>
                <a:cs typeface="Microsoft JhengHei" charset="-120"/>
              </a:rPr>
              <a:t>占全国</a:t>
            </a:r>
            <a:r>
              <a:rPr lang="en-US" altLang="zh-TW" sz="2400" b="1" dirty="0" smtClean="0">
                <a:solidFill>
                  <a:srgbClr val="FF0000"/>
                </a:solidFill>
                <a:latin typeface="Microsoft JhengHei" charset="-120"/>
                <a:ea typeface="Microsoft JhengHei" charset="-120"/>
                <a:cs typeface="Microsoft JhengHei" charset="-120"/>
              </a:rPr>
              <a:t>2.7</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a:solidFill>
                  <a:schemeClr val="bg1"/>
                </a:solidFill>
                <a:latin typeface="Microsoft JhengHei" charset="-120"/>
                <a:ea typeface="Microsoft JhengHei" charset="-120"/>
                <a:cs typeface="Microsoft JhengHei" charset="-120"/>
              </a:rPr>
              <a:t>、</a:t>
            </a:r>
            <a:endParaRPr lang="en-US" altLang="zh-TW" sz="2400" b="1"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183</a:t>
            </a:r>
            <a:r>
              <a:rPr lang="zh-TW" altLang="en-US" sz="2400" b="1" dirty="0" smtClean="0">
                <a:solidFill>
                  <a:srgbClr val="FF0000"/>
                </a:solidFill>
                <a:latin typeface="Microsoft JhengHei" charset="-120"/>
                <a:ea typeface="Microsoft JhengHei" charset="-120"/>
                <a:cs typeface="Microsoft JhengHei" charset="-120"/>
              </a:rPr>
              <a:t>名</a:t>
            </a:r>
            <a:r>
              <a:rPr lang="zh-TW" altLang="en-US" sz="2400" b="1" dirty="0" smtClean="0">
                <a:solidFill>
                  <a:schemeClr val="bg1"/>
                </a:solidFill>
                <a:latin typeface="Microsoft JhengHei" charset="-120"/>
                <a:ea typeface="Microsoft JhengHei" charset="-120"/>
                <a:cs typeface="Microsoft JhengHei" charset="-120"/>
              </a:rPr>
              <a:t>医务人员</a:t>
            </a:r>
            <a:r>
              <a:rPr lang="zh-TW" altLang="en-US" sz="2400" dirty="0" smtClean="0">
                <a:solidFill>
                  <a:schemeClr val="bg1"/>
                </a:solidFill>
                <a:latin typeface="Microsoft JhengHei" charset="-120"/>
                <a:ea typeface="Microsoft JhengHei" charset="-120"/>
                <a:cs typeface="Microsoft JhengHei" charset="-120"/>
              </a:rPr>
              <a:t>名单，</a:t>
            </a:r>
            <a:endParaRPr lang="en-US" altLang="zh-TW" sz="2400"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并将他们立案追查。</a:t>
            </a:r>
            <a:endParaRPr lang="en-US" altLang="zh-TW" sz="2400" dirty="0">
              <a:solidFill>
                <a:schemeClr val="bg1"/>
              </a:solidFill>
              <a:latin typeface="Microsoft JhengHei" charset="-120"/>
              <a:ea typeface="Microsoft JhengHei" charset="-120"/>
              <a:cs typeface="Microsoft JhengHei" charset="-120"/>
            </a:endParaRPr>
          </a:p>
          <a:p>
            <a:endParaRPr lang="zh-CN" altLang="en-US" dirty="0">
              <a:latin typeface="Microsoft JhengHei" charset="-120"/>
              <a:ea typeface="Microsoft JhengHei" charset="-120"/>
              <a:cs typeface="Microsoft JhengHei" charset="-120"/>
            </a:endParaRPr>
          </a:p>
          <a:p>
            <a:r>
              <a:rPr lang="en-US" altLang="zh-CN" dirty="0">
                <a:latin typeface="Microsoft JhengHei" charset="-120"/>
                <a:ea typeface="Microsoft JhengHei" charset="-120"/>
                <a:cs typeface="Microsoft JhengHei" charset="-120"/>
              </a:rPr>
              <a:t>1</a:t>
            </a:r>
            <a:r>
              <a:rPr lang="en-US" altLang="zh-CN" dirty="0" smtClean="0">
                <a:latin typeface="Microsoft JhengHei" charset="-120"/>
                <a:ea typeface="Microsoft JhengHei" charset="-120"/>
                <a:cs typeface="Microsoft JhengHei" charset="-120"/>
              </a:rPr>
              <a:t>.</a:t>
            </a:r>
            <a:r>
              <a:rPr lang="zh-CN" altLang="en-US" dirty="0" smtClean="0">
                <a:latin typeface="Microsoft JhengHei" charset="-120"/>
                <a:ea typeface="Microsoft JhengHei" charset="-120"/>
                <a:cs typeface="Microsoft JhengHei" charset="-120"/>
              </a:rPr>
              <a:t>哈尔滨医科大学附属第一医院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2.</a:t>
            </a:r>
            <a:r>
              <a:rPr lang="zh-CN" altLang="en-US" dirty="0" smtClean="0">
                <a:latin typeface="Microsoft JhengHei" charset="-120"/>
                <a:ea typeface="Microsoft JhengHei" charset="-120"/>
                <a:cs typeface="Microsoft JhengHei" charset="-120"/>
              </a:rPr>
              <a:t>哈尔滨医科大学附属第二医院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3.</a:t>
            </a:r>
            <a:r>
              <a:rPr lang="zh-CN" altLang="en-US" dirty="0" smtClean="0">
                <a:latin typeface="Microsoft JhengHei" charset="-120"/>
                <a:ea typeface="Microsoft JhengHei" charset="-120"/>
                <a:cs typeface="Microsoft JhengHei" charset="-120"/>
              </a:rPr>
              <a:t>哈尔滨医科大学附属第四医院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4.</a:t>
            </a:r>
            <a:r>
              <a:rPr lang="zh-CN" altLang="en-US" dirty="0" smtClean="0">
                <a:latin typeface="Microsoft JhengHei" charset="-120"/>
                <a:ea typeface="Microsoft JhengHei" charset="-120"/>
                <a:cs typeface="Microsoft JhengHei" charset="-120"/>
              </a:rPr>
              <a:t>黑龙江省医院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5.</a:t>
            </a:r>
            <a:r>
              <a:rPr lang="zh-CN" altLang="en-US" dirty="0" smtClean="0">
                <a:latin typeface="Microsoft JhengHei" charset="-120"/>
                <a:ea typeface="Microsoft JhengHei" charset="-120"/>
                <a:cs typeface="Microsoft JhengHei" charset="-120"/>
              </a:rPr>
              <a:t>黑龙江省邮电医院</a:t>
            </a:r>
            <a:br>
              <a:rPr lang="zh-CN" altLang="en-US" dirty="0" smtClean="0">
                <a:latin typeface="Microsoft JhengHei" charset="-120"/>
                <a:ea typeface="Microsoft JhengHei" charset="-120"/>
                <a:cs typeface="Microsoft JhengHei" charset="-120"/>
              </a:rPr>
            </a:br>
            <a:r>
              <a:rPr lang="zh-CN" altLang="en-US" b="1" dirty="0" smtClean="0">
                <a:latin typeface="Microsoft JhengHei" charset="-120"/>
                <a:ea typeface="Microsoft JhengHei" charset="-120"/>
                <a:cs typeface="Microsoft JhengHei" charset="-120"/>
              </a:rPr>
              <a:t>大庆市</a:t>
            </a:r>
            <a:r>
              <a:rPr lang="zh-CN" altLang="en-US" dirty="0">
                <a:latin typeface="Microsoft JhengHei" charset="-120"/>
                <a:ea typeface="Microsoft JhengHei" charset="-120"/>
                <a:cs typeface="Microsoft JhengHei" charset="-120"/>
              </a:rPr>
              <a:t/>
            </a:r>
            <a:br>
              <a:rPr lang="zh-CN" altLang="en-US" dirty="0">
                <a:latin typeface="Microsoft JhengHei" charset="-120"/>
                <a:ea typeface="Microsoft JhengHei" charset="-120"/>
                <a:cs typeface="Microsoft JhengHei" charset="-120"/>
              </a:rPr>
            </a:br>
            <a:r>
              <a:rPr lang="en-US" altLang="zh-CN" dirty="0">
                <a:latin typeface="Microsoft JhengHei" charset="-120"/>
                <a:ea typeface="Microsoft JhengHei" charset="-120"/>
                <a:cs typeface="Microsoft JhengHei" charset="-120"/>
              </a:rPr>
              <a:t>6</a:t>
            </a:r>
            <a:r>
              <a:rPr lang="en-US" altLang="zh-CN" dirty="0" smtClean="0">
                <a:latin typeface="Microsoft JhengHei" charset="-120"/>
                <a:ea typeface="Microsoft JhengHei" charset="-120"/>
                <a:cs typeface="Microsoft JhengHei" charset="-120"/>
              </a:rPr>
              <a:t>.</a:t>
            </a:r>
            <a:r>
              <a:rPr lang="zh-CN" altLang="en-US" dirty="0" smtClean="0">
                <a:latin typeface="Microsoft JhengHei" charset="-120"/>
                <a:ea typeface="Microsoft JhengHei" charset="-120"/>
                <a:cs typeface="Microsoft JhengHei" charset="-120"/>
              </a:rPr>
              <a:t>大庆油田总医院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7.</a:t>
            </a:r>
            <a:r>
              <a:rPr lang="zh-CN" altLang="en-US" dirty="0" smtClean="0">
                <a:latin typeface="Microsoft JhengHei" charset="-120"/>
                <a:ea typeface="Microsoft JhengHei" charset="-120"/>
                <a:cs typeface="Microsoft JhengHei" charset="-120"/>
              </a:rPr>
              <a:t>大庆市人民医院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8.</a:t>
            </a:r>
            <a:r>
              <a:rPr lang="zh-CN" altLang="en-US" dirty="0" smtClean="0">
                <a:latin typeface="Microsoft JhengHei" charset="-120"/>
                <a:ea typeface="Microsoft JhengHei" charset="-120"/>
                <a:cs typeface="Microsoft JhengHei" charset="-120"/>
              </a:rPr>
              <a:t>大庆市第二医院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9.</a:t>
            </a:r>
            <a:r>
              <a:rPr lang="zh-CN" altLang="en-US" dirty="0" smtClean="0">
                <a:latin typeface="Microsoft JhengHei" charset="-120"/>
                <a:ea typeface="Microsoft JhengHei" charset="-120"/>
                <a:cs typeface="Microsoft JhengHei" charset="-120"/>
              </a:rPr>
              <a:t>大庆龙南医院</a:t>
            </a:r>
            <a:br>
              <a:rPr lang="zh-CN" altLang="en-US" dirty="0" smtClean="0">
                <a:latin typeface="Microsoft JhengHei" charset="-120"/>
                <a:ea typeface="Microsoft JhengHei" charset="-120"/>
                <a:cs typeface="Microsoft JhengHei" charset="-120"/>
              </a:rPr>
            </a:br>
            <a:r>
              <a:rPr lang="en-US" altLang="zh-CN" dirty="0" smtClean="0">
                <a:latin typeface="Microsoft JhengHei" charset="-120"/>
                <a:ea typeface="Microsoft JhengHei" charset="-120"/>
                <a:cs typeface="Microsoft JhengHei" charset="-120"/>
              </a:rPr>
              <a:t>10.</a:t>
            </a:r>
            <a:r>
              <a:rPr lang="zh-CN" altLang="en-US" dirty="0" smtClean="0">
                <a:latin typeface="Microsoft JhengHei" charset="-120"/>
                <a:ea typeface="Microsoft JhengHei" charset="-120"/>
                <a:cs typeface="Microsoft JhengHei" charset="-120"/>
              </a:rPr>
              <a:t>大庆眼科医院</a:t>
            </a:r>
            <a:endParaRPr lang="en-US" altLang="zh-CN" dirty="0" smtClean="0">
              <a:latin typeface="Microsoft JhengHei" charset="-120"/>
              <a:ea typeface="Microsoft JhengHei" charset="-120"/>
              <a:cs typeface="Microsoft JhengHei" charset="-120"/>
            </a:endParaRPr>
          </a:p>
          <a:p>
            <a:r>
              <a:rPr lang="en-US" altLang="zh-TW" dirty="0" smtClean="0">
                <a:latin typeface="Microsoft JhengHei" charset="-120"/>
                <a:ea typeface="Microsoft JhengHei" charset="-120"/>
                <a:cs typeface="Microsoft JhengHei" charset="-120"/>
              </a:rPr>
              <a:t>⋯⋯</a:t>
            </a:r>
            <a:endParaRPr lang="en-US" altLang="zh-TW" dirty="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endParaRPr lang="en-US" altLang="zh-TW" dirty="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endParaRPr lang="zh-TW" altLang="en-US"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29834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169" name="矩形 3"/>
          <p:cNvGrpSpPr/>
          <p:nvPr/>
        </p:nvGrpSpPr>
        <p:grpSpPr>
          <a:xfrm>
            <a:off x="13399" y="-2"/>
            <a:ext cx="9130603" cy="822571"/>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99285"/>
              <a:ext cx="12985745" cy="991427"/>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3600" b="1" kern="0" dirty="0"/>
                <a:t> </a:t>
              </a:r>
              <a:r>
                <a:rPr lang="en-US" sz="3600" b="1" kern="0" dirty="0" smtClean="0"/>
                <a:t>8</a:t>
              </a:r>
              <a:r>
                <a:rPr sz="3600" b="1" kern="0" dirty="0" smtClean="0"/>
                <a:t>-</a:t>
              </a:r>
              <a:r>
                <a:rPr lang="en-US" sz="3600" b="1" kern="0" dirty="0"/>
                <a:t>4</a:t>
              </a:r>
              <a:r>
                <a:rPr sz="3600" b="1" kern="0" dirty="0" smtClean="0"/>
                <a:t>. </a:t>
              </a:r>
              <a:r>
                <a:rPr lang="zh-TW" altLang="en-US" sz="3600" b="1" kern="0" dirty="0"/>
                <a:t>牡丹江市</a:t>
              </a:r>
              <a:endParaRPr sz="3600" b="1" kern="0" dirty="0"/>
            </a:p>
          </p:txBody>
        </p:sp>
      </p:grpSp>
      <p:sp>
        <p:nvSpPr>
          <p:cNvPr id="170" name="矩形"/>
          <p:cNvSpPr/>
          <p:nvPr/>
        </p:nvSpPr>
        <p:spPr>
          <a:xfrm>
            <a:off x="7412059" y="94319"/>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4</a:t>
            </a:r>
            <a:endParaRPr lang="en-US" altLang="ja-JP" sz="3600" b="1" kern="0" dirty="0">
              <a:solidFill>
                <a:srgbClr val="EF5FA7">
                  <a:hueOff val="-146070"/>
                  <a:satOff val="-10048"/>
                  <a:lumOff val="-30626"/>
                </a:srgbClr>
              </a:solidFill>
            </a:endParaRPr>
          </a:p>
        </p:txBody>
      </p:sp>
      <p:sp>
        <p:nvSpPr>
          <p:cNvPr id="2" name="Rectangle 1"/>
          <p:cNvSpPr/>
          <p:nvPr/>
        </p:nvSpPr>
        <p:spPr>
          <a:xfrm>
            <a:off x="0" y="856357"/>
            <a:ext cx="9144000" cy="600164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base"/>
            <a:r>
              <a:rPr lang="zh-TW" altLang="en-US" sz="2200" b="1" dirty="0" smtClean="0">
                <a:solidFill>
                  <a:srgbClr val="0070C0"/>
                </a:solidFill>
                <a:latin typeface="微軟正黑體" panose="020B0604030504040204" pitchFamily="34" charset="-120"/>
                <a:ea typeface="微軟正黑體" panose="020B0604030504040204" pitchFamily="34" charset="-120"/>
              </a:rPr>
              <a:t>诚念大法好　韧带断裂神速恢复</a:t>
            </a:r>
            <a:r>
              <a:rPr lang="en-US" altLang="zh-TW" sz="2200" dirty="0" smtClean="0">
                <a:latin typeface="微軟正黑體" panose="020B0604030504040204" pitchFamily="34" charset="-120"/>
                <a:ea typeface="微軟正黑體" panose="020B0604030504040204" pitchFamily="34" charset="-120"/>
              </a:rPr>
              <a:t>【</a:t>
            </a:r>
            <a:r>
              <a:rPr lang="zh-TW" altLang="en-US" sz="2200" dirty="0" smtClean="0">
                <a:latin typeface="微軟正黑體" panose="020B0604030504040204" pitchFamily="34" charset="-120"/>
                <a:ea typeface="微軟正黑體" panose="020B0604030504040204" pitchFamily="34" charset="-120"/>
              </a:rPr>
              <a:t>明慧网二零零七年九月四日</a:t>
            </a:r>
            <a:r>
              <a:rPr lang="en-US" altLang="zh-TW" sz="2200" dirty="0" smtClean="0">
                <a:latin typeface="微軟正黑體" panose="020B0604030504040204" pitchFamily="34" charset="-120"/>
                <a:ea typeface="微軟正黑體" panose="020B0604030504040204" pitchFamily="34" charset="-120"/>
              </a:rPr>
              <a:t>】</a:t>
            </a:r>
          </a:p>
          <a:p>
            <a:pPr fontAlgn="base"/>
            <a:r>
              <a:rPr lang="zh-TW" altLang="en-US" sz="2000" dirty="0" smtClean="0">
                <a:latin typeface="微軟正黑體" panose="020B0604030504040204" pitchFamily="34" charset="-120"/>
                <a:ea typeface="微軟正黑體" panose="020B0604030504040204" pitchFamily="34" charset="-120"/>
              </a:rPr>
              <a:t>家住黑龙江省牡丹江市的宋某，八月初骑自行车回家时，被逆行自行车迎面撞倒，情急之中骂了对方几句，可撞车人已走。宋某发现腿不好使，到医院作</a:t>
            </a:r>
            <a:r>
              <a:rPr lang="en-US" altLang="zh-TW" sz="2000" dirty="0" smtClean="0">
                <a:latin typeface="微軟正黑體" panose="020B0604030504040204" pitchFamily="34" charset="-120"/>
                <a:ea typeface="微軟正黑體" panose="020B0604030504040204" pitchFamily="34" charset="-120"/>
              </a:rPr>
              <a:t>CT</a:t>
            </a:r>
            <a:r>
              <a:rPr lang="zh-TW" altLang="en-US" sz="2000" dirty="0" smtClean="0">
                <a:latin typeface="微軟正黑體" panose="020B0604030504040204" pitchFamily="34" charset="-120"/>
                <a:ea typeface="微軟正黑體" panose="020B0604030504040204" pitchFamily="34" charset="-120"/>
              </a:rPr>
              <a:t>一检查，</a:t>
            </a:r>
            <a:r>
              <a:rPr lang="zh-TW" altLang="en-US" sz="2000" dirty="0" smtClean="0">
                <a:solidFill>
                  <a:srgbClr val="FF0000"/>
                </a:solidFill>
                <a:latin typeface="微軟正黑體" panose="020B0604030504040204" pitchFamily="34" charset="-120"/>
                <a:ea typeface="微軟正黑體" panose="020B0604030504040204" pitchFamily="34" charset="-120"/>
              </a:rPr>
              <a:t>片子显示韧带断裂，需住院手术治疗</a:t>
            </a:r>
            <a:r>
              <a:rPr lang="zh-TW" altLang="en-US" sz="2000" dirty="0" smtClean="0">
                <a:latin typeface="微軟正黑體" panose="020B0604030504040204" pitchFamily="34" charset="-120"/>
                <a:ea typeface="微軟正黑體" panose="020B0604030504040204" pitchFamily="34" charset="-120"/>
              </a:rPr>
              <a:t>。宋某离异，自己扶养上小学的孩子，哪有钱住院做手术啊。</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宋某就这样一瘸一拐地边哭边往家走，路上遇上大法弟子，说了情况。大法弟子告诉：</a:t>
            </a:r>
            <a:r>
              <a:rPr lang="zh-TW" altLang="en-US" sz="2000" dirty="0" smtClean="0">
                <a:solidFill>
                  <a:srgbClr val="0070C0"/>
                </a:solidFill>
                <a:latin typeface="微軟正黑體" panose="020B0604030504040204" pitchFamily="34" charset="-120"/>
                <a:ea typeface="微軟正黑體" panose="020B0604030504040204" pitchFamily="34" charset="-120"/>
              </a:rPr>
              <a:t>诚心默念法轮大法好！就会有福报。</a:t>
            </a:r>
          </a:p>
          <a:p>
            <a:pPr fontAlgn="base"/>
            <a:r>
              <a:rPr lang="zh-TW" altLang="en-US" sz="2000" dirty="0" smtClean="0">
                <a:latin typeface="微軟正黑體" panose="020B0604030504040204" pitchFamily="34" charset="-120"/>
                <a:ea typeface="微軟正黑體" panose="020B0604030504040204" pitchFamily="34" charset="-120"/>
              </a:rPr>
              <a:t>宋某回家后有时间就念「法轮大法好」！这时远在北京的亲属打来电话，让去北京治疗并帮助照料。到了北京，西医看了</a:t>
            </a:r>
            <a:r>
              <a:rPr lang="en-US" altLang="zh-TW" sz="2000" dirty="0" smtClean="0">
                <a:latin typeface="微軟正黑體" panose="020B0604030504040204" pitchFamily="34" charset="-120"/>
                <a:ea typeface="微軟正黑體" panose="020B0604030504040204" pitchFamily="34" charset="-120"/>
              </a:rPr>
              <a:t>CT</a:t>
            </a:r>
            <a:r>
              <a:rPr lang="zh-TW" altLang="en-US" sz="2000" dirty="0" smtClean="0">
                <a:latin typeface="微軟正黑體" panose="020B0604030504040204" pitchFamily="34" charset="-120"/>
                <a:ea typeface="微軟正黑體" panose="020B0604030504040204" pitchFamily="34" charset="-120"/>
              </a:rPr>
              <a:t>片子说得住院做手术；中医说保守治疗。在犹豫不决，拿不定主意时，宋某已逐渐康复，行走自如，只是不能快走，上下楼吃力；最后也没做手术，又回到牡丹江。再到医院检查，医生看了本人，又看看</a:t>
            </a:r>
            <a:r>
              <a:rPr lang="en-US" altLang="zh-TW" sz="2000" dirty="0" smtClean="0">
                <a:latin typeface="微軟正黑體" panose="020B0604030504040204" pitchFamily="34" charset="-120"/>
                <a:ea typeface="微軟正黑體" panose="020B0604030504040204" pitchFamily="34" charset="-120"/>
              </a:rPr>
              <a:t>CT</a:t>
            </a:r>
            <a:r>
              <a:rPr lang="zh-TW" altLang="en-US" sz="2000" dirty="0">
                <a:latin typeface="微軟正黑體" panose="020B0604030504040204" pitchFamily="34" charset="-120"/>
                <a:ea typeface="微軟正黑體" panose="020B0604030504040204" pitchFamily="34" charset="-120"/>
              </a:rPr>
              <a:t>片子</a:t>
            </a:r>
            <a:r>
              <a:rPr lang="zh-TW" altLang="en-US"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片中明显韧带断裂，说：你这简直是奇迹！</a:t>
            </a:r>
            <a:endParaRPr lang="en-US" altLang="zh-TW" sz="2000" b="1" dirty="0" smtClean="0">
              <a:solidFill>
                <a:srgbClr val="0070C0"/>
              </a:solidFill>
              <a:latin typeface="微軟正黑體" panose="020B0604030504040204" pitchFamily="34" charset="-120"/>
              <a:ea typeface="微軟正黑體" panose="020B0604030504040204" pitchFamily="34" charset="-120"/>
            </a:endParaRPr>
          </a:p>
          <a:p>
            <a:pPr fontAlgn="base"/>
            <a:endParaRPr lang="zh-TW" altLang="en-US" sz="2000" b="1" dirty="0">
              <a:solidFill>
                <a:srgbClr val="0070C0"/>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在此之前，宋某就看过真相材料，看过真相小册子</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牡丹江心语</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，知道法轮大法在世界上已经洪传八十多个国家，很多人都在学大法，只有江</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出于小人的妒忌心不让学，还迫害按「真、善、忍」修炼的大法学员。当恶人不让他看真相，告诉他「别中毒」时，宋某说：你才中毒了呢！宋某还退出了邪党组织。这样奇迹在当今频繁的发生，足以见证了法轮大法的神奇与美好！</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55953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4930" y="980728"/>
            <a:ext cx="8999344" cy="5724644"/>
          </a:xfrm>
          <a:prstGeom prst="rect">
            <a:avLst/>
          </a:prstGeom>
        </p:spPr>
        <p:txBody>
          <a:bodyPr wrap="square">
            <a:spAutoFit/>
          </a:bodyPr>
          <a:lstStyle/>
          <a:p>
            <a:r>
              <a:rPr lang="zh-TW" altLang="en-US" sz="2400" b="1" dirty="0" smtClean="0">
                <a:latin typeface="Microsoft JhengHei" charset="-120"/>
                <a:ea typeface="Microsoft JhengHei" charset="-120"/>
                <a:cs typeface="Microsoft JhengHei" charset="-120"/>
              </a:rPr>
              <a:t>性质：</a:t>
            </a:r>
            <a:r>
              <a:rPr lang="zh-TW" altLang="en-US" sz="2400" b="1" dirty="0" smtClean="0">
                <a:solidFill>
                  <a:srgbClr val="FF0000"/>
                </a:solidFill>
                <a:latin typeface="Microsoft JhengHei" charset="-120"/>
                <a:ea typeface="Microsoft JhengHei" charset="-120"/>
                <a:cs typeface="Microsoft JhengHei" charset="-120"/>
              </a:rPr>
              <a:t>绑架、迫害</a:t>
            </a:r>
            <a:endParaRPr lang="en-US" altLang="zh-TW" sz="2400" b="1" dirty="0" smtClean="0">
              <a:solidFill>
                <a:srgbClr val="FF0000"/>
              </a:solidFill>
              <a:latin typeface="Microsoft JhengHei" charset="-120"/>
              <a:ea typeface="Microsoft JhengHei" charset="-120"/>
              <a:cs typeface="Microsoft JhengHei" charset="-120"/>
            </a:endParaRPr>
          </a:p>
          <a:p>
            <a:endParaRPr lang="en-US" altLang="zh-TW" sz="2200" b="1" dirty="0">
              <a:latin typeface="Microsoft JhengHei" charset="-120"/>
              <a:ea typeface="Microsoft JhengHei" charset="-120"/>
            </a:endParaRPr>
          </a:p>
          <a:p>
            <a:r>
              <a:rPr lang="en-US" altLang="zh-TW" sz="2000" b="1" dirty="0" smtClean="0">
                <a:solidFill>
                  <a:srgbClr val="0070C0"/>
                </a:solidFill>
                <a:latin typeface="微軟正黑體" panose="020B0604030504040204" pitchFamily="34" charset="-120"/>
                <a:ea typeface="微軟正黑體" panose="020B0604030504040204" pitchFamily="34" charset="-120"/>
              </a:rPr>
              <a:t>【</a:t>
            </a:r>
            <a:r>
              <a:rPr lang="zh-TW" altLang="en-US" sz="2000" b="1" dirty="0" smtClean="0">
                <a:solidFill>
                  <a:srgbClr val="0070C0"/>
                </a:solidFill>
                <a:latin typeface="微軟正黑體" panose="020B0604030504040204" pitchFamily="34" charset="-120"/>
                <a:ea typeface="微軟正黑體" panose="020B0604030504040204" pitchFamily="34" charset="-120"/>
              </a:rPr>
              <a:t>明慧网</a:t>
            </a:r>
            <a:r>
              <a:rPr lang="en-US" altLang="zh-TW" sz="2000" b="1" dirty="0" smtClean="0">
                <a:solidFill>
                  <a:srgbClr val="0070C0"/>
                </a:solidFill>
                <a:latin typeface="微軟正黑體" panose="020B0604030504040204" pitchFamily="34" charset="-120"/>
                <a:ea typeface="微軟正黑體" panose="020B0604030504040204" pitchFamily="34" charset="-120"/>
              </a:rPr>
              <a:t>2018</a:t>
            </a:r>
            <a:r>
              <a:rPr lang="zh-TW" altLang="en-US" sz="2000" b="1" dirty="0" smtClean="0">
                <a:solidFill>
                  <a:srgbClr val="0070C0"/>
                </a:solidFill>
                <a:latin typeface="微軟正黑體" panose="020B0604030504040204" pitchFamily="34" charset="-120"/>
                <a:ea typeface="微軟正黑體" panose="020B0604030504040204" pitchFamily="34" charset="-120"/>
              </a:rPr>
              <a:t>年</a:t>
            </a:r>
            <a:r>
              <a:rPr lang="en-US" altLang="zh-TW" sz="2000" b="1" dirty="0" smtClean="0">
                <a:solidFill>
                  <a:srgbClr val="0070C0"/>
                </a:solidFill>
                <a:latin typeface="微軟正黑體" panose="020B0604030504040204" pitchFamily="34" charset="-120"/>
                <a:ea typeface="微軟正黑體" panose="020B0604030504040204" pitchFamily="34" charset="-120"/>
              </a:rPr>
              <a:t>3</a:t>
            </a:r>
            <a:r>
              <a:rPr lang="zh-TW" altLang="en-US" sz="2000" b="1" dirty="0" smtClean="0">
                <a:solidFill>
                  <a:srgbClr val="0070C0"/>
                </a:solidFill>
                <a:latin typeface="微軟正黑體" panose="020B0604030504040204" pitchFamily="34" charset="-120"/>
                <a:ea typeface="微軟正黑體" panose="020B0604030504040204" pitchFamily="34" charset="-120"/>
              </a:rPr>
              <a:t>月</a:t>
            </a:r>
            <a:r>
              <a:rPr lang="en-US" altLang="zh-TW" sz="2000" b="1" dirty="0" smtClean="0">
                <a:solidFill>
                  <a:srgbClr val="0070C0"/>
                </a:solidFill>
                <a:latin typeface="微軟正黑體" panose="020B0604030504040204" pitchFamily="34" charset="-120"/>
                <a:ea typeface="微軟正黑體" panose="020B0604030504040204" pitchFamily="34" charset="-120"/>
              </a:rPr>
              <a:t>3</a:t>
            </a:r>
            <a:r>
              <a:rPr lang="zh-TW" altLang="en-US" sz="2000" b="1" dirty="0" smtClean="0">
                <a:solidFill>
                  <a:srgbClr val="0070C0"/>
                </a:solidFill>
                <a:latin typeface="微軟正黑體" panose="020B0604030504040204" pitchFamily="34" charset="-120"/>
                <a:ea typeface="微軟正黑體" panose="020B0604030504040204" pitchFamily="34" charset="-120"/>
              </a:rPr>
              <a:t>日</a:t>
            </a:r>
            <a:r>
              <a:rPr lang="en-US" altLang="zh-TW" sz="2000" b="1" dirty="0" smtClean="0">
                <a:solidFill>
                  <a:srgbClr val="0070C0"/>
                </a:solidFill>
                <a:latin typeface="微軟正黑體" panose="020B0604030504040204" pitchFamily="34" charset="-120"/>
                <a:ea typeface="微軟正黑體" panose="020B0604030504040204" pitchFamily="34" charset="-120"/>
              </a:rPr>
              <a:t>】 </a:t>
            </a:r>
            <a:r>
              <a:rPr lang="zh-TW" altLang="en-US" sz="2000" dirty="0" smtClean="0">
                <a:solidFill>
                  <a:srgbClr val="0070C0"/>
                </a:solidFill>
                <a:latin typeface="微軟正黑體" panose="020B0604030504040204" pitchFamily="34" charset="-120"/>
                <a:ea typeface="微軟正黑體" panose="020B0604030504040204" pitchFamily="34" charset="-120"/>
              </a:rPr>
              <a:t>善良女士在火车站遭绑架　父母含泪过年</a:t>
            </a:r>
          </a:p>
          <a:p>
            <a:endParaRPr lang="en-US" altLang="zh-TW" sz="20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pPr fontAlgn="base"/>
            <a:r>
              <a:rPr lang="zh-TW" altLang="en-US" sz="2000" b="1" dirty="0" smtClean="0">
                <a:latin typeface="微軟正黑體" panose="020B0604030504040204" pitchFamily="34" charset="-120"/>
                <a:ea typeface="微軟正黑體" panose="020B0604030504040204" pitchFamily="34" charset="-120"/>
                <a:cs typeface="Microsoft JhengHei" charset="-120"/>
              </a:rPr>
              <a:t>内容：</a:t>
            </a:r>
            <a:r>
              <a:rPr lang="zh-TW" altLang="zh-TW" sz="2000" dirty="0" smtClean="0">
                <a:latin typeface="微軟正黑體" panose="020B0604030504040204" pitchFamily="34" charset="-120"/>
                <a:ea typeface="微軟正黑體" panose="020B0604030504040204" pitchFamily="34" charset="-120"/>
              </a:rPr>
              <a:t>哈尔滨香坊区法轮功学员</a:t>
            </a:r>
            <a:r>
              <a:rPr lang="zh-TW" altLang="en-US" sz="2000" dirty="0" smtClean="0">
                <a:solidFill>
                  <a:srgbClr val="0070C0"/>
                </a:solidFill>
                <a:latin typeface="微軟正黑體" panose="020B0604030504040204" pitchFamily="34" charset="-120"/>
                <a:ea typeface="微軟正黑體" panose="020B0604030504040204" pitchFamily="34" charset="-120"/>
              </a:rPr>
              <a:t>蔡伟华</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solidFill>
                  <a:srgbClr val="0070C0"/>
                </a:solidFill>
                <a:latin typeface="微軟正黑體" panose="020B0604030504040204" pitchFamily="34" charset="-120"/>
                <a:ea typeface="微軟正黑體" panose="020B0604030504040204" pitchFamily="34" charset="-120"/>
              </a:rPr>
              <a:t>女士</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solidFill>
                  <a:srgbClr val="0070C0"/>
                </a:solidFill>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今年</a:t>
            </a:r>
            <a:r>
              <a:rPr lang="en-US" altLang="zh-TW" sz="2000" dirty="0" smtClean="0">
                <a:latin typeface="微軟正黑體" panose="020B0604030504040204" pitchFamily="34" charset="-120"/>
                <a:ea typeface="微軟正黑體" panose="020B0604030504040204" pitchFamily="34" charset="-120"/>
              </a:rPr>
              <a:t>45</a:t>
            </a:r>
            <a:r>
              <a:rPr lang="zh-TW" altLang="en-US" sz="2000" dirty="0" smtClean="0">
                <a:latin typeface="微軟正黑體" panose="020B0604030504040204" pitchFamily="34" charset="-120"/>
                <a:ea typeface="微軟正黑體" panose="020B0604030504040204" pitchFamily="34" charset="-120"/>
              </a:rPr>
              <a:t>岁。</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大学本科毕业，现在一家国企担任会计。</a:t>
            </a:r>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1998</a:t>
            </a:r>
            <a:r>
              <a:rPr lang="zh-TW" altLang="en-US" sz="2000" dirty="0" smtClean="0">
                <a:latin typeface="微軟正黑體" panose="020B0604030504040204" pitchFamily="34" charset="-120"/>
                <a:ea typeface="微軟正黑體" panose="020B0604030504040204" pitchFamily="34" charset="-120"/>
              </a:rPr>
              <a:t>年，在大学期间修炼法轮功</a:t>
            </a:r>
            <a:r>
              <a:rPr lang="zh-TW" altLang="en-US" sz="2000" dirty="0" smtClean="0">
                <a:latin typeface="微軟正黑體" panose="020B0604030504040204" pitchFamily="34" charset="-120"/>
                <a:ea typeface="微軟正黑體" panose="020B0604030504040204" pitchFamily="34" charset="-120"/>
              </a:rPr>
              <a:t>至今。</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在</a:t>
            </a:r>
            <a:r>
              <a:rPr lang="zh-TW" altLang="en-US" sz="2000" dirty="0" smtClean="0">
                <a:latin typeface="微軟正黑體" panose="020B0604030504040204" pitchFamily="34" charset="-120"/>
                <a:ea typeface="微軟正黑體" panose="020B0604030504040204" pitchFamily="34" charset="-120"/>
              </a:rPr>
              <a:t>工作岗位，她尽心尽力。在家里是贤妻良母，</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所有家务打理的井井有条。对待父母</a:t>
            </a:r>
            <a:r>
              <a:rPr lang="zh-TW" altLang="en-US" sz="2000" dirty="0">
                <a:latin typeface="微軟正黑體" panose="020B0604030504040204" pitchFamily="34" charset="-120"/>
                <a:ea typeface="微軟正黑體" panose="020B0604030504040204" pitchFamily="34" charset="-120"/>
              </a:rPr>
              <a:t>和公婆十分</a:t>
            </a:r>
            <a:r>
              <a:rPr lang="zh-TW" altLang="en-US" sz="2000" dirty="0" smtClean="0">
                <a:latin typeface="微軟正黑體" panose="020B0604030504040204" pitchFamily="34" charset="-120"/>
                <a:ea typeface="微軟正黑體" panose="020B0604030504040204" pitchFamily="34" charset="-120"/>
              </a:rPr>
              <a:t>孝道。</a:t>
            </a:r>
            <a:endParaRPr lang="zh-TW" altLang="en-US" sz="2000" dirty="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2018</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2</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6</a:t>
            </a:r>
            <a:r>
              <a:rPr lang="zh-TW" altLang="zh-TW" sz="2000" dirty="0">
                <a:latin typeface="微軟正黑體" panose="020B0604030504040204" pitchFamily="34" charset="-120"/>
                <a:ea typeface="微軟正黑體" panose="020B0604030504040204" pitchFamily="34" charset="-120"/>
              </a:rPr>
              <a:t>日下午</a:t>
            </a:r>
            <a:r>
              <a:rPr lang="zh-TW" altLang="zh-TW" sz="2000" dirty="0" smtClean="0">
                <a:latin typeface="微軟正黑體" panose="020B0604030504040204" pitchFamily="34" charset="-120"/>
                <a:ea typeface="微軟正黑體" panose="020B0604030504040204" pitchFamily="34" charset="-120"/>
              </a:rPr>
              <a:t>，</a:t>
            </a:r>
            <a:r>
              <a:rPr lang="zh-TW" altLang="zh-TW" sz="2000" dirty="0" smtClean="0">
                <a:solidFill>
                  <a:srgbClr val="0070C0"/>
                </a:solidFill>
                <a:latin typeface="微軟正黑體" panose="020B0604030504040204" pitchFamily="34" charset="-120"/>
                <a:ea typeface="微軟正黑體" panose="020B0604030504040204" pitchFamily="34" charset="-120"/>
              </a:rPr>
              <a:t>蔡伟华</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solidFill>
                  <a:srgbClr val="0070C0"/>
                </a:solidFill>
                <a:latin typeface="微軟正黑體" panose="020B0604030504040204" pitchFamily="34" charset="-120"/>
                <a:ea typeface="微軟正黑體" panose="020B0604030504040204" pitchFamily="34" charset="-120"/>
              </a:rPr>
              <a:t>女</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与丈夫（未修炼法轮功）搭乘火车去南方过年，</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在哈尔滨</a:t>
            </a:r>
            <a:r>
              <a:rPr lang="zh-TW" altLang="zh-TW" sz="2000" dirty="0" smtClean="0">
                <a:solidFill>
                  <a:srgbClr val="FF0000"/>
                </a:solidFill>
                <a:latin typeface="微軟正黑體" panose="020B0604030504040204" pitchFamily="34" charset="-120"/>
                <a:ea typeface="微軟正黑體" panose="020B0604030504040204" pitchFamily="34" charset="-120"/>
              </a:rPr>
              <a:t>香坊火车站</a:t>
            </a:r>
            <a:r>
              <a:rPr lang="zh-TW" altLang="zh-TW" sz="2000" dirty="0" smtClean="0">
                <a:latin typeface="微軟正黑體" panose="020B0604030504040204" pitchFamily="34" charset="-120"/>
                <a:ea typeface="微軟正黑體" panose="020B0604030504040204" pitchFamily="34" charset="-120"/>
              </a:rPr>
              <a:t>遭到</a:t>
            </a:r>
            <a:r>
              <a:rPr lang="zh-TW" altLang="zh-TW" sz="2000" dirty="0" smtClean="0">
                <a:solidFill>
                  <a:srgbClr val="FF0000"/>
                </a:solidFill>
                <a:latin typeface="微軟正黑體" panose="020B0604030504040204" pitchFamily="34" charset="-120"/>
                <a:ea typeface="微軟正黑體" panose="020B0604030504040204" pitchFamily="34" charset="-120"/>
              </a:rPr>
              <a:t>绑架</a:t>
            </a:r>
            <a:r>
              <a:rPr lang="zh-TW" altLang="zh-TW" sz="2000" dirty="0" smtClean="0">
                <a:latin typeface="微軟正黑體" panose="020B0604030504040204" pitchFamily="34" charset="-120"/>
                <a:ea typeface="微軟正黑體" panose="020B0604030504040204" pitchFamily="34" charset="-120"/>
              </a:rPr>
              <a:t>。当天被抄家，</a:t>
            </a:r>
            <a:r>
              <a:rPr lang="zh-TW" altLang="en-US" sz="2000" dirty="0" smtClean="0">
                <a:latin typeface="微軟正黑體" panose="020B0604030504040204" pitchFamily="34" charset="-120"/>
                <a:ea typeface="微軟正黑體" panose="020B0604030504040204" pitchFamily="34" charset="-120"/>
              </a:rPr>
              <a:t>师父法像、大法书、</a:t>
            </a:r>
            <a:r>
              <a:rPr lang="zh-TW" altLang="zh-TW" sz="2000" dirty="0" smtClean="0">
                <a:latin typeface="微軟正黑體" panose="020B0604030504040204" pitchFamily="34" charset="-120"/>
                <a:ea typeface="微軟正黑體" panose="020B0604030504040204" pitchFamily="34" charset="-120"/>
              </a:rPr>
              <a:t>计算机等等</a:t>
            </a:r>
            <a:r>
              <a:rPr lang="zh-TW" altLang="zh-TW" sz="2000" dirty="0">
                <a:latin typeface="微軟正黑體" panose="020B0604030504040204" pitchFamily="34" charset="-120"/>
                <a:ea typeface="微軟正黑體" panose="020B0604030504040204" pitchFamily="34" charset="-120"/>
              </a:rPr>
              <a:t>私人物品被拿走</a:t>
            </a:r>
            <a:r>
              <a:rPr lang="zh-TW" altLang="zh-TW" sz="2000" dirty="0" smtClean="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得知她于</a:t>
            </a:r>
            <a:r>
              <a:rPr lang="en-US" altLang="zh-TW" sz="2000" dirty="0" smtClean="0">
                <a:latin typeface="微軟正黑體" panose="020B0604030504040204" pitchFamily="34" charset="-120"/>
                <a:ea typeface="微軟正黑體" panose="020B0604030504040204" pitchFamily="34" charset="-120"/>
              </a:rPr>
              <a:t>2</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8</a:t>
            </a:r>
            <a:r>
              <a:rPr lang="zh-TW" altLang="zh-TW" sz="2000" dirty="0">
                <a:latin typeface="微軟正黑體" panose="020B0604030504040204" pitchFamily="34" charset="-120"/>
                <a:ea typeface="微軟正黑體" panose="020B0604030504040204" pitchFamily="34" charset="-120"/>
              </a:rPr>
              <a:t>日被劫持</a:t>
            </a:r>
            <a:r>
              <a:rPr lang="zh-TW" altLang="zh-TW" sz="2000" dirty="0" smtClean="0">
                <a:latin typeface="微軟正黑體" panose="020B0604030504040204" pitchFamily="34" charset="-120"/>
                <a:ea typeface="微軟正黑體" panose="020B0604030504040204" pitchFamily="34" charset="-120"/>
              </a:rPr>
              <a:t>到</a:t>
            </a:r>
            <a:r>
              <a:rPr lang="zh-TW" altLang="zh-TW" sz="2000" dirty="0" smtClean="0">
                <a:solidFill>
                  <a:srgbClr val="FF0000"/>
                </a:solidFill>
                <a:latin typeface="微軟正黑體" panose="020B0604030504040204" pitchFamily="34" charset="-120"/>
                <a:ea typeface="微軟正黑體" panose="020B0604030504040204" pitchFamily="34" charset="-120"/>
              </a:rPr>
              <a:t>哈尔滨市第二看守所</a:t>
            </a:r>
            <a:r>
              <a:rPr lang="zh-TW" altLang="zh-TW" sz="2000" dirty="0" smtClean="0">
                <a:latin typeface="微軟正黑體" panose="020B0604030504040204" pitchFamily="34" charset="-120"/>
                <a:ea typeface="微軟正黑體" panose="020B0604030504040204" pitchFamily="34" charset="-120"/>
              </a:rPr>
              <a:t>（洗脑班</a:t>
            </a:r>
            <a:r>
              <a:rPr lang="zh-TW" altLang="en-US" sz="2000" dirty="0" smtClean="0">
                <a:latin typeface="微軟正黑體" panose="020B0604030504040204" pitchFamily="34" charset="-120"/>
                <a:ea typeface="微軟正黑體" panose="020B0604030504040204" pitchFamily="34" charset="-120"/>
              </a:rPr>
              <a:t>，当地同修称鸭子圈</a:t>
            </a:r>
            <a:r>
              <a:rPr lang="zh-TW"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目前她被非法关押在</a:t>
            </a:r>
            <a:r>
              <a:rPr lang="en-US" altLang="zh-TW" sz="2000" dirty="0" smtClean="0">
                <a:latin typeface="微軟正黑體" panose="020B0604030504040204" pitchFamily="34" charset="-120"/>
                <a:ea typeface="微軟正黑體" panose="020B0604030504040204" pitchFamily="34" charset="-120"/>
              </a:rPr>
              <a:t>211</a:t>
            </a:r>
            <a:r>
              <a:rPr lang="zh-TW" altLang="en-US" sz="2000" dirty="0" smtClean="0">
                <a:latin typeface="微軟正黑體" panose="020B0604030504040204" pitchFamily="34" charset="-120"/>
                <a:ea typeface="微軟正黑體" panose="020B0604030504040204" pitchFamily="34" charset="-120"/>
              </a:rPr>
              <a:t>号严管，白天码坐，晚上四十多人立着码「刀鱼」三小时集体翻身，大小便受限制。</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参与者：</a:t>
            </a:r>
            <a:r>
              <a:rPr lang="zh-TW" altLang="en-US" sz="2000" dirty="0" smtClean="0">
                <a:latin typeface="微軟正黑體" panose="020B0604030504040204" pitchFamily="34" charset="-120"/>
                <a:ea typeface="微軟正黑體" panose="020B0604030504040204" pitchFamily="34" charset="-120"/>
              </a:rPr>
              <a:t>哈尔滨铁路派出所、铁路公安局国保大队</a:t>
            </a:r>
            <a:r>
              <a:rPr lang="zh-TW" altLang="en-US" sz="2000" dirty="0" smtClean="0">
                <a:latin typeface="微軟正黑體" panose="020B0604030504040204" pitchFamily="34" charset="-120"/>
                <a:ea typeface="微軟正黑體" panose="020B0604030504040204" pitchFamily="34" charset="-120"/>
              </a:rPr>
              <a:t>，淼及小区一女工作人员、</a:t>
            </a:r>
            <a:endParaRPr lang="en-US" altLang="zh-TW" sz="2000" dirty="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铁东派出所所长</a:t>
            </a:r>
            <a:r>
              <a:rPr lang="zh-TW" altLang="en-US" sz="2000" b="1" dirty="0" smtClean="0">
                <a:solidFill>
                  <a:srgbClr val="00B050"/>
                </a:solidFill>
                <a:latin typeface="微軟正黑體" panose="020B0604030504040204" pitchFamily="34" charset="-120"/>
                <a:ea typeface="微軟正黑體" panose="020B0604030504040204" pitchFamily="34" charset="-120"/>
              </a:rPr>
              <a:t>程洪权</a:t>
            </a:r>
            <a:r>
              <a:rPr lang="zh-TW" altLang="en-US" sz="2000" dirty="0" smtClean="0">
                <a:solidFill>
                  <a:srgbClr val="00B050"/>
                </a:solidFill>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警察</a:t>
            </a:r>
            <a:r>
              <a:rPr lang="zh-TW" altLang="en-US" sz="2000" b="1" dirty="0" smtClean="0">
                <a:solidFill>
                  <a:srgbClr val="00B050"/>
                </a:solidFill>
                <a:latin typeface="微軟正黑體" panose="020B0604030504040204" pitchFamily="34" charset="-120"/>
                <a:ea typeface="微軟正黑體" panose="020B0604030504040204" pitchFamily="34" charset="-120"/>
              </a:rPr>
              <a:t>孙大光、</a:t>
            </a:r>
            <a:r>
              <a:rPr lang="zh-TW" altLang="en-US" sz="2000" dirty="0" smtClean="0">
                <a:latin typeface="微軟正黑體" panose="020B0604030504040204" pitchFamily="34" charset="-120"/>
                <a:ea typeface="微軟正黑體" panose="020B0604030504040204" pitchFamily="34" charset="-120"/>
              </a:rPr>
              <a:t>香坊公安局国保大队等人</a:t>
            </a:r>
            <a:endParaRPr lang="en-US" altLang="zh-TW" sz="2000" dirty="0" smtClean="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Heiti TC Light"/>
                  <a:ea typeface="Heiti TC Light"/>
                  <a:cs typeface="Heiti TC Light"/>
                </a:rPr>
                <a:t>9</a:t>
              </a:r>
              <a:r>
                <a:rPr lang="en-US" altLang="zh-TW" sz="3200" b="1" dirty="0" smtClean="0">
                  <a:latin typeface="Heiti TC Light"/>
                  <a:ea typeface="Heiti TC Light"/>
                  <a:cs typeface="Heiti TC Light"/>
                </a:rPr>
                <a:t>-1</a:t>
              </a:r>
              <a:r>
                <a:rPr lang="en-US" altLang="zh-TW" sz="3200" b="1" dirty="0">
                  <a:latin typeface="Heiti TC Light"/>
                  <a:ea typeface="Heiti TC Light"/>
                  <a:cs typeface="Heiti TC Light"/>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哈尔滨市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zh-TW" sz="3200" b="1" dirty="0" smtClean="0">
                  <a:latin typeface="微軟正黑體" panose="020B0604030504040204" pitchFamily="34" charset="-120"/>
                  <a:ea typeface="微軟正黑體" panose="020B0604030504040204" pitchFamily="34" charset="-120"/>
                </a:rPr>
                <a:t>香坊区</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5</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pic>
        <p:nvPicPr>
          <p:cNvPr id="1026" name="Picture 2" descr="http://big5.minghui.org/mh/article_images/2018-3-2-205012-0.jp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948264" y="2204864"/>
            <a:ext cx="1512168" cy="1807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265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矩形"/>
          <p:cNvSpPr/>
          <p:nvPr/>
        </p:nvSpPr>
        <p:spPr>
          <a:xfrm>
            <a:off x="73817" y="871138"/>
            <a:ext cx="8982964" cy="4752530"/>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01" name="矩形 6"/>
          <p:cNvSpPr/>
          <p:nvPr/>
        </p:nvSpPr>
        <p:spPr>
          <a:xfrm>
            <a:off x="110726" y="5853474"/>
            <a:ext cx="8909145" cy="830997"/>
          </a:xfrm>
          <a:prstGeom prst="rect">
            <a:avLst/>
          </a:prstGeom>
          <a:ln w="12700">
            <a:solidFill>
              <a:srgbClr val="0070C0"/>
            </a:solidFill>
          </a:ln>
          <a:extLst>
            <a:ext uri="{C572A759-6A51-4108-AA02-DFA0A04FC94B}">
              <ma14:wrappingTextBoxFlag xmlns="" xmlns:ma14="http://schemas.microsoft.com/office/mac/drawingml/2011/main" val="1"/>
            </a:ext>
          </a:extLst>
        </p:spPr>
        <p:txBody>
          <a:bodyPr wrap="square" lIns="45719" rIns="45719">
            <a:spAutoFit/>
          </a:bodyPr>
          <a:lstStyle/>
          <a:p>
            <a:pPr>
              <a:defRPr sz="2400">
                <a:latin typeface="微軟正黑體"/>
                <a:ea typeface="微軟正黑體"/>
                <a:cs typeface="微軟正黑體"/>
                <a:sym typeface="微軟正黑體"/>
              </a:defRPr>
            </a:pPr>
            <a:r>
              <a:rPr dirty="0" err="1" smtClean="0"/>
              <a:t>到目前为止</a:t>
            </a:r>
            <a:r>
              <a:rPr dirty="0" smtClean="0"/>
              <a:t>，</a:t>
            </a:r>
            <a:r>
              <a:rPr lang="zh-TW" altLang="en-US" b="1" dirty="0" smtClean="0">
                <a:solidFill>
                  <a:srgbClr val="C00000"/>
                </a:solidFill>
              </a:rPr>
              <a:t>黑龙江</a:t>
            </a:r>
            <a:r>
              <a:rPr b="1" dirty="0" smtClean="0">
                <a:solidFill>
                  <a:srgbClr val="C00000"/>
                </a:solidFill>
              </a:rPr>
              <a:t>省</a:t>
            </a:r>
            <a:r>
              <a:rPr dirty="0" smtClean="0"/>
              <a:t>有</a:t>
            </a:r>
            <a:r>
              <a:rPr lang="en-US" b="1" dirty="0" smtClean="0">
                <a:solidFill>
                  <a:srgbClr val="C00000"/>
                </a:solidFill>
              </a:rPr>
              <a:t>7,139</a:t>
            </a:r>
            <a:r>
              <a:rPr b="1" dirty="0" smtClean="0">
                <a:solidFill>
                  <a:srgbClr val="C00000"/>
                </a:solidFill>
              </a:rPr>
              <a:t>人</a:t>
            </a:r>
            <a:r>
              <a:rPr dirty="0" smtClean="0"/>
              <a:t>的公检法司、教育界、媒体界等人员因迫害法轮功学员，被海外组织“追查国际”立案追查</a:t>
            </a:r>
            <a:endParaRPr dirty="0"/>
          </a:p>
        </p:txBody>
      </p:sp>
      <p:grpSp>
        <p:nvGrpSpPr>
          <p:cNvPr id="204" name="矩形 7"/>
          <p:cNvGrpSpPr/>
          <p:nvPr/>
        </p:nvGrpSpPr>
        <p:grpSpPr>
          <a:xfrm>
            <a:off x="-2" y="2062"/>
            <a:ext cx="9130602" cy="762644"/>
            <a:chOff x="-1" y="-1"/>
            <a:chExt cx="9130600" cy="762642"/>
          </a:xfrm>
        </p:grpSpPr>
        <p:sp>
          <p:nvSpPr>
            <p:cNvPr id="202" name="矩形"/>
            <p:cNvSpPr/>
            <p:nvPr/>
          </p:nvSpPr>
          <p:spPr>
            <a:xfrm>
              <a:off x="-1" y="-1"/>
              <a:ext cx="9130600" cy="76264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03" name="7-2. 青島市"/>
            <p:cNvSpPr txBox="1"/>
            <p:nvPr/>
          </p:nvSpPr>
          <p:spPr>
            <a:xfrm>
              <a:off x="-1" y="58157"/>
              <a:ext cx="9130600" cy="6463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r>
                <a:rPr sz="3600" dirty="0">
                  <a:solidFill>
                    <a:schemeClr val="bg1"/>
                  </a:solidFill>
                </a:rPr>
                <a:t> </a:t>
              </a:r>
              <a:r>
                <a:rPr lang="en-US" sz="3600" dirty="0" smtClean="0">
                  <a:solidFill>
                    <a:schemeClr val="bg1"/>
                  </a:solidFill>
                </a:rPr>
                <a:t>9</a:t>
              </a:r>
              <a:r>
                <a:rPr sz="3600" dirty="0" smtClean="0">
                  <a:solidFill>
                    <a:schemeClr val="bg1"/>
                  </a:solidFill>
                </a:rPr>
                <a:t>-2</a:t>
              </a:r>
              <a:r>
                <a:rPr sz="3600" dirty="0">
                  <a:solidFill>
                    <a:schemeClr val="bg1"/>
                  </a:solidFill>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a:solidFill>
                    <a:schemeClr val="bg1"/>
                  </a:solidFill>
                  <a:latin typeface="微軟正黑體" panose="020B0604030504040204" pitchFamily="34" charset="-120"/>
                  <a:ea typeface="微軟正黑體" panose="020B0604030504040204" pitchFamily="34" charset="-120"/>
                  <a:cs typeface="Heiti TC Light"/>
                </a:rPr>
                <a:t>哈爾濱市</a:t>
              </a:r>
              <a:r>
                <a:rPr lang="en-US" altLang="zh-TW" sz="3200" b="1" dirty="0">
                  <a:solidFill>
                    <a:schemeClr val="bg1"/>
                  </a:solidFill>
                  <a:latin typeface="微軟正黑體" panose="020B0604030504040204" pitchFamily="34" charset="-120"/>
                  <a:ea typeface="微軟正黑體" panose="020B0604030504040204" pitchFamily="34" charset="-120"/>
                  <a:cs typeface="Heiti TC Light"/>
                </a:rPr>
                <a:t>-</a:t>
              </a:r>
              <a:r>
                <a:rPr lang="zh-TW" altLang="zh-TW" sz="3200" b="1" dirty="0">
                  <a:solidFill>
                    <a:schemeClr val="bg1"/>
                  </a:solidFill>
                  <a:latin typeface="微軟正黑體" panose="020B0604030504040204" pitchFamily="34" charset="-120"/>
                  <a:ea typeface="微軟正黑體" panose="020B0604030504040204" pitchFamily="34" charset="-120"/>
                </a:rPr>
                <a:t>香坊區</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grpSp>
      <p:grpSp>
        <p:nvGrpSpPr>
          <p:cNvPr id="207" name="矩形 8"/>
          <p:cNvGrpSpPr/>
          <p:nvPr/>
        </p:nvGrpSpPr>
        <p:grpSpPr>
          <a:xfrm>
            <a:off x="7308304" y="41105"/>
            <a:ext cx="1691164" cy="684557"/>
            <a:chOff x="0" y="59042"/>
            <a:chExt cx="1691163" cy="684556"/>
          </a:xfrm>
        </p:grpSpPr>
        <p:sp>
          <p:nvSpPr>
            <p:cNvPr id="205" name="矩形"/>
            <p:cNvSpPr/>
            <p:nvPr/>
          </p:nvSpPr>
          <p:spPr>
            <a:xfrm>
              <a:off x="0" y="59042"/>
              <a:ext cx="1691163" cy="684556"/>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06" name="追查2"/>
            <p:cNvSpPr txBox="1"/>
            <p:nvPr/>
          </p:nvSpPr>
          <p:spPr>
            <a:xfrm>
              <a:off x="0" y="108933"/>
              <a:ext cx="1691163"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solidFill>
                    <a:srgbClr val="0070C0"/>
                  </a:solidFill>
                  <a:latin typeface="微軟正黑體"/>
                  <a:ea typeface="微軟正黑體"/>
                  <a:cs typeface="微軟正黑體"/>
                  <a:sym typeface="微軟正黑體"/>
                </a:defRPr>
              </a:pPr>
              <a:r>
                <a:rPr sz="3200" dirty="0" smtClean="0"/>
                <a:t>追查</a:t>
              </a:r>
              <a:r>
                <a:rPr lang="en-US" sz="3200" dirty="0" smtClean="0"/>
                <a:t>5</a:t>
              </a:r>
              <a:endParaRPr sz="3200" dirty="0"/>
            </a:p>
          </p:txBody>
        </p:sp>
      </p:grpSp>
      <p:sp>
        <p:nvSpPr>
          <p:cNvPr id="2" name="矩形 1"/>
          <p:cNvSpPr/>
          <p:nvPr/>
        </p:nvSpPr>
        <p:spPr>
          <a:xfrm>
            <a:off x="163607" y="908718"/>
            <a:ext cx="8982963" cy="4770537"/>
          </a:xfrm>
          <a:prstGeom prst="rect">
            <a:avLst/>
          </a:prstGeom>
        </p:spPr>
        <p:txBody>
          <a:bodyPr wrap="square">
            <a:spAutoFit/>
          </a:bodyPr>
          <a:lstStyle/>
          <a:p>
            <a:r>
              <a:rPr lang="zh-TW" altLang="en-US" sz="2200" dirty="0" smtClean="0">
                <a:solidFill>
                  <a:srgbClr val="C00000"/>
                </a:solidFill>
                <a:latin typeface="微軟正黑體" panose="020B0604030504040204" pitchFamily="34" charset="-120"/>
                <a:ea typeface="微軟正黑體" panose="020B0604030504040204" pitchFamily="34" charset="-120"/>
              </a:rPr>
              <a:t>黑龙江</a:t>
            </a:r>
            <a:r>
              <a:rPr lang="zh-TW" altLang="en-US" sz="2200" b="1" dirty="0" smtClean="0">
                <a:solidFill>
                  <a:srgbClr val="C00000"/>
                </a:solidFill>
                <a:latin typeface="微軟正黑體" panose="020B0604030504040204" pitchFamily="34" charset="-120"/>
                <a:ea typeface="微軟正黑體" panose="020B0604030504040204" pitchFamily="34" charset="-120"/>
              </a:rPr>
              <a:t>哈尔滨市</a:t>
            </a:r>
            <a:r>
              <a:rPr lang="zh-TW" altLang="en-US" sz="2200" dirty="0" smtClean="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市一级主要被追查官员：</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历任哈尔滨市委书记：</a:t>
            </a:r>
            <a:r>
              <a:rPr lang="zh-TW" altLang="en-US" sz="2000" dirty="0" smtClean="0">
                <a:latin typeface="微軟正黑體" panose="020B0604030504040204" pitchFamily="34" charset="-120"/>
                <a:ea typeface="微軟正黑體" panose="020B0604030504040204" pitchFamily="34" charset="-120"/>
              </a:rPr>
              <a:t>杨</a:t>
            </a:r>
            <a:r>
              <a:rPr lang="zh-TW" altLang="en-US" sz="2000" dirty="0">
                <a:latin typeface="微軟正黑體" panose="020B0604030504040204" pitchFamily="34" charset="-120"/>
                <a:ea typeface="微軟正黑體" panose="020B0604030504040204" pitchFamily="34" charset="-120"/>
              </a:rPr>
              <a:t>永茂、</a:t>
            </a:r>
            <a:r>
              <a:rPr lang="zh-TW" altLang="en-US" sz="2000" dirty="0" smtClean="0">
                <a:latin typeface="微軟正黑體" panose="020B0604030504040204" pitchFamily="34" charset="-120"/>
                <a:ea typeface="微軟正黑體" panose="020B0604030504040204" pitchFamily="34" charset="-120"/>
              </a:rPr>
              <a:t>王宗璋</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
            </a:r>
            <a:br>
              <a:rPr lang="zh-TW" altLang="en-US" sz="2000" dirty="0">
                <a:latin typeface="微軟正黑體" panose="020B0604030504040204" pitchFamily="34" charset="-120"/>
                <a:ea typeface="微軟正黑體" panose="020B0604030504040204" pitchFamily="34" charset="-120"/>
              </a:rPr>
            </a:br>
            <a:r>
              <a:rPr lang="zh-TW" altLang="en-US" sz="2000" b="1" dirty="0" smtClean="0">
                <a:latin typeface="微軟正黑體" panose="020B0604030504040204" pitchFamily="34" charset="-120"/>
                <a:ea typeface="微軟正黑體" panose="020B0604030504040204" pitchFamily="34" charset="-120"/>
              </a:rPr>
              <a:t>历任市政法委书记：</a:t>
            </a:r>
            <a:endParaRPr lang="en-US" altLang="zh-TW" sz="2000" b="1"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王</a:t>
            </a:r>
            <a:r>
              <a:rPr lang="zh-TW" altLang="en-US" sz="2000" dirty="0">
                <a:latin typeface="微軟正黑體" panose="020B0604030504040204" pitchFamily="34" charset="-120"/>
                <a:ea typeface="微軟正黑體" panose="020B0604030504040204" pitchFamily="34" charset="-120"/>
              </a:rPr>
              <a:t>大伟、李兆江、刘克勤、叶文成、姜明、王凤春、王晓溪、任锐忱、王维</a:t>
            </a:r>
            <a:r>
              <a:rPr lang="zh-TW" altLang="en-US" sz="2000" dirty="0" smtClean="0">
                <a:latin typeface="微軟正黑體" panose="020B0604030504040204" pitchFamily="34" charset="-120"/>
                <a:ea typeface="微軟正黑體" panose="020B0604030504040204" pitchFamily="34" charset="-120"/>
              </a:rPr>
              <a:t>绪</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
            </a:r>
            <a:br>
              <a:rPr lang="zh-TW" altLang="en-US" sz="2000" b="1" dirty="0" smtClean="0">
                <a:latin typeface="微軟正黑體" panose="020B0604030504040204" pitchFamily="34" charset="-120"/>
                <a:ea typeface="微軟正黑體" panose="020B0604030504040204" pitchFamily="34" charset="-120"/>
              </a:rPr>
            </a:br>
            <a:r>
              <a:rPr lang="zh-TW" altLang="en-US" sz="2000" b="1" dirty="0" smtClean="0">
                <a:latin typeface="微軟正黑體" panose="020B0604030504040204" pitchFamily="34" charset="-120"/>
                <a:ea typeface="微軟正黑體" panose="020B0604030504040204" pitchFamily="34" charset="-120"/>
              </a:rPr>
              <a:t>历任市委防范办</a:t>
            </a:r>
            <a:r>
              <a:rPr lang="en-US" altLang="zh-TW" sz="2000" b="1" dirty="0" smtClean="0">
                <a:latin typeface="微軟正黑體" panose="020B0604030504040204" pitchFamily="34" charset="-120"/>
                <a:ea typeface="微軟正黑體" panose="020B0604030504040204" pitchFamily="34" charset="-120"/>
              </a:rPr>
              <a:t>(610</a:t>
            </a:r>
            <a:r>
              <a:rPr lang="zh-TW" altLang="en-US" sz="2000" b="1" dirty="0" smtClean="0">
                <a:latin typeface="微軟正黑體" panose="020B0604030504040204" pitchFamily="34" charset="-120"/>
                <a:ea typeface="微軟正黑體" panose="020B0604030504040204" pitchFamily="34" charset="-120"/>
              </a:rPr>
              <a:t>办</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主任</a:t>
            </a:r>
            <a:r>
              <a:rPr lang="zh-TW" altLang="en-US"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申</a:t>
            </a:r>
            <a:r>
              <a:rPr lang="zh-TW" altLang="en-US" sz="2000" dirty="0">
                <a:latin typeface="微軟正黑體" panose="020B0604030504040204" pitchFamily="34" charset="-120"/>
                <a:ea typeface="微軟正黑體" panose="020B0604030504040204" pitchFamily="34" charset="-120"/>
              </a:rPr>
              <a:t>冀滨、李嘉滨、秦玺政、祁加民、成善忠、李树新、张伟忠</a:t>
            </a:r>
            <a:br>
              <a:rPr lang="zh-TW" altLang="en-US" sz="2000" dirty="0">
                <a:latin typeface="微軟正黑體" panose="020B0604030504040204" pitchFamily="34" charset="-120"/>
                <a:ea typeface="微軟正黑體" panose="020B0604030504040204" pitchFamily="34" charset="-120"/>
              </a:rPr>
            </a:br>
            <a:r>
              <a:rPr lang="zh-TW" altLang="en-US" sz="2000" dirty="0">
                <a:latin typeface="微軟正黑體" panose="020B0604030504040204" pitchFamily="34" charset="-120"/>
                <a:ea typeface="微軟正黑體" panose="020B0604030504040204" pitchFamily="34" charset="-120"/>
              </a:rPr>
              <a:t/>
            </a:r>
            <a:br>
              <a:rPr lang="zh-TW" altLang="en-US" sz="2000" dirty="0">
                <a:latin typeface="微軟正黑體" panose="020B0604030504040204" pitchFamily="34" charset="-120"/>
                <a:ea typeface="微軟正黑體" panose="020B0604030504040204" pitchFamily="34" charset="-120"/>
              </a:rPr>
            </a:br>
            <a:r>
              <a:rPr lang="zh-TW" altLang="en-US" sz="2200" dirty="0" smtClean="0">
                <a:solidFill>
                  <a:srgbClr val="C00000"/>
                </a:solidFill>
                <a:latin typeface="微軟正黑體" panose="020B0604030504040204" pitchFamily="34" charset="-120"/>
                <a:ea typeface="微軟正黑體" panose="020B0604030504040204" pitchFamily="34" charset="-120"/>
              </a:rPr>
              <a:t>哈尔滨市</a:t>
            </a:r>
            <a:r>
              <a:rPr lang="zh-TW" altLang="en-US" sz="2200" b="1" dirty="0" smtClean="0">
                <a:solidFill>
                  <a:srgbClr val="C00000"/>
                </a:solidFill>
                <a:latin typeface="微軟正黑體" panose="020B0604030504040204" pitchFamily="34" charset="-120"/>
                <a:ea typeface="微軟正黑體" panose="020B0604030504040204" pitchFamily="34" charset="-120"/>
              </a:rPr>
              <a:t>香坊区 </a:t>
            </a:r>
            <a:r>
              <a:rPr lang="zh-TW" altLang="en-US" sz="2000" dirty="0" smtClean="0">
                <a:latin typeface="微軟正黑體" panose="020B0604030504040204" pitchFamily="34" charset="-120"/>
                <a:ea typeface="微軟正黑體" panose="020B0604030504040204" pitchFamily="34" charset="-120"/>
              </a:rPr>
              <a:t>区一级主要被追查官员：</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
            </a:r>
            <a:br>
              <a:rPr lang="zh-TW" altLang="en-US" sz="2000" dirty="0">
                <a:latin typeface="微軟正黑體" panose="020B0604030504040204" pitchFamily="34" charset="-120"/>
                <a:ea typeface="微軟正黑體" panose="020B0604030504040204" pitchFamily="34" charset="-120"/>
              </a:rPr>
            </a:br>
            <a:r>
              <a:rPr lang="zh-TW" altLang="en-US" sz="2000" b="1" dirty="0" smtClean="0">
                <a:latin typeface="微軟正黑體" panose="020B0604030504040204" pitchFamily="34" charset="-120"/>
                <a:ea typeface="微軟正黑體" panose="020B0604030504040204" pitchFamily="34" charset="-120"/>
              </a:rPr>
              <a:t>历任区政法委书记：</a:t>
            </a:r>
            <a:r>
              <a:rPr lang="zh-TW" altLang="en-US" sz="2000" dirty="0" smtClean="0">
                <a:latin typeface="微軟正黑體" panose="020B0604030504040204" pitchFamily="34" charset="-120"/>
                <a:ea typeface="微軟正黑體" panose="020B0604030504040204" pitchFamily="34" charset="-120"/>
              </a:rPr>
              <a:t>陆</a:t>
            </a:r>
            <a:r>
              <a:rPr lang="zh-TW" altLang="en-US" sz="2000" dirty="0">
                <a:latin typeface="微軟正黑體" panose="020B0604030504040204" pitchFamily="34" charset="-120"/>
                <a:ea typeface="微軟正黑體" panose="020B0604030504040204" pitchFamily="34" charset="-120"/>
              </a:rPr>
              <a:t>家蛟、王贵</a:t>
            </a:r>
            <a:r>
              <a:rPr lang="zh-TW" altLang="en-US" sz="2000" dirty="0" smtClean="0">
                <a:latin typeface="微軟正黑體" panose="020B0604030504040204" pitchFamily="34" charset="-120"/>
                <a:ea typeface="微軟正黑體" panose="020B0604030504040204" pitchFamily="34" charset="-120"/>
              </a:rPr>
              <a:t>成</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
            </a:r>
            <a:br>
              <a:rPr lang="zh-TW" altLang="en-US" sz="2000" dirty="0">
                <a:latin typeface="微軟正黑體" panose="020B0604030504040204" pitchFamily="34" charset="-120"/>
                <a:ea typeface="微軟正黑體" panose="020B0604030504040204" pitchFamily="34" charset="-120"/>
              </a:rPr>
            </a:br>
            <a:r>
              <a:rPr lang="zh-TW" altLang="en-US" sz="2000" b="1" dirty="0" smtClean="0">
                <a:latin typeface="微軟正黑體" panose="020B0604030504040204" pitchFamily="34" charset="-120"/>
                <a:ea typeface="微軟正黑體" panose="020B0604030504040204" pitchFamily="34" charset="-120"/>
              </a:rPr>
              <a:t>原区委防范办</a:t>
            </a:r>
            <a:r>
              <a:rPr lang="en-US" altLang="zh-TW" sz="2000" b="1" dirty="0" smtClean="0">
                <a:latin typeface="微軟正黑體" panose="020B0604030504040204" pitchFamily="34" charset="-120"/>
                <a:ea typeface="微軟正黑體" panose="020B0604030504040204" pitchFamily="34" charset="-120"/>
              </a:rPr>
              <a:t>(610</a:t>
            </a:r>
            <a:r>
              <a:rPr lang="zh-TW" altLang="en-US" sz="2000" b="1" dirty="0" smtClean="0">
                <a:latin typeface="微軟正黑體" panose="020B0604030504040204" pitchFamily="34" charset="-120"/>
                <a:ea typeface="微軟正黑體" panose="020B0604030504040204" pitchFamily="34" charset="-120"/>
              </a:rPr>
              <a:t>办</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主任：</a:t>
            </a:r>
            <a:r>
              <a:rPr lang="zh-TW" altLang="en-US" sz="2000" dirty="0">
                <a:latin typeface="微軟正黑體" panose="020B0604030504040204" pitchFamily="34" charset="-120"/>
                <a:ea typeface="微軟正黑體" panose="020B0604030504040204" pitchFamily="34" charset="-120"/>
              </a:rPr>
              <a:t>张玉顺</a:t>
            </a:r>
          </a:p>
        </p:txBody>
      </p:sp>
    </p:spTree>
    <p:extLst>
      <p:ext uri="{BB962C8B-B14F-4D97-AF65-F5344CB8AC3E}">
        <p14:creationId xmlns:p14="http://schemas.microsoft.com/office/powerpoint/2010/main" val="1057239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a:t>9</a:t>
              </a:r>
              <a:r>
                <a:rPr lang="en-US" dirty="0" smtClean="0"/>
                <a:t>-3</a:t>
              </a:r>
              <a:r>
                <a:rPr dirty="0" smtClean="0"/>
                <a:t>. </a:t>
              </a:r>
              <a:r>
                <a:rPr lang="zh-TW" altLang="en-US" dirty="0" smtClean="0"/>
                <a:t>哈尔滨</a:t>
              </a:r>
              <a:endParaRPr dirty="0"/>
            </a:p>
          </p:txBody>
        </p:sp>
      </p:grpSp>
      <p:grpSp>
        <p:nvGrpSpPr>
          <p:cNvPr id="273" name="矩形 6"/>
          <p:cNvGrpSpPr/>
          <p:nvPr/>
        </p:nvGrpSpPr>
        <p:grpSpPr>
          <a:xfrm>
            <a:off x="6732240" y="100431"/>
            <a:ext cx="2279993" cy="648075"/>
            <a:chOff x="0" y="77283"/>
            <a:chExt cx="1631920"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 y="78155"/>
              <a:ext cx="1631919"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a:t>5</a:t>
              </a:r>
              <a:endParaRPr lang="en-US" altLang="zh-TW" sz="3600" dirty="0" smtClean="0"/>
            </a:p>
          </p:txBody>
        </p:sp>
      </p:grpSp>
      <p:sp>
        <p:nvSpPr>
          <p:cNvPr id="2" name="Rectangle 1"/>
          <p:cNvSpPr/>
          <p:nvPr/>
        </p:nvSpPr>
        <p:spPr>
          <a:xfrm>
            <a:off x="131768" y="908720"/>
            <a:ext cx="8904728"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rPr>
              <a:t>哈尔滨市双城区东风派出所副所长</a:t>
            </a:r>
            <a:r>
              <a:rPr lang="zh-TW" altLang="en-US"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吴建华，</a:t>
            </a:r>
            <a:r>
              <a:rPr lang="zh-TW" altLang="en-US" sz="2000" dirty="0" smtClean="0">
                <a:solidFill>
                  <a:srgbClr val="FF0000"/>
                </a:solidFill>
                <a:latin typeface="微軟正黑體" panose="020B0604030504040204" pitchFamily="34" charset="-120"/>
                <a:ea typeface="微軟正黑體" panose="020B0604030504040204" pitchFamily="34" charset="-120"/>
              </a:rPr>
              <a:t>暴病身亡并殃及家人。</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明慧网二零一七年一月四日</a:t>
            </a:r>
            <a:r>
              <a:rPr lang="en-US" altLang="zh-TW" sz="2000" dirty="0" smtClean="0">
                <a:latin typeface="微軟正黑體" panose="020B0604030504040204" pitchFamily="34" charset="-120"/>
                <a:ea typeface="微軟正黑體" panose="020B0604030504040204" pitchFamily="34" charset="-120"/>
              </a:rPr>
              <a:t>】</a:t>
            </a:r>
            <a:endParaRPr lang="en-US" altLang="zh-TW" sz="2000" dirty="0">
              <a:solidFill>
                <a:srgbClr val="FF0000"/>
              </a:solidFill>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cs typeface="Microsoft JhengHei" charset="-120"/>
              </a:rPr>
              <a:t>吴建华，男，五十多岁，原任双城市联兴乡派出所所长，后调双城市东风派出所任所长，</a:t>
            </a:r>
            <a:r>
              <a:rPr lang="zh-TW" altLang="en-US" sz="2000" dirty="0" smtClean="0">
                <a:solidFill>
                  <a:srgbClr val="00B050"/>
                </a:solidFill>
                <a:latin typeface="微軟正黑體" panose="020B0604030504040204" pitchFamily="34" charset="-120"/>
                <a:ea typeface="微軟正黑體" panose="020B0604030504040204" pitchFamily="34" charset="-120"/>
                <a:cs typeface="Microsoft JhengHei" charset="-120"/>
              </a:rPr>
              <a:t>吴建华</a:t>
            </a:r>
            <a:r>
              <a:rPr lang="zh-TW" altLang="en-US" sz="2000" dirty="0" smtClean="0">
                <a:latin typeface="微軟正黑體" panose="020B0604030504040204" pitchFamily="34" charset="-120"/>
                <a:ea typeface="微軟正黑體" panose="020B0604030504040204" pitchFamily="34" charset="-120"/>
                <a:cs typeface="Microsoft JhengHei" charset="-120"/>
              </a:rPr>
              <a:t>追随江泽民迫害法轮功不遗余力，</a:t>
            </a:r>
            <a:r>
              <a:rPr lang="en-US" altLang="zh-TW" sz="2000" dirty="0">
                <a:latin typeface="微軟正黑體" panose="020B0604030504040204" pitchFamily="34" charset="-120"/>
                <a:ea typeface="微軟正黑體" panose="020B0604030504040204" pitchFamily="34" charset="-120"/>
                <a:cs typeface="Microsoft JhengHei" charset="-120"/>
              </a:rPr>
              <a:t>2002</a:t>
            </a:r>
            <a:r>
              <a:rPr lang="zh-TW" altLang="en-US" sz="2000" dirty="0">
                <a:latin typeface="微軟正黑體" panose="020B0604030504040204" pitchFamily="34" charset="-120"/>
                <a:ea typeface="微軟正黑體" panose="020B0604030504040204" pitchFamily="34" charset="-120"/>
                <a:cs typeface="Microsoft JhengHei" charset="-120"/>
              </a:rPr>
              <a:t>年</a:t>
            </a:r>
            <a:r>
              <a:rPr lang="en-US" altLang="zh-TW" sz="2000" dirty="0">
                <a:latin typeface="微軟正黑體" panose="020B0604030504040204" pitchFamily="34" charset="-120"/>
                <a:ea typeface="微軟正黑體" panose="020B0604030504040204" pitchFamily="34" charset="-120"/>
                <a:cs typeface="Microsoft JhengHei" charset="-120"/>
              </a:rPr>
              <a:t>11</a:t>
            </a:r>
            <a:r>
              <a:rPr lang="zh-TW" altLang="en-US" sz="2000" dirty="0">
                <a:latin typeface="微軟正黑體" panose="020B0604030504040204" pitchFamily="34" charset="-120"/>
                <a:ea typeface="微軟正黑體" panose="020B0604030504040204" pitchFamily="34" charset="-120"/>
                <a:cs typeface="Microsoft JhengHei" charset="-120"/>
              </a:rPr>
              <a:t>月底</a:t>
            </a:r>
            <a:r>
              <a:rPr lang="zh-TW" altLang="en-US" sz="2000" dirty="0" smtClean="0">
                <a:latin typeface="微軟正黑體" panose="020B0604030504040204" pitchFamily="34" charset="-120"/>
                <a:ea typeface="微軟正黑體" panose="020B0604030504040204" pitchFamily="34" charset="-120"/>
                <a:cs typeface="Microsoft JhengHei" charset="-120"/>
              </a:rPr>
              <a:t>在一次公安局的会议上突然发病，得了脑血栓，送医院抢救无效死亡。并殃及老婆、儿子，暴病、暴毙相继死亡。他的</a:t>
            </a:r>
            <a:r>
              <a:rPr lang="zh-TW" altLang="en-US" sz="2000" dirty="0" smtClean="0">
                <a:solidFill>
                  <a:srgbClr val="FF0000"/>
                </a:solidFill>
                <a:latin typeface="微軟正黑體" panose="020B0604030504040204" pitchFamily="34" charset="-120"/>
                <a:ea typeface="微軟正黑體" panose="020B0604030504040204" pitchFamily="34" charset="-120"/>
                <a:cs typeface="Microsoft JhengHei" charset="-120"/>
              </a:rPr>
              <a:t>老婆得了尿毒症不久随之死亡</a:t>
            </a:r>
            <a:r>
              <a:rPr lang="zh-TW" altLang="en-US" sz="2000" dirty="0" smtClean="0">
                <a:latin typeface="微軟正黑體" panose="020B0604030504040204" pitchFamily="34" charset="-120"/>
                <a:ea typeface="微軟正黑體" panose="020B0604030504040204" pitchFamily="34" charset="-120"/>
                <a:cs typeface="Microsoft JhengHei" charset="-120"/>
              </a:rPr>
              <a:t>。</a:t>
            </a:r>
            <a:endParaRPr lang="en-US" altLang="zh-TW" sz="2000" dirty="0">
              <a:latin typeface="微軟正黑體" panose="020B0604030504040204" pitchFamily="34" charset="-120"/>
              <a:ea typeface="微軟正黑體" panose="020B0604030504040204" pitchFamily="34" charset="-120"/>
              <a:cs typeface="Microsoft JhengHei" charset="-120"/>
            </a:endParaRPr>
          </a:p>
          <a:p>
            <a:r>
              <a:rPr lang="zh-TW" altLang="en-US" sz="2000" dirty="0" smtClean="0">
                <a:solidFill>
                  <a:srgbClr val="FF0000"/>
                </a:solidFill>
                <a:latin typeface="微軟正黑體" panose="020B0604030504040204" pitchFamily="34" charset="-120"/>
                <a:ea typeface="微軟正黑體" panose="020B0604030504040204" pitchFamily="34" charset="-120"/>
                <a:cs typeface="Microsoft JhengHei" charset="-120"/>
              </a:rPr>
              <a:t>儿子</a:t>
            </a:r>
            <a:r>
              <a:rPr lang="zh-TW" altLang="en-US" sz="2000" dirty="0" smtClean="0">
                <a:solidFill>
                  <a:srgbClr val="00B050"/>
                </a:solidFill>
                <a:latin typeface="微軟正黑體" panose="020B0604030504040204" pitchFamily="34" charset="-120"/>
                <a:ea typeface="微軟正黑體" panose="020B0604030504040204" pitchFamily="34" charset="-120"/>
                <a:cs typeface="Microsoft JhengHei" charset="-120"/>
              </a:rPr>
              <a:t>吴威</a:t>
            </a:r>
            <a:r>
              <a:rPr lang="zh-TW" altLang="en-US" sz="2000" dirty="0" smtClean="0">
                <a:solidFill>
                  <a:schemeClr val="tx1"/>
                </a:solidFill>
                <a:latin typeface="微軟正黑體" panose="020B0604030504040204" pitchFamily="34" charset="-120"/>
                <a:ea typeface="微軟正黑體" panose="020B0604030504040204" pitchFamily="34" charset="-120"/>
                <a:cs typeface="Microsoft JhengHei" charset="-120"/>
              </a:rPr>
              <a:t>在迪吧娱乐，与他人发生口角，</a:t>
            </a:r>
            <a:r>
              <a:rPr lang="zh-TW" altLang="en-US" sz="2000" dirty="0" smtClean="0">
                <a:solidFill>
                  <a:srgbClr val="FF0000"/>
                </a:solidFill>
                <a:latin typeface="微軟正黑體" panose="020B0604030504040204" pitchFamily="34" charset="-120"/>
                <a:ea typeface="微軟正黑體" panose="020B0604030504040204" pitchFamily="34" charset="-120"/>
                <a:cs typeface="Microsoft JhengHei" charset="-120"/>
              </a:rPr>
              <a:t>被捅三刀，抢救无效死亡。</a:t>
            </a:r>
            <a:endParaRPr lang="zh-TW" altLang="en-US" sz="2000" dirty="0">
              <a:solidFill>
                <a:srgbClr val="FF0000"/>
              </a:solidFill>
              <a:latin typeface="微軟正黑體" panose="020B0604030504040204" pitchFamily="34" charset="-120"/>
              <a:ea typeface="微軟正黑體" panose="020B0604030504040204" pitchFamily="34" charset="-120"/>
              <a:cs typeface="Microsoft JhengHei" charset="-120"/>
            </a:endParaRPr>
          </a:p>
        </p:txBody>
      </p:sp>
      <p:sp>
        <p:nvSpPr>
          <p:cNvPr id="11" name="Rectangle 1"/>
          <p:cNvSpPr/>
          <p:nvPr/>
        </p:nvSpPr>
        <p:spPr>
          <a:xfrm>
            <a:off x="112335" y="3537398"/>
            <a:ext cx="8904728"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哈尔滨轴承厂公安处长</a:t>
            </a:r>
            <a:r>
              <a:rPr lang="zh-TW" altLang="en-US" sz="2000" b="1" dirty="0" smtClean="0">
                <a:solidFill>
                  <a:srgbClr val="00B050"/>
                </a:solidFill>
                <a:latin typeface="微軟正黑體" panose="020B0604030504040204" pitchFamily="34" charset="-120"/>
                <a:ea typeface="微軟正黑體" panose="020B0604030504040204" pitchFamily="34" charset="-120"/>
              </a:rPr>
              <a:t>衡</a:t>
            </a:r>
            <a:r>
              <a:rPr lang="zh-TW" altLang="en-US" sz="2000" b="1" dirty="0">
                <a:solidFill>
                  <a:srgbClr val="00B050"/>
                </a:solidFill>
                <a:latin typeface="微軟正黑體" panose="020B0604030504040204" pitchFamily="34" charset="-120"/>
                <a:ea typeface="微軟正黑體" panose="020B0604030504040204" pitchFamily="34" charset="-120"/>
              </a:rPr>
              <a:t>巨</a:t>
            </a:r>
            <a:r>
              <a:rPr lang="zh-TW" altLang="en-US" sz="2000" b="1" dirty="0" smtClean="0">
                <a:solidFill>
                  <a:srgbClr val="00B050"/>
                </a:solidFill>
                <a:latin typeface="微軟正黑體" panose="020B0604030504040204" pitchFamily="34" charset="-120"/>
                <a:ea typeface="微軟正黑體" panose="020B0604030504040204" pitchFamily="34" charset="-120"/>
              </a:rPr>
              <a:t>超</a:t>
            </a:r>
            <a:r>
              <a:rPr lang="zh-TW" altLang="en-US" sz="2000" b="1" dirty="0" smtClean="0">
                <a:solidFill>
                  <a:srgbClr val="FF0000"/>
                </a:solidFill>
                <a:latin typeface="微軟正黑體" panose="020B0604030504040204" pitchFamily="34" charset="-120"/>
                <a:ea typeface="微軟正黑體" panose="020B0604030504040204" pitchFamily="34" charset="-120"/>
              </a:rPr>
              <a:t>遭恶报</a:t>
            </a:r>
            <a:r>
              <a:rPr lang="zh-TW" altLang="en-US" sz="2000" b="1" dirty="0" smtClean="0">
                <a:latin typeface="微軟正黑體" panose="020B0604030504040204" pitchFamily="34" charset="-120"/>
                <a:ea typeface="微軟正黑體" panose="020B0604030504040204" pitchFamily="34" charset="-120"/>
              </a:rPr>
              <a:t>　继任兼</a:t>
            </a:r>
            <a:r>
              <a:rPr lang="en-US" altLang="zh-TW" sz="2000" b="1" dirty="0" smtClean="0">
                <a:latin typeface="微軟正黑體" panose="020B0604030504040204" pitchFamily="34" charset="-120"/>
                <a:ea typeface="微軟正黑體" panose="020B0604030504040204" pitchFamily="34" charset="-120"/>
              </a:rPr>
              <a:t>610</a:t>
            </a:r>
            <a:r>
              <a:rPr lang="zh-TW" altLang="en-US" sz="2000" b="1" dirty="0" smtClean="0">
                <a:latin typeface="微軟正黑體" panose="020B0604030504040204" pitchFamily="34" charset="-120"/>
                <a:ea typeface="微軟正黑體" panose="020B0604030504040204" pitchFamily="34" charset="-120"/>
              </a:rPr>
              <a:t>头目</a:t>
            </a:r>
            <a:r>
              <a:rPr lang="zh-TW" altLang="en-US" sz="2000" b="1" dirty="0" smtClean="0">
                <a:solidFill>
                  <a:srgbClr val="00B050"/>
                </a:solidFill>
                <a:latin typeface="微軟正黑體" panose="020B0604030504040204" pitchFamily="34" charset="-120"/>
                <a:ea typeface="微軟正黑體" panose="020B0604030504040204" pitchFamily="34" charset="-120"/>
              </a:rPr>
              <a:t>王兆勋</a:t>
            </a:r>
            <a:r>
              <a:rPr lang="zh-TW" altLang="en-US" sz="2000" b="1" dirty="0" smtClean="0">
                <a:latin typeface="微軟正黑體" panose="020B0604030504040204" pitchFamily="34" charset="-120"/>
                <a:ea typeface="微軟正黑體" panose="020B0604030504040204" pitchFamily="34" charset="-120"/>
              </a:rPr>
              <a:t>亦</a:t>
            </a:r>
            <a:r>
              <a:rPr lang="zh-TW" altLang="en-US" sz="2000" b="1" dirty="0" smtClean="0">
                <a:solidFill>
                  <a:srgbClr val="FF0000"/>
                </a:solidFill>
                <a:latin typeface="微軟正黑體" panose="020B0604030504040204" pitchFamily="34" charset="-120"/>
                <a:ea typeface="微軟正黑體" panose="020B0604030504040204" pitchFamily="34" charset="-120"/>
              </a:rPr>
              <a:t>遭恶报</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明慧网二零一八年一月八日</a:t>
            </a:r>
            <a:r>
              <a:rPr lang="en-US" altLang="zh-TW" sz="2000" dirty="0" smtClean="0">
                <a:latin typeface="微軟正黑體" panose="020B0604030504040204" pitchFamily="34" charset="-120"/>
                <a:ea typeface="微軟正黑體" panose="020B0604030504040204" pitchFamily="34" charset="-120"/>
              </a:rPr>
              <a:t>】</a:t>
            </a:r>
            <a:endParaRPr lang="zh-TW" altLang="en-US" sz="2000"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1999</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月以来，哈尔滨轴承厂公安处长</a:t>
            </a:r>
            <a:r>
              <a:rPr lang="zh-TW" altLang="en-US" sz="2000" dirty="0" smtClean="0">
                <a:solidFill>
                  <a:srgbClr val="00B050"/>
                </a:solidFill>
                <a:latin typeface="微軟正黑體" panose="020B0604030504040204" pitchFamily="34" charset="-120"/>
                <a:ea typeface="微軟正黑體" panose="020B0604030504040204" pitchFamily="34" charset="-120"/>
              </a:rPr>
              <a:t>衡巨超</a:t>
            </a:r>
            <a:r>
              <a:rPr lang="zh-TW" altLang="en-US" sz="2000" dirty="0" smtClean="0">
                <a:latin typeface="微軟正黑體" panose="020B0604030504040204" pitchFamily="34" charset="-120"/>
                <a:ea typeface="微軟正黑體" panose="020B0604030504040204" pitchFamily="34" charset="-120"/>
              </a:rPr>
              <a:t>，搜刮法轮功学员的钱财，将按真善忍做好人的法轮功学员非法送劳教所、看守所迫害。</a:t>
            </a:r>
          </a:p>
          <a:p>
            <a:pPr fontAlgn="base"/>
            <a:r>
              <a:rPr lang="en-US" altLang="zh-TW" sz="2000" dirty="0" smtClean="0">
                <a:latin typeface="微軟正黑體" panose="020B0604030504040204" pitchFamily="34" charset="-120"/>
                <a:ea typeface="微軟正黑體" panose="020B0604030504040204" pitchFamily="34" charset="-120"/>
              </a:rPr>
              <a:t>2004</a:t>
            </a:r>
            <a:r>
              <a:rPr lang="zh-TW" altLang="en-US" sz="2000" dirty="0" smtClean="0">
                <a:latin typeface="微軟正黑體" panose="020B0604030504040204" pitchFamily="34" charset="-120"/>
                <a:ea typeface="微軟正黑體" panose="020B0604030504040204" pitchFamily="34" charset="-120"/>
              </a:rPr>
              <a:t>年，</a:t>
            </a:r>
            <a:r>
              <a:rPr lang="zh-TW" altLang="en-US" sz="2000" b="1" dirty="0" smtClean="0">
                <a:solidFill>
                  <a:srgbClr val="00B050"/>
                </a:solidFill>
                <a:latin typeface="微軟正黑體" panose="020B0604030504040204" pitchFamily="34" charset="-120"/>
                <a:ea typeface="微軟正黑體" panose="020B0604030504040204" pitchFamily="34" charset="-120"/>
              </a:rPr>
              <a:t>衡巨超</a:t>
            </a:r>
            <a:r>
              <a:rPr lang="zh-TW" altLang="en-US" sz="2000" dirty="0" smtClean="0">
                <a:latin typeface="微軟正黑體" panose="020B0604030504040204" pitchFamily="34" charset="-120"/>
                <a:ea typeface="微軟正黑體" panose="020B0604030504040204" pitchFamily="34" charset="-120"/>
              </a:rPr>
              <a:t>指挥绑架了六名法轮功学员，关押到五常洗脑班迫害。</a:t>
            </a: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衡巨超</a:t>
            </a:r>
            <a:r>
              <a:rPr lang="zh-TW" altLang="en-US" sz="2000" dirty="0" smtClean="0">
                <a:latin typeface="微軟正黑體" panose="020B0604030504040204" pitchFamily="34" charset="-120"/>
                <a:ea typeface="微軟正黑體" panose="020B0604030504040204" pitchFamily="34" charset="-120"/>
              </a:rPr>
              <a:t>已遭恶报，</a:t>
            </a:r>
            <a:r>
              <a:rPr lang="zh-TW" altLang="en-US" sz="2000" dirty="0" smtClean="0">
                <a:solidFill>
                  <a:srgbClr val="FF0000"/>
                </a:solidFill>
                <a:latin typeface="微軟正黑體" panose="020B0604030504040204" pitchFamily="34" charset="-120"/>
                <a:ea typeface="微軟正黑體" panose="020B0604030504040204" pitchFamily="34" charset="-120"/>
              </a:rPr>
              <a:t>得了脑血栓</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2004</a:t>
            </a:r>
            <a:r>
              <a:rPr lang="zh-TW" altLang="en-US" sz="2000" dirty="0" smtClean="0">
                <a:latin typeface="微軟正黑體" panose="020B0604030504040204" pitchFamily="34" charset="-120"/>
                <a:ea typeface="微軟正黑體" panose="020B0604030504040204" pitchFamily="34" charset="-120"/>
              </a:rPr>
              <a:t>年，四十八、九岁的他</a:t>
            </a:r>
            <a:r>
              <a:rPr lang="zh-TW" altLang="en-US" sz="2000" dirty="0" smtClean="0">
                <a:solidFill>
                  <a:srgbClr val="FF0000"/>
                </a:solidFill>
                <a:latin typeface="微軟正黑體" panose="020B0604030504040204" pitchFamily="34" charset="-120"/>
                <a:ea typeface="微軟正黑體" panose="020B0604030504040204" pitchFamily="34" charset="-120"/>
              </a:rPr>
              <a:t>不得不离职在家。</a:t>
            </a: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2004</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，接任</a:t>
            </a:r>
            <a:r>
              <a:rPr lang="zh-TW" altLang="en-US" sz="2000" b="1" dirty="0">
                <a:solidFill>
                  <a:srgbClr val="00B050"/>
                </a:solidFill>
                <a:latin typeface="微軟正黑體" panose="020B0604030504040204" pitchFamily="34" charset="-120"/>
                <a:ea typeface="微軟正黑體" panose="020B0604030504040204" pitchFamily="34" charset="-120"/>
              </a:rPr>
              <a:t>衡巨</a:t>
            </a:r>
            <a:r>
              <a:rPr lang="zh-TW" altLang="en-US" sz="2000" b="1" dirty="0" smtClean="0">
                <a:solidFill>
                  <a:srgbClr val="00B050"/>
                </a:solidFill>
                <a:latin typeface="微軟正黑體" panose="020B0604030504040204" pitchFamily="34" charset="-120"/>
                <a:ea typeface="微軟正黑體" panose="020B0604030504040204" pitchFamily="34" charset="-120"/>
              </a:rPr>
              <a:t>超</a:t>
            </a:r>
            <a:r>
              <a:rPr lang="zh-TW" altLang="en-US" sz="2000" dirty="0" smtClean="0">
                <a:latin typeface="微軟正黑體" panose="020B0604030504040204" pitchFamily="34" charset="-120"/>
                <a:ea typeface="微軟正黑體" panose="020B0604030504040204" pitchFamily="34" charset="-120"/>
              </a:rPr>
              <a:t>任哈尔滨市轴承厂</a:t>
            </a:r>
            <a:r>
              <a:rPr lang="en-US" altLang="zh-TW" sz="2000" dirty="0" smtClean="0">
                <a:latin typeface="微軟正黑體" panose="020B0604030504040204" pitchFamily="34" charset="-120"/>
                <a:ea typeface="微軟正黑體" panose="020B0604030504040204" pitchFamily="34" charset="-120"/>
              </a:rPr>
              <a:t>610</a:t>
            </a:r>
            <a:r>
              <a:rPr lang="zh-TW" altLang="en-US" sz="2000" dirty="0" smtClean="0">
                <a:latin typeface="微軟正黑體" panose="020B0604030504040204" pitchFamily="34" charset="-120"/>
                <a:ea typeface="微軟正黑體" panose="020B0604030504040204" pitchFamily="34" charset="-120"/>
              </a:rPr>
              <a:t>头目、公安处书记兼处长的</a:t>
            </a:r>
            <a:r>
              <a:rPr lang="zh-TW" altLang="en-US" sz="2000" b="1" dirty="0" smtClean="0">
                <a:solidFill>
                  <a:srgbClr val="00B050"/>
                </a:solidFill>
                <a:latin typeface="微軟正黑體" panose="020B0604030504040204" pitchFamily="34" charset="-120"/>
                <a:ea typeface="微軟正黑體" panose="020B0604030504040204" pitchFamily="34" charset="-120"/>
              </a:rPr>
              <a:t>王兆勋</a:t>
            </a:r>
            <a:r>
              <a:rPr lang="zh-TW" altLang="en-US" sz="2000" dirty="0" smtClean="0">
                <a:latin typeface="微軟正黑體" panose="020B0604030504040204" pitchFamily="34" charset="-120"/>
                <a:ea typeface="微軟正黑體" panose="020B0604030504040204" pitchFamily="34" charset="-120"/>
              </a:rPr>
              <a:t>，指挥绑架了七名法轮功学员，关押到五常洗脑班迫害，此人已在</a:t>
            </a:r>
            <a:r>
              <a:rPr lang="en-US" altLang="zh-TW" sz="2000" dirty="0" smtClean="0">
                <a:latin typeface="微軟正黑體" panose="020B0604030504040204" pitchFamily="34" charset="-120"/>
                <a:ea typeface="微軟正黑體" panose="020B0604030504040204" pitchFamily="34" charset="-120"/>
              </a:rPr>
              <a:t>2007</a:t>
            </a:r>
            <a:r>
              <a:rPr lang="zh-TW" altLang="en-US" sz="2000" dirty="0" smtClean="0">
                <a:latin typeface="微軟正黑體" panose="020B0604030504040204" pitchFamily="34" charset="-120"/>
                <a:ea typeface="微軟正黑體" panose="020B0604030504040204" pitchFamily="34" charset="-120"/>
              </a:rPr>
              <a:t>年出车祸死亡，时年</a:t>
            </a:r>
            <a:r>
              <a:rPr lang="en-US" altLang="zh-TW" sz="2000" dirty="0" smtClean="0">
                <a:latin typeface="微軟正黑體" panose="020B0604030504040204" pitchFamily="34" charset="-120"/>
                <a:ea typeface="微軟正黑體" panose="020B0604030504040204" pitchFamily="34" charset="-120"/>
              </a:rPr>
              <a:t>37</a:t>
            </a:r>
            <a:r>
              <a:rPr lang="zh-TW" altLang="en-US" sz="2000" dirty="0" smtClean="0">
                <a:latin typeface="微軟正黑體" panose="020B0604030504040204" pitchFamily="34" charset="-120"/>
                <a:ea typeface="微軟正黑體" panose="020B0604030504040204" pitchFamily="34" charset="-120"/>
              </a:rPr>
              <a:t>岁。</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65012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11-3. XX市官員惡報實例</a:t>
            </a:r>
          </a:p>
        </p:txBody>
      </p:sp>
      <p:grpSp>
        <p:nvGrpSpPr>
          <p:cNvPr id="169" name="矩形 3"/>
          <p:cNvGrpSpPr/>
          <p:nvPr/>
        </p:nvGrpSpPr>
        <p:grpSpPr>
          <a:xfrm>
            <a:off x="13399" y="-33013"/>
            <a:ext cx="9130603" cy="808422"/>
            <a:chOff x="-1" y="-52916"/>
            <a:chExt cx="12985745" cy="1295829"/>
          </a:xfrm>
          <a:solidFill>
            <a:schemeClr val="accent2">
              <a:lumMod val="75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52916"/>
              <a:ext cx="12985745" cy="1295829"/>
            </a:xfrm>
            <a:prstGeom prst="rect">
              <a:avLst/>
            </a:prstGeom>
            <a:solidFill>
              <a:schemeClr val="accent2">
                <a:lumMod val="60000"/>
                <a:lumOff val="40000"/>
              </a:schemeClr>
            </a:solid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9</a:t>
              </a:r>
              <a:r>
                <a:rPr sz="3600" b="1" kern="0" dirty="0" smtClean="0"/>
                <a:t>-</a:t>
              </a:r>
              <a:r>
                <a:rPr lang="en-US" sz="3600" b="1" kern="0" dirty="0"/>
                <a:t>4</a:t>
              </a:r>
              <a:r>
                <a:rPr sz="3600" b="1" kern="0" dirty="0" smtClean="0"/>
                <a:t>. </a:t>
              </a:r>
              <a:r>
                <a:rPr lang="zh-TW" altLang="en-US" sz="3600" b="1" kern="0" dirty="0" smtClean="0"/>
                <a:t>哈爾</a:t>
              </a:r>
              <a:r>
                <a:rPr lang="zh-TW" altLang="en-US" sz="3600" b="1" kern="0" dirty="0"/>
                <a:t>濱</a:t>
              </a:r>
              <a:endParaRPr sz="3600" b="1" kern="0" dirty="0"/>
            </a:p>
          </p:txBody>
        </p:sp>
      </p:grpSp>
      <p:sp>
        <p:nvSpPr>
          <p:cNvPr id="170" name="矩形"/>
          <p:cNvSpPr/>
          <p:nvPr/>
        </p:nvSpPr>
        <p:spPr>
          <a:xfrm>
            <a:off x="7412059" y="47158"/>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600" b="1" kern="0" dirty="0" smtClean="0">
                <a:solidFill>
                  <a:srgbClr val="EF5FA7">
                    <a:hueOff val="-146070"/>
                    <a:satOff val="-10048"/>
                    <a:lumOff val="-30626"/>
                  </a:srgbClr>
                </a:solidFill>
              </a:rPr>
              <a:t>善報</a:t>
            </a:r>
            <a:r>
              <a:rPr lang="en-US" altLang="ja-JP" sz="3600" b="1" kern="0" dirty="0">
                <a:solidFill>
                  <a:srgbClr val="EF5FA7">
                    <a:hueOff val="-146070"/>
                    <a:satOff val="-10048"/>
                    <a:lumOff val="-30626"/>
                  </a:srgbClr>
                </a:solidFill>
              </a:rPr>
              <a:t>5</a:t>
            </a:r>
            <a:endParaRPr lang="en-US" altLang="ja-JP" sz="3600" b="1" kern="0" dirty="0">
              <a:solidFill>
                <a:srgbClr val="EF5FA7">
                  <a:hueOff val="-146070"/>
                  <a:satOff val="-10048"/>
                  <a:lumOff val="-30626"/>
                </a:srgbClr>
              </a:solidFill>
            </a:endParaRPr>
          </a:p>
        </p:txBody>
      </p:sp>
      <p:sp>
        <p:nvSpPr>
          <p:cNvPr id="2" name="Rectangle 1"/>
          <p:cNvSpPr/>
          <p:nvPr/>
        </p:nvSpPr>
        <p:spPr>
          <a:xfrm>
            <a:off x="13398" y="749132"/>
            <a:ext cx="9130601" cy="618630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base"/>
            <a:r>
              <a:rPr lang="zh-TW" altLang="en-US" sz="2000" b="1" dirty="0">
                <a:solidFill>
                  <a:srgbClr val="0070C0"/>
                </a:solidFill>
                <a:latin typeface="微軟正黑體" panose="020B0604030504040204" pitchFamily="34" charset="-120"/>
                <a:ea typeface="微軟正黑體" panose="020B0604030504040204" pitchFamily="34" charset="-120"/>
              </a:rPr>
              <a:t>保護大法弟子得福報　身體三種癌症全</a:t>
            </a:r>
            <a:r>
              <a:rPr lang="zh-TW" altLang="en-US" sz="2000" b="1" dirty="0" smtClean="0">
                <a:solidFill>
                  <a:srgbClr val="0070C0"/>
                </a:solidFill>
                <a:latin typeface="微軟正黑體" panose="020B0604030504040204" pitchFamily="34" charset="-120"/>
                <a:ea typeface="微軟正黑體" panose="020B0604030504040204" pitchFamily="34" charset="-120"/>
              </a:rPr>
              <a:t>消</a:t>
            </a:r>
            <a:r>
              <a:rPr lang="en-US" altLang="zh-TW" dirty="0" smtClean="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明慧網二零一七年二月九日</a:t>
            </a:r>
            <a:r>
              <a:rPr lang="en-US" altLang="zh-TW" dirty="0" smtClean="0">
                <a:latin typeface="微軟正黑體" panose="020B0604030504040204" pitchFamily="34" charset="-120"/>
                <a:ea typeface="微軟正黑體" panose="020B0604030504040204" pitchFamily="34" charset="-120"/>
              </a:rPr>
              <a:t>】</a:t>
            </a:r>
          </a:p>
          <a:p>
            <a:pPr fontAlgn="base"/>
            <a:endParaRPr lang="en-US" altLang="zh-TW" dirty="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我</a:t>
            </a:r>
            <a:r>
              <a:rPr lang="zh-TW" altLang="en-US" dirty="0">
                <a:latin typeface="微軟正黑體" panose="020B0604030504040204" pitchFamily="34" charset="-120"/>
                <a:ea typeface="微軟正黑體" panose="020B0604030504040204" pitchFamily="34" charset="-120"/>
              </a:rPr>
              <a:t>今年六十五歲</a:t>
            </a:r>
            <a:r>
              <a:rPr lang="zh-TW" altLang="en-US" dirty="0" smtClean="0">
                <a:latin typeface="微軟正黑體" panose="020B0604030504040204" pitchFamily="34" charset="-120"/>
                <a:ea typeface="微軟正黑體" panose="020B0604030504040204" pitchFamily="34" charset="-120"/>
              </a:rPr>
              <a:t>，二零零六年</a:t>
            </a:r>
            <a:r>
              <a:rPr lang="zh-TW" altLang="en-US" dirty="0">
                <a:latin typeface="微軟正黑體" panose="020B0604030504040204" pitchFamily="34" charset="-120"/>
                <a:ea typeface="微軟正黑體" panose="020B0604030504040204" pitchFamily="34" charset="-120"/>
              </a:rPr>
              <a:t>到哈爾濱權威醫院中醫藥大學血科檢查，</a:t>
            </a:r>
            <a:r>
              <a:rPr lang="zh-TW" altLang="en-US" dirty="0">
                <a:solidFill>
                  <a:srgbClr val="C00000"/>
                </a:solidFill>
                <a:latin typeface="微軟正黑體" panose="020B0604030504040204" pitchFamily="34" charset="-120"/>
                <a:ea typeface="微軟正黑體" panose="020B0604030504040204" pitchFamily="34" charset="-120"/>
              </a:rPr>
              <a:t>確診為「障礙性貧血」（就是血癌）</a:t>
            </a:r>
            <a:r>
              <a:rPr lang="zh-TW" altLang="en-US" dirty="0" smtClean="0">
                <a:latin typeface="微軟正黑體" panose="020B0604030504040204" pitchFamily="34" charset="-120"/>
                <a:ea typeface="微軟正黑體" panose="020B0604030504040204" pitchFamily="34" charset="-120"/>
              </a:rPr>
              <a:t>。過</a:t>
            </a:r>
            <a:r>
              <a:rPr lang="zh-TW" altLang="en-US" dirty="0">
                <a:latin typeface="微軟正黑體" panose="020B0604030504040204" pitchFamily="34" charset="-120"/>
                <a:ea typeface="微軟正黑體" panose="020B0604030504040204" pitchFamily="34" charset="-120"/>
              </a:rPr>
              <a:t>了一段時間</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又</a:t>
            </a:r>
            <a:r>
              <a:rPr lang="zh-TW" altLang="en-US" dirty="0">
                <a:solidFill>
                  <a:srgbClr val="C00000"/>
                </a:solidFill>
                <a:latin typeface="微軟正黑體" panose="020B0604030504040204" pitchFamily="34" charset="-120"/>
                <a:ea typeface="微軟正黑體" panose="020B0604030504040204" pitchFamily="34" charset="-120"/>
              </a:rPr>
              <a:t>檢查出「骨癌</a:t>
            </a:r>
            <a:r>
              <a:rPr lang="zh-TW" altLang="en-US" dirty="0" smtClean="0">
                <a:solidFill>
                  <a:srgbClr val="C00000"/>
                </a:solidFill>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。到了</a:t>
            </a:r>
            <a:r>
              <a:rPr lang="en-US" altLang="zh-TW" dirty="0" smtClean="0">
                <a:latin typeface="微軟正黑體" panose="020B0604030504040204" pitchFamily="34" charset="-120"/>
                <a:ea typeface="微軟正黑體" panose="020B0604030504040204" pitchFamily="34" charset="-120"/>
              </a:rPr>
              <a:t>2008</a:t>
            </a:r>
            <a:r>
              <a:rPr lang="zh-TW" altLang="en-US" dirty="0" smtClean="0">
                <a:latin typeface="微軟正黑體" panose="020B0604030504040204" pitchFamily="34" charset="-120"/>
                <a:ea typeface="微軟正黑體" panose="020B0604030504040204" pitchFamily="34" charset="-120"/>
              </a:rPr>
              <a:t>年，我覺</a:t>
            </a:r>
            <a:r>
              <a:rPr lang="zh-TW" altLang="en-US" dirty="0">
                <a:latin typeface="微軟正黑體" panose="020B0604030504040204" pitchFamily="34" charset="-120"/>
                <a:ea typeface="微軟正黑體" panose="020B0604030504040204" pitchFamily="34" charset="-120"/>
              </a:rPr>
              <a:t>的肛門不舒服</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確</a:t>
            </a:r>
            <a:r>
              <a:rPr lang="zh-TW" altLang="en-US" dirty="0">
                <a:solidFill>
                  <a:srgbClr val="C00000"/>
                </a:solidFill>
                <a:latin typeface="微軟正黑體" panose="020B0604030504040204" pitchFamily="34" charset="-120"/>
                <a:ea typeface="微軟正黑體" panose="020B0604030504040204" pitchFamily="34" charset="-120"/>
              </a:rPr>
              <a:t>診為「肛乳頭癌」</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chemeClr val="tx1"/>
                </a:solidFill>
                <a:latin typeface="微軟正黑體" panose="020B0604030504040204" pitchFamily="34" charset="-120"/>
                <a:ea typeface="微軟正黑體" panose="020B0604030504040204" pitchFamily="34" charset="-120"/>
              </a:rPr>
              <a:t>在</a:t>
            </a:r>
            <a:r>
              <a:rPr lang="zh-TW" altLang="en-US" dirty="0">
                <a:solidFill>
                  <a:schemeClr val="tx1"/>
                </a:solidFill>
                <a:latin typeface="微軟正黑體" panose="020B0604030504040204" pitchFamily="34" charset="-120"/>
                <a:ea typeface="微軟正黑體" panose="020B0604030504040204" pitchFamily="34" charset="-120"/>
              </a:rPr>
              <a:t>這期間老肚子疼</a:t>
            </a:r>
            <a:r>
              <a:rPr lang="zh-TW" altLang="en-US" dirty="0" smtClean="0">
                <a:solidFill>
                  <a:schemeClr val="tx1"/>
                </a:solidFill>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查出</a:t>
            </a:r>
            <a:r>
              <a:rPr lang="zh-TW" altLang="en-US" dirty="0">
                <a:solidFill>
                  <a:srgbClr val="C00000"/>
                </a:solidFill>
                <a:latin typeface="微軟正黑體" panose="020B0604030504040204" pitchFamily="34" charset="-120"/>
                <a:ea typeface="微軟正黑體" panose="020B0604030504040204" pitchFamily="34" charset="-120"/>
              </a:rPr>
              <a:t>是「腸炎」</a:t>
            </a:r>
            <a:r>
              <a:rPr lang="zh-TW" altLang="en-US" dirty="0" smtClean="0">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四</a:t>
            </a:r>
            <a:r>
              <a:rPr lang="zh-TW" altLang="en-US" dirty="0">
                <a:solidFill>
                  <a:srgbClr val="C00000"/>
                </a:solidFill>
                <a:latin typeface="微軟正黑體" panose="020B0604030504040204" pitchFamily="34" charset="-120"/>
                <a:ea typeface="微軟正黑體" panose="020B0604030504040204" pitchFamily="34" charset="-120"/>
              </a:rPr>
              <a:t>種要命的大病，折磨的我生不如死</a:t>
            </a:r>
            <a:r>
              <a:rPr lang="zh-TW" altLang="en-US" dirty="0" smtClean="0">
                <a:solidFill>
                  <a:srgbClr val="C00000"/>
                </a:solidFill>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一邊</a:t>
            </a:r>
            <a:r>
              <a:rPr lang="zh-TW" altLang="en-US" dirty="0">
                <a:latin typeface="微軟正黑體" panose="020B0604030504040204" pitchFamily="34" charset="-120"/>
                <a:ea typeface="微軟正黑體" panose="020B0604030504040204" pitchFamily="34" charset="-120"/>
              </a:rPr>
              <a:t>伺候著有病的丈夫，一邊還要照顧三個不大不小的孩子</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pPr fontAlgn="base"/>
            <a:endParaRPr lang="zh-TW" altLang="en-US"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我</a:t>
            </a:r>
            <a:r>
              <a:rPr lang="zh-TW" altLang="en-US" dirty="0" smtClean="0">
                <a:latin typeface="微軟正黑體" panose="020B0604030504040204" pitchFamily="34" charset="-120"/>
                <a:ea typeface="微軟正黑體" panose="020B0604030504040204" pitchFamily="34" charset="-120"/>
              </a:rPr>
              <a:t>家三</a:t>
            </a:r>
            <a:r>
              <a:rPr lang="zh-TW" altLang="en-US" dirty="0">
                <a:latin typeface="微軟正黑體" panose="020B0604030504040204" pitchFamily="34" charset="-120"/>
                <a:ea typeface="微軟正黑體" panose="020B0604030504040204" pitchFamily="34" charset="-120"/>
              </a:rPr>
              <a:t>樓住著一對老年大法弟子。二零零九年的一天，一個警察來到我家問：樓上那家你們認識嗎？我丈夫說不認識。我知道警察要抓大法弟子，</a:t>
            </a:r>
            <a:r>
              <a:rPr lang="zh-TW" altLang="en-US" dirty="0" smtClean="0">
                <a:latin typeface="微軟正黑體" panose="020B0604030504040204" pitchFamily="34" charset="-120"/>
                <a:ea typeface="微軟正黑體" panose="020B0604030504040204" pitchFamily="34" charset="-120"/>
              </a:rPr>
              <a:t>接話說</a:t>
            </a:r>
            <a:r>
              <a:rPr lang="zh-TW" altLang="en-US" dirty="0">
                <a:latin typeface="微軟正黑體" panose="020B0604030504040204" pitchFamily="34" charset="-120"/>
                <a:ea typeface="微軟正黑體" panose="020B0604030504040204" pitchFamily="34" charset="-120"/>
              </a:rPr>
              <a:t>：認識</a:t>
            </a:r>
            <a:r>
              <a:rPr lang="zh-TW" altLang="en-US" dirty="0" smtClean="0">
                <a:latin typeface="微軟正黑體" panose="020B0604030504040204" pitchFamily="34" charset="-120"/>
                <a:ea typeface="微軟正黑體" panose="020B0604030504040204" pitchFamily="34" charset="-120"/>
              </a:rPr>
              <a:t>認識。</a:t>
            </a:r>
            <a:r>
              <a:rPr lang="zh-TW" altLang="en-US" dirty="0">
                <a:latin typeface="微軟正黑體" panose="020B0604030504040204" pitchFamily="34" charset="-120"/>
                <a:ea typeface="微軟正黑體" panose="020B0604030504040204" pitchFamily="34" charset="-120"/>
              </a:rPr>
              <a:t>警察又說：聽說他們領一幫人煉法輪功，有這事嗎？我說：沒有沒有，那老人可不是執迷不悟的。警察讓我簽字證明沒有，我簽了。後來警察再也沒來</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pPr fontAlgn="base"/>
            <a:r>
              <a:rPr lang="zh-TW" altLang="en-US" dirty="0" smtClean="0">
                <a:solidFill>
                  <a:srgbClr val="0070C0"/>
                </a:solidFill>
                <a:latin typeface="微軟正黑體" panose="020B0604030504040204" pitchFamily="34" charset="-120"/>
                <a:ea typeface="微軟正黑體" panose="020B0604030504040204" pitchFamily="34" charset="-120"/>
              </a:rPr>
              <a:t>樓上</a:t>
            </a:r>
            <a:r>
              <a:rPr lang="zh-TW" altLang="en-US" dirty="0">
                <a:solidFill>
                  <a:srgbClr val="0070C0"/>
                </a:solidFill>
                <a:latin typeface="微軟正黑體" panose="020B0604030504040204" pitchFamily="34" charset="-120"/>
                <a:ea typeface="微軟正黑體" panose="020B0604030504040204" pitchFamily="34" charset="-120"/>
              </a:rPr>
              <a:t>老年夫婦知道了這事，說我保護了大法弟子，積大德了，會有福報的</a:t>
            </a:r>
            <a:r>
              <a:rPr lang="zh-TW" altLang="en-US" dirty="0" smtClean="0">
                <a:solidFill>
                  <a:srgbClr val="0070C0"/>
                </a:solidFill>
                <a:latin typeface="微軟正黑體" panose="020B0604030504040204" pitchFamily="34" charset="-120"/>
                <a:ea typeface="微軟正黑體" panose="020B0604030504040204" pitchFamily="34" charset="-120"/>
              </a:rPr>
              <a:t>。</a:t>
            </a:r>
            <a:endParaRPr lang="en-US" altLang="zh-TW" dirty="0" smtClean="0">
              <a:solidFill>
                <a:srgbClr val="0070C0"/>
              </a:solidFill>
              <a:latin typeface="微軟正黑體" panose="020B0604030504040204" pitchFamily="34" charset="-120"/>
              <a:ea typeface="微軟正黑體" panose="020B0604030504040204" pitchFamily="34" charset="-120"/>
            </a:endParaRPr>
          </a:p>
          <a:p>
            <a:pPr fontAlgn="base"/>
            <a:endParaRPr lang="zh-TW" altLang="en-US" dirty="0">
              <a:latin typeface="微軟正黑體" panose="020B0604030504040204" pitchFamily="34" charset="-120"/>
              <a:ea typeface="微軟正黑體" panose="020B0604030504040204" pitchFamily="34" charset="-120"/>
            </a:endParaRPr>
          </a:p>
          <a:p>
            <a:pPr fontAlgn="base"/>
            <a:r>
              <a:rPr lang="zh-TW" altLang="en-US" dirty="0" smtClean="0">
                <a:latin typeface="微軟正黑體" panose="020B0604030504040204" pitchFamily="34" charset="-120"/>
                <a:ea typeface="微軟正黑體" panose="020B0604030504040204" pitchFamily="34" charset="-120"/>
              </a:rPr>
              <a:t>後來，我</a:t>
            </a:r>
            <a:r>
              <a:rPr lang="zh-TW" altLang="en-US" dirty="0">
                <a:latin typeface="微軟正黑體" panose="020B0604030504040204" pitchFamily="34" charset="-120"/>
                <a:ea typeface="微軟正黑體" panose="020B0604030504040204" pitchFamily="34" charset="-120"/>
              </a:rPr>
              <a:t>上姑娘家，</a:t>
            </a:r>
            <a:r>
              <a:rPr lang="zh-TW" altLang="en-US" dirty="0" smtClean="0">
                <a:latin typeface="微軟正黑體" panose="020B0604030504040204" pitchFamily="34" charset="-120"/>
                <a:ea typeface="微軟正黑體" panose="020B0604030504040204" pitchFamily="34" charset="-120"/>
              </a:rPr>
              <a:t>看見窗</a:t>
            </a:r>
            <a:r>
              <a:rPr lang="zh-TW" altLang="en-US" dirty="0">
                <a:latin typeface="微軟正黑體" panose="020B0604030504040204" pitchFamily="34" charset="-120"/>
                <a:ea typeface="微軟正黑體" panose="020B0604030504040204" pitchFamily="34" charset="-120"/>
              </a:rPr>
              <a:t>台上有兩個光盤，我拿到家一看是法輪功</a:t>
            </a:r>
            <a:r>
              <a:rPr lang="zh-TW" altLang="en-US" dirty="0" smtClean="0">
                <a:latin typeface="微軟正黑體" panose="020B0604030504040204" pitchFamily="34" charset="-120"/>
                <a:ea typeface="微軟正黑體" panose="020B0604030504040204" pitchFamily="34" charset="-120"/>
              </a:rPr>
              <a:t>的，</a:t>
            </a:r>
            <a:r>
              <a:rPr lang="zh-TW" altLang="en-US" dirty="0">
                <a:latin typeface="微軟正黑體" panose="020B0604030504040204" pitchFamily="34" charset="-120"/>
                <a:ea typeface="微軟正黑體" panose="020B0604030504040204" pitchFamily="34" charset="-120"/>
              </a:rPr>
              <a:t>看後我渾身熱乎乎的，特別舒服，特別好受，</a:t>
            </a:r>
            <a:r>
              <a:rPr lang="zh-TW" altLang="en-US" dirty="0" smtClean="0">
                <a:latin typeface="微軟正黑體" panose="020B0604030504040204" pitchFamily="34" charset="-120"/>
                <a:ea typeface="微軟正黑體" panose="020B0604030504040204" pitchFamily="34" charset="-120"/>
              </a:rPr>
              <a:t>決定有</a:t>
            </a:r>
            <a:r>
              <a:rPr lang="zh-TW" altLang="en-US" dirty="0">
                <a:latin typeface="微軟正黑體" panose="020B0604030504040204" pitchFamily="34" charset="-120"/>
                <a:ea typeface="微軟正黑體" panose="020B0604030504040204" pitchFamily="34" charset="-120"/>
              </a:rPr>
              <a:t>時間就看</a:t>
            </a:r>
            <a:r>
              <a:rPr lang="zh-TW" altLang="en-US" dirty="0" smtClean="0">
                <a:latin typeface="微軟正黑體" panose="020B0604030504040204" pitchFamily="34" charset="-120"/>
                <a:ea typeface="微軟正黑體" panose="020B0604030504040204" pitchFamily="34" charset="-120"/>
              </a:rPr>
              <a:t>。一天</a:t>
            </a:r>
            <a:r>
              <a:rPr lang="zh-TW" altLang="en-US" dirty="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上醫院</a:t>
            </a:r>
            <a:r>
              <a:rPr lang="zh-TW" altLang="en-US" dirty="0">
                <a:latin typeface="微軟正黑體" panose="020B0604030504040204" pitchFamily="34" charset="-120"/>
                <a:ea typeface="微軟正黑體" panose="020B0604030504040204" pitchFamily="34" charset="-120"/>
              </a:rPr>
              <a:t>開藥，碰到一位大法弟子給我講法輪功真相</a:t>
            </a:r>
            <a:r>
              <a:rPr lang="zh-TW" altLang="en-US" dirty="0" smtClean="0">
                <a:latin typeface="微軟正黑體" panose="020B0604030504040204" pitchFamily="34" charset="-120"/>
                <a:ea typeface="微軟正黑體" panose="020B0604030504040204" pitchFamily="34" charset="-120"/>
              </a:rPr>
              <a:t>，告訴</a:t>
            </a:r>
            <a:r>
              <a:rPr lang="zh-TW" altLang="en-US" dirty="0">
                <a:latin typeface="微軟正黑體" panose="020B0604030504040204" pitchFamily="34" charset="-120"/>
                <a:ea typeface="微軟正黑體" panose="020B0604030504040204" pitchFamily="34" charset="-120"/>
              </a:rPr>
              <a:t>我「三退</a:t>
            </a:r>
            <a:r>
              <a:rPr lang="zh-TW" altLang="en-US" dirty="0" smtClean="0">
                <a:latin typeface="微軟正黑體" panose="020B0604030504040204" pitchFamily="34" charset="-120"/>
                <a:ea typeface="微軟正黑體" panose="020B0604030504040204" pitchFamily="34" charset="-120"/>
              </a:rPr>
              <a:t>」保</a:t>
            </a:r>
            <a:r>
              <a:rPr lang="zh-TW" altLang="en-US" dirty="0">
                <a:latin typeface="微軟正黑體" panose="020B0604030504040204" pitchFamily="34" charset="-120"/>
                <a:ea typeface="微軟正黑體" panose="020B0604030504040204" pitchFamily="34" charset="-120"/>
              </a:rPr>
              <a:t>平安；還告訴我要經常誠心敬念「法輪大法好、真善忍好」，身體會越來越好</a:t>
            </a:r>
            <a:r>
              <a:rPr lang="zh-TW" altLang="en-US" dirty="0" smtClean="0">
                <a:latin typeface="微軟正黑體" panose="020B0604030504040204" pitchFamily="34" charset="-120"/>
                <a:ea typeface="微軟正黑體" panose="020B0604030504040204" pitchFamily="34" charset="-120"/>
              </a:rPr>
              <a:t>。她</a:t>
            </a:r>
            <a:r>
              <a:rPr lang="zh-TW" altLang="en-US" dirty="0">
                <a:latin typeface="微軟正黑體" panose="020B0604030504040204" pitchFamily="34" charset="-120"/>
                <a:ea typeface="微軟正黑體" panose="020B0604030504040204" pitchFamily="34" charset="-120"/>
              </a:rPr>
              <a:t>說我跟法輪功有緣，說還有</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轉法輪</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，問我看不看？我說看。她送給我一本</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轉法輪</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寶書</a:t>
            </a:r>
            <a:r>
              <a:rPr lang="zh-TW" altLang="en-US" dirty="0" smtClean="0">
                <a:latin typeface="微軟正黑體" panose="020B0604030504040204" pitchFamily="34" charset="-120"/>
                <a:ea typeface="微軟正黑體" panose="020B0604030504040204" pitchFamily="34" charset="-120"/>
              </a:rPr>
              <a:t>。我</a:t>
            </a:r>
            <a:r>
              <a:rPr lang="zh-TW" altLang="en-US" dirty="0">
                <a:latin typeface="微軟正黑體" panose="020B0604030504040204" pitchFamily="34" charset="-120"/>
                <a:ea typeface="微軟正黑體" panose="020B0604030504040204" pitchFamily="34" charset="-120"/>
              </a:rPr>
              <a:t>本沒念過書，也不認識字呀！翻開</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轉法輪</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看了一會兒，字會認了</a:t>
            </a:r>
            <a:r>
              <a:rPr lang="zh-TW" altLang="en-US" dirty="0" smtClean="0">
                <a:latin typeface="微軟正黑體" panose="020B0604030504040204" pitchFamily="34" charset="-120"/>
                <a:ea typeface="微軟正黑體" panose="020B0604030504040204" pitchFamily="34" charset="-120"/>
              </a:rPr>
              <a:t>，我</a:t>
            </a:r>
            <a:r>
              <a:rPr lang="zh-TW" altLang="en-US" dirty="0">
                <a:latin typeface="微軟正黑體" panose="020B0604030504040204" pitchFamily="34" charset="-120"/>
                <a:ea typeface="微軟正黑體" panose="020B0604030504040204" pitchFamily="34" charset="-120"/>
              </a:rPr>
              <a:t>自己都覺的好神奇。不知不覺中，我感到身體不難受</a:t>
            </a:r>
            <a:r>
              <a:rPr lang="zh-TW" altLang="en-US" dirty="0" smtClean="0">
                <a:latin typeface="微軟正黑體" panose="020B0604030504040204" pitchFamily="34" charset="-120"/>
                <a:ea typeface="微軟正黑體" panose="020B0604030504040204" pitchFamily="34" charset="-120"/>
              </a:rPr>
              <a:t>了。</a:t>
            </a:r>
            <a:endParaRPr lang="zh-TW" altLang="en-US" dirty="0">
              <a:latin typeface="微軟正黑體" panose="020B0604030504040204" pitchFamily="34" charset="-120"/>
              <a:ea typeface="微軟正黑體" panose="020B0604030504040204" pitchFamily="34" charset="-120"/>
            </a:endParaRPr>
          </a:p>
          <a:p>
            <a:pPr fontAlgn="base"/>
            <a:r>
              <a:rPr lang="zh-TW" altLang="en-US" dirty="0">
                <a:latin typeface="微軟正黑體" panose="020B0604030504040204" pitchFamily="34" charset="-120"/>
                <a:ea typeface="微軟正黑體" panose="020B0604030504040204" pitchFamily="34" charset="-120"/>
              </a:rPr>
              <a:t>後來，我到哈爾濱權威醫院對身體做了一次全面徹底的檢查，做</a:t>
            </a:r>
            <a:r>
              <a:rPr lang="en-US" altLang="zh-TW" dirty="0">
                <a:latin typeface="微軟正黑體" panose="020B0604030504040204" pitchFamily="34" charset="-120"/>
                <a:ea typeface="微軟正黑體" panose="020B0604030504040204" pitchFamily="34" charset="-120"/>
              </a:rPr>
              <a:t>B</a:t>
            </a:r>
            <a:r>
              <a:rPr lang="zh-TW" altLang="en-US" dirty="0">
                <a:latin typeface="微軟正黑體" panose="020B0604030504040204" pitchFamily="34" charset="-120"/>
                <a:ea typeface="微軟正黑體" panose="020B0604030504040204" pitchFamily="34" charset="-120"/>
              </a:rPr>
              <a:t>超、拍</a:t>
            </a:r>
            <a:r>
              <a:rPr lang="en-US" altLang="zh-TW" dirty="0">
                <a:latin typeface="微軟正黑體" panose="020B0604030504040204" pitchFamily="34" charset="-120"/>
                <a:ea typeface="微軟正黑體" panose="020B0604030504040204" pitchFamily="34" charset="-120"/>
              </a:rPr>
              <a:t>X</a:t>
            </a:r>
            <a:r>
              <a:rPr lang="zh-TW" altLang="en-US" dirty="0">
                <a:latin typeface="微軟正黑體" panose="020B0604030504040204" pitchFamily="34" charset="-120"/>
                <a:ea typeface="微軟正黑體" panose="020B0604030504040204" pitchFamily="34" charset="-120"/>
              </a:rPr>
              <a:t>光片等，結果發現，三種癌症加腸炎都消失了、沒了，身體好了，手術也不用做了。大夫都覺的不可思議</a:t>
            </a:r>
            <a:r>
              <a:rPr lang="zh-TW" altLang="en-US" dirty="0" smtClean="0">
                <a:latin typeface="微軟正黑體" panose="020B0604030504040204" pitchFamily="34" charset="-120"/>
                <a:ea typeface="微軟正黑體" panose="020B0604030504040204" pitchFamily="34" charset="-120"/>
              </a:rPr>
              <a:t>。感謝</a:t>
            </a:r>
            <a:r>
              <a:rPr lang="zh-TW" altLang="en-US" dirty="0">
                <a:solidFill>
                  <a:srgbClr val="0070C0"/>
                </a:solidFill>
                <a:latin typeface="微軟正黑體" panose="020B0604030504040204" pitchFamily="34" charset="-120"/>
                <a:ea typeface="微軟正黑體" panose="020B0604030504040204" pitchFamily="34" charset="-120"/>
              </a:rPr>
              <a:t>李洪志大師也管我這個還沒煉法輪功的人哪！謝謝李大師</a:t>
            </a:r>
            <a:r>
              <a:rPr lang="zh-TW" altLang="en-US" dirty="0" smtClean="0">
                <a:solidFill>
                  <a:srgbClr val="0070C0"/>
                </a:solidFill>
                <a:latin typeface="微軟正黑體" panose="020B0604030504040204" pitchFamily="34" charset="-120"/>
                <a:ea typeface="微軟正黑體" panose="020B0604030504040204" pitchFamily="34" charset="-120"/>
              </a:rPr>
              <a:t>！</a:t>
            </a:r>
            <a:endParaRPr lang="zh-TW" altLang="en-US"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42069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699778" cy="646331"/>
          </a:xfrm>
          <a:prstGeom prst="rect">
            <a:avLst/>
          </a:prstGeom>
          <a:noFill/>
        </p:spPr>
        <p:txBody>
          <a:bodyPr wrap="none" rtlCol="0">
            <a:spAutoFit/>
          </a:bodyPr>
          <a:lstStyle/>
          <a:p>
            <a:pPr fontAlgn="base"/>
            <a:r>
              <a:rPr lang="en-US" altLang="zh-TW" sz="3600" b="1" dirty="0" smtClean="0">
                <a:latin typeface="微軟正黑體" panose="020B0604030504040204" pitchFamily="34" charset="-120"/>
                <a:ea typeface="微軟正黑體" panose="020B0604030504040204" pitchFamily="34" charset="-120"/>
              </a:rPr>
              <a:t>10.</a:t>
            </a:r>
            <a:r>
              <a:rPr lang="zh-TW" altLang="en-US" sz="3600" b="1" dirty="0" smtClean="0">
                <a:latin typeface="微軟正黑體" panose="020B0604030504040204" pitchFamily="34" charset="-120"/>
                <a:ea typeface="微軟正黑體" panose="020B0604030504040204" pitchFamily="34" charset="-120"/>
              </a:rPr>
              <a:t>参与办法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4893647"/>
          </a:xfrm>
          <a:prstGeom prst="rect">
            <a:avLst/>
          </a:prstGeom>
        </p:spPr>
        <p:txBody>
          <a:bodyPr wrap="square">
            <a:spAutoFit/>
          </a:bodyPr>
          <a:lstStyle/>
          <a:p>
            <a:r>
              <a:rPr lang="zh-CN" altLang="en-US" sz="2000" b="1" dirty="0" smtClean="0">
                <a:solidFill>
                  <a:srgbClr val="0070C0"/>
                </a:solidFill>
                <a:latin typeface="Microsoft JhengHei" charset="-120"/>
                <a:ea typeface="Microsoft JhengHei" charset="-120"/>
                <a:cs typeface="Microsoft JhengHei" charset="-120"/>
              </a:rPr>
              <a:t>案情说明：</a:t>
            </a:r>
          </a:p>
          <a:p>
            <a:r>
              <a:rPr lang="en-US" altLang="zh-CN" sz="2000" b="1" dirty="0" smtClean="0">
                <a:latin typeface="Microsoft JhengHei" charset="-120"/>
                <a:ea typeface="Microsoft JhengHei" charset="-120"/>
                <a:cs typeface="Microsoft JhengHei" charset="-120"/>
              </a:rPr>
              <a:t>3</a:t>
            </a:r>
            <a:r>
              <a:rPr lang="zh-CN" altLang="en-US" sz="2000" b="1" dirty="0" smtClean="0">
                <a:latin typeface="Microsoft JhengHei" charset="-120"/>
                <a:ea typeface="Microsoft JhengHei" charset="-120"/>
                <a:cs typeface="Microsoft JhengHei" charset="-120"/>
              </a:rPr>
              <a:t>月</a:t>
            </a:r>
            <a:r>
              <a:rPr lang="en-US" altLang="zh-CN" sz="2000" b="1" dirty="0" smtClean="0">
                <a:latin typeface="Microsoft JhengHei" charset="-120"/>
                <a:ea typeface="Microsoft JhengHei" charset="-120"/>
                <a:cs typeface="Microsoft JhengHei" charset="-120"/>
              </a:rPr>
              <a:t>12</a:t>
            </a:r>
            <a:r>
              <a:rPr lang="zh-CN" altLang="en-US" sz="2000" b="1" dirty="0" smtClean="0">
                <a:latin typeface="Microsoft JhengHei" charset="-120"/>
                <a:ea typeface="Microsoft JhengHei" charset="-120"/>
                <a:cs typeface="Microsoft JhengHei" charset="-120"/>
              </a:rPr>
              <a:t>日开始拨</a:t>
            </a:r>
            <a:r>
              <a:rPr lang="zh-TW" altLang="en-US" sz="2000" b="1" dirty="0" smtClean="0">
                <a:solidFill>
                  <a:srgbClr val="C00000"/>
                </a:solidFill>
                <a:latin typeface="Microsoft JhengHei" charset="-120"/>
                <a:ea typeface="Microsoft JhengHei" charset="-120"/>
                <a:cs typeface="Microsoft JhengHei" charset="-120"/>
              </a:rPr>
              <a:t>黑龙江省</a:t>
            </a:r>
            <a:r>
              <a:rPr lang="zh-CN" altLang="en-US" sz="2000" b="1" dirty="0" smtClean="0">
                <a:latin typeface="Microsoft JhengHei" charset="-120"/>
                <a:ea typeface="Microsoft JhengHei" charset="-120"/>
                <a:cs typeface="Microsoft JhengHei" charset="-120"/>
              </a:rPr>
              <a:t>专案</a:t>
            </a:r>
            <a:endParaRPr lang="zh-CN" altLang="en-US" sz="2000" b="1" dirty="0">
              <a:latin typeface="Microsoft JhengHei" charset="-120"/>
              <a:ea typeface="Microsoft JhengHei" charset="-120"/>
              <a:cs typeface="Microsoft JhengHei" charset="-120"/>
            </a:endParaRPr>
          </a:p>
          <a:p>
            <a:endParaRPr lang="en-US" altLang="zh-TW" sz="2000" b="1" dirty="0">
              <a:solidFill>
                <a:srgbClr val="0070C0"/>
              </a:solidFill>
              <a:latin typeface="Microsoft JhengHei" charset="-120"/>
              <a:ea typeface="Microsoft JhengHei" charset="-120"/>
              <a:cs typeface="Microsoft JhengHei" charset="-120"/>
            </a:endParaRPr>
          </a:p>
          <a:p>
            <a:r>
              <a:rPr lang="en-US" altLang="zh-TW" sz="2000" dirty="0" smtClean="0">
                <a:latin typeface="微軟正黑體" panose="020B0604030504040204" pitchFamily="34" charset="-120"/>
                <a:ea typeface="微軟正黑體" panose="020B0604030504040204" pitchFamily="34" charset="-120"/>
                <a:cs typeface="Microsoft JhengHei" charset="-120"/>
              </a:rPr>
              <a:t>1. </a:t>
            </a:r>
            <a:r>
              <a:rPr lang="zh-TW" altLang="zh-TW" sz="2000" kern="100" dirty="0" smtClean="0">
                <a:latin typeface="微軟正黑體" panose="020B0604030504040204" pitchFamily="34" charset="-120"/>
                <a:ea typeface="微軟正黑體" panose="020B0604030504040204" pitchFamily="34" charset="-120"/>
                <a:cs typeface="Microsoft JhengHei" charset="-120"/>
              </a:rPr>
              <a:t>黑龙江鸡西市恒山区柳毛乡姜亚滨被柳毛石墨矿派出所</a:t>
            </a:r>
            <a:r>
              <a:rPr lang="zh-TW" altLang="zh-TW" sz="2000" b="1" kern="100" dirty="0" smtClean="0">
                <a:solidFill>
                  <a:srgbClr val="FF0000"/>
                </a:solidFill>
                <a:latin typeface="微軟正黑體" panose="020B0604030504040204" pitchFamily="34" charset="-120"/>
                <a:ea typeface="微軟正黑體" panose="020B0604030504040204" pitchFamily="34" charset="-120"/>
                <a:cs typeface="Microsoft JhengHei" charset="-120"/>
              </a:rPr>
              <a:t>绑架</a:t>
            </a:r>
            <a:endParaRPr lang="zh-TW" altLang="zh-TW" sz="2000" b="1" kern="100" dirty="0">
              <a:solidFill>
                <a:srgbClr val="FF0000"/>
              </a:solidFill>
              <a:latin typeface="微軟正黑體" panose="020B0604030504040204" pitchFamily="34" charset="-120"/>
              <a:ea typeface="微軟正黑體" panose="020B0604030504040204" pitchFamily="34" charset="-120"/>
              <a:cs typeface="Microsoft JhengHei" charset="-120"/>
            </a:endParaRPr>
          </a:p>
          <a:p>
            <a:r>
              <a:rPr lang="en-US" altLang="zh-TW" sz="2000" dirty="0" smtClean="0">
                <a:latin typeface="微軟正黑體" panose="020B0604030504040204" pitchFamily="34" charset="-120"/>
                <a:ea typeface="微軟正黑體" panose="020B0604030504040204" pitchFamily="34" charset="-120"/>
                <a:cs typeface="Microsoft JhengHei" charset="-120"/>
              </a:rPr>
              <a:t>2. </a:t>
            </a:r>
            <a:r>
              <a:rPr lang="zh-TW" altLang="zh-TW" sz="2000" kern="100" dirty="0" smtClean="0">
                <a:latin typeface="微軟正黑體" panose="020B0604030504040204" pitchFamily="34" charset="-120"/>
                <a:ea typeface="微軟正黑體" panose="020B0604030504040204" pitchFamily="34" charset="-120"/>
                <a:cs typeface="Microsoft JhengHei" charset="-120"/>
              </a:rPr>
              <a:t>黑龙江省鸡西市虎林市东方红林业局，编写了</a:t>
            </a:r>
            <a:r>
              <a:rPr lang="zh-TW" altLang="zh-TW" sz="2000" b="1" kern="100" dirty="0" smtClean="0">
                <a:solidFill>
                  <a:srgbClr val="FF0000"/>
                </a:solidFill>
                <a:latin typeface="微軟正黑體" panose="020B0604030504040204" pitchFamily="34" charset="-120"/>
                <a:ea typeface="微軟正黑體" panose="020B0604030504040204" pitchFamily="34" charset="-120"/>
                <a:cs typeface="Microsoft JhengHei" charset="-120"/>
              </a:rPr>
              <a:t>污蔑</a:t>
            </a:r>
            <a:r>
              <a:rPr lang="zh-TW" altLang="zh-TW" sz="2000" kern="100" dirty="0" smtClean="0">
                <a:latin typeface="微軟正黑體" panose="020B0604030504040204" pitchFamily="34" charset="-120"/>
                <a:ea typeface="微軟正黑體" panose="020B0604030504040204" pitchFamily="34" charset="-120"/>
                <a:cs typeface="Microsoft JhengHei" charset="-120"/>
              </a:rPr>
              <a:t>大法的“宣传手册”</a:t>
            </a:r>
            <a:endParaRPr lang="en-US" altLang="zh-TW" sz="2000" kern="100" dirty="0" smtClean="0">
              <a:latin typeface="微軟正黑體" panose="020B0604030504040204" pitchFamily="34" charset="-120"/>
              <a:ea typeface="微軟正黑體" panose="020B0604030504040204" pitchFamily="34" charset="-120"/>
              <a:cs typeface="Microsoft JhengHei" charset="-120"/>
            </a:endParaRPr>
          </a:p>
          <a:p>
            <a:r>
              <a:rPr lang="en-US" altLang="zh-TW" sz="2000" kern="100" dirty="0" smtClean="0">
                <a:latin typeface="微軟正黑體" panose="020B0604030504040204" pitchFamily="34" charset="-120"/>
                <a:ea typeface="微軟正黑體" panose="020B0604030504040204" pitchFamily="34" charset="-120"/>
                <a:cs typeface="Microsoft JhengHei" charset="-120"/>
              </a:rPr>
              <a:t>3. </a:t>
            </a:r>
            <a:r>
              <a:rPr lang="zh-TW" altLang="zh-TW" sz="2000" dirty="0" smtClean="0">
                <a:latin typeface="微軟正黑體" panose="020B0604030504040204" pitchFamily="34" charset="-120"/>
                <a:ea typeface="微軟正黑體" panose="020B0604030504040204" pitchFamily="34" charset="-120"/>
              </a:rPr>
              <a:t>黑龙江省齐齐哈尔政法委通知各学校，要求学生</a:t>
            </a:r>
            <a:r>
              <a:rPr lang="zh-TW" altLang="zh-TW" sz="2000" b="1" dirty="0" smtClean="0">
                <a:solidFill>
                  <a:srgbClr val="FF0000"/>
                </a:solidFill>
                <a:latin typeface="微軟正黑體" panose="020B0604030504040204" pitchFamily="34" charset="-120"/>
                <a:ea typeface="微軟正黑體" panose="020B0604030504040204" pitchFamily="34" charset="-120"/>
              </a:rPr>
              <a:t>签承诺卡 </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r>
              <a:rPr lang="en-US" altLang="zh-TW" sz="2000" kern="100" dirty="0" smtClean="0">
                <a:latin typeface="微軟正黑體" panose="020B0604030504040204" pitchFamily="34" charset="-120"/>
                <a:ea typeface="微軟正黑體" panose="020B0604030504040204" pitchFamily="34" charset="-120"/>
                <a:cs typeface="Microsoft JhengHei" charset="-120"/>
              </a:rPr>
              <a:t>4.</a:t>
            </a:r>
            <a:r>
              <a:rPr lang="zh-TW" altLang="zh-TW" sz="2000" dirty="0" smtClean="0">
                <a:latin typeface="微軟正黑體" panose="020B0604030504040204" pitchFamily="34" charset="-120"/>
                <a:ea typeface="微軟正黑體" panose="020B0604030504040204" pitchFamily="34" charset="-120"/>
              </a:rPr>
              <a:t>黑龙江省牡丹江市小学</a:t>
            </a:r>
            <a:r>
              <a:rPr lang="zh-TW" altLang="en-US" sz="2000" dirty="0" smtClean="0">
                <a:latin typeface="微軟正黑體" panose="020B0604030504040204" pitchFamily="34" charset="-120"/>
                <a:ea typeface="微軟正黑體" panose="020B0604030504040204" pitchFamily="34" charset="-120"/>
              </a:rPr>
              <a:t>有</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zh-TW" sz="2000" b="1" dirty="0">
                <a:solidFill>
                  <a:srgbClr val="FF0000"/>
                </a:solidFill>
                <a:latin typeface="微軟正黑體" panose="020B0604030504040204" pitchFamily="34" charset="-120"/>
                <a:ea typeface="微軟正黑體" panose="020B0604030504040204" pitchFamily="34" charset="-120"/>
              </a:rPr>
              <a:t>反</a:t>
            </a:r>
            <a:r>
              <a:rPr lang="en-US" altLang="zh-TW" sz="2000" b="1" dirty="0" smtClean="0">
                <a:solidFill>
                  <a:srgbClr val="FF0000"/>
                </a:solidFill>
                <a:latin typeface="微軟正黑體" panose="020B0604030504040204" pitchFamily="34" charset="-120"/>
                <a:ea typeface="微軟正黑體" panose="020B0604030504040204" pitchFamily="34" charset="-120"/>
              </a:rPr>
              <a:t>X</a:t>
            </a:r>
            <a:r>
              <a:rPr lang="zh-TW" altLang="zh-TW" sz="2000" b="1" dirty="0" smtClean="0">
                <a:solidFill>
                  <a:srgbClr val="FF0000"/>
                </a:solidFill>
                <a:latin typeface="微軟正黑體" panose="020B0604030504040204" pitchFamily="34" charset="-120"/>
                <a:ea typeface="微軟正黑體" panose="020B0604030504040204" pitchFamily="34" charset="-120"/>
              </a:rPr>
              <a:t>教征签活动</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r>
              <a:rPr lang="zh-TW" altLang="zh-TW" sz="2000" b="1" dirty="0" smtClean="0">
                <a:solidFill>
                  <a:srgbClr val="FF0000"/>
                </a:solidFill>
                <a:latin typeface="微軟正黑體" panose="020B0604030504040204" pitchFamily="34" charset="-120"/>
                <a:ea typeface="微軟正黑體" panose="020B0604030504040204" pitchFamily="34" charset="-120"/>
              </a:rPr>
              <a:t> </a:t>
            </a:r>
            <a:r>
              <a:rPr lang="zh-TW"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发送</a:t>
            </a:r>
            <a:r>
              <a:rPr lang="en-US"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反</a:t>
            </a:r>
            <a:r>
              <a:rPr lang="en-US" altLang="zh-TW" sz="2000" dirty="0" smtClean="0">
                <a:latin typeface="微軟正黑體" panose="020B0604030504040204" pitchFamily="34" charset="-120"/>
                <a:ea typeface="微軟正黑體" panose="020B0604030504040204" pitchFamily="34" charset="-120"/>
              </a:rPr>
              <a:t>X</a:t>
            </a:r>
            <a:r>
              <a:rPr lang="zh-TW" altLang="zh-TW" sz="2000" dirty="0" smtClean="0">
                <a:latin typeface="微軟正黑體" panose="020B0604030504040204" pitchFamily="34" charset="-120"/>
                <a:ea typeface="微軟正黑體" panose="020B0604030504040204" pitchFamily="34" charset="-120"/>
              </a:rPr>
              <a:t>教小册子</a:t>
            </a:r>
            <a:r>
              <a:rPr lang="en-US" altLang="zh-TW" sz="2000" dirty="0" smtClean="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a:t>
            </a:r>
            <a:endParaRPr lang="en-US" altLang="zh-TW" sz="2000" b="1" kern="100"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r>
              <a:rPr lang="en-US" altLang="zh-TW" sz="2000" kern="100" dirty="0" smtClean="0">
                <a:latin typeface="微軟正黑體" panose="020B0604030504040204" pitchFamily="34" charset="-120"/>
                <a:ea typeface="微軟正黑體" panose="020B0604030504040204" pitchFamily="34" charset="-120"/>
                <a:cs typeface="Microsoft JhengHei" charset="-120"/>
              </a:rPr>
              <a:t>5.</a:t>
            </a:r>
            <a:r>
              <a:rPr lang="zh-TW" altLang="zh-TW" sz="2000" dirty="0" smtClean="0">
                <a:latin typeface="微軟正黑體" panose="020B0604030504040204" pitchFamily="34" charset="-120"/>
                <a:ea typeface="微軟正黑體" panose="020B0604030504040204" pitchFamily="34" charset="-120"/>
              </a:rPr>
              <a:t>黑龙江省</a:t>
            </a:r>
            <a:r>
              <a:rPr lang="zh-TW" altLang="en-US" sz="2000" kern="100" dirty="0" smtClean="0">
                <a:latin typeface="Microsoft JhengHei" charset="-120"/>
                <a:ea typeface="Microsoft JhengHei" charset="-120"/>
                <a:cs typeface="Microsoft JhengHei" charset="-120"/>
              </a:rPr>
              <a:t>哈尔滨市</a:t>
            </a:r>
            <a:r>
              <a:rPr lang="zh-TW" altLang="zh-TW" sz="2000" dirty="0" smtClean="0">
                <a:latin typeface="微軟正黑體" panose="020B0604030504040204" pitchFamily="34" charset="-120"/>
                <a:ea typeface="微軟正黑體" panose="020B0604030504040204" pitchFamily="34" charset="-120"/>
              </a:rPr>
              <a:t>法轮功学员</a:t>
            </a:r>
            <a:r>
              <a:rPr lang="zh-TW" altLang="en-US" sz="2000" dirty="0" smtClean="0">
                <a:solidFill>
                  <a:srgbClr val="0070C0"/>
                </a:solidFill>
                <a:latin typeface="微軟正黑體" panose="020B0604030504040204" pitchFamily="34" charset="-120"/>
                <a:ea typeface="微軟正黑體" panose="020B0604030504040204" pitchFamily="34" charset="-120"/>
              </a:rPr>
              <a:t>蔡伟华</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solidFill>
                  <a:srgbClr val="0070C0"/>
                </a:solidFill>
                <a:latin typeface="微軟正黑體" panose="020B0604030504040204" pitchFamily="34" charset="-120"/>
                <a:ea typeface="微軟正黑體" panose="020B0604030504040204" pitchFamily="34" charset="-120"/>
              </a:rPr>
              <a:t>女</a:t>
            </a:r>
            <a:r>
              <a:rPr lang="en-US" altLang="zh-TW"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遭</a:t>
            </a:r>
            <a:r>
              <a:rPr lang="zh-TW" altLang="en-US" sz="2000" b="1" dirty="0" smtClean="0">
                <a:solidFill>
                  <a:srgbClr val="FF0000"/>
                </a:solidFill>
                <a:latin typeface="微軟正黑體" panose="020B0604030504040204" pitchFamily="34" charset="-120"/>
                <a:ea typeface="微軟正黑體" panose="020B0604030504040204" pitchFamily="34" charset="-120"/>
              </a:rPr>
              <a:t>绑架</a:t>
            </a:r>
            <a:r>
              <a:rPr lang="zh-TW" altLang="en-US" sz="2000" dirty="0" smtClean="0">
                <a:latin typeface="微軟正黑體" panose="020B0604030504040204" pitchFamily="34" charset="-120"/>
                <a:ea typeface="微軟正黑體" panose="020B0604030504040204" pitchFamily="34" charset="-120"/>
              </a:rPr>
              <a:t>，被关在</a:t>
            </a:r>
            <a:r>
              <a:rPr lang="zh-TW" altLang="zh-TW" sz="2000" dirty="0" smtClean="0">
                <a:latin typeface="微軟正黑體" panose="020B0604030504040204" pitchFamily="34" charset="-120"/>
                <a:ea typeface="微軟正黑體" panose="020B0604030504040204" pitchFamily="34" charset="-120"/>
              </a:rPr>
              <a:t>哈尔滨市第二</a:t>
            </a:r>
            <a:r>
              <a:rPr lang="zh-TW" altLang="zh-TW" sz="2000" dirty="0">
                <a:latin typeface="微軟正黑體" panose="020B0604030504040204" pitchFamily="34" charset="-120"/>
                <a:ea typeface="微軟正黑體" panose="020B0604030504040204" pitchFamily="34" charset="-120"/>
              </a:rPr>
              <a:t>看守所</a:t>
            </a:r>
            <a:endParaRPr lang="zh-TW" altLang="zh-TW" sz="2000" b="1" kern="100" dirty="0">
              <a:latin typeface="微軟正黑體" panose="020B0604030504040204" pitchFamily="34" charset="-120"/>
              <a:ea typeface="微軟正黑體" panose="020B0604030504040204" pitchFamily="34" charset="-120"/>
              <a:cs typeface="Microsoft JhengHei" charset="-120"/>
            </a:endParaRPr>
          </a:p>
          <a:p>
            <a:endParaRPr lang="zh-TW" altLang="en-US" sz="2000" dirty="0">
              <a:latin typeface="Microsoft JhengHei" charset="-120"/>
              <a:ea typeface="Microsoft JhengHei" charset="-120"/>
              <a:cs typeface="Microsoft JhengHei" charset="-120"/>
            </a:endParaRPr>
          </a:p>
          <a:p>
            <a:endParaRPr lang="en-US" altLang="zh-TW" sz="2000" b="1" dirty="0">
              <a:solidFill>
                <a:srgbClr val="0070C0"/>
              </a:solidFill>
              <a:latin typeface="Microsoft JhengHei" charset="-120"/>
              <a:ea typeface="Microsoft JhengHei" charset="-120"/>
              <a:cs typeface="Microsoft JhengHei" charset="-120"/>
            </a:endParaRPr>
          </a:p>
          <a:p>
            <a:r>
              <a:rPr lang="zh-TW" altLang="en-US" sz="2000" b="1" dirty="0" smtClean="0">
                <a:solidFill>
                  <a:srgbClr val="0070C0"/>
                </a:solidFill>
                <a:latin typeface="Microsoft JhengHei" charset="-120"/>
                <a:ea typeface="Microsoft JhengHei" charset="-120"/>
                <a:cs typeface="Microsoft JhengHei" charset="-120"/>
              </a:rPr>
              <a:t>重点案例说明：</a:t>
            </a:r>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a:t>
            </a:r>
            <a:r>
              <a:rPr lang="en-US" altLang="zh-TW" dirty="0" smtClean="0">
                <a:latin typeface="Microsoft JhengHei" charset="-120"/>
                <a:ea typeface="Microsoft JhengHei" charset="-120"/>
                <a:cs typeface="Microsoft JhengHei" charset="-120"/>
              </a:rPr>
              <a:t>3</a:t>
            </a:r>
            <a:r>
              <a:rPr lang="zh-TW" altLang="en-US" dirty="0" smtClean="0">
                <a:latin typeface="Microsoft JhengHei" charset="-120"/>
                <a:ea typeface="Microsoft JhengHei" charset="-120"/>
                <a:cs typeface="Microsoft JhengHei" charset="-120"/>
              </a:rPr>
              <a:t>月</a:t>
            </a:r>
            <a:r>
              <a:rPr lang="en-US" altLang="zh-TW" dirty="0" smtClean="0">
                <a:latin typeface="Microsoft JhengHei" charset="-120"/>
                <a:ea typeface="Microsoft JhengHei" charset="-120"/>
                <a:cs typeface="Microsoft JhengHei" charset="-120"/>
              </a:rPr>
              <a:t>12</a:t>
            </a:r>
            <a:r>
              <a:rPr lang="zh-TW" altLang="en-US" dirty="0" smtClean="0">
                <a:latin typeface="Microsoft JhengHei" charset="-120"/>
                <a:ea typeface="Microsoft JhengHei" charset="-120"/>
                <a:cs typeface="Microsoft JhengHei" charset="-120"/>
              </a:rPr>
              <a:t>日</a:t>
            </a:r>
            <a:r>
              <a:rPr lang="zh-TW" altLang="en-US" dirty="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星期一）拨打重点号码。</a:t>
            </a:r>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
            </a:r>
            <a:br>
              <a:rPr lang="zh-TW" altLang="en-US" dirty="0" smtClean="0">
                <a:latin typeface="Microsoft JhengHei" charset="-120"/>
                <a:ea typeface="Microsoft JhengHei" charset="-120"/>
                <a:cs typeface="Microsoft JhengHei" charset="-120"/>
              </a:rPr>
            </a:br>
            <a:r>
              <a:rPr lang="zh-TW" altLang="en-US" dirty="0" smtClean="0">
                <a:latin typeface="Microsoft JhengHei" charset="-120"/>
                <a:ea typeface="Microsoft JhengHei" charset="-120"/>
                <a:cs typeface="Microsoft JhengHei" charset="-120"/>
              </a:rPr>
              <a:t>上午时段</a:t>
            </a:r>
            <a:r>
              <a:rPr lang="en-US" altLang="zh-TW" dirty="0" smtClean="0">
                <a:latin typeface="Microsoft JhengHei" charset="-120"/>
                <a:ea typeface="Microsoft JhengHei" charset="-120"/>
                <a:cs typeface="Microsoft JhengHei" charset="-120"/>
              </a:rPr>
              <a:t>【</a:t>
            </a:r>
            <a:r>
              <a:rPr lang="en-US" altLang="zh-TW" dirty="0" smtClean="0">
                <a:latin typeface="Microsoft JhengHei" charset="-120"/>
                <a:ea typeface="Microsoft JhengHei" charset="-120"/>
                <a:cs typeface="Microsoft JhengHei" charset="-120"/>
              </a:rPr>
              <a:t>101RTC</a:t>
            </a:r>
            <a:r>
              <a:rPr lang="zh-TW" altLang="en-US" dirty="0" smtClean="0">
                <a:latin typeface="Microsoft JhengHei" charset="-120"/>
                <a:ea typeface="Microsoft JhengHei" charset="-120"/>
                <a:cs typeface="Microsoft JhengHei" charset="-120"/>
              </a:rPr>
              <a:t>第一直播室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有现场拨打解析。</a:t>
            </a:r>
            <a:endParaRPr lang="en-US" altLang="zh-TW" dirty="0" smtClean="0">
              <a:latin typeface="Microsoft JhengHei" charset="-120"/>
              <a:ea typeface="Microsoft JhengHei" charset="-120"/>
              <a:cs typeface="Microsoft JhengHei" charset="-120"/>
            </a:endParaRPr>
          </a:p>
          <a:p>
            <a:endParaRPr lang="en-US" altLang="zh-TW" dirty="0" smtClean="0">
              <a:latin typeface="Microsoft JhengHei" charset="-120"/>
              <a:ea typeface="Microsoft JhengHei" charset="-120"/>
              <a:cs typeface="Microsoft JhengHei" charset="-120"/>
            </a:endParaRPr>
          </a:p>
          <a:p>
            <a:r>
              <a:rPr lang="zh-TW" altLang="en-US" dirty="0" smtClean="0">
                <a:latin typeface="Microsoft JhengHei" charset="-120"/>
                <a:ea typeface="Microsoft JhengHei" charset="-120"/>
                <a:cs typeface="Microsoft JhengHei" charset="-120"/>
              </a:rPr>
              <a:t>其它时间</a:t>
            </a:r>
            <a:r>
              <a:rPr lang="en-US" altLang="zh-TW" dirty="0" smtClean="0">
                <a:latin typeface="Microsoft JhengHei" charset="-120"/>
                <a:ea typeface="Microsoft JhengHei" charset="-120"/>
                <a:cs typeface="Microsoft JhengHei" charset="-120"/>
              </a:rPr>
              <a:t>【104RTC</a:t>
            </a:r>
            <a:r>
              <a:rPr lang="zh-TW" altLang="en-US" dirty="0" smtClean="0">
                <a:latin typeface="Microsoft JhengHei" charset="-120"/>
                <a:ea typeface="Microsoft JhengHei" charset="-120"/>
                <a:cs typeface="Microsoft JhengHei" charset="-120"/>
              </a:rPr>
              <a:t>重点讲真相直播室</a:t>
            </a:r>
            <a:r>
              <a:rPr lang="en-US" altLang="zh-TW" dirty="0" smtClean="0">
                <a:latin typeface="Microsoft JhengHei" charset="-120"/>
                <a:ea typeface="Microsoft JhengHei" charset="-120"/>
                <a:cs typeface="Microsoft JhengHei" charset="-120"/>
              </a:rPr>
              <a:t>】</a:t>
            </a:r>
            <a:r>
              <a:rPr lang="zh-TW" altLang="en-US" dirty="0" smtClean="0">
                <a:latin typeface="Microsoft JhengHei" charset="-120"/>
                <a:ea typeface="Microsoft JhengHei" charset="-120"/>
                <a:cs typeface="Microsoft JhengHei" charset="-120"/>
              </a:rPr>
              <a:t>每天都有同修值班，互相切磋</a:t>
            </a:r>
            <a:r>
              <a:rPr lang="zh-TW" altLang="en-US" dirty="0" smtClean="0">
                <a:latin typeface="Microsoft JhengHei" charset="-120"/>
                <a:ea typeface="Microsoft JhengHei" charset="-120"/>
                <a:cs typeface="Microsoft JhengHei" charset="-120"/>
              </a:rPr>
              <a:t>共同</a:t>
            </a:r>
            <a:r>
              <a:rPr lang="zh-TW" altLang="en-US" sz="2000" dirty="0" smtClean="0">
                <a:latin typeface="Microsoft JhengHei" charset="-120"/>
                <a:ea typeface="Microsoft JhengHei" charset="-120"/>
                <a:cs typeface="Microsoft JhengHei" charset="-120"/>
              </a:rPr>
              <a:t>拨打。</a:t>
            </a:r>
            <a:endParaRPr lang="en-US" altLang="zh-TW" sz="2000" dirty="0" smtClean="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4054456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smtClean="0">
                <a:solidFill>
                  <a:srgbClr val="0070C0"/>
                </a:solidFill>
                <a:latin typeface="微軟正黑體" panose="020B0604030504040204" pitchFamily="34" charset="-120"/>
                <a:ea typeface="微軟正黑體" panose="020B0604030504040204" pitchFamily="34" charset="-120"/>
              </a:rPr>
              <a:t>您可根据自己的情况选择领取以下号码参与重点案例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当地民众：</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55</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当地的</a:t>
            </a:r>
            <a:r>
              <a:rPr lang="en-US" altLang="zh-TW" smtClean="0">
                <a:latin typeface="微軟正黑體" panose="020B0604030504040204" pitchFamily="34" charset="-120"/>
                <a:ea typeface="微軟正黑體" panose="020B0604030504040204" pitchFamily="34" charset="-120"/>
              </a:rPr>
              <a:t>RTC</a:t>
            </a:r>
            <a:r>
              <a:rPr lang="zh-TW" altLang="en-US" smtClean="0">
                <a:latin typeface="微軟正黑體" panose="020B0604030504040204" pitchFamily="34" charset="-120"/>
                <a:ea typeface="微軟正黑體" panose="020B0604030504040204" pitchFamily="34" charset="-120"/>
              </a:rPr>
              <a:t>号码（向当地民众揭露当地邪恶）回馈到</a:t>
            </a:r>
            <a:r>
              <a:rPr lang="en-US" altLang="zh-TW" smtClean="0">
                <a:latin typeface="微軟正黑體" panose="020B0604030504040204" pitchFamily="34" charset="-120"/>
                <a:ea typeface="微軟正黑體" panose="020B0604030504040204" pitchFamily="34" charset="-120"/>
              </a:rPr>
              <a:t>【1002-rtc</a:t>
            </a:r>
            <a:r>
              <a:rPr lang="zh-TW" altLang="en-US" smtClean="0">
                <a:latin typeface="微軟正黑體" panose="020B0604030504040204" pitchFamily="34" charset="-120"/>
                <a:ea typeface="微軟正黑體" panose="020B0604030504040204" pitchFamily="34" charset="-120"/>
              </a:rPr>
              <a:t>普通号码回馈平台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a:t>
            </a:r>
            <a:r>
              <a:rPr lang="zh-TW" altLang="en-US" sz="2000" b="1" smtClean="0">
                <a:solidFill>
                  <a:srgbClr val="7030A0"/>
                </a:solidFill>
                <a:latin typeface="微軟正黑體" panose="020B0604030504040204" pitchFamily="34" charset="-120"/>
                <a:ea typeface="微軟正黑體" panose="020B0604030504040204" pitchFamily="34" charset="-120"/>
              </a:rPr>
              <a:t>重点号码：</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a:latin typeface="微軟正黑體" panose="020B0604030504040204" pitchFamily="34" charset="-120"/>
                <a:ea typeface="微軟正黑體" panose="020B0604030504040204" pitchFamily="34" charset="-120"/>
              </a:rPr>
              <a:t>44-</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座机（白天拨打）请回馈到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45-</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手机（傍晚或晚间拨打）请回馈到</a:t>
            </a:r>
            <a:r>
              <a:rPr lang="en-US" altLang="zh-TW" smtClean="0">
                <a:latin typeface="微軟正黑體" panose="020B0604030504040204" pitchFamily="34" charset="-120"/>
                <a:ea typeface="微軟正黑體" panose="020B0604030504040204" pitchFamily="34" charset="-120"/>
              </a:rPr>
              <a:t>【1003-rtc</a:t>
            </a:r>
            <a:r>
              <a:rPr lang="zh-TW" altLang="en-US" smtClean="0">
                <a:latin typeface="微軟正黑體" panose="020B0604030504040204" pitchFamily="34" charset="-120"/>
                <a:ea typeface="微軟正黑體" panose="020B0604030504040204" pitchFamily="34" charset="-120"/>
              </a:rPr>
              <a:t>重点号码回馈平台</a:t>
            </a:r>
            <a:r>
              <a:rPr lang="en-US" altLang="zh-TW"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smtClean="0">
                <a:latin typeface="微軟正黑體" panose="020B0604030504040204" pitchFamily="34" charset="-120"/>
                <a:ea typeface="微軟正黑體" panose="020B0604030504040204" pitchFamily="34" charset="-120"/>
              </a:rPr>
              <a:t>46</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重要座机特别号码（请平时拨打重点的同修尽量先领</a:t>
            </a:r>
            <a:r>
              <a:rPr lang="en-US" altLang="zh-TW" smtClean="0">
                <a:latin typeface="微軟正黑體" panose="020B0604030504040204" pitchFamily="34" charset="-120"/>
                <a:ea typeface="微軟正黑體" panose="020B0604030504040204" pitchFamily="34" charset="-120"/>
              </a:rPr>
              <a:t>46</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en-US" altLang="zh-TW" smtClean="0">
                <a:latin typeface="微軟正黑體" panose="020B0604030504040204" pitchFamily="34" charset="-120"/>
                <a:ea typeface="微軟正黑體" panose="020B0604030504040204" pitchFamily="34" charset="-120"/>
              </a:rPr>
              <a:t>47-</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重要手机特别号码（请平时拨打重点的同修尽量先领</a:t>
            </a:r>
            <a:r>
              <a:rPr lang="en-US" altLang="zh-TW" smtClean="0">
                <a:latin typeface="微軟正黑體" panose="020B0604030504040204" pitchFamily="34" charset="-120"/>
                <a:ea typeface="微軟正黑體" panose="020B0604030504040204" pitchFamily="34" charset="-120"/>
              </a:rPr>
              <a:t>47</a:t>
            </a:r>
            <a:r>
              <a:rPr lang="zh-TW" altLang="en-US" smtClean="0">
                <a:latin typeface="微軟正黑體" panose="020B0604030504040204" pitchFamily="34" charset="-120"/>
                <a:ea typeface="微軟正黑體" panose="020B0604030504040204" pitchFamily="34" charset="-120"/>
              </a:rPr>
              <a:t>）请回馈到</a:t>
            </a:r>
            <a:r>
              <a:rPr lang="en-US" altLang="zh-TW" smtClean="0">
                <a:latin typeface="微軟正黑體" panose="020B0604030504040204" pitchFamily="34" charset="-120"/>
                <a:ea typeface="微軟正黑體" panose="020B0604030504040204" pitchFamily="34" charset="-120"/>
              </a:rPr>
              <a:t>【1005-</a:t>
            </a:r>
            <a:r>
              <a:rPr lang="zh-TW" altLang="en-US" smtClean="0">
                <a:latin typeface="微軟正黑體" panose="020B0604030504040204" pitchFamily="34" charset="-120"/>
                <a:ea typeface="微軟正黑體" panose="020B0604030504040204" pitchFamily="34" charset="-120"/>
              </a:rPr>
              <a:t>明慧紧急案例回馈平台</a:t>
            </a:r>
            <a:r>
              <a:rPr lang="en-US" altLang="zh-TW"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 重点案例核心号码：</a:t>
            </a:r>
            <a:r>
              <a:rPr lang="zh-TW" altLang="en-US"/>
              <a:t/>
            </a:r>
            <a:br>
              <a:rPr lang="zh-TW" altLang="en-US"/>
            </a:br>
            <a:r>
              <a:rPr lang="zh-TW" altLang="en-US" smtClean="0"/>
              <a:t>重点</a:t>
            </a:r>
            <a:r>
              <a:rPr lang="zh-TW" altLang="en-US" smtClean="0">
                <a:latin typeface="微軟正黑體" panose="020B0604030504040204" pitchFamily="34" charset="-120"/>
                <a:ea typeface="微軟正黑體" panose="020B0604030504040204" pitchFamily="34" charset="-120"/>
              </a:rPr>
              <a:t>案例核心号码的拨打，主要是在安信平台上领号。如有意愿参加核心号码拨打的同修请到</a:t>
            </a:r>
            <a:r>
              <a:rPr lang="en-US" altLang="zh-TW" smtClean="0">
                <a:latin typeface="微軟正黑體" panose="020B0604030504040204" pitchFamily="34" charset="-120"/>
                <a:ea typeface="微軟正黑體" panose="020B0604030504040204" pitchFamily="34" charset="-120"/>
              </a:rPr>
              <a:t>【104RTC</a:t>
            </a:r>
            <a:r>
              <a:rPr lang="zh-TW" altLang="en-US" smtClean="0">
                <a:latin typeface="微軟正黑體" panose="020B0604030504040204" pitchFamily="34" charset="-120"/>
                <a:ea typeface="微軟正黑體" panose="020B0604030504040204" pitchFamily="34" charset="-120"/>
              </a:rPr>
              <a:t>重点讲真相直播室</a:t>
            </a:r>
            <a:r>
              <a:rPr lang="en-US" altLang="zh-TW" smtClean="0">
                <a:latin typeface="微軟正黑體" panose="020B0604030504040204" pitchFamily="34" charset="-120"/>
                <a:ea typeface="微軟正黑體" panose="020B0604030504040204" pitchFamily="34" charset="-120"/>
              </a:rPr>
              <a:t>】</a:t>
            </a:r>
            <a:r>
              <a:rPr lang="zh-TW" altLang="en-US" smtClean="0">
                <a:latin typeface="微軟正黑體" panose="020B0604030504040204" pitchFamily="34" charset="-120"/>
                <a:ea typeface="微軟正黑體" panose="020B0604030504040204" pitchFamily="34" charset="-120"/>
              </a:rPr>
              <a:t>找当班负责同修，可让负责同修将您加入到领号平台。或请当班同修帮你领号，参与拨打。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smtClean="0">
                <a:solidFill>
                  <a:srgbClr val="7030A0"/>
                </a:solidFill>
                <a:latin typeface="微軟正黑體" panose="020B0604030504040204" pitchFamily="34" charset="-120"/>
                <a:ea typeface="微軟正黑體" panose="020B0604030504040204" pitchFamily="34" charset="-120"/>
              </a:rPr>
              <a:t>◎</a:t>
            </a:r>
            <a:r>
              <a:rPr lang="zh-TW" altLang="en-US" sz="2000" b="1" smtClean="0">
                <a:solidFill>
                  <a:srgbClr val="7030A0"/>
                </a:solidFill>
                <a:latin typeface="微軟正黑體" panose="020B0604030504040204" pitchFamily="34" charset="-120"/>
                <a:ea typeface="微軟正黑體" panose="020B0604030504040204" pitchFamily="34" charset="-120"/>
              </a:rPr>
              <a:t>周三联合专案（同一案情）：</a:t>
            </a:r>
            <a:r>
              <a:rPr lang="zh-TW" altLang="en-US" smtClean="0">
                <a:latin typeface="微軟正黑體" panose="020B0604030504040204" pitchFamily="34" charset="-120"/>
                <a:ea typeface="微軟正黑體" panose="020B0604030504040204" pitchFamily="34" charset="-120"/>
              </a:rPr>
              <a:t/>
            </a:r>
            <a:br>
              <a:rPr lang="zh-TW" altLang="en-US" smtClean="0">
                <a:latin typeface="微軟正黑體" panose="020B0604030504040204" pitchFamily="34" charset="-120"/>
                <a:ea typeface="微軟正黑體" panose="020B0604030504040204" pitchFamily="34" charset="-120"/>
              </a:rPr>
            </a:br>
            <a:r>
              <a:rPr lang="zh-TW" altLang="en-US" smtClean="0">
                <a:latin typeface="微軟正黑體" panose="020B0604030504040204" pitchFamily="34" charset="-120"/>
                <a:ea typeface="微軟正黑體" panose="020B0604030504040204" pitchFamily="34" charset="-120"/>
              </a:rPr>
              <a:t>联合专案当天，听了真相的号码会自动上传到</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号键领号平台。在</a:t>
            </a:r>
            <a:r>
              <a:rPr lang="en-US" altLang="zh-TW" smtClean="0">
                <a:latin typeface="微軟正黑體" panose="020B0604030504040204" pitchFamily="34" charset="-120"/>
                <a:ea typeface="微軟正黑體" panose="020B0604030504040204" pitchFamily="34" charset="-120"/>
              </a:rPr>
              <a:t>8</a:t>
            </a:r>
            <a:r>
              <a:rPr lang="zh-TW" altLang="en-US" smtClean="0">
                <a:latin typeface="微軟正黑體" panose="020B0604030504040204" pitchFamily="34" charset="-120"/>
                <a:ea typeface="微軟正黑體" panose="020B0604030504040204" pitchFamily="34" charset="-120"/>
              </a:rPr>
              <a:t>号键领号平台里的同修可自由领号参与拨打。请大家共同参与！</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420856" cy="584775"/>
          </a:xfrm>
          <a:prstGeom prst="rect">
            <a:avLst/>
          </a:prstGeom>
        </p:spPr>
        <p:txBody>
          <a:bodyPr wrap="none">
            <a:spAutoFit/>
          </a:bodyPr>
          <a:lstStyle/>
          <a:p>
            <a:pPr fontAlgn="base"/>
            <a:r>
              <a:rPr lang="en-US" altLang="zh-TW" sz="3200" b="1" dirty="0" smtClean="0">
                <a:latin typeface="微軟正黑體" panose="020B0604030504040204" pitchFamily="34" charset="-120"/>
                <a:ea typeface="微軟正黑體" panose="020B0604030504040204" pitchFamily="34" charset="-120"/>
              </a:rPr>
              <a:t>11</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如何参与</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68394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821" t="14819" r="52356" b="7266"/>
          <a:stretch/>
        </p:blipFill>
        <p:spPr bwMode="auto">
          <a:xfrm>
            <a:off x="1940993" y="1"/>
            <a:ext cx="4847381" cy="6843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94122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14398" y="-13454"/>
            <a:ext cx="9158398" cy="617949"/>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30" y="8441"/>
            <a:ext cx="1511300" cy="689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表格 1"/>
          <p:cNvGraphicFramePr>
            <a:graphicFrameLocks noGrp="1"/>
          </p:cNvGraphicFramePr>
          <p:nvPr>
            <p:extLst>
              <p:ext uri="{D42A27DB-BD31-4B8C-83A1-F6EECF244321}">
                <p14:modId xmlns:p14="http://schemas.microsoft.com/office/powerpoint/2010/main" val="3822943135"/>
              </p:ext>
            </p:extLst>
          </p:nvPr>
        </p:nvGraphicFramePr>
        <p:xfrm>
          <a:off x="107504" y="633002"/>
          <a:ext cx="8928126" cy="6151592"/>
        </p:xfrm>
        <a:graphic>
          <a:graphicData uri="http://schemas.openxmlformats.org/drawingml/2006/table">
            <a:tbl>
              <a:tblPr firstRow="1" bandRow="1">
                <a:tableStyleId>{5C22544A-7EE6-4342-B048-85BDC9FD1C3A}</a:tableStyleId>
              </a:tblPr>
              <a:tblGrid>
                <a:gridCol w="1094500"/>
                <a:gridCol w="2001844"/>
                <a:gridCol w="5831782"/>
              </a:tblGrid>
              <a:tr h="370840">
                <a:tc>
                  <a:txBody>
                    <a:bodyPr/>
                    <a:lstStyle/>
                    <a:p>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charset="-120"/>
                        </a:rPr>
                        <a:t>姓名</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charset="-120"/>
                        </a:rPr>
                        <a:t>任期</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charset="-120"/>
                        </a:rPr>
                        <a:t>追查</a:t>
                      </a:r>
                      <a:r>
                        <a:rPr lang="zh-TW" altLang="en-US" sz="1800" smtClean="0">
                          <a:solidFill>
                            <a:schemeClr val="tx1"/>
                          </a:solidFill>
                          <a:latin typeface="微軟正黑體" panose="020B0604030504040204" pitchFamily="34" charset="-120"/>
                          <a:ea typeface="微軟正黑體" panose="020B0604030504040204" pitchFamily="34" charset="-120"/>
                          <a:cs typeface="Microsoft JhengHei" charset="-120"/>
                        </a:rPr>
                        <a:t>通告</a:t>
                      </a:r>
                      <a:r>
                        <a:rPr lang="en-US" altLang="zh-TW" sz="1800" smtClean="0">
                          <a:solidFill>
                            <a:schemeClr val="tx1"/>
                          </a:solidFill>
                          <a:latin typeface="微軟正黑體" panose="020B0604030504040204" pitchFamily="34" charset="-120"/>
                          <a:ea typeface="微軟正黑體" panose="020B0604030504040204" pitchFamily="34" charset="-120"/>
                          <a:cs typeface="Microsoft JhengHei" charset="-120"/>
                        </a:rPr>
                        <a:t>/</a:t>
                      </a:r>
                      <a:r>
                        <a:rPr lang="zh-TW" altLang="en-US" sz="1800" smtClean="0">
                          <a:solidFill>
                            <a:srgbClr val="FF0000"/>
                          </a:solidFill>
                          <a:latin typeface="微軟正黑體" panose="020B0604030504040204" pitchFamily="34" charset="-120"/>
                          <a:ea typeface="微軟正黑體" panose="020B0604030504040204" pitchFamily="34" charset="-120"/>
                          <a:cs typeface="Microsoft JhengHei" charset="-120"/>
                        </a:rPr>
                        <a:t>恶报</a:t>
                      </a:r>
                      <a:endParaRPr lang="zh-TW" altLang="en-US" sz="1800" dirty="0">
                        <a:solidFill>
                          <a:srgbClr val="FF0000"/>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徐有芳</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1997.07 - 2003.03</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0070C0"/>
                          </a:solidFill>
                          <a:latin typeface="微軟正黑體" panose="020B0604030504040204" pitchFamily="34" charset="-120"/>
                          <a:ea typeface="微軟正黑體" panose="020B0604030504040204" pitchFamily="34" charset="-120"/>
                          <a:cs typeface="Microsoft JhengHei" charset="-120"/>
                        </a:rPr>
                        <a:t>『追查国际』</a:t>
                      </a:r>
                      <a:r>
                        <a:rPr lang="zh-TW" altLang="zh-TW" sz="1600" kern="1200" smtClean="0">
                          <a:solidFill>
                            <a:schemeClr val="dk1"/>
                          </a:solidFill>
                          <a:effectLst/>
                          <a:latin typeface="微軟正黑體" panose="020B0604030504040204" pitchFamily="34" charset="-120"/>
                          <a:ea typeface="微軟正黑體" panose="020B0604030504040204" pitchFamily="34" charset="-120"/>
                          <a:cs typeface="+mn-cs"/>
                        </a:rPr>
                        <a:t>对</a:t>
                      </a:r>
                      <a:r>
                        <a:rPr lang="zh-TW"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黑龙江省委、省政府宋法棠、杨光洪、王东华、唐宪强、徐有芳等</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人的追查通告</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(H</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L</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J - 00001</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号</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i="0" kern="120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时间：</a:t>
                      </a:r>
                      <a:r>
                        <a:rPr lang="en-US" altLang="zh-TW" sz="1600" b="1" i="0" kern="120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2004 </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1</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月</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31</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a:t>
                      </a:r>
                      <a:endPar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6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1" smtClean="0">
                          <a:solidFill>
                            <a:srgbClr val="FF0000"/>
                          </a:solidFill>
                          <a:latin typeface="微軟正黑體" panose="020B0604030504040204" pitchFamily="34" charset="-120"/>
                          <a:ea typeface="微軟正黑體" panose="020B0604030504040204" pitchFamily="34" charset="-120"/>
                          <a:cs typeface="Microsoft JhengHei" charset="-120"/>
                        </a:rPr>
                        <a:t>恶报</a:t>
                      </a: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en-US" altLang="zh-CN"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rPr>
                        <a:t>2003</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icrosoft JhengHei" charset="-120"/>
                        </a:rPr>
                        <a:t>年被</a:t>
                      </a:r>
                      <a:r>
                        <a:rPr lang="zh-TW" altLang="en-US" sz="1600" b="1" i="0" kern="1200" smtClean="0">
                          <a:solidFill>
                            <a:srgbClr val="FF0000"/>
                          </a:solidFill>
                          <a:effectLst/>
                          <a:latin typeface="微軟正黑體" panose="020B0604030504040204" pitchFamily="34" charset="-120"/>
                          <a:ea typeface="微軟正黑體" panose="020B0604030504040204" pitchFamily="34" charset="-120"/>
                          <a:cs typeface="+mn-cs"/>
                        </a:rPr>
                        <a:t>撤职</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rPr>
                        <a:t>省委书记、省人大常委会主任</a:t>
                      </a:r>
                      <a:r>
                        <a:rPr lang="en-US" altLang="zh-TW" sz="1600" b="0" i="0" kern="1200" smtClean="0">
                          <a:solidFill>
                            <a:schemeClr val="tx1"/>
                          </a:solidFill>
                          <a:effectLst/>
                          <a:latin typeface="微軟正黑體" panose="020B0604030504040204" pitchFamily="34" charset="-120"/>
                          <a:ea typeface="微軟正黑體" panose="020B0604030504040204" pitchFamily="34" charset="-120"/>
                          <a:cs typeface="Microsoft JhengHei" charset="-120"/>
                        </a:rPr>
                        <a:t>)</a:t>
                      </a:r>
                      <a:endParaRPr lang="en-US" altLang="zh-CN"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sz="1800" dirty="0" smtClean="0">
                          <a:solidFill>
                            <a:schemeClr val="tx1"/>
                          </a:solidFill>
                          <a:latin typeface="微軟正黑體" panose="020B0604030504040204" pitchFamily="34" charset="-120"/>
                          <a:ea typeface="微軟正黑體" panose="020B0604030504040204" pitchFamily="34" charset="-120"/>
                          <a:cs typeface="Microsoft JhengHei" charset="-120"/>
                        </a:rPr>
                        <a:t>宋法棠</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2003.03 - 2005.12</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0070C0"/>
                          </a:solidFill>
                          <a:latin typeface="微軟正黑體" panose="020B0604030504040204" pitchFamily="34" charset="-120"/>
                          <a:ea typeface="微軟正黑體" panose="020B0604030504040204" pitchFamily="34" charset="-120"/>
                          <a:cs typeface="Microsoft JhengHei" charset="-120"/>
                        </a:rPr>
                        <a:t>『追查国际』</a:t>
                      </a:r>
                      <a:r>
                        <a:rPr lang="zh-TW" altLang="zh-TW" sz="1600" kern="1200" smtClean="0">
                          <a:solidFill>
                            <a:schemeClr val="dk1"/>
                          </a:solidFill>
                          <a:effectLst/>
                          <a:latin typeface="微軟正黑體" panose="020B0604030504040204" pitchFamily="34" charset="-120"/>
                          <a:ea typeface="微軟正黑體" panose="020B0604030504040204" pitchFamily="34" charset="-120"/>
                          <a:cs typeface="+mn-cs"/>
                        </a:rPr>
                        <a:t>对</a:t>
                      </a:r>
                      <a:r>
                        <a:rPr lang="zh-TW"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黑龙江省委、省政府宋法棠、杨光洪、王东华、唐宪强、徐有芳等</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人的追查通告</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(H</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L</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J - 00001</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号</a:t>
                      </a: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i="0" kern="120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时间：</a:t>
                      </a:r>
                      <a:r>
                        <a:rPr lang="en-US" altLang="zh-TW" sz="1600" b="1" i="0" kern="120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2004 </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1</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月</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31</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a:t>
                      </a:r>
                      <a:endParaRPr lang="en-US" altLang="zh-CN"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endParaRPr>
                    </a:p>
                    <a:p>
                      <a:endParaRPr lang="en-US" altLang="zh-TW" sz="16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1" smtClean="0">
                          <a:solidFill>
                            <a:srgbClr val="FF0000"/>
                          </a:solidFill>
                          <a:latin typeface="微軟正黑體" panose="020B0604030504040204" pitchFamily="34" charset="-120"/>
                          <a:ea typeface="微軟正黑體" panose="020B0604030504040204" pitchFamily="34" charset="-120"/>
                          <a:cs typeface="Microsoft JhengHei" charset="-120"/>
                        </a:rPr>
                        <a:t>恶报</a:t>
                      </a: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0" i="0" kern="1200" smtClean="0">
                          <a:solidFill>
                            <a:schemeClr val="tx1"/>
                          </a:solidFill>
                          <a:effectLst/>
                          <a:latin typeface="微軟正黑體" panose="020B0604030504040204" pitchFamily="34" charset="-120"/>
                          <a:ea typeface="微軟正黑體" panose="020B0604030504040204" pitchFamily="34" charset="-120"/>
                          <a:cs typeface="+mn-cs"/>
                        </a:rPr>
                        <a:t>被媒体爆料</a:t>
                      </a:r>
                      <a:r>
                        <a:rPr lang="zh-CN" altLang="en-US" sz="1600" b="0" i="0" kern="1200" smtClean="0">
                          <a:solidFill>
                            <a:schemeClr val="tx1"/>
                          </a:solidFill>
                          <a:effectLst/>
                          <a:latin typeface="微軟正黑體" panose="020B0604030504040204" pitchFamily="34" charset="-120"/>
                          <a:ea typeface="微軟正黑體" panose="020B0604030504040204" pitchFamily="34" charset="-120"/>
                          <a:cs typeface="+mn-cs"/>
                        </a:rPr>
                        <a:t>鲸</a:t>
                      </a:r>
                      <a:r>
                        <a:rPr lang="zh-CN"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吞</a:t>
                      </a:r>
                      <a:r>
                        <a:rPr lang="en-US" altLang="zh-CN" sz="1600" b="0" i="0" kern="1200" dirty="0" smtClean="0">
                          <a:solidFill>
                            <a:schemeClr val="tx1"/>
                          </a:solidFill>
                          <a:effectLst/>
                          <a:latin typeface="微軟正黑體" panose="020B0604030504040204" pitchFamily="34" charset="-120"/>
                          <a:ea typeface="微軟正黑體" panose="020B0604030504040204" pitchFamily="34" charset="-120"/>
                          <a:cs typeface="+mn-cs"/>
                        </a:rPr>
                        <a:t>80</a:t>
                      </a:r>
                      <a:r>
                        <a:rPr lang="zh-CN"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亿元人民币</a:t>
                      </a:r>
                      <a:r>
                        <a:rPr lang="zh-TW"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；但尚未被查</a:t>
                      </a:r>
                      <a:endParaRPr lang="zh-TW" altLang="en-US" sz="16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sz="1800" smtClean="0">
                          <a:solidFill>
                            <a:schemeClr val="tx1"/>
                          </a:solidFill>
                          <a:latin typeface="微軟正黑體" panose="020B0604030504040204" pitchFamily="34" charset="-120"/>
                          <a:ea typeface="微軟正黑體" panose="020B0604030504040204" pitchFamily="34" charset="-120"/>
                          <a:cs typeface="Microsoft JhengHei" charset="-120"/>
                        </a:rPr>
                        <a:t>钱运录</a:t>
                      </a:r>
                      <a:endParaRPr lang="zh-TW" altLang="en-US" sz="18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2005.12 - 2008.04</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zh-TW" altLang="en-US" sz="1600" smtClean="0">
                          <a:solidFill>
                            <a:schemeClr val="tx1"/>
                          </a:solidFill>
                          <a:latin typeface="微軟正黑體" panose="020B0604030504040204" pitchFamily="34" charset="-120"/>
                          <a:ea typeface="微軟正黑體" panose="020B0604030504040204" pitchFamily="34" charset="-120"/>
                          <a:cs typeface="Microsoft JhengHei" charset="-120"/>
                        </a:rPr>
                        <a:t>暂无</a:t>
                      </a:r>
                      <a:endParaRPr lang="zh-TW" altLang="en-US" sz="160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Microsoft JhengHei" charset="-120"/>
                        </a:rPr>
                        <a:t>吉炳轩</a:t>
                      </a:r>
                      <a:endParaRPr lang="en-US" sz="18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2008.04 - 2013.03</a:t>
                      </a:r>
                      <a:endParaRPr lang="en-US" sz="16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0070C0"/>
                          </a:solidFill>
                          <a:latin typeface="微軟正黑體" panose="020B0604030504040204" pitchFamily="34" charset="-120"/>
                          <a:ea typeface="微軟正黑體" panose="020B0604030504040204" pitchFamily="34" charset="-120"/>
                          <a:cs typeface="Microsoft JhengHei" charset="-120"/>
                        </a:rPr>
                        <a:t>『追查国际』</a:t>
                      </a:r>
                      <a:r>
                        <a:rPr lang="zh-TW" altLang="en-US"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追查黑龙江省迫害法轮功学员的责任人的通告</a:t>
                      </a:r>
                      <a:r>
                        <a:rPr lang="zh-TW" altLang="en-US" sz="1600" b="1"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 </a:t>
                      </a:r>
                      <a:endParaRPr lang="en-US" altLang="zh-TW" sz="1600" b="1" i="0" kern="1200" dirty="0" smtClean="0">
                        <a:solidFill>
                          <a:schemeClr val="dk1"/>
                        </a:solidFill>
                        <a:effectLst/>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日期：</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2010</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12</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月</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25</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a:t>
                      </a:r>
                      <a:endPar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6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1" smtClean="0">
                          <a:solidFill>
                            <a:srgbClr val="FF0000"/>
                          </a:solidFill>
                          <a:latin typeface="微軟正黑體" panose="020B0604030504040204" pitchFamily="34" charset="-120"/>
                          <a:ea typeface="微軟正黑體" panose="020B0604030504040204" pitchFamily="34" charset="-120"/>
                          <a:cs typeface="Microsoft JhengHei" charset="-120"/>
                        </a:rPr>
                        <a:t>恶报</a:t>
                      </a: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en-US" altLang="zh-CN"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2018</a:t>
                      </a:r>
                      <a:r>
                        <a:rPr lang="zh-TW"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zh-TW"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4</a:t>
                      </a:r>
                      <a:r>
                        <a:rPr lang="zh-TW"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日，</a:t>
                      </a:r>
                      <a:r>
                        <a:rPr lang="zh-CN"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港媒曝吉炳轩</a:t>
                      </a:r>
                      <a:r>
                        <a:rPr lang="zh-CN" altLang="en-US" sz="1600" b="0" i="0" kern="1200" dirty="0" smtClean="0">
                          <a:solidFill>
                            <a:schemeClr val="tx1"/>
                          </a:solidFill>
                          <a:effectLst/>
                          <a:latin typeface="微軟正黑體" panose="020B0604030504040204" pitchFamily="34" charset="-120"/>
                          <a:ea typeface="微軟正黑體" panose="020B0604030504040204" pitchFamily="34" charset="-120"/>
                          <a:cs typeface="+mn-cs"/>
                        </a:rPr>
                        <a:t>前景堪忧</a:t>
                      </a:r>
                      <a:endParaRPr lang="en-US" altLang="zh-TW" sz="1600" b="0" i="0" kern="1200" dirty="0" smtClean="0">
                        <a:solidFill>
                          <a:schemeClr val="tx1"/>
                        </a:solidFill>
                        <a:effectLst/>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Microsoft JhengHei" charset="-120"/>
                        </a:rPr>
                        <a:t>王宪魁</a:t>
                      </a:r>
                      <a:endParaRPr lang="en-US" sz="18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2008.04 - 2017.04</a:t>
                      </a:r>
                    </a:p>
                    <a:p>
                      <a:endParaRPr lang="en-US" sz="16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0070C0"/>
                          </a:solidFill>
                          <a:latin typeface="微軟正黑體" panose="020B0604030504040204" pitchFamily="34" charset="-120"/>
                          <a:ea typeface="微軟正黑體" panose="020B0604030504040204" pitchFamily="34" charset="-120"/>
                          <a:cs typeface="Microsoft JhengHei" charset="-120"/>
                        </a:rPr>
                        <a:t>『追查国际』</a:t>
                      </a:r>
                      <a:r>
                        <a:rPr lang="zh-TW" altLang="en-US"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追查黑龙江省省委书记王宪魁、副省长孙永波迫害法轮功学员的通告</a:t>
                      </a:r>
                      <a:r>
                        <a:rPr lang="zh-TW" altLang="en-US" sz="1600" b="0" i="0" kern="1200" baseline="0" smtClean="0">
                          <a:solidFill>
                            <a:schemeClr val="dk1"/>
                          </a:solidFill>
                          <a:effectLst/>
                          <a:latin typeface="微軟正黑體" panose="020B0604030504040204" pitchFamily="34" charset="-120"/>
                          <a:ea typeface="微軟正黑體" panose="020B0604030504040204" pitchFamily="34" charset="-120"/>
                          <a:cs typeface="Microsoft JhengHei" charset="-120"/>
                        </a:rPr>
                        <a:t>  </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日期：</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2013</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6</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月</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a:t>
                      </a:r>
                      <a:endParaRPr lang="en-US" altLang="zh-TW" sz="1600" b="0" i="0" kern="1200" dirty="0" smtClean="0">
                        <a:solidFill>
                          <a:schemeClr val="dk1"/>
                        </a:solidFill>
                        <a:effectLst/>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16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1" smtClean="0">
                          <a:solidFill>
                            <a:srgbClr val="FF0000"/>
                          </a:solidFill>
                          <a:latin typeface="微軟正黑體" panose="020B0604030504040204" pitchFamily="34" charset="-120"/>
                          <a:ea typeface="微軟正黑體" panose="020B0604030504040204" pitchFamily="34" charset="-120"/>
                          <a:cs typeface="Microsoft JhengHei" charset="-120"/>
                        </a:rPr>
                        <a:t>恶报</a:t>
                      </a:r>
                      <a:r>
                        <a:rPr lang="zh-TW" altLang="zh-TW" sz="1600" b="1" smtClean="0">
                          <a:solidFill>
                            <a:srgbClr val="FF0000"/>
                          </a:solidFill>
                          <a:latin typeface="微軟正黑體" panose="020B0604030504040204" pitchFamily="34" charset="-120"/>
                          <a:ea typeface="微軟正黑體" panose="020B0604030504040204" pitchFamily="34" charset="-120"/>
                          <a:cs typeface="Microsoft JhengHei" charset="-120"/>
                        </a:rPr>
                        <a:t>』</a:t>
                      </a:r>
                      <a:r>
                        <a:rPr lang="zh-TW" altLang="en-US"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王宪魁已于</a:t>
                      </a:r>
                      <a:r>
                        <a:rPr lang="en-US" altLang="zh-TW"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2017</a:t>
                      </a:r>
                      <a:r>
                        <a:rPr lang="zh-TW" altLang="en-US"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4</a:t>
                      </a:r>
                      <a:r>
                        <a:rPr lang="zh-TW" altLang="en-US" sz="1600" b="0" i="0" kern="1200" smtClean="0">
                          <a:solidFill>
                            <a:schemeClr val="dk1"/>
                          </a:solidFill>
                          <a:effectLst/>
                          <a:latin typeface="微軟正黑體" panose="020B0604030504040204" pitchFamily="34" charset="-120"/>
                          <a:ea typeface="微軟正黑體" panose="020B0604030504040204" pitchFamily="34" charset="-120"/>
                          <a:cs typeface="Microsoft JhengHei" charset="-120"/>
                        </a:rPr>
                        <a:t>月遭报</a:t>
                      </a:r>
                      <a:r>
                        <a:rPr lang="zh-TW" altLang="en-US" sz="1600" b="1" i="0" kern="1200" smtClean="0">
                          <a:solidFill>
                            <a:srgbClr val="FF0000"/>
                          </a:solidFill>
                          <a:effectLst/>
                          <a:latin typeface="微軟正黑體" panose="020B0604030504040204" pitchFamily="34" charset="-120"/>
                          <a:ea typeface="微軟正黑體" panose="020B0604030504040204" pitchFamily="34" charset="-120"/>
                          <a:cs typeface="Microsoft JhengHei" charset="-120"/>
                        </a:rPr>
                        <a:t>被免职</a:t>
                      </a:r>
                      <a:endParaRPr lang="zh-TW" altLang="en-US" sz="1600" b="1" i="0" kern="1200" dirty="0" smtClean="0">
                        <a:solidFill>
                          <a:srgbClr val="FF0000"/>
                        </a:solidFill>
                        <a:effectLst/>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55032">
                <a:tc>
                  <a:txBody>
                    <a:bodyPr/>
                    <a:lstStyle/>
                    <a:p>
                      <a:r>
                        <a:rPr lang="zh-TW" altLang="en-US" sz="1800" b="0" smtClean="0">
                          <a:solidFill>
                            <a:schemeClr val="tx1"/>
                          </a:solidFill>
                          <a:latin typeface="微軟正黑體" panose="020B0604030504040204" pitchFamily="34" charset="-120"/>
                          <a:ea typeface="微軟正黑體" panose="020B0604030504040204" pitchFamily="34" charset="-120"/>
                          <a:cs typeface="Microsoft JhengHei" charset="-120"/>
                        </a:rPr>
                        <a:t>张庆伟</a:t>
                      </a:r>
                      <a:endParaRPr lang="en-US" sz="1800" b="0" dirty="0">
                        <a:solidFill>
                          <a:schemeClr val="tx1"/>
                        </a:solidFill>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2017/5-</a:t>
                      </a:r>
                      <a:r>
                        <a:rPr lang="zh-TW"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至今</a:t>
                      </a:r>
                      <a:endParaRPr lang="en-US" sz="1600" b="0" i="0" kern="1200" dirty="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dirty="0" smtClean="0">
                          <a:solidFill>
                            <a:srgbClr val="0070C0"/>
                          </a:solidFill>
                          <a:latin typeface="微軟正黑體" panose="020B0604030504040204" pitchFamily="34" charset="-120"/>
                          <a:ea typeface="微軟正黑體" panose="020B0604030504040204" pitchFamily="34" charset="-120"/>
                          <a:cs typeface="Microsoft JhengHei" charset="-120"/>
                        </a:rPr>
                        <a:t>『追查国际』</a:t>
                      </a:r>
                      <a:r>
                        <a:rPr lang="zh-CN" altLang="en-US" sz="1600" b="0" i="0" kern="1200" dirty="0" smtClean="0">
                          <a:solidFill>
                            <a:schemeClr val="dk1"/>
                          </a:solidFill>
                          <a:effectLst/>
                          <a:latin typeface="微軟正黑體" panose="020B0604030504040204" pitchFamily="34" charset="-120"/>
                          <a:ea typeface="微軟正黑體" panose="020B0604030504040204" pitchFamily="34" charset="-120"/>
                          <a:cs typeface="+mn-cs"/>
                        </a:rPr>
                        <a:t>追查国际对黑龙江省委、省政法委等迫害法轮功的追查公告</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日期：</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2017</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年</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5</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月</a:t>
                      </a:r>
                      <a:r>
                        <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27</a:t>
                      </a:r>
                      <a:r>
                        <a:rPr lang="zh-TW" altLang="en-US"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rPr>
                        <a:t>日</a:t>
                      </a:r>
                      <a:endParaRPr lang="en-US" altLang="zh-TW" sz="1600" b="1" i="0" kern="1200" dirty="0" smtClean="0">
                        <a:solidFill>
                          <a:schemeClr val="accent6">
                            <a:lumMod val="75000"/>
                          </a:schemeClr>
                        </a:solidFill>
                        <a:effectLst/>
                        <a:latin typeface="微軟正黑體" panose="020B0604030504040204" pitchFamily="34" charset="-120"/>
                        <a:ea typeface="微軟正黑體" panose="020B0604030504040204" pitchFamily="34" charset="-120"/>
                        <a:cs typeface="Microsoft JhengHei"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矩形 3"/>
          <p:cNvSpPr/>
          <p:nvPr/>
        </p:nvSpPr>
        <p:spPr>
          <a:xfrm>
            <a:off x="2131" y="19720"/>
            <a:ext cx="8352928" cy="584775"/>
          </a:xfrm>
          <a:prstGeom prst="rect">
            <a:avLst/>
          </a:prstGeom>
        </p:spPr>
        <p:txBody>
          <a:bodyPr wrap="square">
            <a:spAutoFit/>
          </a:bodyPr>
          <a:lstStyle/>
          <a:p>
            <a:pPr fontAlgn="base"/>
            <a:r>
              <a:rPr lang="en-US" altLang="zh-TW" sz="2400" b="1" dirty="0" smtClean="0">
                <a:solidFill>
                  <a:schemeClr val="bg1"/>
                </a:solidFill>
                <a:latin typeface="微軟正黑體" panose="020B0604030504040204" pitchFamily="34" charset="-120"/>
                <a:ea typeface="微軟正黑體" panose="020B0604030504040204" pitchFamily="34" charset="-120"/>
              </a:rPr>
              <a:t>2. </a:t>
            </a:r>
            <a:r>
              <a:rPr lang="zh-TW" altLang="en-US" sz="2400" b="1" dirty="0" smtClean="0">
                <a:solidFill>
                  <a:schemeClr val="bg1"/>
                </a:solidFill>
                <a:latin typeface="微軟正黑體" panose="020B0604030504040204" pitchFamily="34" charset="-120"/>
                <a:ea typeface="微軟正黑體" panose="020B0604030504040204" pitchFamily="34" charset="-120"/>
              </a:rPr>
              <a:t>历任中共</a:t>
            </a:r>
            <a:r>
              <a:rPr lang="zh-TW" altLang="en-US" sz="3200" b="1" dirty="0" smtClean="0">
                <a:solidFill>
                  <a:schemeClr val="bg2">
                    <a:lumMod val="90000"/>
                  </a:schemeClr>
                </a:solidFill>
                <a:latin typeface="微軟正黑體" panose="020B0604030504040204" pitchFamily="34" charset="-120"/>
                <a:ea typeface="微軟正黑體" panose="020B0604030504040204" pitchFamily="34" charset="-120"/>
              </a:rPr>
              <a:t>黑龙江省委书记</a:t>
            </a:r>
            <a:r>
              <a:rPr lang="zh-TW" altLang="en-US" sz="2400" b="1" dirty="0" smtClean="0">
                <a:solidFill>
                  <a:schemeClr val="bg1"/>
                </a:solidFill>
                <a:latin typeface="微軟正黑體" panose="020B0604030504040204" pitchFamily="34" charset="-120"/>
                <a:ea typeface="微軟正黑體" panose="020B0604030504040204" pitchFamily="34" charset="-120"/>
              </a:rPr>
              <a:t>被追查和恶报情况</a:t>
            </a:r>
            <a:endParaRPr lang="zh-TW" altLang="en-US" sz="2400" b="1" dirty="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74598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0" name="矩形 5"/>
          <p:cNvGrpSpPr/>
          <p:nvPr/>
        </p:nvGrpSpPr>
        <p:grpSpPr>
          <a:xfrm>
            <a:off x="13395" y="-5"/>
            <a:ext cx="9130613" cy="836725"/>
            <a:chOff x="-1" y="-1"/>
            <a:chExt cx="9130612" cy="836724"/>
          </a:xfrm>
        </p:grpSpPr>
        <p:sp>
          <p:nvSpPr>
            <p:cNvPr id="138" name="矩形"/>
            <p:cNvSpPr/>
            <p:nvPr/>
          </p:nvSpPr>
          <p:spPr>
            <a:xfrm>
              <a:off x="-1" y="-1"/>
              <a:ext cx="9130612" cy="836724"/>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39" name="9-3. 株洲市被國際追查官員"/>
            <p:cNvSpPr txBox="1"/>
            <p:nvPr/>
          </p:nvSpPr>
          <p:spPr>
            <a:xfrm>
              <a:off x="-1" y="125971"/>
              <a:ext cx="9130612"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lang="en-US" dirty="0" smtClean="0"/>
                <a:t>3</a:t>
              </a:r>
              <a:r>
                <a:rPr dirty="0" smtClean="0"/>
                <a:t>. </a:t>
              </a:r>
              <a:r>
                <a:rPr dirty="0" err="1" smtClean="0"/>
                <a:t>省部级高官</a:t>
              </a:r>
              <a:endParaRPr dirty="0"/>
            </a:p>
          </p:txBody>
        </p:sp>
      </p:grpSp>
      <p:grpSp>
        <p:nvGrpSpPr>
          <p:cNvPr id="143" name="矩形"/>
          <p:cNvGrpSpPr/>
          <p:nvPr/>
        </p:nvGrpSpPr>
        <p:grpSpPr>
          <a:xfrm>
            <a:off x="7525884" y="93000"/>
            <a:ext cx="1486354" cy="662937"/>
            <a:chOff x="0" y="0"/>
            <a:chExt cx="1486352" cy="662935"/>
          </a:xfrm>
        </p:grpSpPr>
        <p:sp>
          <p:nvSpPr>
            <p:cNvPr id="141" name="矩形"/>
            <p:cNvSpPr/>
            <p:nvPr/>
          </p:nvSpPr>
          <p:spPr>
            <a:xfrm>
              <a:off x="0" y="7427"/>
              <a:ext cx="1486353" cy="648082"/>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142" name="追查1"/>
            <p:cNvSpPr txBox="1"/>
            <p:nvPr/>
          </p:nvSpPr>
          <p:spPr>
            <a:xfrm>
              <a:off x="0" y="-1"/>
              <a:ext cx="1486353"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a:defRPr sz="3200" b="1">
                  <a:solidFill>
                    <a:srgbClr val="0070C0"/>
                  </a:solidFill>
                  <a:latin typeface="微軟正黑體"/>
                  <a:ea typeface="微軟正黑體"/>
                  <a:cs typeface="微軟正黑體"/>
                  <a:sym typeface="微軟正黑體"/>
                </a:defRPr>
              </a:lvl1pPr>
            </a:lstStyle>
            <a:p>
              <a:r>
                <a:t>追查</a:t>
              </a:r>
            </a:p>
          </p:txBody>
        </p:sp>
      </p:grpSp>
      <p:sp>
        <p:nvSpPr>
          <p:cNvPr id="144" name="文字方塊 2"/>
          <p:cNvSpPr txBox="1"/>
          <p:nvPr/>
        </p:nvSpPr>
        <p:spPr>
          <a:xfrm>
            <a:off x="147102" y="1124744"/>
            <a:ext cx="8888747" cy="3477871"/>
          </a:xfrm>
          <a:prstGeom prst="rect">
            <a:avLst/>
          </a:prstGeom>
          <a:ln w="19050">
            <a:solidFill>
              <a:srgbClr val="0070C0"/>
            </a:solidFill>
          </a:ln>
          <a:extLst>
            <a:ext uri="{C572A759-6A51-4108-AA02-DFA0A04FC94B}">
              <ma14:wrappingTextBoxFlag xmlns:ma14="http://schemas.microsoft.com/office/mac/drawingml/2011/main" xmlns="" val="1"/>
            </a:ext>
          </a:extLst>
        </p:spPr>
        <p:txBody>
          <a:bodyPr wrap="square" lIns="45718" tIns="45718" rIns="45718" bIns="45718" anchor="b">
            <a:spAutoFit/>
          </a:bodyPr>
          <a:lstStyle/>
          <a:p>
            <a:pPr>
              <a:defRPr sz="2200" b="1">
                <a:solidFill>
                  <a:srgbClr val="E46C0A"/>
                </a:solidFill>
                <a:latin typeface="Microsoft JhengHei"/>
                <a:ea typeface="Microsoft JhengHei"/>
                <a:cs typeface="Microsoft JhengHei"/>
                <a:sym typeface="Microsoft JhengHei"/>
              </a:defRPr>
            </a:pPr>
            <a:r>
              <a:rPr sz="2200" smtClean="0">
                <a:latin typeface="Microsoft JhengHei" charset="-120"/>
                <a:ea typeface="Microsoft JhengHei" charset="-120"/>
                <a:cs typeface="Microsoft JhengHei" charset="-120"/>
              </a:rPr>
              <a:t>黑龙江省</a:t>
            </a:r>
            <a:r>
              <a:rPr sz="2200" b="0" smtClean="0">
                <a:solidFill>
                  <a:srgbClr val="000000"/>
                </a:solidFill>
                <a:latin typeface="Microsoft JhengHei" charset="-120"/>
                <a:ea typeface="Microsoft JhengHei" charset="-120"/>
                <a:cs typeface="Microsoft JhengHei" charset="-120"/>
              </a:rPr>
              <a:t>许多官员因迫害法轮功被国际追查，</a:t>
            </a:r>
            <a:r>
              <a:rPr sz="2200" b="0" dirty="0">
                <a:solidFill>
                  <a:srgbClr val="000000"/>
                </a:solidFill>
                <a:latin typeface="Microsoft JhengHei" charset="-120"/>
                <a:ea typeface="Microsoft JhengHei" charset="-120"/>
                <a:cs typeface="Microsoft JhengHei" charset="-120"/>
              </a:rPr>
              <a:t>包括</a:t>
            </a:r>
          </a:p>
          <a:p>
            <a:pPr>
              <a:defRPr sz="2200" b="1">
                <a:solidFill>
                  <a:srgbClr val="E46C0A"/>
                </a:solidFill>
                <a:latin typeface="Microsoft JhengHei"/>
                <a:ea typeface="Microsoft JhengHei"/>
                <a:cs typeface="Microsoft JhengHei"/>
                <a:sym typeface="Microsoft JhengHei"/>
              </a:defRPr>
            </a:pPr>
            <a:endParaRPr lang="en-US" sz="2200" b="0" dirty="0" smtClean="0">
              <a:solidFill>
                <a:srgbClr val="000000"/>
              </a:solidFill>
              <a:latin typeface="Microsoft JhengHei" charset="-120"/>
              <a:ea typeface="Microsoft JhengHei" charset="-120"/>
              <a:cs typeface="Microsoft JhengHei" charset="-120"/>
            </a:endParaRPr>
          </a:p>
          <a:p>
            <a:r>
              <a:rPr lang="zh-TW" altLang="en-US" sz="2200" b="1" smtClean="0">
                <a:latin typeface="Microsoft JhengHei" charset="-120"/>
                <a:ea typeface="Microsoft JhengHei" charset="-120"/>
                <a:cs typeface="Microsoft JhengHei" charset="-120"/>
              </a:rPr>
              <a:t>历任黑龙江省委书记：</a:t>
            </a:r>
            <a:r>
              <a:rPr lang="zh-TW" altLang="en-US" sz="2200" smtClean="0">
                <a:latin typeface="Microsoft JhengHei" charset="-120"/>
                <a:ea typeface="Microsoft JhengHei" charset="-120"/>
                <a:cs typeface="Microsoft JhengHei" charset="-120"/>
              </a:rPr>
              <a:t>张庆伟</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现任</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、王宪魁、吉炳轩、</a:t>
            </a:r>
            <a:endParaRPr lang="en-US" altLang="zh-TW" sz="2200" dirty="0" smtClean="0">
              <a:latin typeface="Microsoft JhengHei" charset="-120"/>
              <a:ea typeface="Microsoft JhengHei" charset="-120"/>
              <a:cs typeface="Microsoft JhengHei" charset="-120"/>
            </a:endParaRPr>
          </a:p>
          <a:p>
            <a:r>
              <a:rPr lang="en-US" altLang="zh-TW" sz="2200" dirty="0">
                <a:latin typeface="Microsoft JhengHei" charset="-120"/>
                <a:ea typeface="Microsoft JhengHei" charset="-120"/>
                <a:cs typeface="Microsoft JhengHei" charset="-120"/>
              </a:rPr>
              <a:t> </a:t>
            </a:r>
            <a:r>
              <a:rPr lang="en-US" altLang="zh-TW" sz="2200" dirty="0" smtClean="0">
                <a:latin typeface="Microsoft JhengHei" charset="-120"/>
                <a:ea typeface="Microsoft JhengHei" charset="-120"/>
                <a:cs typeface="Microsoft JhengHei" charset="-120"/>
              </a:rPr>
              <a:t>                                       </a:t>
            </a:r>
            <a:r>
              <a:rPr lang="zh-TW" altLang="en-US" sz="2200" dirty="0" smtClean="0">
                <a:latin typeface="Microsoft JhengHei" charset="-120"/>
                <a:ea typeface="Microsoft JhengHei" charset="-120"/>
                <a:cs typeface="Microsoft JhengHei" charset="-120"/>
              </a:rPr>
              <a:t>宋</a:t>
            </a:r>
            <a:r>
              <a:rPr lang="zh-TW" altLang="en-US" sz="2200" dirty="0">
                <a:latin typeface="Microsoft JhengHei" charset="-120"/>
                <a:ea typeface="Microsoft JhengHei" charset="-120"/>
                <a:cs typeface="Microsoft JhengHei" charset="-120"/>
              </a:rPr>
              <a:t>法棠、</a:t>
            </a:r>
            <a:r>
              <a:rPr lang="zh-TW" altLang="en-US" sz="2200" dirty="0" smtClean="0">
                <a:latin typeface="Microsoft JhengHei" charset="-120"/>
                <a:ea typeface="Microsoft JhengHei" charset="-120"/>
                <a:cs typeface="Microsoft JhengHei" charset="-120"/>
              </a:rPr>
              <a:t>徐有芳</a:t>
            </a:r>
            <a:endParaRPr lang="en-US" altLang="zh-TW" sz="2200" dirty="0" smtClean="0">
              <a:latin typeface="Microsoft JhengHei" charset="-120"/>
              <a:ea typeface="Microsoft JhengHei" charset="-120"/>
              <a:cs typeface="Microsoft JhengHei" charset="-120"/>
            </a:endParaRPr>
          </a:p>
          <a:p>
            <a:endParaRPr lang="zh-TW" altLang="en-US" sz="2200" dirty="0">
              <a:latin typeface="Microsoft JhengHei" charset="-120"/>
              <a:ea typeface="Microsoft JhengHei" charset="-120"/>
              <a:cs typeface="Microsoft JhengHei" charset="-120"/>
            </a:endParaRPr>
          </a:p>
          <a:p>
            <a:r>
              <a:rPr lang="zh-TW" altLang="en-US" sz="2200" b="1" smtClean="0">
                <a:latin typeface="Microsoft JhengHei" charset="-120"/>
                <a:ea typeface="Microsoft JhengHei" charset="-120"/>
                <a:cs typeface="Microsoft JhengHei" charset="-120"/>
              </a:rPr>
              <a:t>历任省政法委书记：</a:t>
            </a:r>
            <a:r>
              <a:rPr lang="zh-TW" altLang="en-US" sz="2200" smtClean="0">
                <a:latin typeface="Microsoft JhengHei" charset="-120"/>
                <a:ea typeface="Microsoft JhengHei" charset="-120"/>
                <a:cs typeface="Microsoft JhengHei" charset="-120"/>
              </a:rPr>
              <a:t>甘荣坤</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现任</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、杨东奇、郝会龙、</a:t>
            </a:r>
            <a:r>
              <a:rPr lang="zh-TW" altLang="en-US" sz="2200" dirty="0" smtClean="0">
                <a:latin typeface="Microsoft JhengHei" charset="-120"/>
                <a:ea typeface="Microsoft JhengHei" charset="-120"/>
                <a:cs typeface="Microsoft JhengHei" charset="-120"/>
              </a:rPr>
              <a:t>杜</a:t>
            </a:r>
            <a:r>
              <a:rPr lang="zh-TW" altLang="en-US" sz="2200" dirty="0">
                <a:latin typeface="Microsoft JhengHei" charset="-120"/>
                <a:ea typeface="Microsoft JhengHei" charset="-120"/>
                <a:cs typeface="Microsoft JhengHei" charset="-120"/>
              </a:rPr>
              <a:t>家毫</a:t>
            </a:r>
            <a:r>
              <a:rPr lang="zh-TW" altLang="en-US"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en-US" sz="2200" smtClean="0">
                <a:latin typeface="Microsoft JhengHei" charset="-120"/>
                <a:ea typeface="Microsoft JhengHei" charset="-120"/>
                <a:cs typeface="Microsoft JhengHei" charset="-120"/>
              </a:rPr>
              <a:t>                                   黄建盛、杨焕宁、杜宇新、唐宪强</a:t>
            </a:r>
            <a:endParaRPr lang="en-US" altLang="zh-TW" sz="2200" dirty="0" smtClean="0">
              <a:latin typeface="Microsoft JhengHei" charset="-120"/>
              <a:ea typeface="Microsoft JhengHei" charset="-120"/>
              <a:cs typeface="Microsoft JhengHei" charset="-120"/>
            </a:endParaRPr>
          </a:p>
          <a:p>
            <a:endParaRPr lang="zh-TW" altLang="en-US" sz="2200" dirty="0">
              <a:latin typeface="Microsoft JhengHei" charset="-120"/>
              <a:ea typeface="Microsoft JhengHei" charset="-120"/>
              <a:cs typeface="Microsoft JhengHei" charset="-120"/>
            </a:endParaRPr>
          </a:p>
          <a:p>
            <a:r>
              <a:rPr lang="zh-TW" altLang="en-US" sz="2200" smtClean="0">
                <a:latin typeface="Microsoft JhengHei" charset="-120"/>
                <a:ea typeface="Microsoft JhengHei" charset="-120"/>
                <a:cs typeface="Microsoft JhengHei" charset="-120"/>
              </a:rPr>
              <a:t>历任省委防范办</a:t>
            </a:r>
            <a:r>
              <a:rPr lang="en-US" altLang="zh-TW" sz="2200" smtClean="0">
                <a:latin typeface="Microsoft JhengHei" charset="-120"/>
                <a:ea typeface="Microsoft JhengHei" charset="-120"/>
                <a:cs typeface="Microsoft JhengHei" charset="-120"/>
              </a:rPr>
              <a:t>(610</a:t>
            </a:r>
            <a:r>
              <a:rPr lang="zh-TW" altLang="en-US" sz="2200" smtClean="0">
                <a:latin typeface="Microsoft JhengHei" charset="-120"/>
                <a:ea typeface="Microsoft JhengHei" charset="-120"/>
                <a:cs typeface="Microsoft JhengHei" charset="-120"/>
              </a:rPr>
              <a:t>办</a:t>
            </a:r>
            <a:r>
              <a:rPr lang="en-US" altLang="zh-TW" sz="2200" smtClean="0">
                <a:latin typeface="Microsoft JhengHei" charset="-120"/>
                <a:ea typeface="Microsoft JhengHei" charset="-120"/>
                <a:cs typeface="Microsoft JhengHei" charset="-120"/>
              </a:rPr>
              <a:t>)</a:t>
            </a:r>
            <a:r>
              <a:rPr lang="zh-TW" altLang="en-US" sz="2200" dirty="0">
                <a:latin typeface="Microsoft JhengHei" charset="-120"/>
                <a:ea typeface="Microsoft JhengHei" charset="-120"/>
                <a:cs typeface="Microsoft JhengHei" charset="-120"/>
              </a:rPr>
              <a:t>主任</a:t>
            </a:r>
            <a:r>
              <a:rPr lang="zh-TW" altLang="en-US" sz="2200">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石兰波</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现任</a:t>
            </a:r>
            <a:r>
              <a:rPr lang="en-US" altLang="zh-TW" sz="2200" smtClean="0">
                <a:solidFill>
                  <a:srgbClr val="FF0000"/>
                </a:solidFill>
                <a:latin typeface="Microsoft JhengHei" charset="-120"/>
                <a:ea typeface="Microsoft JhengHei" charset="-120"/>
                <a:cs typeface="Microsoft JhengHei" charset="-120"/>
              </a:rPr>
              <a:t>)</a:t>
            </a:r>
            <a:r>
              <a:rPr lang="zh-TW" altLang="en-US" sz="2200" smtClean="0">
                <a:solidFill>
                  <a:srgbClr val="FF0000"/>
                </a:solidFill>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、张金锋、姜玛俐、                   </a:t>
            </a:r>
            <a:endParaRPr lang="en-US" altLang="zh-TW" sz="2200" dirty="0" smtClean="0">
              <a:latin typeface="Microsoft JhengHei" charset="-120"/>
              <a:ea typeface="Microsoft JhengHei" charset="-120"/>
              <a:cs typeface="Microsoft JhengHei" charset="-120"/>
            </a:endParaRPr>
          </a:p>
          <a:p>
            <a:r>
              <a:rPr lang="en-US" altLang="zh-TW" sz="2200">
                <a:latin typeface="Microsoft JhengHei" charset="-120"/>
                <a:ea typeface="Microsoft JhengHei" charset="-120"/>
                <a:cs typeface="Microsoft JhengHei" charset="-120"/>
              </a:rPr>
              <a:t> </a:t>
            </a:r>
            <a:r>
              <a:rPr lang="en-US" altLang="zh-TW" sz="2200" smtClean="0">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姚大为、李力、张金凤、国剑尘</a:t>
            </a:r>
            <a:r>
              <a:rPr lang="zh-TW" altLang="en-US" sz="2000" dirty="0">
                <a:latin typeface="Microsoft JhengHei" charset="-120"/>
                <a:ea typeface="Microsoft JhengHei" charset="-120"/>
                <a:cs typeface="Microsoft JhengHei" charset="-120"/>
              </a:rPr>
              <a:t> </a:t>
            </a:r>
          </a:p>
        </p:txBody>
      </p:sp>
      <p:sp>
        <p:nvSpPr>
          <p:cNvPr id="145" name="矩形 7"/>
          <p:cNvSpPr/>
          <p:nvPr/>
        </p:nvSpPr>
        <p:spPr>
          <a:xfrm>
            <a:off x="113462" y="4869160"/>
            <a:ext cx="8930477" cy="830993"/>
          </a:xfrm>
          <a:prstGeom prst="rect">
            <a:avLst/>
          </a:prstGeom>
          <a:ln w="12700">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黑龙江省</a:t>
            </a:r>
            <a:r>
              <a:rPr smtClean="0"/>
              <a:t>有</a:t>
            </a:r>
            <a:r>
              <a:rPr b="1" dirty="0" smtClean="0">
                <a:solidFill>
                  <a:srgbClr val="C00000"/>
                </a:solidFill>
              </a:rPr>
              <a:t>7</a:t>
            </a:r>
            <a:r>
              <a:rPr lang="en-US" altLang="zh-TW" b="1" smtClean="0">
                <a:solidFill>
                  <a:srgbClr val="C00000"/>
                </a:solidFill>
              </a:rPr>
              <a:t>,139</a:t>
            </a:r>
            <a:r>
              <a:rPr b="1" smtClean="0">
                <a:solidFill>
                  <a:srgbClr val="C00000"/>
                </a:solidFill>
              </a:rPr>
              <a:t>人</a:t>
            </a:r>
            <a:r>
              <a:rPr smtClean="0"/>
              <a:t>的公检法司、</a:t>
            </a:r>
            <a:r>
              <a:rPr/>
              <a:t>教育界</a:t>
            </a:r>
            <a:r>
              <a:rPr smtClean="0"/>
              <a:t>、媒体界</a:t>
            </a:r>
            <a:endParaRPr lang="en-US" dirty="0" smtClean="0"/>
          </a:p>
          <a:p>
            <a:pPr>
              <a:defRPr sz="2400">
                <a:latin typeface="微軟正黑體"/>
                <a:ea typeface="微軟正黑體"/>
                <a:cs typeface="微軟正黑體"/>
                <a:sym typeface="微軟正黑體"/>
              </a:defRPr>
            </a:pPr>
            <a:r>
              <a:rPr smtClean="0"/>
              <a:t>等人员因迫害法轮功学员，被海外组织“追查国际”立案追查</a:t>
            </a:r>
            <a:endParaRPr dirty="0"/>
          </a:p>
        </p:txBody>
      </p:sp>
    </p:spTree>
    <p:extLst>
      <p:ext uri="{BB962C8B-B14F-4D97-AF65-F5344CB8AC3E}">
        <p14:creationId xmlns:p14="http://schemas.microsoft.com/office/powerpoint/2010/main" val="577050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5391219" cy="1015663"/>
            </a:xfrm>
            <a:prstGeom prst="rect">
              <a:avLst/>
            </a:prstGeom>
          </p:spPr>
          <p:txBody>
            <a:bodyPr wrap="none">
              <a:spAutoFit/>
            </a:bodyPr>
            <a:lstStyle/>
            <a:p>
              <a:r>
                <a:rPr lang="en-US" altLang="zh-TW" sz="3200" b="1" dirty="0">
                  <a:solidFill>
                    <a:schemeClr val="bg1"/>
                  </a:solidFill>
                  <a:latin typeface="Microsoft JhengHei" charset="-120"/>
                  <a:ea typeface="Microsoft JhengHei" charset="-120"/>
                  <a:cs typeface="Microsoft JhengHei" charset="-120"/>
                </a:rPr>
                <a:t>4</a:t>
              </a:r>
              <a:r>
                <a:rPr lang="en-US" altLang="zh-TW" sz="3200" b="1" dirty="0" smtClean="0">
                  <a:solidFill>
                    <a:schemeClr val="bg1"/>
                  </a:solidFill>
                  <a:latin typeface="Microsoft JhengHei" charset="-120"/>
                  <a:ea typeface="Microsoft JhengHei" charset="-120"/>
                  <a:cs typeface="Microsoft JhengHei" charset="-120"/>
                </a:rPr>
                <a:t>-1</a:t>
              </a:r>
              <a:r>
                <a:rPr lang="en-US" altLang="zh-TW" sz="3200" b="1" dirty="0">
                  <a:solidFill>
                    <a:schemeClr val="bg1"/>
                  </a:solidFill>
                  <a:latin typeface="Microsoft JhengHei" charset="-120"/>
                  <a:ea typeface="Microsoft JhengHei" charset="-120"/>
                  <a:cs typeface="Microsoft JhengHei" charset="-120"/>
                </a:rPr>
                <a:t>.</a:t>
              </a:r>
              <a:r>
                <a:rPr lang="zh-TW" altLang="en-US" sz="3200" b="1" dirty="0">
                  <a:solidFill>
                    <a:schemeClr val="bg1"/>
                  </a:solidFill>
                  <a:latin typeface="Microsoft JhengHei" charset="-120"/>
                  <a:ea typeface="Microsoft JhengHei" charset="-120"/>
                  <a:cs typeface="Microsoft JhengHei" charset="-120"/>
                </a:rPr>
                <a:t> </a:t>
              </a:r>
              <a:r>
                <a:rPr lang="zh-TW" altLang="en-US" sz="3200" b="1" dirty="0" smtClean="0">
                  <a:solidFill>
                    <a:schemeClr val="bg1"/>
                  </a:solidFill>
                  <a:latin typeface="Microsoft JhengHei" charset="-120"/>
                  <a:ea typeface="Microsoft JhengHei" charset="-120"/>
                  <a:cs typeface="Microsoft JhengHei" charset="-120"/>
                </a:rPr>
                <a:t>黑龙江省高官恶报</a:t>
              </a:r>
              <a:endParaRPr lang="en-US" altLang="zh-TW" sz="3200" b="1" dirty="0" smtClean="0">
                <a:solidFill>
                  <a:schemeClr val="bg1"/>
                </a:solidFill>
                <a:latin typeface="Microsoft JhengHei" charset="-120"/>
                <a:ea typeface="Microsoft JhengHei" charset="-120"/>
                <a:cs typeface="Microsoft JhengHei" charset="-120"/>
              </a:endParaRPr>
            </a:p>
            <a:p>
              <a:r>
                <a:rPr lang="zh-TW" altLang="en-US" sz="2800" b="1" dirty="0" smtClean="0">
                  <a:solidFill>
                    <a:srgbClr val="FFFF00"/>
                  </a:solidFill>
                  <a:latin typeface="微軟正黑體" panose="020B0604030504040204" pitchFamily="34" charset="-120"/>
                  <a:ea typeface="微軟正黑體" panose="020B0604030504040204" pitchFamily="34" charset="-120"/>
                  <a:cs typeface="Heiti TC Light"/>
                </a:rPr>
                <a:t>原黑龙江政法委书记杨焕宁  落马</a:t>
              </a:r>
              <a:endParaRPr lang="zh-TW" altLang="en-US" sz="28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pic>
        <p:nvPicPr>
          <p:cNvPr id="13" name="Picture 3"/>
          <p:cNvPicPr>
            <a:picLocks noChangeAspect="1"/>
          </p:cNvPicPr>
          <p:nvPr/>
        </p:nvPicPr>
        <p:blipFill>
          <a:blip r:embed="rId2"/>
          <a:stretch>
            <a:fillRect/>
          </a:stretch>
        </p:blipFill>
        <p:spPr>
          <a:xfrm>
            <a:off x="539552" y="1151375"/>
            <a:ext cx="3549994" cy="2366663"/>
          </a:xfrm>
          <a:prstGeom prst="rect">
            <a:avLst/>
          </a:prstGeom>
        </p:spPr>
      </p:pic>
      <p:sp>
        <p:nvSpPr>
          <p:cNvPr id="15" name="Rectangle 1"/>
          <p:cNvSpPr/>
          <p:nvPr/>
        </p:nvSpPr>
        <p:spPr>
          <a:xfrm>
            <a:off x="4355976" y="1196752"/>
            <a:ext cx="4572000" cy="2246769"/>
          </a:xfrm>
          <a:prstGeom prst="rect">
            <a:avLst/>
          </a:prstGeom>
        </p:spPr>
        <p:txBody>
          <a:bodyPr>
            <a:spAutoFit/>
          </a:bodyPr>
          <a:lstStyle/>
          <a:p>
            <a:r>
              <a:rPr lang="en-US" altLang="zh-TW" sz="2000" dirty="0" smtClean="0">
                <a:latin typeface="Microsoft JhengHei" charset="-120"/>
                <a:ea typeface="Microsoft JhengHei" charset="-120"/>
                <a:cs typeface="Microsoft JhengHei" charset="-120"/>
              </a:rPr>
              <a:t>2017</a:t>
            </a:r>
            <a:r>
              <a:rPr lang="zh-TW" altLang="en-US" sz="2000" dirty="0" smtClean="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7</a:t>
            </a:r>
            <a:r>
              <a:rPr lang="zh-TW" altLang="zh-TW" sz="2000">
                <a:latin typeface="Microsoft JhengHei" charset="-120"/>
                <a:ea typeface="Microsoft JhengHei" charset="-120"/>
                <a:cs typeface="Microsoft JhengHei" charset="-120"/>
              </a:rPr>
              <a:t>月</a:t>
            </a:r>
            <a:r>
              <a:rPr lang="en-US" altLang="zh-TW" sz="2000" smtClean="0">
                <a:latin typeface="Microsoft JhengHei" charset="-120"/>
                <a:ea typeface="Microsoft JhengHei" charset="-120"/>
                <a:cs typeface="Microsoft JhengHei" charset="-120"/>
              </a:rPr>
              <a:t>31</a:t>
            </a:r>
            <a:r>
              <a:rPr lang="zh-TW" altLang="zh-TW" sz="2000" smtClean="0">
                <a:latin typeface="Microsoft JhengHei" charset="-120"/>
                <a:ea typeface="Microsoft JhengHei" charset="-120"/>
                <a:cs typeface="Microsoft JhengHei" charset="-120"/>
              </a:rPr>
              <a:t>日，中共安督总局前党组书记、局长</a:t>
            </a:r>
            <a:r>
              <a:rPr lang="zh-TW" altLang="zh-TW" sz="2000" b="1" smtClean="0">
                <a:solidFill>
                  <a:srgbClr val="00B050"/>
                </a:solidFill>
                <a:latin typeface="Microsoft JhengHei" charset="-120"/>
                <a:ea typeface="Microsoft JhengHei" charset="-120"/>
                <a:cs typeface="Microsoft JhengHei" charset="-120"/>
              </a:rPr>
              <a:t>杨焕宁</a:t>
            </a:r>
            <a:r>
              <a:rPr lang="zh-TW" altLang="zh-TW" sz="2000" smtClean="0">
                <a:latin typeface="Microsoft JhengHei" charset="-120"/>
                <a:ea typeface="Microsoft JhengHei" charset="-120"/>
                <a:cs typeface="Microsoft JhengHei" charset="-120"/>
              </a:rPr>
              <a:t>在</a:t>
            </a:r>
            <a:r>
              <a:rPr lang="zh-TW" altLang="zh-TW" sz="2000" dirty="0">
                <a:latin typeface="Microsoft JhengHei" charset="-120"/>
                <a:ea typeface="Microsoft JhengHei" charset="-120"/>
                <a:cs typeface="Microsoft JhengHei" charset="-120"/>
              </a:rPr>
              <a:t>「消失</a:t>
            </a:r>
            <a:r>
              <a:rPr lang="zh-TW" altLang="zh-TW" sz="2000">
                <a:latin typeface="Microsoft JhengHei" charset="-120"/>
                <a:ea typeface="Microsoft JhengHei" charset="-120"/>
                <a:cs typeface="Microsoft JhengHei" charset="-120"/>
              </a:rPr>
              <a:t>」</a:t>
            </a:r>
            <a:r>
              <a:rPr lang="en-US" altLang="zh-TW" sz="2000" smtClean="0">
                <a:latin typeface="Microsoft JhengHei" charset="-120"/>
                <a:ea typeface="Microsoft JhengHei" charset="-120"/>
                <a:cs typeface="Microsoft JhengHei" charset="-120"/>
              </a:rPr>
              <a:t>90</a:t>
            </a:r>
            <a:r>
              <a:rPr lang="zh-TW" altLang="zh-TW" sz="2000" smtClean="0">
                <a:latin typeface="Microsoft JhengHei" charset="-120"/>
                <a:ea typeface="Microsoft JhengHei" charset="-120"/>
                <a:cs typeface="Microsoft JhengHei" charset="-120"/>
              </a:rPr>
              <a:t>天后，被以</a:t>
            </a:r>
            <a:r>
              <a:rPr lang="zh-TW" altLang="zh-TW" sz="2000" b="1" smtClean="0">
                <a:solidFill>
                  <a:srgbClr val="FF0000"/>
                </a:solidFill>
                <a:latin typeface="Microsoft JhengHei" charset="-120"/>
                <a:ea typeface="Microsoft JhengHei" charset="-120"/>
                <a:cs typeface="Microsoft JhengHei" charset="-120"/>
              </a:rPr>
              <a:t>「严重违纪问题」</a:t>
            </a:r>
            <a:r>
              <a:rPr lang="zh-TW" altLang="zh-TW" sz="2000" smtClean="0">
                <a:latin typeface="Microsoft JhengHei" charset="-120"/>
                <a:ea typeface="Microsoft JhengHei" charset="-120"/>
                <a:cs typeface="Microsoft JhengHei" charset="-120"/>
              </a:rPr>
              <a:t>立案审查、降级。</a:t>
            </a:r>
          </a:p>
          <a:p>
            <a:r>
              <a:rPr lang="en-US" altLang="zh-TW" sz="2000" dirty="0">
                <a:latin typeface="Microsoft JhengHei" charset="-120"/>
                <a:ea typeface="Microsoft JhengHei" charset="-120"/>
                <a:cs typeface="Microsoft JhengHei" charset="-120"/>
              </a:rPr>
              <a:t> </a:t>
            </a:r>
            <a:endParaRPr lang="zh-TW" altLang="zh-TW" sz="2000" dirty="0">
              <a:latin typeface="Microsoft JhengHei" charset="-120"/>
              <a:ea typeface="Microsoft JhengHei" charset="-120"/>
              <a:cs typeface="Microsoft JhengHei" charset="-120"/>
            </a:endParaRPr>
          </a:p>
          <a:p>
            <a:r>
              <a:rPr lang="zh-TW" altLang="zh-TW" sz="2000" smtClean="0">
                <a:latin typeface="Microsoft JhengHei" charset="-120"/>
                <a:ea typeface="Microsoft JhengHei" charset="-120"/>
                <a:cs typeface="Microsoft JhengHei" charset="-120"/>
              </a:rPr>
              <a:t>他被「留党察看二年处分」、行政撤职处分，及降为副局级非领导职务；终止「十八大」代表资格。</a:t>
            </a:r>
            <a:endParaRPr lang="zh-TW" altLang="zh-TW" sz="2000" dirty="0">
              <a:latin typeface="Microsoft JhengHei" charset="-120"/>
              <a:ea typeface="Microsoft JhengHei" charset="-120"/>
              <a:cs typeface="Microsoft JhengHei" charset="-120"/>
            </a:endParaRPr>
          </a:p>
        </p:txBody>
      </p:sp>
      <p:sp>
        <p:nvSpPr>
          <p:cNvPr id="16" name="Rectangle 10"/>
          <p:cNvSpPr/>
          <p:nvPr/>
        </p:nvSpPr>
        <p:spPr>
          <a:xfrm>
            <a:off x="305347" y="3830580"/>
            <a:ext cx="8640960" cy="2554545"/>
          </a:xfrm>
          <a:prstGeom prst="rect">
            <a:avLst/>
          </a:prstGeom>
          <a:ln>
            <a:solidFill>
              <a:schemeClr val="tx1"/>
            </a:solidFill>
          </a:ln>
        </p:spPr>
        <p:txBody>
          <a:bodyPr wrap="square">
            <a:spAutoFit/>
          </a:bodyPr>
          <a:lstStyle/>
          <a:p>
            <a:r>
              <a:rPr lang="en-US" altLang="zh-TW" sz="2000">
                <a:latin typeface="Microsoft JhengHei" charset="-120"/>
                <a:ea typeface="Microsoft JhengHei" charset="-120"/>
                <a:cs typeface="Microsoft JhengHei" charset="-120"/>
              </a:rPr>
              <a:t> </a:t>
            </a:r>
            <a:r>
              <a:rPr lang="en-US" altLang="zh-TW" sz="2000" smtClean="0">
                <a:latin typeface="Microsoft JhengHei" charset="-120"/>
                <a:ea typeface="Microsoft JhengHei" charset="-120"/>
                <a:cs typeface="Microsoft JhengHei" charset="-120"/>
              </a:rPr>
              <a:t>2005</a:t>
            </a:r>
            <a:r>
              <a:rPr lang="zh-TW" altLang="zh-TW" sz="2000" smtClean="0">
                <a:latin typeface="Microsoft JhengHei" charset="-120"/>
                <a:ea typeface="Microsoft JhengHei" charset="-120"/>
                <a:cs typeface="Microsoft JhengHei" charset="-120"/>
              </a:rPr>
              <a:t>年</a:t>
            </a:r>
            <a:r>
              <a:rPr lang="zh-TW" altLang="zh-TW" sz="2000" b="1" smtClean="0">
                <a:solidFill>
                  <a:srgbClr val="00B050"/>
                </a:solidFill>
                <a:latin typeface="Microsoft JhengHei" charset="-120"/>
                <a:ea typeface="Microsoft JhengHei" charset="-120"/>
                <a:cs typeface="Microsoft JhengHei" charset="-120"/>
              </a:rPr>
              <a:t>杨焕宁</a:t>
            </a:r>
            <a:r>
              <a:rPr lang="zh-TW" altLang="zh-TW" sz="2000" smtClean="0">
                <a:latin typeface="Microsoft JhengHei" charset="-120"/>
                <a:ea typeface="Microsoft JhengHei" charset="-120"/>
                <a:cs typeface="Microsoft JhengHei" charset="-120"/>
              </a:rPr>
              <a:t>外调任</a:t>
            </a:r>
            <a:r>
              <a:rPr lang="zh-TW" altLang="zh-TW" sz="2000" b="1" smtClean="0">
                <a:latin typeface="Microsoft JhengHei" charset="-120"/>
                <a:ea typeface="Microsoft JhengHei" charset="-120"/>
                <a:cs typeface="Microsoft JhengHei" charset="-120"/>
              </a:rPr>
              <a:t>黑龙江政法委书记</a:t>
            </a:r>
            <a:r>
              <a:rPr lang="zh-TW" altLang="zh-TW" sz="2000" smtClean="0">
                <a:latin typeface="Microsoft JhengHei" charset="-120"/>
                <a:ea typeface="Microsoft JhengHei" charset="-120"/>
                <a:cs typeface="Microsoft JhengHei" charset="-120"/>
              </a:rPr>
              <a:t>期间，积极配合</a:t>
            </a:r>
            <a:endParaRPr lang="en-US" altLang="zh-TW" sz="2000" dirty="0" smtClean="0">
              <a:latin typeface="Microsoft JhengHei" charset="-120"/>
              <a:ea typeface="Microsoft JhengHei" charset="-120"/>
              <a:cs typeface="Microsoft JhengHei" charset="-120"/>
            </a:endParaRPr>
          </a:p>
          <a:p>
            <a:r>
              <a:rPr lang="zh-TW" altLang="zh-TW" sz="2000" smtClean="0">
                <a:latin typeface="Microsoft JhengHei" charset="-120"/>
                <a:ea typeface="Microsoft JhengHei" charset="-120"/>
                <a:cs typeface="Microsoft JhengHei" charset="-120"/>
              </a:rPr>
              <a:t>时任</a:t>
            </a:r>
            <a:r>
              <a:rPr lang="zh-TW" altLang="zh-TW" sz="2000" b="1" smtClean="0">
                <a:latin typeface="Microsoft JhengHei" charset="-120"/>
                <a:ea typeface="Microsoft JhengHei" charset="-120"/>
                <a:cs typeface="Microsoft JhengHei" charset="-120"/>
              </a:rPr>
              <a:t>中共政法委书记</a:t>
            </a:r>
            <a:r>
              <a:rPr lang="zh-TW" altLang="zh-TW" sz="2000" b="1" smtClean="0">
                <a:solidFill>
                  <a:srgbClr val="00B050"/>
                </a:solidFill>
                <a:latin typeface="Microsoft JhengHei" charset="-120"/>
                <a:ea typeface="Microsoft JhengHei" charset="-120"/>
                <a:cs typeface="Microsoft JhengHei" charset="-120"/>
              </a:rPr>
              <a:t>罗干</a:t>
            </a:r>
            <a:r>
              <a:rPr lang="zh-TW" altLang="zh-TW" sz="2000" smtClean="0">
                <a:latin typeface="Microsoft JhengHei" charset="-120"/>
                <a:ea typeface="Microsoft JhengHei" charset="-120"/>
                <a:cs typeface="Microsoft JhengHei" charset="-120"/>
              </a:rPr>
              <a:t>、</a:t>
            </a:r>
            <a:r>
              <a:rPr lang="zh-TW" altLang="zh-TW" sz="2000" b="1" smtClean="0">
                <a:latin typeface="Microsoft JhengHei" charset="-120"/>
                <a:ea typeface="Microsoft JhengHei" charset="-120"/>
                <a:cs typeface="Microsoft JhengHei" charset="-120"/>
              </a:rPr>
              <a:t>政法委副书记</a:t>
            </a:r>
            <a:r>
              <a:rPr lang="zh-TW" altLang="zh-TW" sz="2000" b="1" smtClean="0">
                <a:solidFill>
                  <a:srgbClr val="00B050"/>
                </a:solidFill>
                <a:latin typeface="Microsoft JhengHei" charset="-120"/>
                <a:ea typeface="Microsoft JhengHei" charset="-120"/>
                <a:cs typeface="Microsoft JhengHei" charset="-120"/>
              </a:rPr>
              <a:t>周永康</a:t>
            </a:r>
            <a:r>
              <a:rPr lang="zh-TW" altLang="zh-TW" sz="2000" smtClean="0">
                <a:latin typeface="Microsoft JhengHei" charset="-120"/>
                <a:ea typeface="Microsoft JhengHei" charset="-120"/>
                <a:cs typeface="Microsoft JhengHei" charset="-120"/>
              </a:rPr>
              <a:t>残酷迫害信仰团体法轮功。</a:t>
            </a:r>
          </a:p>
          <a:p>
            <a:r>
              <a:rPr lang="zh-TW" altLang="zh-TW" sz="2000" b="1" smtClean="0">
                <a:solidFill>
                  <a:srgbClr val="00B050"/>
                </a:solidFill>
                <a:latin typeface="Microsoft JhengHei" charset="-120"/>
                <a:ea typeface="Microsoft JhengHei" charset="-120"/>
                <a:cs typeface="Microsoft JhengHei" charset="-120"/>
              </a:rPr>
              <a:t>杨焕宁</a:t>
            </a:r>
            <a:r>
              <a:rPr lang="zh-TW" altLang="zh-TW" sz="2000" smtClean="0">
                <a:latin typeface="Microsoft JhengHei" charset="-120"/>
                <a:ea typeface="Microsoft JhengHei" charset="-120"/>
                <a:cs typeface="Microsoft JhengHei" charset="-120"/>
              </a:rPr>
              <a:t>被列入「追查迫害法轮功国际组织」的</a:t>
            </a:r>
            <a:r>
              <a:rPr lang="en-US" altLang="zh-TW" sz="2000">
                <a:latin typeface="Microsoft JhengHei" charset="-120"/>
                <a:ea typeface="Microsoft JhengHei" charset="-120"/>
                <a:cs typeface="Microsoft JhengHei" charset="-120"/>
              </a:rPr>
              <a:t> </a:t>
            </a:r>
            <a:r>
              <a:rPr lang="zh-TW" altLang="zh-TW" sz="2000" b="1" smtClean="0">
                <a:solidFill>
                  <a:srgbClr val="0070C0"/>
                </a:solidFill>
                <a:latin typeface="Microsoft JhengHei" charset="-120"/>
                <a:ea typeface="Microsoft JhengHei" charset="-120"/>
                <a:cs typeface="Microsoft JhengHei" charset="-120"/>
              </a:rPr>
              <a:t>追查名单。</a:t>
            </a:r>
          </a:p>
          <a:p>
            <a:endParaRPr lang="zh-TW" altLang="zh-TW" sz="2000" dirty="0">
              <a:latin typeface="Microsoft JhengHei" charset="-120"/>
              <a:ea typeface="Microsoft JhengHei" charset="-120"/>
              <a:cs typeface="Microsoft JhengHei" charset="-120"/>
            </a:endParaRPr>
          </a:p>
          <a:p>
            <a:r>
              <a:rPr lang="zh-TW" altLang="zh-TW" sz="2000" smtClean="0">
                <a:latin typeface="Microsoft JhengHei" charset="-120"/>
                <a:ea typeface="Microsoft JhengHei" charset="-120"/>
                <a:cs typeface="Microsoft JhengHei" charset="-120"/>
              </a:rPr>
              <a:t>据明慧网不完全统计，自中共江泽民集团残酷迫害法轮功以来，</a:t>
            </a:r>
          </a:p>
          <a:p>
            <a:r>
              <a:rPr lang="zh-TW" altLang="zh-TW" sz="2000" smtClean="0">
                <a:latin typeface="Microsoft JhengHei" charset="-120"/>
                <a:ea typeface="Microsoft JhengHei" charset="-120"/>
                <a:cs typeface="Microsoft JhengHei" charset="-120"/>
              </a:rPr>
              <a:t>黑龙江已</a:t>
            </a:r>
            <a:r>
              <a:rPr lang="zh-TW" altLang="zh-TW" sz="2000">
                <a:latin typeface="Microsoft JhengHei" charset="-120"/>
                <a:ea typeface="Microsoft JhengHei" charset="-120"/>
                <a:cs typeface="Microsoft JhengHei" charset="-120"/>
              </a:rPr>
              <a:t>有</a:t>
            </a:r>
            <a:r>
              <a:rPr lang="en-US" altLang="zh-TW" sz="2000" smtClean="0">
                <a:latin typeface="Microsoft JhengHei" charset="-120"/>
                <a:ea typeface="Microsoft JhengHei" charset="-120"/>
                <a:cs typeface="Microsoft JhengHei" charset="-120"/>
              </a:rPr>
              <a:t>534</a:t>
            </a:r>
            <a:r>
              <a:rPr lang="zh-TW" altLang="zh-TW" sz="2000" smtClean="0">
                <a:latin typeface="Microsoft JhengHei" charset="-120"/>
                <a:ea typeface="Microsoft JhengHei" charset="-120"/>
                <a:cs typeface="Microsoft JhengHei" charset="-120"/>
              </a:rPr>
              <a:t>位法轮功学员被迫害致死，</a:t>
            </a:r>
          </a:p>
          <a:p>
            <a:r>
              <a:rPr lang="zh-TW" altLang="zh-TW" sz="2000" smtClean="0">
                <a:latin typeface="Microsoft JhengHei" charset="-120"/>
                <a:ea typeface="Microsoft JhengHei" charset="-120"/>
                <a:cs typeface="Microsoft JhengHei" charset="-120"/>
              </a:rPr>
              <a:t>黑龙江是迫害法轮功最严重的省份之一，</a:t>
            </a:r>
          </a:p>
          <a:p>
            <a:r>
              <a:rPr lang="zh-TW" altLang="zh-TW" sz="2000" smtClean="0">
                <a:latin typeface="Microsoft JhengHei" charset="-120"/>
                <a:ea typeface="Microsoft JhengHei" charset="-120"/>
                <a:cs typeface="Microsoft JhengHei" charset="-120"/>
              </a:rPr>
              <a:t>其中时任黑龙江政法委书记的</a:t>
            </a:r>
            <a:r>
              <a:rPr lang="zh-TW" altLang="zh-TW" sz="2000" b="1" smtClean="0">
                <a:solidFill>
                  <a:srgbClr val="00B050"/>
                </a:solidFill>
                <a:latin typeface="Microsoft JhengHei" charset="-120"/>
                <a:ea typeface="Microsoft JhengHei" charset="-120"/>
                <a:cs typeface="Microsoft JhengHei" charset="-120"/>
              </a:rPr>
              <a:t>杨焕宁</a:t>
            </a:r>
            <a:r>
              <a:rPr lang="zh-TW" altLang="zh-TW" sz="2000" smtClean="0">
                <a:latin typeface="Microsoft JhengHei" charset="-120"/>
                <a:ea typeface="Microsoft JhengHei" charset="-120"/>
                <a:cs typeface="Microsoft JhengHei" charset="-120"/>
              </a:rPr>
              <a:t>就是</a:t>
            </a:r>
            <a:r>
              <a:rPr lang="zh-TW" altLang="zh-TW" sz="2000" b="1" smtClean="0">
                <a:solidFill>
                  <a:srgbClr val="FF0000"/>
                </a:solidFill>
                <a:latin typeface="Microsoft JhengHei" charset="-120"/>
                <a:ea typeface="Microsoft JhengHei" charset="-120"/>
                <a:cs typeface="Microsoft JhengHei" charset="-120"/>
              </a:rPr>
              <a:t>最主要的帮凶</a:t>
            </a:r>
            <a:r>
              <a:rPr lang="zh-TW" altLang="zh-TW" sz="2000" smtClean="0">
                <a:latin typeface="Microsoft JhengHei" charset="-120"/>
                <a:ea typeface="Microsoft JhengHei" charset="-120"/>
                <a:cs typeface="Microsoft JhengHei" charset="-120"/>
              </a:rPr>
              <a:t>。</a:t>
            </a:r>
            <a:endParaRPr lang="zh-TW" altLang="zh-TW" sz="2000" dirty="0">
              <a:latin typeface="Microsoft JhengHei" charset="-120"/>
              <a:ea typeface="Microsoft JhengHei" charset="-120"/>
              <a:cs typeface="Microsoft JhengHei" charset="-120"/>
            </a:endParaRPr>
          </a:p>
        </p:txBody>
      </p:sp>
      <p:sp>
        <p:nvSpPr>
          <p:cNvPr id="17" name="TextBox 9"/>
          <p:cNvSpPr txBox="1"/>
          <p:nvPr/>
        </p:nvSpPr>
        <p:spPr>
          <a:xfrm>
            <a:off x="1547664" y="6519446"/>
            <a:ext cx="7488832" cy="338554"/>
          </a:xfrm>
          <a:prstGeom prst="rect">
            <a:avLst/>
          </a:prstGeom>
          <a:noFill/>
        </p:spPr>
        <p:txBody>
          <a:bodyPr wrap="square" rtlCol="0">
            <a:spAutoFit/>
          </a:bodyPr>
          <a:lstStyle/>
          <a:p>
            <a:r>
              <a:rPr lang="zh-TW" altLang="en-US" sz="1600" dirty="0" smtClean="0">
                <a:latin typeface="微軟正黑體" panose="020B0604030504040204" pitchFamily="34" charset="-120"/>
                <a:ea typeface="微軟正黑體" panose="020B0604030504040204" pitchFamily="34" charset="-120"/>
                <a:cs typeface="Heiti TC Light"/>
              </a:rPr>
              <a:t>数据源：大纪元时报</a:t>
            </a:r>
            <a:r>
              <a:rPr lang="en-US" altLang="zh-TW" sz="1600" dirty="0" smtClean="0">
                <a:latin typeface="微軟正黑體" panose="020B0604030504040204" pitchFamily="34" charset="-120"/>
                <a:ea typeface="微軟正黑體" panose="020B0604030504040204" pitchFamily="34" charset="-120"/>
                <a:cs typeface="Heiti TC Light"/>
              </a:rPr>
              <a:t> 2017/7/31 </a:t>
            </a:r>
            <a:r>
              <a:rPr lang="zh-TW" altLang="en-US" sz="1600" dirty="0" smtClean="0">
                <a:latin typeface="微軟正黑體" panose="020B0604030504040204" pitchFamily="34" charset="-120"/>
                <a:ea typeface="微軟正黑體" panose="020B0604030504040204" pitchFamily="34" charset="-120"/>
                <a:cs typeface="Heiti TC Light"/>
              </a:rPr>
              <a:t>「</a:t>
            </a:r>
            <a:r>
              <a:rPr lang="zh-TW" altLang="en-US" sz="1600" dirty="0" smtClean="0">
                <a:latin typeface="微軟正黑體" panose="020B0604030504040204" pitchFamily="34" charset="-120"/>
                <a:ea typeface="微軟正黑體" panose="020B0604030504040204" pitchFamily="34" charset="-120"/>
              </a:rPr>
              <a:t>前公安部副部长杨焕宁「消失」</a:t>
            </a:r>
            <a:r>
              <a:rPr lang="en-US" altLang="zh-TW" sz="1600" dirty="0" smtClean="0">
                <a:latin typeface="微軟正黑體" panose="020B0604030504040204" pitchFamily="34" charset="-120"/>
                <a:ea typeface="微軟正黑體" panose="020B0604030504040204" pitchFamily="34" charset="-120"/>
              </a:rPr>
              <a:t>90</a:t>
            </a:r>
            <a:r>
              <a:rPr lang="zh-TW" altLang="en-US" sz="1600" dirty="0" smtClean="0">
                <a:latin typeface="微軟正黑體" panose="020B0604030504040204" pitchFamily="34" charset="-120"/>
                <a:ea typeface="微軟正黑體" panose="020B0604030504040204" pitchFamily="34" charset="-120"/>
              </a:rPr>
              <a:t>天后落马</a:t>
            </a:r>
            <a:r>
              <a:rPr lang="zh-TW" altLang="en-US" sz="1600" dirty="0" smtClean="0">
                <a:latin typeface="微軟正黑體" panose="020B0604030504040204" pitchFamily="34" charset="-120"/>
                <a:ea typeface="微軟正黑體" panose="020B0604030504040204" pitchFamily="34" charset="-120"/>
                <a:cs typeface="Heiti TC Light"/>
              </a:rPr>
              <a:t>」</a:t>
            </a:r>
            <a:endParaRPr lang="en-US" sz="1600" dirty="0">
              <a:latin typeface="微軟正黑體" panose="020B0604030504040204" pitchFamily="34" charset="-120"/>
              <a:ea typeface="微軟正黑體" panose="020B0604030504040204" pitchFamily="34" charset="-120"/>
              <a:cs typeface="Heiti TC Light"/>
            </a:endParaRPr>
          </a:p>
        </p:txBody>
      </p:sp>
    </p:spTree>
    <p:extLst>
      <p:ext uri="{BB962C8B-B14F-4D97-AF65-F5344CB8AC3E}">
        <p14:creationId xmlns:p14="http://schemas.microsoft.com/office/powerpoint/2010/main" val="4149906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18601"/>
              <a:ext cx="5391219" cy="1015663"/>
            </a:xfrm>
            <a:prstGeom prst="rect">
              <a:avLst/>
            </a:prstGeom>
          </p:spPr>
          <p:txBody>
            <a:bodyPr wrap="none">
              <a:spAutoFit/>
            </a:bodyPr>
            <a:lstStyle/>
            <a:p>
              <a:r>
                <a:rPr lang="en-US" altLang="zh-TW" sz="3200" b="1" dirty="0" smtClean="0">
                  <a:solidFill>
                    <a:schemeClr val="bg1"/>
                  </a:solidFill>
                  <a:latin typeface="Microsoft JhengHei" charset="-120"/>
                  <a:ea typeface="Microsoft JhengHei" charset="-120"/>
                  <a:cs typeface="Microsoft JhengHei" charset="-120"/>
                </a:rPr>
                <a:t>4-2.</a:t>
              </a:r>
              <a:r>
                <a:rPr lang="zh-TW" altLang="en-US" sz="3200" b="1" dirty="0" smtClean="0">
                  <a:solidFill>
                    <a:schemeClr val="bg1"/>
                  </a:solidFill>
                  <a:latin typeface="Microsoft JhengHei" charset="-120"/>
                  <a:ea typeface="Microsoft JhengHei" charset="-120"/>
                  <a:cs typeface="Microsoft JhengHei" charset="-120"/>
                </a:rPr>
                <a:t> 黑龙江省高官恶报</a:t>
              </a:r>
              <a:endParaRPr lang="en-US" altLang="zh-TW" sz="3200" b="1" dirty="0" smtClean="0">
                <a:solidFill>
                  <a:schemeClr val="bg1"/>
                </a:solidFill>
                <a:latin typeface="Microsoft JhengHei" charset="-120"/>
                <a:ea typeface="Microsoft JhengHei" charset="-120"/>
                <a:cs typeface="Microsoft JhengHei" charset="-120"/>
              </a:endParaRPr>
            </a:p>
            <a:p>
              <a:r>
                <a:rPr lang="zh-TW" altLang="en-US" sz="2800" b="1" dirty="0" smtClean="0">
                  <a:solidFill>
                    <a:srgbClr val="FFFF00"/>
                  </a:solidFill>
                  <a:latin typeface="Microsoft JhengHei" charset="-120"/>
                  <a:ea typeface="Microsoft JhengHei" charset="-120"/>
                  <a:cs typeface="Microsoft JhengHei" charset="-120"/>
                </a:rPr>
                <a:t>原黑龙江省委书记王宪魁  被免职</a:t>
              </a:r>
              <a:endParaRPr lang="en-US" altLang="zh-TW" sz="2800" b="1" dirty="0">
                <a:solidFill>
                  <a:srgbClr val="FFFF00"/>
                </a:solidFill>
                <a:latin typeface="Microsoft JhengHei" charset="-120"/>
                <a:ea typeface="Microsoft JhengHei" charset="-120"/>
                <a:cs typeface="Microsoft JhengHei"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sp>
        <p:nvSpPr>
          <p:cNvPr id="2" name="矩形 1"/>
          <p:cNvSpPr/>
          <p:nvPr/>
        </p:nvSpPr>
        <p:spPr>
          <a:xfrm>
            <a:off x="4211960" y="1265800"/>
            <a:ext cx="4410744" cy="1046440"/>
          </a:xfrm>
          <a:prstGeom prst="rect">
            <a:avLst/>
          </a:prstGeom>
        </p:spPr>
        <p:txBody>
          <a:bodyPr wrap="square">
            <a:spAutoFit/>
          </a:bodyPr>
          <a:lstStyle/>
          <a:p>
            <a:pPr fontAlgn="base"/>
            <a:r>
              <a:rPr lang="zh-TW" altLang="en-US" sz="2000" b="1" dirty="0" smtClean="0">
                <a:solidFill>
                  <a:srgbClr val="0E05BB"/>
                </a:solidFill>
                <a:latin typeface="Microsoft JhengHei" charset="-120"/>
                <a:ea typeface="Microsoft JhengHei" charset="-120"/>
                <a:cs typeface="Microsoft JhengHei" charset="-120"/>
              </a:rPr>
              <a:t>原黑龙江省委书记</a:t>
            </a:r>
            <a:r>
              <a:rPr lang="zh-TW" altLang="en-US" b="1" dirty="0" smtClean="0">
                <a:solidFill>
                  <a:srgbClr val="0070C0"/>
                </a:solidFill>
                <a:latin typeface="Microsoft JhengHei" charset="-120"/>
                <a:ea typeface="Microsoft JhengHei" charset="-120"/>
                <a:cs typeface="Microsoft JhengHei" charset="-120"/>
              </a:rPr>
              <a:t>，</a:t>
            </a:r>
            <a:r>
              <a:rPr lang="zh-TW" altLang="en-US" sz="2000" b="1" dirty="0" smtClean="0">
                <a:solidFill>
                  <a:srgbClr val="00B050"/>
                </a:solidFill>
                <a:latin typeface="Microsoft JhengHei" charset="-120"/>
                <a:ea typeface="Microsoft JhengHei" charset="-120"/>
                <a:cs typeface="Microsoft JhengHei" charset="-120"/>
              </a:rPr>
              <a:t>王宪魁</a:t>
            </a:r>
            <a:r>
              <a:rPr lang="zh-TW" altLang="en-US" sz="2000" dirty="0" smtClean="0">
                <a:latin typeface="Microsoft JhengHei" charset="-120"/>
                <a:ea typeface="Microsoft JhengHei" charset="-120"/>
                <a:cs typeface="Microsoft JhengHei" charset="-120"/>
              </a:rPr>
              <a:t>，</a:t>
            </a:r>
            <a:endParaRPr lang="en-US" altLang="zh-TW" dirty="0" smtClean="0">
              <a:latin typeface="Microsoft JhengHei" charset="-120"/>
              <a:ea typeface="Microsoft JhengHei" charset="-120"/>
              <a:cs typeface="Microsoft JhengHei" charset="-120"/>
            </a:endParaRPr>
          </a:p>
          <a:p>
            <a:pPr fontAlgn="base"/>
            <a:r>
              <a:rPr lang="en-US" altLang="zh-TW" dirty="0" smtClean="0">
                <a:latin typeface="Microsoft JhengHei" charset="-120"/>
                <a:ea typeface="Microsoft JhengHei" charset="-120"/>
                <a:cs typeface="Microsoft JhengHei" charset="-120"/>
              </a:rPr>
              <a:t>2017</a:t>
            </a:r>
            <a:r>
              <a:rPr lang="zh-TW" altLang="en-US" dirty="0" smtClean="0">
                <a:latin typeface="Microsoft JhengHei" charset="-120"/>
                <a:ea typeface="Microsoft JhengHei" charset="-120"/>
                <a:cs typeface="Microsoft JhengHei" charset="-120"/>
              </a:rPr>
              <a:t>年</a:t>
            </a:r>
            <a:r>
              <a:rPr lang="en-US" altLang="zh-TW" dirty="0">
                <a:latin typeface="Microsoft JhengHei" charset="-120"/>
                <a:ea typeface="Microsoft JhengHei" charset="-120"/>
                <a:cs typeface="Microsoft JhengHei" charset="-120"/>
              </a:rPr>
              <a:t>4</a:t>
            </a:r>
            <a:r>
              <a:rPr lang="zh-TW" altLang="en-US" dirty="0" smtClean="0">
                <a:latin typeface="Microsoft JhengHei" charset="-120"/>
                <a:ea typeface="Microsoft JhengHei" charset="-120"/>
                <a:cs typeface="Microsoft JhengHei" charset="-120"/>
              </a:rPr>
              <a:t>月</a:t>
            </a:r>
            <a:r>
              <a:rPr lang="en-US" altLang="zh-TW" dirty="0">
                <a:latin typeface="Microsoft JhengHei" charset="-120"/>
                <a:ea typeface="Microsoft JhengHei" charset="-120"/>
                <a:cs typeface="Microsoft JhengHei" charset="-120"/>
              </a:rPr>
              <a:t>1</a:t>
            </a:r>
            <a:r>
              <a:rPr lang="zh-TW" altLang="en-US" dirty="0" smtClean="0">
                <a:latin typeface="Microsoft JhengHei" charset="-120"/>
                <a:ea typeface="Microsoft JhengHei" charset="-120"/>
                <a:cs typeface="Microsoft JhengHei" charset="-120"/>
              </a:rPr>
              <a:t>日王宪魁已遭恶报</a:t>
            </a:r>
            <a:r>
              <a:rPr lang="zh-TW" altLang="en-US" sz="2400" dirty="0" smtClean="0">
                <a:solidFill>
                  <a:srgbClr val="FF0000"/>
                </a:solidFill>
                <a:latin typeface="Microsoft JhengHei" charset="-120"/>
                <a:ea typeface="Microsoft JhengHei" charset="-120"/>
                <a:cs typeface="Microsoft JhengHei" charset="-120"/>
              </a:rPr>
              <a:t>被免职</a:t>
            </a:r>
            <a:r>
              <a:rPr lang="en-US" altLang="zh-TW" dirty="0" smtClean="0">
                <a:latin typeface="Microsoft JhengHei" charset="-120"/>
                <a:ea typeface="Microsoft JhengHei" charset="-120"/>
                <a:cs typeface="Microsoft JhengHei" charset="-120"/>
              </a:rPr>
              <a:t/>
            </a:r>
            <a:br>
              <a:rPr lang="en-US" altLang="zh-TW" dirty="0" smtClean="0">
                <a:latin typeface="Microsoft JhengHei" charset="-120"/>
                <a:ea typeface="Microsoft JhengHei" charset="-120"/>
                <a:cs typeface="Microsoft JhengHei" charset="-120"/>
              </a:rPr>
            </a:br>
            <a:endParaRPr lang="en-US" altLang="zh-TW" dirty="0">
              <a:latin typeface="Microsoft JhengHei" charset="-120"/>
              <a:ea typeface="Microsoft JhengHei" charset="-120"/>
              <a:cs typeface="Microsoft JhengHei" charset="-120"/>
            </a:endParaRPr>
          </a:p>
        </p:txBody>
      </p:sp>
      <p:sp>
        <p:nvSpPr>
          <p:cNvPr id="4" name="矩形 3"/>
          <p:cNvSpPr/>
          <p:nvPr/>
        </p:nvSpPr>
        <p:spPr>
          <a:xfrm>
            <a:off x="199975" y="3933056"/>
            <a:ext cx="8726034" cy="2246769"/>
          </a:xfrm>
          <a:prstGeom prst="rect">
            <a:avLst/>
          </a:prstGeom>
          <a:ln>
            <a:solidFill>
              <a:schemeClr val="tx1"/>
            </a:solidFill>
          </a:ln>
        </p:spPr>
        <p:txBody>
          <a:bodyPr wrap="square">
            <a:spAutoFit/>
          </a:bodyPr>
          <a:lstStyle/>
          <a:p>
            <a:r>
              <a:rPr lang="zh-TW" altLang="en-US" sz="2000" b="1" smtClean="0">
                <a:solidFill>
                  <a:srgbClr val="00B050"/>
                </a:solidFill>
                <a:latin typeface="Microsoft JhengHei" charset="-120"/>
                <a:ea typeface="Microsoft JhengHei" charset="-120"/>
                <a:cs typeface="Microsoft JhengHei" charset="-120"/>
              </a:rPr>
              <a:t>王宪魁</a:t>
            </a:r>
            <a:r>
              <a:rPr lang="zh-TW" altLang="en-US" sz="2000" smtClean="0">
                <a:solidFill>
                  <a:srgbClr val="222222"/>
                </a:solidFill>
                <a:latin typeface="Microsoft JhengHei" charset="-120"/>
                <a:ea typeface="Microsoft JhengHei" charset="-120"/>
                <a:cs typeface="Microsoft JhengHei" charset="-120"/>
              </a:rPr>
              <a:t>自</a:t>
            </a:r>
            <a:r>
              <a:rPr lang="en-US" altLang="zh-TW" sz="2000" dirty="0">
                <a:solidFill>
                  <a:srgbClr val="222222"/>
                </a:solidFill>
                <a:latin typeface="Microsoft JhengHei" charset="-120"/>
                <a:ea typeface="Microsoft JhengHei" charset="-120"/>
                <a:cs typeface="Microsoft JhengHei" charset="-120"/>
              </a:rPr>
              <a:t>2010</a:t>
            </a:r>
            <a:r>
              <a:rPr lang="zh-TW" altLang="en-US" sz="2000">
                <a:solidFill>
                  <a:srgbClr val="222222"/>
                </a:solidFill>
                <a:latin typeface="Microsoft JhengHei" charset="-120"/>
                <a:ea typeface="Microsoft JhengHei" charset="-120"/>
                <a:cs typeface="Microsoft JhengHei" charset="-120"/>
              </a:rPr>
              <a:t>年</a:t>
            </a:r>
            <a:r>
              <a:rPr lang="en-US" altLang="zh-TW" sz="2000" smtClean="0">
                <a:solidFill>
                  <a:srgbClr val="222222"/>
                </a:solidFill>
                <a:latin typeface="Microsoft JhengHei" charset="-120"/>
                <a:ea typeface="Microsoft JhengHei" charset="-120"/>
                <a:cs typeface="Microsoft JhengHei" charset="-120"/>
              </a:rPr>
              <a:t>8</a:t>
            </a:r>
            <a:r>
              <a:rPr lang="zh-TW" altLang="en-US" sz="2000" smtClean="0">
                <a:solidFill>
                  <a:srgbClr val="222222"/>
                </a:solidFill>
                <a:latin typeface="Microsoft JhengHei" charset="-120"/>
                <a:ea typeface="Microsoft JhengHei" charset="-120"/>
                <a:cs typeface="Microsoft JhengHei" charset="-120"/>
              </a:rPr>
              <a:t>月调至黑龙江任职后，</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积极指挥和实施对该省法轮功学员的迫害。</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他还以视察工作为名，亲自下达命令，指使各地部署迫害法轮功学员，</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并责令出现法轮功横幅的地区，要彻查严惩。</a:t>
            </a:r>
            <a:endParaRPr lang="en-US" altLang="zh-TW" sz="2000" dirty="0" smtClean="0">
              <a:solidFill>
                <a:srgbClr val="222222"/>
              </a:solidFill>
              <a:latin typeface="Microsoft JhengHei" charset="-120"/>
              <a:ea typeface="Microsoft JhengHei" charset="-120"/>
              <a:cs typeface="Microsoft JhengHei" charset="-120"/>
            </a:endParaRPr>
          </a:p>
          <a:p>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在他主政黑龙江期间，法轮功学员遭受</a:t>
            </a:r>
            <a:r>
              <a:rPr lang="zh-TW" altLang="en-US" sz="2000" b="1" smtClean="0">
                <a:solidFill>
                  <a:srgbClr val="FF0000"/>
                </a:solidFill>
                <a:latin typeface="Microsoft JhengHei" charset="-120"/>
                <a:ea typeface="Microsoft JhengHei" charset="-120"/>
                <a:cs typeface="Microsoft JhengHei" charset="-120"/>
              </a:rPr>
              <a:t>大规模的绑架</a:t>
            </a:r>
            <a:r>
              <a:rPr lang="zh-TW" altLang="en-US" sz="2000" smtClean="0">
                <a:solidFill>
                  <a:srgbClr val="222222"/>
                </a:solidFill>
                <a:latin typeface="Microsoft JhengHei" charset="-120"/>
                <a:ea typeface="Microsoft JhengHei" charset="-120"/>
                <a:cs typeface="Microsoft JhengHei" charset="-120"/>
              </a:rPr>
              <a:t>和</a:t>
            </a:r>
            <a:r>
              <a:rPr lang="zh-TW" altLang="en-US" sz="2000" b="1" dirty="0">
                <a:solidFill>
                  <a:srgbClr val="FF0000"/>
                </a:solidFill>
                <a:latin typeface="Microsoft JhengHei" charset="-120"/>
                <a:ea typeface="Microsoft JhengHei" charset="-120"/>
                <a:cs typeface="Microsoft JhengHei" charset="-120"/>
              </a:rPr>
              <a:t>非法判刑</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dirty="0" smtClean="0">
                <a:solidFill>
                  <a:srgbClr val="222222"/>
                </a:solidFill>
                <a:latin typeface="Microsoft JhengHei" charset="-120"/>
                <a:ea typeface="Microsoft JhengHei" charset="-120"/>
                <a:cs typeface="Microsoft JhengHei" charset="-120"/>
              </a:rPr>
              <a:t>至少</a:t>
            </a:r>
            <a:r>
              <a:rPr lang="zh-TW" altLang="en-US" sz="2000">
                <a:solidFill>
                  <a:srgbClr val="222222"/>
                </a:solidFill>
                <a:latin typeface="Microsoft JhengHei" charset="-120"/>
                <a:ea typeface="Microsoft JhengHei" charset="-120"/>
                <a:cs typeface="Microsoft JhengHei" charset="-120"/>
              </a:rPr>
              <a:t>有</a:t>
            </a:r>
            <a:r>
              <a:rPr lang="en-US" altLang="zh-TW" sz="2000" smtClean="0">
                <a:solidFill>
                  <a:srgbClr val="222222"/>
                </a:solidFill>
                <a:latin typeface="Microsoft JhengHei" charset="-120"/>
                <a:ea typeface="Microsoft JhengHei" charset="-120"/>
                <a:cs typeface="Microsoft JhengHei" charset="-120"/>
              </a:rPr>
              <a:t>96</a:t>
            </a:r>
            <a:r>
              <a:rPr lang="zh-TW" altLang="en-US" sz="2000" smtClean="0">
                <a:solidFill>
                  <a:srgbClr val="222222"/>
                </a:solidFill>
                <a:latin typeface="Microsoft JhengHei" charset="-120"/>
                <a:ea typeface="Microsoft JhengHei" charset="-120"/>
                <a:cs typeface="Microsoft JhengHei" charset="-120"/>
              </a:rPr>
              <a:t>名学员被迫害致死。</a:t>
            </a:r>
            <a:endParaRPr lang="zh-TW" altLang="en-US" sz="2000" dirty="0">
              <a:solidFill>
                <a:srgbClr val="222222"/>
              </a:solidFill>
              <a:latin typeface="Microsoft JhengHei" charset="-120"/>
              <a:ea typeface="Microsoft JhengHei" charset="-120"/>
              <a:cs typeface="Microsoft JhengHei" charset="-120"/>
            </a:endParaRPr>
          </a:p>
        </p:txBody>
      </p:sp>
      <p:pic>
        <p:nvPicPr>
          <p:cNvPr id="6" name="圖片 5"/>
          <p:cNvPicPr>
            <a:picLocks noChangeAspect="1"/>
          </p:cNvPicPr>
          <p:nvPr/>
        </p:nvPicPr>
        <p:blipFill>
          <a:blip r:embed="rId2"/>
          <a:stretch>
            <a:fillRect/>
          </a:stretch>
        </p:blipFill>
        <p:spPr>
          <a:xfrm>
            <a:off x="179512" y="1098702"/>
            <a:ext cx="3676848" cy="2451232"/>
          </a:xfrm>
          <a:prstGeom prst="rect">
            <a:avLst/>
          </a:prstGeom>
        </p:spPr>
      </p:pic>
    </p:spTree>
    <p:extLst>
      <p:ext uri="{BB962C8B-B14F-4D97-AF65-F5344CB8AC3E}">
        <p14:creationId xmlns:p14="http://schemas.microsoft.com/office/powerpoint/2010/main" val="37092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stretch>
            <a:fillRect/>
          </a:stretch>
        </p:blipFill>
        <p:spPr>
          <a:xfrm>
            <a:off x="923506" y="991725"/>
            <a:ext cx="5542770" cy="5404200"/>
          </a:xfrm>
          <a:prstGeom prst="rect">
            <a:avLst/>
          </a:prstGeom>
        </p:spPr>
      </p:pic>
      <p:sp>
        <p:nvSpPr>
          <p:cNvPr id="119" name="矩形 2"/>
          <p:cNvSpPr txBox="1"/>
          <p:nvPr/>
        </p:nvSpPr>
        <p:spPr>
          <a:xfrm>
            <a:off x="179556" y="104635"/>
            <a:ext cx="5251893" cy="707379"/>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4000" dirty="0"/>
              <a:t>5</a:t>
            </a:r>
            <a:r>
              <a:rPr sz="4000" smtClean="0"/>
              <a:t>. </a:t>
            </a:r>
            <a:r>
              <a:rPr sz="4000" b="1" smtClean="0"/>
              <a:t>本次</a:t>
            </a:r>
            <a:r>
              <a:rPr lang="zh-TW" altLang="en-US" sz="4000" b="1" smtClean="0"/>
              <a:t>黑龙江</a:t>
            </a:r>
            <a:r>
              <a:rPr sz="4000" b="1" smtClean="0"/>
              <a:t>案例总览</a:t>
            </a:r>
            <a:endParaRPr sz="4000" b="1" dirty="0"/>
          </a:p>
        </p:txBody>
      </p:sp>
      <p:sp>
        <p:nvSpPr>
          <p:cNvPr id="13" name="橢圓 4"/>
          <p:cNvSpPr/>
          <p:nvPr/>
        </p:nvSpPr>
        <p:spPr>
          <a:xfrm>
            <a:off x="5292080" y="4471371"/>
            <a:ext cx="864096" cy="82809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4" name="直線接點 16"/>
          <p:cNvCxnSpPr>
            <a:stCxn id="35" idx="1"/>
            <a:endCxn id="13" idx="7"/>
          </p:cNvCxnSpPr>
          <p:nvPr/>
        </p:nvCxnSpPr>
        <p:spPr>
          <a:xfrm flipH="1">
            <a:off x="6029632" y="2699384"/>
            <a:ext cx="436644" cy="1893258"/>
          </a:xfrm>
          <a:prstGeom prst="line">
            <a:avLst/>
          </a:prstGeom>
          <a:ln/>
        </p:spPr>
        <p:style>
          <a:lnRef idx="2">
            <a:schemeClr val="accent2"/>
          </a:lnRef>
          <a:fillRef idx="0">
            <a:schemeClr val="accent2"/>
          </a:fillRef>
          <a:effectRef idx="1">
            <a:schemeClr val="accent2"/>
          </a:effectRef>
          <a:fontRef idx="minor">
            <a:schemeClr val="tx1"/>
          </a:fontRef>
        </p:style>
      </p:cxnSp>
      <p:sp>
        <p:nvSpPr>
          <p:cNvPr id="35" name="矩形"/>
          <p:cNvSpPr/>
          <p:nvPr/>
        </p:nvSpPr>
        <p:spPr>
          <a:xfrm>
            <a:off x="6466276" y="2060848"/>
            <a:ext cx="2556538" cy="1277072"/>
          </a:xfrm>
          <a:prstGeom prst="rect">
            <a:avLst/>
          </a:prstGeom>
          <a:solidFill>
            <a:srgbClr val="FFFFFF"/>
          </a:solidFill>
          <a:ln w="25400" cap="flat">
            <a:solidFill>
              <a:srgbClr val="C0504D"/>
            </a:solidFill>
            <a:prstDash val="solid"/>
            <a:round/>
          </a:ln>
          <a:effectLst/>
        </p:spPr>
        <p:txBody>
          <a:bodyPr wrap="square" lIns="45469" tIns="45469" rIns="45469" bIns="45469" numCol="1" anchor="t">
            <a:noAutofit/>
          </a:bodyPr>
          <a:lstStyle/>
          <a:p>
            <a:pPr>
              <a:spcAft>
                <a:spcPts val="0"/>
              </a:spcAft>
            </a:pPr>
            <a:r>
              <a:rPr lang="zh-TW" altLang="en-US" sz="2000" b="1" kern="100" dirty="0" smtClean="0">
                <a:solidFill>
                  <a:srgbClr val="C00000"/>
                </a:solidFill>
                <a:latin typeface="Microsoft JhengHei" charset="-120"/>
                <a:ea typeface="Microsoft JhengHei" charset="-120"/>
                <a:cs typeface="Microsoft JhengHei" charset="-120"/>
              </a:rPr>
              <a:t>案例</a:t>
            </a:r>
            <a:r>
              <a:rPr lang="en-US" altLang="zh-TW" sz="2000" b="1" kern="100" dirty="0" smtClean="0">
                <a:solidFill>
                  <a:srgbClr val="C00000"/>
                </a:solidFill>
                <a:latin typeface="Microsoft JhengHei" charset="-120"/>
                <a:ea typeface="Microsoft JhengHei" charset="-120"/>
                <a:cs typeface="Microsoft JhengHei" charset="-120"/>
              </a:rPr>
              <a:t>1</a:t>
            </a:r>
            <a:r>
              <a:rPr lang="en-US" altLang="zh-TW" sz="2000" b="1" kern="100" dirty="0" smtClean="0">
                <a:solidFill>
                  <a:srgbClr val="C00000"/>
                </a:solidFill>
                <a:latin typeface="Microsoft JhengHei" charset="-120"/>
                <a:ea typeface="Microsoft JhengHei" charset="-120"/>
                <a:cs typeface="Microsoft JhengHei" charset="-120"/>
              </a:rPr>
              <a:t>. </a:t>
            </a:r>
            <a:r>
              <a:rPr lang="zh-TW" altLang="zh-TW" sz="2000" b="1" kern="100" dirty="0" smtClean="0">
                <a:solidFill>
                  <a:schemeClr val="accent6">
                    <a:lumMod val="75000"/>
                  </a:schemeClr>
                </a:solidFill>
                <a:latin typeface="Microsoft JhengHei" charset="-120"/>
                <a:ea typeface="Microsoft JhengHei" charset="-120"/>
                <a:cs typeface="Microsoft JhengHei" charset="-120"/>
              </a:rPr>
              <a:t>鸡西</a:t>
            </a:r>
            <a:r>
              <a:rPr lang="zh-TW" altLang="zh-TW" sz="2000" b="1" kern="100" dirty="0" smtClean="0">
                <a:solidFill>
                  <a:schemeClr val="accent6">
                    <a:lumMod val="75000"/>
                  </a:schemeClr>
                </a:solidFill>
                <a:latin typeface="Microsoft JhengHei" charset="-120"/>
                <a:ea typeface="Microsoft JhengHei" charset="-120"/>
                <a:cs typeface="Microsoft JhengHei" charset="-120"/>
              </a:rPr>
              <a:t>市</a:t>
            </a:r>
            <a:r>
              <a:rPr lang="en-US" altLang="zh-TW" sz="2000" b="1" kern="100" dirty="0" smtClean="0">
                <a:solidFill>
                  <a:schemeClr val="accent6">
                    <a:lumMod val="75000"/>
                  </a:schemeClr>
                </a:solidFill>
                <a:latin typeface="Microsoft JhengHei" charset="-120"/>
                <a:ea typeface="Microsoft JhengHei" charset="-120"/>
                <a:cs typeface="Microsoft JhengHei" charset="-120"/>
              </a:rPr>
              <a:t>-</a:t>
            </a:r>
            <a:r>
              <a:rPr lang="zh-TW" altLang="zh-TW" sz="2000" b="1" kern="100" dirty="0" smtClean="0">
                <a:solidFill>
                  <a:schemeClr val="accent6">
                    <a:lumMod val="75000"/>
                  </a:schemeClr>
                </a:solidFill>
                <a:latin typeface="Microsoft JhengHei" charset="-120"/>
                <a:ea typeface="Microsoft JhengHei" charset="-120"/>
                <a:cs typeface="Microsoft JhengHei" charset="-120"/>
              </a:rPr>
              <a:t>恒山区</a:t>
            </a:r>
            <a:endParaRPr lang="en-US" altLang="zh-TW" sz="2000" b="1" kern="100" dirty="0" smtClean="0">
              <a:solidFill>
                <a:schemeClr val="accent6">
                  <a:lumMod val="75000"/>
                </a:schemeClr>
              </a:solidFill>
              <a:latin typeface="Microsoft JhengHei" charset="-120"/>
              <a:ea typeface="Microsoft JhengHei" charset="-120"/>
              <a:cs typeface="Microsoft JhengHei" charset="-120"/>
            </a:endParaRPr>
          </a:p>
          <a:p>
            <a:pPr>
              <a:spcAft>
                <a:spcPts val="0"/>
              </a:spcAft>
            </a:pPr>
            <a:r>
              <a:rPr lang="zh-TW" altLang="zh-TW" sz="2000" kern="100" dirty="0" smtClean="0">
                <a:latin typeface="Microsoft JhengHei" charset="-120"/>
                <a:ea typeface="Microsoft JhengHei" charset="-120"/>
                <a:cs typeface="Microsoft JhengHei" charset="-120"/>
              </a:rPr>
              <a:t>柳</a:t>
            </a:r>
            <a:r>
              <a:rPr lang="zh-TW" altLang="zh-TW" sz="2000" kern="100" dirty="0" smtClean="0">
                <a:latin typeface="Microsoft JhengHei" charset="-120"/>
                <a:ea typeface="Microsoft JhengHei" charset="-120"/>
                <a:cs typeface="Microsoft JhengHei" charset="-120"/>
              </a:rPr>
              <a:t>毛乡</a:t>
            </a:r>
            <a:r>
              <a:rPr lang="zh-TW" altLang="en-US" sz="2000" kern="100" dirty="0" smtClean="0">
                <a:latin typeface="Microsoft JhengHei" charset="-120"/>
                <a:ea typeface="Microsoft JhengHei" charset="-120"/>
                <a:cs typeface="Microsoft JhengHei" charset="-120"/>
              </a:rPr>
              <a:t>大法</a:t>
            </a:r>
            <a:r>
              <a:rPr lang="zh-TW" altLang="en-US" sz="2000" kern="100" dirty="0" smtClean="0">
                <a:latin typeface="Microsoft JhengHei" charset="-120"/>
                <a:ea typeface="Microsoft JhengHei" charset="-120"/>
                <a:cs typeface="Microsoft JhengHei" charset="-120"/>
              </a:rPr>
              <a:t>弟子</a:t>
            </a:r>
            <a:endParaRPr lang="en-US" altLang="zh-TW" sz="2000" kern="100" dirty="0" smtClean="0">
              <a:latin typeface="Microsoft JhengHei" charset="-120"/>
              <a:ea typeface="Microsoft JhengHei" charset="-120"/>
              <a:cs typeface="Microsoft JhengHei" charset="-120"/>
            </a:endParaRPr>
          </a:p>
          <a:p>
            <a:pPr>
              <a:spcAft>
                <a:spcPts val="0"/>
              </a:spcAft>
            </a:pPr>
            <a:r>
              <a:rPr lang="zh-TW" altLang="zh-TW" sz="2000" kern="100" dirty="0" smtClean="0">
                <a:latin typeface="Microsoft JhengHei" charset="-120"/>
                <a:ea typeface="Microsoft JhengHei" charset="-120"/>
                <a:cs typeface="Microsoft JhengHei" charset="-120"/>
              </a:rPr>
              <a:t>姜亚滨被柳毛石墨矿派出所</a:t>
            </a:r>
            <a:r>
              <a:rPr lang="zh-TW" altLang="zh-TW" sz="2000" b="1" kern="100" dirty="0" smtClean="0">
                <a:solidFill>
                  <a:srgbClr val="FF0000"/>
                </a:solidFill>
                <a:latin typeface="Microsoft JhengHei" charset="-120"/>
                <a:ea typeface="Microsoft JhengHei" charset="-120"/>
                <a:cs typeface="Microsoft JhengHei" charset="-120"/>
              </a:rPr>
              <a:t>绑架</a:t>
            </a:r>
            <a:endParaRPr lang="zh-TW" altLang="zh-TW" sz="2000" b="1" kern="100" dirty="0">
              <a:solidFill>
                <a:srgbClr val="FF0000"/>
              </a:solidFill>
              <a:latin typeface="Microsoft JhengHei" charset="-120"/>
              <a:ea typeface="Microsoft JhengHei" charset="-120"/>
              <a:cs typeface="Microsoft JhengHei" charset="-120"/>
            </a:endParaRPr>
          </a:p>
        </p:txBody>
      </p:sp>
      <p:sp>
        <p:nvSpPr>
          <p:cNvPr id="30" name="矩形"/>
          <p:cNvSpPr/>
          <p:nvPr/>
        </p:nvSpPr>
        <p:spPr>
          <a:xfrm>
            <a:off x="6444208" y="3528195"/>
            <a:ext cx="2578606" cy="1277072"/>
          </a:xfrm>
          <a:prstGeom prst="rect">
            <a:avLst/>
          </a:prstGeom>
          <a:solidFill>
            <a:srgbClr val="FFFFFF"/>
          </a:solidFill>
          <a:ln w="25400" cap="flat">
            <a:solidFill>
              <a:srgbClr val="C0504D"/>
            </a:solidFill>
            <a:prstDash val="solid"/>
            <a:round/>
          </a:ln>
          <a:effectLst/>
        </p:spPr>
        <p:txBody>
          <a:bodyPr wrap="square" lIns="45469" tIns="45469" rIns="45469" bIns="45469" numCol="1" anchor="t">
            <a:noAutofit/>
          </a:bodyPr>
          <a:lstStyle/>
          <a:p>
            <a:pPr>
              <a:spcAft>
                <a:spcPts val="0"/>
              </a:spcAft>
            </a:pPr>
            <a:r>
              <a:rPr lang="zh-TW" altLang="en-US" sz="2000" b="1" kern="100" dirty="0" smtClean="0">
                <a:solidFill>
                  <a:srgbClr val="C00000"/>
                </a:solidFill>
                <a:latin typeface="Microsoft JhengHei" charset="-120"/>
                <a:ea typeface="Microsoft JhengHei" charset="-120"/>
                <a:cs typeface="Microsoft JhengHei" charset="-120"/>
              </a:rPr>
              <a:t>案例</a:t>
            </a:r>
            <a:r>
              <a:rPr lang="en-US" altLang="zh-TW" sz="2000" b="1" kern="100" dirty="0" smtClean="0">
                <a:solidFill>
                  <a:srgbClr val="C00000"/>
                </a:solidFill>
                <a:latin typeface="Microsoft JhengHei" charset="-120"/>
                <a:ea typeface="Microsoft JhengHei" charset="-120"/>
                <a:cs typeface="Microsoft JhengHei" charset="-120"/>
              </a:rPr>
              <a:t>2</a:t>
            </a:r>
            <a:r>
              <a:rPr lang="en-US" altLang="zh-TW" sz="2000" b="1" kern="100">
                <a:solidFill>
                  <a:srgbClr val="C00000"/>
                </a:solidFill>
                <a:latin typeface="Microsoft JhengHei" charset="-120"/>
                <a:ea typeface="Microsoft JhengHei" charset="-120"/>
                <a:cs typeface="Microsoft JhengHei" charset="-120"/>
              </a:rPr>
              <a:t>. </a:t>
            </a:r>
            <a:r>
              <a:rPr lang="zh-TW" altLang="zh-TW" sz="2000" b="1" kern="100" smtClean="0">
                <a:solidFill>
                  <a:schemeClr val="accent6">
                    <a:lumMod val="75000"/>
                  </a:schemeClr>
                </a:solidFill>
                <a:latin typeface="Microsoft JhengHei" charset="-120"/>
                <a:ea typeface="Microsoft JhengHei" charset="-120"/>
                <a:cs typeface="Microsoft JhengHei" charset="-120"/>
              </a:rPr>
              <a:t>鸡西</a:t>
            </a:r>
            <a:r>
              <a:rPr lang="zh-TW" altLang="zh-TW" sz="2000" b="1" kern="100" dirty="0" smtClean="0">
                <a:solidFill>
                  <a:schemeClr val="accent6">
                    <a:lumMod val="75000"/>
                  </a:schemeClr>
                </a:solidFill>
                <a:latin typeface="Microsoft JhengHei" charset="-120"/>
                <a:ea typeface="Microsoft JhengHei" charset="-120"/>
                <a:cs typeface="Microsoft JhengHei" charset="-120"/>
              </a:rPr>
              <a:t>市</a:t>
            </a:r>
            <a:r>
              <a:rPr lang="en-US" altLang="zh-TW" sz="2000" b="1" kern="100" dirty="0" smtClean="0">
                <a:solidFill>
                  <a:schemeClr val="accent6">
                    <a:lumMod val="75000"/>
                  </a:schemeClr>
                </a:solidFill>
                <a:latin typeface="Microsoft JhengHei" charset="-120"/>
                <a:ea typeface="Microsoft JhengHei" charset="-120"/>
                <a:cs typeface="Microsoft JhengHei" charset="-120"/>
              </a:rPr>
              <a:t>-</a:t>
            </a:r>
            <a:r>
              <a:rPr lang="zh-TW" altLang="zh-TW" sz="2000" b="1" kern="100" dirty="0" smtClean="0">
                <a:solidFill>
                  <a:schemeClr val="accent6">
                    <a:lumMod val="75000"/>
                  </a:schemeClr>
                </a:solidFill>
                <a:latin typeface="Microsoft JhengHei" charset="-120"/>
                <a:ea typeface="Microsoft JhengHei" charset="-120"/>
                <a:cs typeface="Microsoft JhengHei" charset="-120"/>
              </a:rPr>
              <a:t>虎</a:t>
            </a:r>
            <a:r>
              <a:rPr lang="zh-TW" altLang="zh-TW" sz="2000" b="1" kern="100" dirty="0">
                <a:solidFill>
                  <a:schemeClr val="accent6">
                    <a:lumMod val="75000"/>
                  </a:schemeClr>
                </a:solidFill>
                <a:latin typeface="Microsoft JhengHei" charset="-120"/>
                <a:ea typeface="Microsoft JhengHei" charset="-120"/>
                <a:cs typeface="Microsoft JhengHei" charset="-120"/>
              </a:rPr>
              <a:t>林</a:t>
            </a:r>
            <a:r>
              <a:rPr lang="zh-TW" altLang="zh-TW" sz="2000" b="1" kern="100" dirty="0" smtClean="0">
                <a:solidFill>
                  <a:schemeClr val="accent6">
                    <a:lumMod val="75000"/>
                  </a:schemeClr>
                </a:solidFill>
                <a:latin typeface="Microsoft JhengHei" charset="-120"/>
                <a:ea typeface="Microsoft JhengHei" charset="-120"/>
                <a:cs typeface="Microsoft JhengHei" charset="-120"/>
              </a:rPr>
              <a:t>市</a:t>
            </a:r>
            <a:endParaRPr lang="en-US" altLang="zh-TW" sz="2000" b="1" kern="100" dirty="0" smtClean="0">
              <a:solidFill>
                <a:schemeClr val="accent6">
                  <a:lumMod val="75000"/>
                </a:schemeClr>
              </a:solidFill>
              <a:latin typeface="Microsoft JhengHei" charset="-120"/>
              <a:ea typeface="Microsoft JhengHei" charset="-120"/>
              <a:cs typeface="Microsoft JhengHei" charset="-120"/>
            </a:endParaRPr>
          </a:p>
          <a:p>
            <a:pPr>
              <a:spcAft>
                <a:spcPts val="0"/>
              </a:spcAft>
            </a:pPr>
            <a:r>
              <a:rPr lang="zh-TW" altLang="zh-TW" sz="2000" kern="100" smtClean="0">
                <a:latin typeface="Microsoft JhengHei" charset="-120"/>
                <a:ea typeface="Microsoft JhengHei" charset="-120"/>
                <a:cs typeface="Microsoft JhengHei" charset="-120"/>
              </a:rPr>
              <a:t>东方红林业局，编写了</a:t>
            </a:r>
            <a:r>
              <a:rPr lang="zh-TW" altLang="zh-TW" sz="2000" b="1" kern="100" smtClean="0">
                <a:solidFill>
                  <a:srgbClr val="FF0000"/>
                </a:solidFill>
                <a:latin typeface="Microsoft JhengHei" charset="-120"/>
                <a:ea typeface="Microsoft JhengHei" charset="-120"/>
                <a:cs typeface="Microsoft JhengHei" charset="-120"/>
              </a:rPr>
              <a:t>污蔑</a:t>
            </a:r>
            <a:r>
              <a:rPr lang="zh-TW" altLang="zh-TW" sz="2000" kern="100" smtClean="0">
                <a:latin typeface="Microsoft JhengHei" charset="-120"/>
                <a:ea typeface="Microsoft JhengHei" charset="-120"/>
                <a:cs typeface="Microsoft JhengHei" charset="-120"/>
              </a:rPr>
              <a:t>大法的“宣传手册”</a:t>
            </a:r>
            <a:endParaRPr lang="zh-TW" altLang="zh-TW" sz="2000" kern="100" dirty="0">
              <a:latin typeface="Microsoft JhengHei" charset="-120"/>
              <a:ea typeface="Microsoft JhengHei" charset="-120"/>
              <a:cs typeface="Microsoft JhengHei" charset="-120"/>
            </a:endParaRPr>
          </a:p>
        </p:txBody>
      </p:sp>
      <p:cxnSp>
        <p:nvCxnSpPr>
          <p:cNvPr id="32" name="直線接點 16"/>
          <p:cNvCxnSpPr>
            <a:stCxn id="30" idx="1"/>
            <a:endCxn id="13" idx="7"/>
          </p:cNvCxnSpPr>
          <p:nvPr/>
        </p:nvCxnSpPr>
        <p:spPr>
          <a:xfrm flipH="1">
            <a:off x="6029632" y="4166731"/>
            <a:ext cx="414576" cy="425911"/>
          </a:xfrm>
          <a:prstGeom prst="line">
            <a:avLst/>
          </a:prstGeom>
          <a:ln/>
        </p:spPr>
        <p:style>
          <a:lnRef idx="2">
            <a:schemeClr val="accent2"/>
          </a:lnRef>
          <a:fillRef idx="0">
            <a:schemeClr val="accent2"/>
          </a:fillRef>
          <a:effectRef idx="1">
            <a:schemeClr val="accent2"/>
          </a:effectRef>
          <a:fontRef idx="minor">
            <a:schemeClr val="tx1"/>
          </a:fontRef>
        </p:style>
      </p:cxnSp>
      <p:sp>
        <p:nvSpPr>
          <p:cNvPr id="9" name="橢圓 4"/>
          <p:cNvSpPr/>
          <p:nvPr/>
        </p:nvSpPr>
        <p:spPr>
          <a:xfrm>
            <a:off x="1979713" y="3726567"/>
            <a:ext cx="1116124" cy="903823"/>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0" name="直線接點 16"/>
          <p:cNvCxnSpPr>
            <a:stCxn id="9" idx="1"/>
          </p:cNvCxnSpPr>
          <p:nvPr/>
        </p:nvCxnSpPr>
        <p:spPr>
          <a:xfrm flipH="1" flipV="1">
            <a:off x="1835697" y="3337921"/>
            <a:ext cx="307469" cy="521008"/>
          </a:xfrm>
          <a:prstGeom prst="line">
            <a:avLst/>
          </a:prstGeom>
          <a:ln/>
        </p:spPr>
        <p:style>
          <a:lnRef idx="2">
            <a:schemeClr val="accent2"/>
          </a:lnRef>
          <a:fillRef idx="0">
            <a:schemeClr val="accent2"/>
          </a:fillRef>
          <a:effectRef idx="1">
            <a:schemeClr val="accent2"/>
          </a:effectRef>
          <a:fontRef idx="minor">
            <a:schemeClr val="tx1"/>
          </a:fontRef>
        </p:style>
      </p:cxnSp>
      <p:sp>
        <p:nvSpPr>
          <p:cNvPr id="2" name="矩形 1"/>
          <p:cNvSpPr/>
          <p:nvPr/>
        </p:nvSpPr>
        <p:spPr>
          <a:xfrm>
            <a:off x="827584" y="5695452"/>
            <a:ext cx="1872208" cy="79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矩形"/>
          <p:cNvSpPr/>
          <p:nvPr/>
        </p:nvSpPr>
        <p:spPr>
          <a:xfrm>
            <a:off x="39907" y="2320273"/>
            <a:ext cx="2520236" cy="1017647"/>
          </a:xfrm>
          <a:prstGeom prst="rect">
            <a:avLst/>
          </a:prstGeom>
          <a:solidFill>
            <a:srgbClr val="FFFFFF"/>
          </a:solidFill>
          <a:ln w="25400" cap="flat">
            <a:solidFill>
              <a:srgbClr val="C0504D"/>
            </a:solidFill>
            <a:prstDash val="solid"/>
            <a:round/>
          </a:ln>
          <a:effectLst/>
        </p:spPr>
        <p:txBody>
          <a:bodyPr wrap="square" lIns="45469" tIns="45469" rIns="45469" bIns="45469" numCol="1" anchor="t">
            <a:noAutofit/>
          </a:bodyPr>
          <a:lstStyle/>
          <a:p>
            <a:r>
              <a:rPr lang="zh-TW" altLang="en-US" sz="2000" b="1" kern="100" dirty="0" smtClean="0">
                <a:solidFill>
                  <a:srgbClr val="C00000"/>
                </a:solidFill>
                <a:latin typeface="Microsoft JhengHei" charset="-120"/>
                <a:ea typeface="Microsoft JhengHei" charset="-120"/>
                <a:cs typeface="Microsoft JhengHei" charset="-120"/>
              </a:rPr>
              <a:t>案例</a:t>
            </a:r>
            <a:r>
              <a:rPr lang="en-US" altLang="zh-TW" sz="2000" b="1" kern="100">
                <a:solidFill>
                  <a:srgbClr val="C00000"/>
                </a:solidFill>
                <a:latin typeface="Microsoft JhengHei" charset="-120"/>
                <a:ea typeface="Microsoft JhengHei" charset="-120"/>
                <a:cs typeface="Microsoft JhengHei" charset="-120"/>
              </a:rPr>
              <a:t>3</a:t>
            </a:r>
            <a:r>
              <a:rPr lang="en-US" altLang="zh-TW" sz="2000" b="1" kern="100" smtClean="0">
                <a:solidFill>
                  <a:srgbClr val="C00000"/>
                </a:solidFill>
                <a:latin typeface="Microsoft JhengHei" charset="-120"/>
                <a:ea typeface="Microsoft JhengHei" charset="-120"/>
                <a:cs typeface="Microsoft JhengHei" charset="-120"/>
              </a:rPr>
              <a:t>.</a:t>
            </a:r>
            <a:r>
              <a:rPr lang="zh-TW" altLang="zh-TW" sz="2000" b="1" smtClean="0">
                <a:solidFill>
                  <a:schemeClr val="accent6">
                    <a:lumMod val="75000"/>
                  </a:schemeClr>
                </a:solidFill>
                <a:latin typeface="微軟正黑體" panose="020B0604030504040204" pitchFamily="34" charset="-120"/>
                <a:ea typeface="微軟正黑體" panose="020B0604030504040204" pitchFamily="34" charset="-120"/>
              </a:rPr>
              <a:t>齐齐哈尔</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政法</a:t>
            </a:r>
            <a:r>
              <a:rPr lang="zh-TW" altLang="zh-TW" sz="2000" dirty="0">
                <a:latin typeface="微軟正黑體" panose="020B0604030504040204" pitchFamily="34" charset="-120"/>
                <a:ea typeface="微軟正黑體" panose="020B0604030504040204" pitchFamily="34" charset="-120"/>
              </a:rPr>
              <a:t>委</a:t>
            </a:r>
            <a:r>
              <a:rPr lang="zh-TW" altLang="zh-TW" sz="2000" smtClean="0">
                <a:latin typeface="微軟正黑體" panose="020B0604030504040204" pitchFamily="34" charset="-120"/>
                <a:ea typeface="微軟正黑體" panose="020B0604030504040204" pitchFamily="34" charset="-120"/>
              </a:rPr>
              <a:t>通知</a:t>
            </a:r>
            <a:r>
              <a:rPr lang="zh-TW" altLang="zh-TW" sz="2000" smtClean="0">
                <a:latin typeface="微軟正黑體" panose="020B0604030504040204" pitchFamily="34" charset="-120"/>
                <a:ea typeface="微軟正黑體" panose="020B0604030504040204" pitchFamily="34" charset="-120"/>
              </a:rPr>
              <a:t>各学校，要求学生签承诺卡 </a:t>
            </a:r>
            <a:endParaRPr lang="zh-TW" altLang="zh-TW" sz="2000" kern="100" dirty="0">
              <a:latin typeface="微軟正黑體" panose="020B0604030504040204" pitchFamily="34" charset="-120"/>
              <a:ea typeface="微軟正黑體" panose="020B0604030504040204" pitchFamily="34" charset="-120"/>
              <a:cs typeface="Microsoft JhengHei" charset="-120"/>
            </a:endParaRPr>
          </a:p>
        </p:txBody>
      </p:sp>
      <p:sp>
        <p:nvSpPr>
          <p:cNvPr id="20" name="橢圓 4"/>
          <p:cNvSpPr/>
          <p:nvPr/>
        </p:nvSpPr>
        <p:spPr>
          <a:xfrm>
            <a:off x="4427983" y="5242142"/>
            <a:ext cx="1003465" cy="923162"/>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4" name="矩形"/>
          <p:cNvSpPr/>
          <p:nvPr/>
        </p:nvSpPr>
        <p:spPr>
          <a:xfrm>
            <a:off x="6466276" y="5526768"/>
            <a:ext cx="2578606" cy="1277072"/>
          </a:xfrm>
          <a:prstGeom prst="rect">
            <a:avLst/>
          </a:prstGeom>
          <a:solidFill>
            <a:srgbClr val="FFFFFF"/>
          </a:solidFill>
          <a:ln w="25400" cap="flat">
            <a:solidFill>
              <a:srgbClr val="C0504D"/>
            </a:solidFill>
            <a:prstDash val="solid"/>
            <a:round/>
          </a:ln>
          <a:effectLst/>
        </p:spPr>
        <p:txBody>
          <a:bodyPr wrap="square" lIns="45469" tIns="45469" rIns="45469" bIns="45469" numCol="1" anchor="t">
            <a:noAutofit/>
          </a:bodyPr>
          <a:lstStyle/>
          <a:p>
            <a:pPr>
              <a:spcAft>
                <a:spcPts val="0"/>
              </a:spcAft>
            </a:pPr>
            <a:r>
              <a:rPr lang="zh-TW" altLang="en-US" sz="2000" b="1" kern="100" dirty="0" smtClean="0">
                <a:solidFill>
                  <a:srgbClr val="C00000"/>
                </a:solidFill>
                <a:latin typeface="Microsoft JhengHei" charset="-120"/>
                <a:ea typeface="Microsoft JhengHei" charset="-120"/>
                <a:cs typeface="Microsoft JhengHei" charset="-120"/>
              </a:rPr>
              <a:t>案例</a:t>
            </a:r>
            <a:r>
              <a:rPr lang="en-US" altLang="zh-TW" sz="2000" b="1" kern="100" dirty="0">
                <a:solidFill>
                  <a:srgbClr val="C00000"/>
                </a:solidFill>
                <a:latin typeface="Microsoft JhengHei" charset="-120"/>
                <a:ea typeface="Microsoft JhengHei" charset="-120"/>
                <a:cs typeface="Microsoft JhengHei" charset="-120"/>
              </a:rPr>
              <a:t>4</a:t>
            </a:r>
            <a:r>
              <a:rPr lang="en-US" altLang="zh-TW" sz="2000" b="1" kern="100" dirty="0" smtClean="0">
                <a:solidFill>
                  <a:srgbClr val="C00000"/>
                </a:solidFill>
                <a:latin typeface="Microsoft JhengHei" charset="-120"/>
                <a:ea typeface="Microsoft JhengHei" charset="-120"/>
                <a:cs typeface="Microsoft JhengHei" charset="-120"/>
              </a:rPr>
              <a:t>. </a:t>
            </a:r>
            <a:r>
              <a:rPr lang="zh-TW" altLang="en-US" sz="2000" b="1" kern="100" dirty="0">
                <a:solidFill>
                  <a:schemeClr val="accent6">
                    <a:lumMod val="75000"/>
                  </a:schemeClr>
                </a:solidFill>
                <a:latin typeface="Microsoft JhengHei" charset="-120"/>
                <a:ea typeface="Microsoft JhengHei" charset="-120"/>
                <a:cs typeface="Microsoft JhengHei" charset="-120"/>
              </a:rPr>
              <a:t>牡丹江市</a:t>
            </a:r>
            <a:endParaRPr lang="en-US" altLang="zh-TW" sz="2000" b="1" kern="100" dirty="0" smtClean="0">
              <a:solidFill>
                <a:schemeClr val="accent6">
                  <a:lumMod val="75000"/>
                </a:schemeClr>
              </a:solidFill>
              <a:latin typeface="Microsoft JhengHei" charset="-120"/>
              <a:ea typeface="Microsoft JhengHei" charset="-120"/>
              <a:cs typeface="Microsoft JhengHei" charset="-120"/>
            </a:endParaRPr>
          </a:p>
          <a:p>
            <a:r>
              <a:rPr lang="zh-TW" altLang="zh-TW" sz="2000" smtClean="0">
                <a:latin typeface="微軟正黑體" panose="020B0604030504040204" pitchFamily="34" charset="-120"/>
                <a:ea typeface="微軟正黑體" panose="020B0604030504040204" pitchFamily="34" charset="-120"/>
              </a:rPr>
              <a:t>牡丹江市小学</a:t>
            </a:r>
            <a:r>
              <a:rPr lang="zh-TW" altLang="en-US" sz="2000" smtClean="0">
                <a:latin typeface="微軟正黑體" panose="020B0604030504040204" pitchFamily="34" charset="-120"/>
                <a:ea typeface="微軟正黑體" panose="020B0604030504040204" pitchFamily="34" charset="-120"/>
              </a:rPr>
              <a:t>有</a:t>
            </a:r>
            <a:endParaRPr lang="en-US" altLang="zh-TW" sz="2000" dirty="0" smtClean="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反</a:t>
            </a:r>
            <a:r>
              <a:rPr lang="en-US" altLang="zh-TW" sz="2000" smtClean="0">
                <a:latin typeface="微軟正黑體" panose="020B0604030504040204" pitchFamily="34" charset="-120"/>
                <a:ea typeface="微軟正黑體" panose="020B0604030504040204" pitchFamily="34" charset="-120"/>
              </a:rPr>
              <a:t>X</a:t>
            </a:r>
            <a:r>
              <a:rPr lang="zh-TW" altLang="zh-TW" sz="2000" smtClean="0">
                <a:latin typeface="微軟正黑體" panose="020B0604030504040204" pitchFamily="34" charset="-120"/>
                <a:ea typeface="微軟正黑體" panose="020B0604030504040204" pitchFamily="34" charset="-120"/>
              </a:rPr>
              <a:t>教征签活动</a:t>
            </a:r>
            <a:r>
              <a:rPr lang="en-US" altLang="zh-TW" sz="200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发送</a:t>
            </a:r>
            <a:r>
              <a:rPr lang="en-US" altLang="zh-TW" sz="2000" smtClean="0">
                <a:latin typeface="微軟正黑體" panose="020B0604030504040204" pitchFamily="34" charset="-120"/>
                <a:ea typeface="微軟正黑體" panose="020B0604030504040204" pitchFamily="34" charset="-120"/>
              </a:rPr>
              <a:t>〝</a:t>
            </a:r>
            <a:r>
              <a:rPr lang="zh-TW" altLang="zh-TW" sz="2000">
                <a:latin typeface="微軟正黑體" panose="020B0604030504040204" pitchFamily="34" charset="-120"/>
                <a:ea typeface="微軟正黑體" panose="020B0604030504040204" pitchFamily="34" charset="-120"/>
              </a:rPr>
              <a:t>反</a:t>
            </a:r>
            <a:r>
              <a:rPr lang="en-US" altLang="zh-TW" sz="2000" smtClean="0">
                <a:latin typeface="微軟正黑體" panose="020B0604030504040204" pitchFamily="34" charset="-120"/>
                <a:ea typeface="微軟正黑體" panose="020B0604030504040204" pitchFamily="34" charset="-120"/>
              </a:rPr>
              <a:t>X</a:t>
            </a:r>
            <a:r>
              <a:rPr lang="zh-TW" altLang="zh-TW" sz="2000" smtClean="0">
                <a:latin typeface="微軟正黑體" panose="020B0604030504040204" pitchFamily="34" charset="-120"/>
                <a:ea typeface="微軟正黑體" panose="020B0604030504040204" pitchFamily="34" charset="-120"/>
              </a:rPr>
              <a:t>教小册子</a:t>
            </a:r>
            <a:r>
              <a:rPr lang="en-US" altLang="zh-TW" sz="200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p:txBody>
      </p:sp>
      <p:cxnSp>
        <p:nvCxnSpPr>
          <p:cNvPr id="25" name="直線接點 16"/>
          <p:cNvCxnSpPr>
            <a:endCxn id="20" idx="6"/>
          </p:cNvCxnSpPr>
          <p:nvPr/>
        </p:nvCxnSpPr>
        <p:spPr>
          <a:xfrm flipH="1" flipV="1">
            <a:off x="5431448" y="5703723"/>
            <a:ext cx="1006153" cy="191553"/>
          </a:xfrm>
          <a:prstGeom prst="line">
            <a:avLst/>
          </a:prstGeom>
          <a:ln/>
        </p:spPr>
        <p:style>
          <a:lnRef idx="2">
            <a:schemeClr val="accent2"/>
          </a:lnRef>
          <a:fillRef idx="0">
            <a:schemeClr val="accent2"/>
          </a:fillRef>
          <a:effectRef idx="1">
            <a:schemeClr val="accent2"/>
          </a:effectRef>
          <a:fontRef idx="minor">
            <a:schemeClr val="tx1"/>
          </a:fontRef>
        </p:style>
      </p:cxnSp>
      <p:sp>
        <p:nvSpPr>
          <p:cNvPr id="19" name="橢圓 4"/>
          <p:cNvSpPr/>
          <p:nvPr/>
        </p:nvSpPr>
        <p:spPr>
          <a:xfrm>
            <a:off x="3491880" y="4805267"/>
            <a:ext cx="1116124" cy="903823"/>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1" name="矩形"/>
          <p:cNvSpPr/>
          <p:nvPr/>
        </p:nvSpPr>
        <p:spPr>
          <a:xfrm>
            <a:off x="54714" y="5526768"/>
            <a:ext cx="2933109" cy="1277072"/>
          </a:xfrm>
          <a:prstGeom prst="rect">
            <a:avLst/>
          </a:prstGeom>
          <a:solidFill>
            <a:srgbClr val="FFFFFF"/>
          </a:solidFill>
          <a:ln w="25400" cap="flat">
            <a:solidFill>
              <a:srgbClr val="C0504D"/>
            </a:solidFill>
            <a:prstDash val="solid"/>
            <a:round/>
          </a:ln>
          <a:effectLst/>
        </p:spPr>
        <p:txBody>
          <a:bodyPr wrap="square" lIns="45469" tIns="45469" rIns="45469" bIns="45469" numCol="1" anchor="t">
            <a:noAutofit/>
          </a:bodyPr>
          <a:lstStyle/>
          <a:p>
            <a:r>
              <a:rPr lang="zh-TW" altLang="en-US" sz="2000" b="1" kern="100" dirty="0" smtClean="0">
                <a:solidFill>
                  <a:srgbClr val="C00000"/>
                </a:solidFill>
                <a:latin typeface="Microsoft JhengHei" charset="-120"/>
                <a:ea typeface="Microsoft JhengHei" charset="-120"/>
                <a:cs typeface="Microsoft JhengHei" charset="-120"/>
              </a:rPr>
              <a:t>案例</a:t>
            </a:r>
            <a:r>
              <a:rPr lang="en-US" altLang="zh-TW" sz="2000" b="1" kern="100" dirty="0">
                <a:solidFill>
                  <a:srgbClr val="C00000"/>
                </a:solidFill>
                <a:latin typeface="Microsoft JhengHei" charset="-120"/>
                <a:ea typeface="Microsoft JhengHei" charset="-120"/>
                <a:cs typeface="Microsoft JhengHei" charset="-120"/>
              </a:rPr>
              <a:t>5</a:t>
            </a:r>
            <a:r>
              <a:rPr lang="en-US" altLang="zh-TW" sz="2000" b="1" kern="100" smtClean="0">
                <a:solidFill>
                  <a:srgbClr val="C00000"/>
                </a:solidFill>
                <a:latin typeface="Microsoft JhengHei" charset="-120"/>
                <a:ea typeface="Microsoft JhengHei" charset="-120"/>
                <a:cs typeface="Microsoft JhengHei" charset="-120"/>
              </a:rPr>
              <a:t>.</a:t>
            </a:r>
            <a:r>
              <a:rPr lang="zh-TW" altLang="en-US" sz="2000" b="1" kern="100" smtClean="0">
                <a:solidFill>
                  <a:srgbClr val="C00000"/>
                </a:solidFill>
                <a:latin typeface="Microsoft JhengHei" charset="-120"/>
                <a:ea typeface="Microsoft JhengHei" charset="-120"/>
                <a:cs typeface="Microsoft JhengHei" charset="-120"/>
              </a:rPr>
              <a:t> </a:t>
            </a:r>
            <a:r>
              <a:rPr lang="zh-TW" altLang="en-US" sz="2000" b="1" kern="100" smtClean="0">
                <a:solidFill>
                  <a:schemeClr val="accent6">
                    <a:lumMod val="75000"/>
                  </a:schemeClr>
                </a:solidFill>
                <a:latin typeface="Microsoft JhengHei" charset="-120"/>
                <a:ea typeface="Microsoft JhengHei" charset="-120"/>
                <a:cs typeface="Microsoft JhengHei" charset="-120"/>
              </a:rPr>
              <a:t>哈尔滨市</a:t>
            </a:r>
            <a:r>
              <a:rPr lang="en-US" altLang="zh-TW" sz="2000" b="1" kern="100" smtClean="0">
                <a:solidFill>
                  <a:schemeClr val="accent6">
                    <a:lumMod val="75000"/>
                  </a:schemeClr>
                </a:solidFill>
                <a:latin typeface="Microsoft JhengHei" charset="-120"/>
                <a:ea typeface="Microsoft JhengHei" charset="-120"/>
                <a:cs typeface="Microsoft JhengHei" charset="-120"/>
              </a:rPr>
              <a:t>-</a:t>
            </a:r>
            <a:r>
              <a:rPr lang="zh-TW" altLang="zh-TW" sz="2000" b="1" kern="100" smtClean="0">
                <a:solidFill>
                  <a:schemeClr val="accent6">
                    <a:lumMod val="75000"/>
                  </a:schemeClr>
                </a:solidFill>
                <a:latin typeface="Microsoft JhengHei" charset="-120"/>
                <a:ea typeface="Microsoft JhengHei" charset="-120"/>
                <a:cs typeface="Microsoft JhengHei" charset="-120"/>
              </a:rPr>
              <a:t>香坊区</a:t>
            </a:r>
            <a:endParaRPr lang="en-US" altLang="zh-TW" sz="2000" b="1" kern="100" dirty="0">
              <a:solidFill>
                <a:schemeClr val="accent6">
                  <a:lumMod val="75000"/>
                </a:schemeClr>
              </a:solidFill>
              <a:latin typeface="Microsoft JhengHei" charset="-120"/>
              <a:ea typeface="Microsoft JhengHei" charset="-120"/>
              <a:cs typeface="Microsoft JhengHei" charset="-120"/>
            </a:endParaRPr>
          </a:p>
          <a:p>
            <a:r>
              <a:rPr lang="zh-TW" altLang="zh-TW" sz="2000" smtClean="0">
                <a:latin typeface="微軟正黑體" panose="020B0604030504040204" pitchFamily="34" charset="-120"/>
                <a:ea typeface="微軟正黑體" panose="020B0604030504040204" pitchFamily="34" charset="-120"/>
              </a:rPr>
              <a:t>法轮功学员</a:t>
            </a:r>
            <a:r>
              <a:rPr lang="zh-TW" altLang="en-US" sz="2000" smtClean="0">
                <a:solidFill>
                  <a:srgbClr val="0070C0"/>
                </a:solidFill>
                <a:latin typeface="微軟正黑體" panose="020B0604030504040204" pitchFamily="34" charset="-120"/>
                <a:ea typeface="微軟正黑體" panose="020B0604030504040204" pitchFamily="34" charset="-120"/>
              </a:rPr>
              <a:t>蔡伟华</a:t>
            </a:r>
            <a:r>
              <a:rPr lang="en-US" altLang="zh-TW" sz="2000" smtClean="0">
                <a:solidFill>
                  <a:srgbClr val="0070C0"/>
                </a:solidFill>
                <a:latin typeface="微軟正黑體" panose="020B0604030504040204" pitchFamily="34" charset="-120"/>
                <a:ea typeface="微軟正黑體" panose="020B0604030504040204" pitchFamily="34" charset="-120"/>
              </a:rPr>
              <a:t>(</a:t>
            </a:r>
            <a:r>
              <a:rPr lang="zh-TW" altLang="en-US" sz="2000">
                <a:solidFill>
                  <a:srgbClr val="0070C0"/>
                </a:solidFill>
                <a:latin typeface="微軟正黑體" panose="020B0604030504040204" pitchFamily="34" charset="-120"/>
                <a:ea typeface="微軟正黑體" panose="020B0604030504040204" pitchFamily="34" charset="-120"/>
              </a:rPr>
              <a:t>女士</a:t>
            </a:r>
            <a:r>
              <a:rPr lang="en-US" altLang="zh-TW" sz="2000" smtClean="0">
                <a:solidFill>
                  <a:srgbClr val="0070C0"/>
                </a:solidFill>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在火车站遭绑架　</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smtClean="0">
                <a:latin typeface="微軟正黑體" panose="020B0604030504040204" pitchFamily="34" charset="-120"/>
                <a:ea typeface="微軟正黑體" panose="020B0604030504040204" pitchFamily="34" charset="-120"/>
              </a:rPr>
              <a:t>父母含泪过年</a:t>
            </a:r>
          </a:p>
          <a:p>
            <a:endParaRPr lang="en-US" altLang="zh-TW" sz="2000" b="1" dirty="0">
              <a:solidFill>
                <a:srgbClr val="FF0000"/>
              </a:solidFill>
              <a:latin typeface="微軟正黑體" panose="020B0604030504040204" pitchFamily="34" charset="-120"/>
              <a:ea typeface="微軟正黑體" panose="020B0604030504040204" pitchFamily="34" charset="-120"/>
              <a:cs typeface="Microsoft JhengHei" charset="-120"/>
            </a:endParaRPr>
          </a:p>
        </p:txBody>
      </p:sp>
      <p:cxnSp>
        <p:nvCxnSpPr>
          <p:cNvPr id="22" name="直線接點 16"/>
          <p:cNvCxnSpPr>
            <a:stCxn id="19" idx="3"/>
            <a:endCxn id="21" idx="3"/>
          </p:cNvCxnSpPr>
          <p:nvPr/>
        </p:nvCxnSpPr>
        <p:spPr>
          <a:xfrm flipH="1">
            <a:off x="2987823" y="5576728"/>
            <a:ext cx="667510" cy="588576"/>
          </a:xfrm>
          <a:prstGeom prst="line">
            <a:avLst/>
          </a:prstGeom>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08519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5232202"/>
          </a:xfrm>
          <a:prstGeom prst="rect">
            <a:avLst/>
          </a:prstGeom>
        </p:spPr>
        <p:txBody>
          <a:bodyPr wrap="square">
            <a:spAutoFit/>
          </a:bodyPr>
          <a:lstStyle/>
          <a:p>
            <a:r>
              <a:rPr lang="zh-TW" altLang="en-US" sz="2400" smtClean="0">
                <a:latin typeface="微軟正黑體" panose="020B0604030504040204" pitchFamily="34" charset="-120"/>
                <a:ea typeface="微軟正黑體" panose="020B0604030504040204" pitchFamily="34" charset="-120"/>
                <a:cs typeface="Heiti TC Light"/>
              </a:rPr>
              <a:t>性质：</a:t>
            </a:r>
            <a:r>
              <a:rPr lang="zh-TW" altLang="en-US" sz="2400" b="1" smtClean="0">
                <a:solidFill>
                  <a:srgbClr val="C00000"/>
                </a:solidFill>
                <a:latin typeface="微軟正黑體" panose="020B0604030504040204" pitchFamily="34" charset="-120"/>
                <a:ea typeface="微軟正黑體" panose="020B0604030504040204" pitchFamily="34" charset="-120"/>
                <a:cs typeface="Heiti TC Light"/>
              </a:rPr>
              <a:t>绑架</a:t>
            </a:r>
            <a:r>
              <a:rPr lang="en-US" altLang="zh-TW" sz="24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400" b="1" smtClean="0">
                <a:solidFill>
                  <a:srgbClr val="C00000"/>
                </a:solidFill>
                <a:latin typeface="微軟正黑體" panose="020B0604030504040204" pitchFamily="34" charset="-120"/>
                <a:ea typeface="微軟正黑體" panose="020B0604030504040204" pitchFamily="34" charset="-120"/>
              </a:rPr>
              <a:t>诬判</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endParaRPr lang="en-US" altLang="zh-TW" sz="2400" dirty="0" smtClean="0">
              <a:latin typeface="微軟正黑體" panose="020B0604030504040204" pitchFamily="34" charset="-120"/>
              <a:ea typeface="微軟正黑體" panose="020B0604030504040204" pitchFamily="34" charset="-120"/>
              <a:cs typeface="Heiti TC Light"/>
            </a:endParaRPr>
          </a:p>
          <a:p>
            <a:r>
              <a:rPr lang="zh-TW" altLang="en-US" sz="2200" smtClean="0">
                <a:latin typeface="微軟正黑體" panose="020B0604030504040204" pitchFamily="34" charset="-120"/>
                <a:ea typeface="微軟正黑體" panose="020B0604030504040204" pitchFamily="34" charset="-120"/>
                <a:cs typeface="Heiti TC Light"/>
              </a:rPr>
              <a:t>情况：</a:t>
            </a:r>
            <a:r>
              <a:rPr lang="en-US" altLang="zh-TW" sz="2200" b="1" kern="100" smtClean="0">
                <a:solidFill>
                  <a:srgbClr val="FF0000"/>
                </a:solidFill>
                <a:latin typeface="微軟正黑體" panose="020B0604030504040204" pitchFamily="34" charset="-120"/>
                <a:ea typeface="微軟正黑體" panose="020B0604030504040204" pitchFamily="34" charset="-120"/>
                <a:cs typeface="Times New Roman" charset="0"/>
              </a:rPr>
              <a:t>2017</a:t>
            </a:r>
            <a:r>
              <a:rPr lang="zh-TW" altLang="zh-TW" sz="2200" b="1" kern="100" dirty="0" smtClean="0">
                <a:solidFill>
                  <a:srgbClr val="FF0000"/>
                </a:solidFill>
                <a:latin typeface="微軟正黑體" panose="020B0604030504040204" pitchFamily="34" charset="-120"/>
                <a:ea typeface="微軟正黑體" panose="020B0604030504040204" pitchFamily="34" charset="-120"/>
                <a:cs typeface="Times New Roman" charset="0"/>
              </a:rPr>
              <a:t>年</a:t>
            </a:r>
            <a:r>
              <a:rPr lang="en-US" altLang="zh-TW" sz="2200" b="1" kern="100" dirty="0" smtClean="0">
                <a:solidFill>
                  <a:srgbClr val="FF0000"/>
                </a:solidFill>
                <a:latin typeface="微軟正黑體" panose="020B0604030504040204" pitchFamily="34" charset="-120"/>
                <a:ea typeface="微軟正黑體" panose="020B0604030504040204" pitchFamily="34" charset="-120"/>
                <a:cs typeface="Times New Roman" charset="0"/>
              </a:rPr>
              <a:t>3</a:t>
            </a:r>
            <a:r>
              <a:rPr lang="zh-TW" altLang="zh-TW" sz="2200" b="1" kern="100" dirty="0" smtClean="0">
                <a:solidFill>
                  <a:srgbClr val="FF0000"/>
                </a:solidFill>
                <a:latin typeface="微軟正黑體" panose="020B0604030504040204" pitchFamily="34" charset="-120"/>
                <a:ea typeface="微軟正黑體" panose="020B0604030504040204" pitchFamily="34" charset="-120"/>
                <a:cs typeface="Times New Roman" charset="0"/>
              </a:rPr>
              <a:t>月</a:t>
            </a:r>
            <a:r>
              <a:rPr lang="en-US" altLang="zh-TW" sz="2200" b="1" kern="100" smtClean="0">
                <a:solidFill>
                  <a:srgbClr val="FF0000"/>
                </a:solidFill>
                <a:latin typeface="微軟正黑體" panose="020B0604030504040204" pitchFamily="34" charset="-120"/>
                <a:ea typeface="微軟正黑體" panose="020B0604030504040204" pitchFamily="34" charset="-120"/>
                <a:cs typeface="Times New Roman" charset="0"/>
              </a:rPr>
              <a:t>9</a:t>
            </a:r>
            <a:r>
              <a:rPr lang="zh-TW" altLang="zh-TW" sz="2200" b="1" kern="100" smtClean="0">
                <a:solidFill>
                  <a:srgbClr val="FF0000"/>
                </a:solidFill>
                <a:latin typeface="微軟正黑體" panose="020B0604030504040204" pitchFamily="34" charset="-120"/>
                <a:ea typeface="微軟正黑體" panose="020B0604030504040204" pitchFamily="34" charset="-120"/>
                <a:cs typeface="Times New Roman" charset="0"/>
              </a:rPr>
              <a:t>日</a:t>
            </a:r>
            <a:r>
              <a:rPr lang="zh-TW" altLang="zh-TW" sz="2200" kern="100" smtClean="0">
                <a:latin typeface="微軟正黑體" panose="020B0604030504040204" pitchFamily="34" charset="-120"/>
                <a:ea typeface="微軟正黑體" panose="020B0604030504040204" pitchFamily="34" charset="-120"/>
                <a:cs typeface="Times New Roman" charset="0"/>
              </a:rPr>
              <a:t>，鸡西市</a:t>
            </a:r>
            <a:r>
              <a:rPr lang="en-US" altLang="zh-TW" sz="2200" kern="100" smtClean="0">
                <a:latin typeface="微軟正黑體" panose="020B0604030504040204" pitchFamily="34" charset="-120"/>
                <a:ea typeface="微軟正黑體" panose="020B0604030504040204" pitchFamily="34" charset="-120"/>
                <a:cs typeface="Times New Roman" charset="0"/>
              </a:rPr>
              <a:t>-</a:t>
            </a:r>
            <a:r>
              <a:rPr lang="zh-TW" altLang="zh-TW" sz="2200" kern="100" smtClean="0">
                <a:latin typeface="微軟正黑體" panose="020B0604030504040204" pitchFamily="34" charset="-120"/>
                <a:ea typeface="微軟正黑體" panose="020B0604030504040204" pitchFamily="34" charset="-120"/>
                <a:cs typeface="Times New Roman" charset="0"/>
              </a:rPr>
              <a:t>恒山区</a:t>
            </a:r>
            <a:r>
              <a:rPr lang="en-US" altLang="zh-TW" sz="2200" kern="100" smtClean="0">
                <a:latin typeface="微軟正黑體" panose="020B0604030504040204" pitchFamily="34" charset="-120"/>
                <a:ea typeface="微軟正黑體" panose="020B0604030504040204" pitchFamily="34" charset="-120"/>
                <a:cs typeface="Times New Roman" charset="0"/>
              </a:rPr>
              <a:t>-</a:t>
            </a:r>
            <a:r>
              <a:rPr lang="zh-TW" altLang="zh-TW" sz="2200" kern="100" smtClean="0">
                <a:latin typeface="微軟正黑體" panose="020B0604030504040204" pitchFamily="34" charset="-120"/>
                <a:ea typeface="微軟正黑體" panose="020B0604030504040204" pitchFamily="34" charset="-120"/>
                <a:cs typeface="Times New Roman" charset="0"/>
              </a:rPr>
              <a:t>柳毛乡</a:t>
            </a:r>
            <a:r>
              <a:rPr lang="zh-TW" altLang="en-US" sz="2200" kern="100" smtClean="0">
                <a:latin typeface="微軟正黑體" panose="020B0604030504040204" pitchFamily="34" charset="-120"/>
                <a:ea typeface="微軟正黑體" panose="020B0604030504040204" pitchFamily="34" charset="-120"/>
                <a:cs typeface="Times New Roman" charset="0"/>
              </a:rPr>
              <a:t>大法弟子</a:t>
            </a:r>
            <a:r>
              <a:rPr lang="zh-TW" altLang="en-US" sz="2200" b="1" kern="100" smtClean="0">
                <a:solidFill>
                  <a:srgbClr val="0070C0"/>
                </a:solidFill>
                <a:latin typeface="微軟正黑體" panose="020B0604030504040204" pitchFamily="34" charset="-120"/>
                <a:ea typeface="微軟正黑體" panose="020B0604030504040204" pitchFamily="34" charset="-120"/>
                <a:cs typeface="Times New Roman" charset="0"/>
              </a:rPr>
              <a:t>姜</a:t>
            </a:r>
            <a:r>
              <a:rPr lang="zh-TW" altLang="zh-TW" sz="2200" b="1" kern="100" smtClean="0">
                <a:solidFill>
                  <a:srgbClr val="0070C0"/>
                </a:solidFill>
                <a:latin typeface="微軟正黑體" panose="020B0604030504040204" pitchFamily="34" charset="-120"/>
                <a:ea typeface="微軟正黑體" panose="020B0604030504040204" pitchFamily="34" charset="-120"/>
                <a:cs typeface="Times New Roman" charset="0"/>
              </a:rPr>
              <a:t>亚滨</a:t>
            </a:r>
            <a:endParaRPr lang="en-US" altLang="zh-TW" sz="2200" b="1" kern="100" dirty="0" smtClean="0">
              <a:solidFill>
                <a:srgbClr val="0070C0"/>
              </a:solidFill>
              <a:latin typeface="微軟正黑體" panose="020B0604030504040204" pitchFamily="34" charset="-120"/>
              <a:ea typeface="微軟正黑體" panose="020B0604030504040204" pitchFamily="34" charset="-120"/>
              <a:cs typeface="Times New Roman" charset="0"/>
            </a:endParaRPr>
          </a:p>
          <a:p>
            <a:r>
              <a:rPr lang="zh-CN" altLang="en-US" sz="2200" kern="100" dirty="0" smtClean="0">
                <a:latin typeface="微軟正黑體" panose="020B0604030504040204" pitchFamily="34" charset="-120"/>
                <a:ea typeface="微軟正黑體" panose="020B0604030504040204" pitchFamily="34" charset="-120"/>
                <a:cs typeface="Times New Roman" charset="0"/>
              </a:rPr>
              <a:t>到村屯向民众讲法轮功真相，遭人恶告</a:t>
            </a:r>
            <a:r>
              <a:rPr lang="zh-CN" altLang="en-US" sz="2200" kern="100" smtClean="0">
                <a:latin typeface="微軟正黑體" panose="020B0604030504040204" pitchFamily="34" charset="-120"/>
                <a:ea typeface="微軟正黑體" panose="020B0604030504040204" pitchFamily="34" charset="-120"/>
                <a:cs typeface="Times New Roman" charset="0"/>
              </a:rPr>
              <a:t>，</a:t>
            </a:r>
            <a:r>
              <a:rPr lang="zh-CN" altLang="en-US" sz="2200" smtClean="0">
                <a:latin typeface="微軟正黑體" panose="020B0604030504040204" pitchFamily="34" charset="-120"/>
                <a:ea typeface="微軟正黑體" panose="020B0604030504040204" pitchFamily="34" charset="-120"/>
              </a:rPr>
              <a:t>被</a:t>
            </a:r>
            <a:r>
              <a:rPr lang="zh-TW" altLang="en-US" sz="2200" b="1" smtClean="0">
                <a:solidFill>
                  <a:srgbClr val="FF0000"/>
                </a:solidFill>
                <a:latin typeface="微軟正黑體" panose="020B0604030504040204" pitchFamily="34" charset="-120"/>
                <a:ea typeface="微軟正黑體" panose="020B0604030504040204" pitchFamily="34" charset="-120"/>
                <a:cs typeface="Heiti TC Light"/>
              </a:rPr>
              <a:t>柳毛石墨矿派出所</a:t>
            </a:r>
            <a:r>
              <a:rPr lang="zh-CN" altLang="en-US" sz="2200" smtClean="0">
                <a:latin typeface="微軟正黑體" panose="020B0604030504040204" pitchFamily="34" charset="-120"/>
                <a:ea typeface="微軟正黑體" panose="020B0604030504040204" pitchFamily="34" charset="-120"/>
              </a:rPr>
              <a:t>警察</a:t>
            </a:r>
            <a:r>
              <a:rPr lang="zh-CN" altLang="en-US" sz="2200" dirty="0" smtClean="0">
                <a:latin typeface="微軟正黑體" panose="020B0604030504040204" pitchFamily="34" charset="-120"/>
                <a:ea typeface="微軟正黑體" panose="020B0604030504040204" pitchFamily="34" charset="-120"/>
              </a:rPr>
              <a:t>绑架。</a:t>
            </a:r>
            <a:endParaRPr lang="en-US" altLang="zh-CN" sz="2200" dirty="0" smtClean="0">
              <a:latin typeface="微軟正黑體" panose="020B0604030504040204" pitchFamily="34" charset="-120"/>
              <a:ea typeface="微軟正黑體" panose="020B0604030504040204" pitchFamily="34" charset="-120"/>
            </a:endParaRPr>
          </a:p>
          <a:p>
            <a:endParaRPr lang="en-US" altLang="zh-TW" sz="2200" dirty="0" smtClean="0">
              <a:latin typeface="微軟正黑體" panose="020B0604030504040204" pitchFamily="34" charset="-120"/>
              <a:ea typeface="微軟正黑體" panose="020B0604030504040204" pitchFamily="34" charset="-120"/>
            </a:endParaRPr>
          </a:p>
          <a:p>
            <a:r>
              <a:rPr lang="zh-TW" altLang="en-US" sz="2200" smtClean="0">
                <a:latin typeface="微軟正黑體" panose="020B0604030504040204" pitchFamily="34" charset="-120"/>
                <a:ea typeface="微軟正黑體" panose="020B0604030504040204" pitchFamily="34" charset="-120"/>
              </a:rPr>
              <a:t>根据</a:t>
            </a:r>
            <a:r>
              <a:rPr lang="zh-TW" altLang="en-US" sz="2200" smtClean="0">
                <a:solidFill>
                  <a:srgbClr val="0070C0"/>
                </a:solidFill>
                <a:latin typeface="微軟正黑體" panose="020B0604030504040204" pitchFamily="34" charset="-120"/>
                <a:ea typeface="微軟正黑體" panose="020B0604030504040204" pitchFamily="34" charset="-120"/>
              </a:rPr>
              <a:t>明慧网</a:t>
            </a:r>
            <a:r>
              <a:rPr lang="en-US" altLang="zh-CN" sz="2200" smtClean="0">
                <a:solidFill>
                  <a:srgbClr val="0070C0"/>
                </a:solidFill>
                <a:latin typeface="微軟正黑體" panose="020B0604030504040204" pitchFamily="34" charset="-120"/>
                <a:ea typeface="微軟正黑體" panose="020B0604030504040204" pitchFamily="34" charset="-120"/>
              </a:rPr>
              <a:t>2018</a:t>
            </a:r>
            <a:r>
              <a:rPr lang="zh-TW" altLang="en-US" sz="2200" dirty="0" smtClean="0">
                <a:solidFill>
                  <a:srgbClr val="0070C0"/>
                </a:solidFill>
                <a:latin typeface="微軟正黑體" panose="020B0604030504040204" pitchFamily="34" charset="-120"/>
                <a:ea typeface="微軟正黑體" panose="020B0604030504040204" pitchFamily="34" charset="-120"/>
              </a:rPr>
              <a:t>年</a:t>
            </a:r>
            <a:r>
              <a:rPr lang="en-US" altLang="zh-TW" sz="2200" dirty="0" smtClean="0">
                <a:solidFill>
                  <a:srgbClr val="0070C0"/>
                </a:solidFill>
                <a:latin typeface="微軟正黑體" panose="020B0604030504040204" pitchFamily="34" charset="-120"/>
                <a:ea typeface="微軟正黑體" panose="020B0604030504040204" pitchFamily="34" charset="-120"/>
              </a:rPr>
              <a:t>1</a:t>
            </a:r>
            <a:r>
              <a:rPr lang="zh-TW" altLang="en-US" sz="2200" smtClean="0">
                <a:solidFill>
                  <a:srgbClr val="0070C0"/>
                </a:solidFill>
                <a:latin typeface="微軟正黑體" panose="020B0604030504040204" pitchFamily="34" charset="-120"/>
                <a:ea typeface="微軟正黑體" panose="020B0604030504040204" pitchFamily="34" charset="-120"/>
              </a:rPr>
              <a:t>月</a:t>
            </a:r>
            <a:r>
              <a:rPr lang="en-US" altLang="zh-TW" sz="2200" smtClean="0">
                <a:solidFill>
                  <a:srgbClr val="0070C0"/>
                </a:solidFill>
                <a:latin typeface="微軟正黑體" panose="020B0604030504040204" pitchFamily="34" charset="-120"/>
                <a:ea typeface="微軟正黑體" panose="020B0604030504040204" pitchFamily="34" charset="-120"/>
              </a:rPr>
              <a:t>30</a:t>
            </a:r>
            <a:r>
              <a:rPr lang="zh-TW" altLang="en-US" sz="2200" smtClean="0">
                <a:solidFill>
                  <a:srgbClr val="0070C0"/>
                </a:solidFill>
                <a:latin typeface="微軟正黑體" panose="020B0604030504040204" pitchFamily="34" charset="-120"/>
                <a:ea typeface="微軟正黑體" panose="020B0604030504040204" pitchFamily="34" charset="-120"/>
              </a:rPr>
              <a:t>号</a:t>
            </a:r>
            <a:r>
              <a:rPr lang="zh-TW" altLang="en-US" sz="2200" smtClean="0">
                <a:latin typeface="微軟正黑體" panose="020B0604030504040204" pitchFamily="34" charset="-120"/>
                <a:ea typeface="微軟正黑體" panose="020B0604030504040204" pitchFamily="34" charset="-120"/>
              </a:rPr>
              <a:t>报导，</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b="1" smtClean="0">
                <a:solidFill>
                  <a:srgbClr val="FF0000"/>
                </a:solidFill>
                <a:latin typeface="微軟正黑體" panose="020B0604030504040204" pitchFamily="34" charset="-120"/>
                <a:ea typeface="微軟正黑體" panose="020B0604030504040204" pitchFamily="34" charset="-120"/>
              </a:rPr>
              <a:t>恒山区法院</a:t>
            </a:r>
            <a:r>
              <a:rPr lang="zh-TW" altLang="en-US" sz="2200" smtClean="0">
                <a:latin typeface="微軟正黑體" panose="020B0604030504040204" pitchFamily="34" charset="-120"/>
                <a:ea typeface="微軟正黑體" panose="020B0604030504040204" pitchFamily="34" charset="-120"/>
              </a:rPr>
              <a:t>对</a:t>
            </a:r>
            <a:r>
              <a:rPr lang="zh-TW" altLang="en-US" sz="2200" b="1" smtClean="0">
                <a:solidFill>
                  <a:srgbClr val="0070C0"/>
                </a:solidFill>
                <a:latin typeface="微軟正黑體" panose="020B0604030504040204" pitchFamily="34" charset="-120"/>
                <a:ea typeface="微軟正黑體" panose="020B0604030504040204" pitchFamily="34" charset="-120"/>
              </a:rPr>
              <a:t>姜亚滨</a:t>
            </a:r>
            <a:r>
              <a:rPr lang="zh-TW" altLang="en-US" sz="2200" b="1" smtClean="0">
                <a:latin typeface="微軟正黑體" panose="020B0604030504040204" pitchFamily="34" charset="-120"/>
                <a:ea typeface="微軟正黑體" panose="020B0604030504040204" pitchFamily="34" charset="-120"/>
              </a:rPr>
              <a:t>诬判三年并勒索罚款三千元。</a:t>
            </a:r>
            <a:endParaRPr lang="en-US" altLang="zh-CN" sz="2200" b="1" dirty="0" smtClean="0">
              <a:latin typeface="微軟正黑體" panose="020B0604030504040204" pitchFamily="34" charset="-120"/>
              <a:ea typeface="微軟正黑體" panose="020B0604030504040204" pitchFamily="34" charset="-120"/>
            </a:endParaRPr>
          </a:p>
          <a:p>
            <a:endParaRPr lang="en-US" altLang="zh-TW" sz="2200" kern="100" dirty="0" smtClean="0">
              <a:latin typeface="微軟正黑體" panose="020B0604030504040204" pitchFamily="34" charset="-120"/>
              <a:ea typeface="微軟正黑體" panose="020B0604030504040204" pitchFamily="34" charset="-120"/>
              <a:cs typeface="Times New Roman" charset="0"/>
            </a:endParaRPr>
          </a:p>
          <a:p>
            <a:r>
              <a:rPr lang="zh-TW" altLang="en-US" sz="2200" smtClean="0">
                <a:latin typeface="微軟正黑體" panose="020B0604030504040204" pitchFamily="34" charset="-120"/>
                <a:ea typeface="微軟正黑體" panose="020B0604030504040204" pitchFamily="34" charset="-120"/>
              </a:rPr>
              <a:t>姜亚滨</a:t>
            </a:r>
            <a:r>
              <a:rPr lang="en-US" altLang="zh-TW" sz="2200" smtClean="0">
                <a:latin typeface="微軟正黑體" panose="020B0604030504040204" pitchFamily="34" charset="-120"/>
                <a:ea typeface="微軟正黑體" panose="020B0604030504040204" pitchFamily="34" charset="-120"/>
              </a:rPr>
              <a:t>1960</a:t>
            </a:r>
            <a:r>
              <a:rPr lang="zh-TW" altLang="en-US" sz="2200" smtClean="0">
                <a:latin typeface="微軟正黑體" panose="020B0604030504040204" pitchFamily="34" charset="-120"/>
                <a:ea typeface="微軟正黑體" panose="020B0604030504040204" pitchFamily="34" charset="-120"/>
              </a:rPr>
              <a:t>年生，修炼法轮功后，按真、善、忍要求自己，</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smtClean="0">
                <a:latin typeface="微軟正黑體" panose="020B0604030504040204" pitchFamily="34" charset="-120"/>
                <a:ea typeface="微軟正黑體" panose="020B0604030504040204" pitchFamily="34" charset="-120"/>
              </a:rPr>
              <a:t>是村里公认的大好人。姜亚滨因不放弃修炼法轮大法，</a:t>
            </a:r>
            <a:endParaRPr lang="en-US" altLang="zh-TW" sz="2200" dirty="0" smtClean="0">
              <a:latin typeface="微軟正黑體" panose="020B0604030504040204" pitchFamily="34" charset="-120"/>
              <a:ea typeface="微軟正黑體" panose="020B0604030504040204" pitchFamily="34" charset="-120"/>
            </a:endParaRPr>
          </a:p>
          <a:p>
            <a:r>
              <a:rPr lang="zh-TW" altLang="en-US" sz="2200" smtClean="0">
                <a:latin typeface="微軟正黑體" panose="020B0604030504040204" pitchFamily="34" charset="-120"/>
                <a:ea typeface="微軟正黑體" panose="020B0604030504040204" pitchFamily="34" charset="-120"/>
              </a:rPr>
              <a:t>曾被中共非法拘留四次、劳教一年、判刑三年，劫持到洗脑班迫害三次。期间，姜亚滨被迫流离失所过。本次是中共法院对姜亚滨的第二次诬判。</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kern="100" dirty="0">
              <a:latin typeface="微軟正黑體" panose="020B0604030504040204" pitchFamily="34" charset="-120"/>
              <a:ea typeface="微軟正黑體" panose="020B0604030504040204" pitchFamily="34" charset="-120"/>
              <a:cs typeface="Times New Roman" charset="0"/>
            </a:endParaRPr>
          </a:p>
          <a:p>
            <a:r>
              <a:rPr lang="zh-TW" altLang="en-US" sz="2200" b="1" kern="100" smtClean="0">
                <a:solidFill>
                  <a:srgbClr val="0070C0"/>
                </a:solidFill>
                <a:latin typeface="微軟正黑體" panose="020B0604030504040204" pitchFamily="34" charset="-120"/>
                <a:ea typeface="微軟正黑體" panose="020B0604030504040204" pitchFamily="34" charset="-120"/>
                <a:cs typeface="Times New Roman" charset="0"/>
              </a:rPr>
              <a:t>姜亚滨</a:t>
            </a:r>
            <a:r>
              <a:rPr lang="zh-TW" altLang="en-US" sz="2200" smtClean="0">
                <a:latin typeface="微軟正黑體" panose="020B0604030504040204" pitchFamily="34" charset="-120"/>
                <a:ea typeface="微軟正黑體" panose="020B0604030504040204" pitchFamily="34" charset="-120"/>
              </a:rPr>
              <a:t>再次被绑架，年迈的</a:t>
            </a:r>
            <a:r>
              <a:rPr lang="zh-TW" altLang="en-US" sz="2200">
                <a:latin typeface="微軟正黑體" panose="020B0604030504040204" pitchFamily="34" charset="-120"/>
                <a:ea typeface="微軟正黑體" panose="020B0604030504040204" pitchFamily="34" charset="-120"/>
              </a:rPr>
              <a:t>岳母</a:t>
            </a:r>
            <a:r>
              <a:rPr lang="zh-TW" altLang="en-US" sz="2200" smtClean="0">
                <a:latin typeface="微軟正黑體" panose="020B0604030504040204" pitchFamily="34" charset="-120"/>
                <a:ea typeface="微軟正黑體" panose="020B0604030504040204" pitchFamily="34" charset="-120"/>
              </a:rPr>
              <a:t>得知后经不住打击，不久就离开了人世。姜母因多次打击，患上心脏病不能走动，</a:t>
            </a:r>
            <a:endParaRPr lang="en-US" altLang="zh-TW" sz="2200" kern="100" dirty="0" smtClean="0">
              <a:latin typeface="微軟正黑體" panose="020B0604030504040204" pitchFamily="34" charset="-120"/>
              <a:ea typeface="微軟正黑體" panose="020B0604030504040204" pitchFamily="34" charset="-120"/>
              <a:cs typeface="Times New Roman" charset="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Heiti TC Light"/>
                  <a:ea typeface="Heiti TC Light"/>
                  <a:cs typeface="Heiti TC Light"/>
                </a:rPr>
                <a:t>6</a:t>
              </a:r>
              <a:r>
                <a:rPr lang="en-US" altLang="zh-TW" sz="3200" b="1" dirty="0" smtClean="0">
                  <a:latin typeface="Heiti TC Light"/>
                  <a:ea typeface="Heiti TC Light"/>
                  <a:cs typeface="Heiti TC Light"/>
                </a:rPr>
                <a:t>-1</a:t>
              </a:r>
              <a:r>
                <a:rPr lang="en-US" altLang="zh-TW" sz="3200" b="1" dirty="0">
                  <a:latin typeface="Heiti TC Light"/>
                  <a:ea typeface="Heiti TC Light"/>
                  <a:cs typeface="Heiti TC Light"/>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鸡西市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zh-TW" sz="3200" b="1" kern="100" dirty="0" smtClean="0">
                  <a:latin typeface="微軟正黑體" panose="020B0604030504040204" pitchFamily="34" charset="-120"/>
                  <a:ea typeface="微軟正黑體" panose="020B0604030504040204" pitchFamily="34" charset="-120"/>
                  <a:cs typeface="Times New Roman" charset="0"/>
                </a:rPr>
                <a:t>恒山区</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3849036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44656" y="980728"/>
            <a:ext cx="8999344" cy="2800767"/>
          </a:xfrm>
          <a:prstGeom prst="rect">
            <a:avLst/>
          </a:prstGeom>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cs typeface="Microsoft JhengHei" charset="-120"/>
              </a:rPr>
              <a:t>性质：</a:t>
            </a:r>
            <a:r>
              <a:rPr lang="zh-TW" altLang="en-US" sz="2200" b="1" dirty="0" smtClean="0">
                <a:solidFill>
                  <a:srgbClr val="FF0000"/>
                </a:solidFill>
                <a:latin typeface="微軟正黑體" panose="020B0604030504040204" pitchFamily="34" charset="-120"/>
                <a:ea typeface="微軟正黑體" panose="020B0604030504040204" pitchFamily="34" charset="-120"/>
                <a:cs typeface="Microsoft JhengHei" charset="-120"/>
              </a:rPr>
              <a:t>污蔑</a:t>
            </a:r>
            <a:endParaRPr lang="en-US" altLang="zh-TW" sz="22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endParaRPr lang="en-US" altLang="zh-TW" sz="2200" b="1" dirty="0" smtClean="0">
              <a:latin typeface="微軟正黑體" panose="020B0604030504040204" pitchFamily="34" charset="-120"/>
              <a:ea typeface="微軟正黑體" panose="020B0604030504040204" pitchFamily="34" charset="-120"/>
              <a:cs typeface="Microsoft JhengHei" charset="-120"/>
            </a:endParaRPr>
          </a:p>
          <a:p>
            <a:r>
              <a:rPr lang="zh-TW" altLang="en-US" sz="2200" b="1" dirty="0" smtClean="0">
                <a:latin typeface="微軟正黑體" panose="020B0604030504040204" pitchFamily="34" charset="-120"/>
                <a:ea typeface="微軟正黑體" panose="020B0604030504040204" pitchFamily="34" charset="-120"/>
                <a:cs typeface="Microsoft JhengHei" charset="-120"/>
              </a:rPr>
              <a:t>责任单位：</a:t>
            </a:r>
            <a:r>
              <a:rPr lang="zh-TW" altLang="en-US" sz="2200" b="1" dirty="0" smtClean="0">
                <a:solidFill>
                  <a:srgbClr val="FF0000"/>
                </a:solidFill>
                <a:latin typeface="微軟正黑體" panose="020B0604030504040204" pitchFamily="34" charset="-120"/>
                <a:ea typeface="微軟正黑體" panose="020B0604030504040204" pitchFamily="34" charset="-120"/>
                <a:cs typeface="Microsoft JhengHei" charset="-120"/>
              </a:rPr>
              <a:t>东方红林业局</a:t>
            </a:r>
            <a:endParaRPr lang="en-US" altLang="zh-TW" sz="2200" b="1" dirty="0" smtClean="0">
              <a:solidFill>
                <a:srgbClr val="FF0000"/>
              </a:solidFill>
              <a:latin typeface="微軟正黑體" panose="020B0604030504040204" pitchFamily="34" charset="-120"/>
              <a:ea typeface="微軟正黑體" panose="020B0604030504040204" pitchFamily="34" charset="-120"/>
              <a:cs typeface="Microsoft JhengHei" charset="-120"/>
            </a:endParaRPr>
          </a:p>
          <a:p>
            <a:endParaRPr lang="en-US" altLang="zh-TW" sz="2200" b="1" dirty="0">
              <a:solidFill>
                <a:srgbClr val="FF0000"/>
              </a:solidFill>
              <a:latin typeface="微軟正黑體" panose="020B0604030504040204" pitchFamily="34" charset="-120"/>
              <a:ea typeface="微軟正黑體" panose="020B0604030504040204" pitchFamily="34" charset="-120"/>
              <a:cs typeface="Microsoft JhengHei" charset="-120"/>
            </a:endParaRPr>
          </a:p>
          <a:p>
            <a:r>
              <a:rPr lang="zh-TW" altLang="en-US" sz="2200" b="1" dirty="0" smtClean="0">
                <a:latin typeface="微軟正黑體" panose="020B0604030504040204" pitchFamily="34" charset="-120"/>
                <a:ea typeface="微軟正黑體" panose="020B0604030504040204" pitchFamily="34" charset="-120"/>
                <a:cs typeface="Microsoft JhengHei" charset="-120"/>
              </a:rPr>
              <a:t>主要责任人：公安局局长 曾志彬</a:t>
            </a:r>
            <a:endParaRPr lang="en-US" altLang="zh-TW" sz="2200" b="1" dirty="0">
              <a:latin typeface="微軟正黑體" panose="020B0604030504040204" pitchFamily="34" charset="-120"/>
              <a:ea typeface="微軟正黑體" panose="020B0604030504040204" pitchFamily="34" charset="-120"/>
              <a:cs typeface="Microsoft JhengHei" charset="-120"/>
            </a:endParaRPr>
          </a:p>
          <a:p>
            <a:endParaRPr lang="en-US" altLang="zh-TW" sz="2200" b="1" dirty="0" smtClean="0">
              <a:latin typeface="微軟正黑體" panose="020B0604030504040204" pitchFamily="34" charset="-120"/>
              <a:ea typeface="微軟正黑體" panose="020B0604030504040204" pitchFamily="34" charset="-120"/>
              <a:cs typeface="Microsoft JhengHei" charset="-120"/>
            </a:endParaRPr>
          </a:p>
          <a:p>
            <a:r>
              <a:rPr lang="zh-TW" altLang="en-US" sz="2200" b="1" dirty="0" smtClean="0">
                <a:latin typeface="微軟正黑體" panose="020B0604030504040204" pitchFamily="34" charset="-120"/>
                <a:ea typeface="微軟正黑體" panose="020B0604030504040204" pitchFamily="34" charset="-120"/>
                <a:cs typeface="Microsoft JhengHei" charset="-120"/>
              </a:rPr>
              <a:t>情况：</a:t>
            </a:r>
            <a:r>
              <a:rPr lang="zh-TW" altLang="zh-TW" sz="2200" kern="100" dirty="0" smtClean="0">
                <a:latin typeface="微軟正黑體" panose="020B0604030504040204" pitchFamily="34" charset="-120"/>
                <a:ea typeface="微軟正黑體" panose="020B0604030504040204" pitchFamily="34" charset="-120"/>
                <a:cs typeface="Microsoft JhengHei" charset="-120"/>
              </a:rPr>
              <a:t>黑龙江省鸡西市虎林市东方红林业局，</a:t>
            </a:r>
            <a:endParaRPr lang="en-US" altLang="zh-TW" sz="2200" kern="100" dirty="0" smtClean="0">
              <a:latin typeface="微軟正黑體" panose="020B0604030504040204" pitchFamily="34" charset="-120"/>
              <a:ea typeface="微軟正黑體" panose="020B0604030504040204" pitchFamily="34" charset="-120"/>
              <a:cs typeface="Microsoft JhengHei" charset="-120"/>
            </a:endParaRPr>
          </a:p>
          <a:p>
            <a:r>
              <a:rPr lang="zh-TW" altLang="zh-TW" sz="2200" kern="100" dirty="0" smtClean="0">
                <a:latin typeface="微軟正黑體" panose="020B0604030504040204" pitchFamily="34" charset="-120"/>
                <a:ea typeface="微軟正黑體" panose="020B0604030504040204" pitchFamily="34" charset="-120"/>
                <a:cs typeface="Microsoft JhengHei" charset="-120"/>
              </a:rPr>
              <a:t>编写</a:t>
            </a:r>
            <a:r>
              <a:rPr lang="zh-TW" altLang="zh-TW" sz="2200" b="1" kern="100" dirty="0" smtClean="0">
                <a:latin typeface="微軟正黑體" panose="020B0604030504040204" pitchFamily="34" charset="-120"/>
                <a:ea typeface="微軟正黑體" panose="020B0604030504040204" pitchFamily="34" charset="-120"/>
                <a:cs typeface="Microsoft JhengHei" charset="-120"/>
              </a:rPr>
              <a:t>“</a:t>
            </a:r>
            <a:r>
              <a:rPr lang="zh-TW" altLang="zh-TW" sz="2200" kern="100" dirty="0" smtClean="0">
                <a:solidFill>
                  <a:srgbClr val="FF0000"/>
                </a:solidFill>
                <a:latin typeface="微軟正黑體" panose="020B0604030504040204" pitchFamily="34" charset="-120"/>
                <a:ea typeface="微軟正黑體" panose="020B0604030504040204" pitchFamily="34" charset="-120"/>
                <a:cs typeface="Microsoft JhengHei" charset="-120"/>
              </a:rPr>
              <a:t>污蔑</a:t>
            </a:r>
            <a:r>
              <a:rPr lang="zh-TW" altLang="zh-TW" sz="2200" kern="100" dirty="0">
                <a:solidFill>
                  <a:srgbClr val="FF0000"/>
                </a:solidFill>
                <a:latin typeface="微軟正黑體" panose="020B0604030504040204" pitchFamily="34" charset="-120"/>
                <a:ea typeface="微軟正黑體" panose="020B0604030504040204" pitchFamily="34" charset="-120"/>
                <a:cs typeface="Microsoft JhengHei" charset="-120"/>
              </a:rPr>
              <a:t>大法毒害世人</a:t>
            </a:r>
            <a:r>
              <a:rPr lang="zh-TW" altLang="zh-TW" sz="2200" kern="100" dirty="0" smtClean="0">
                <a:solidFill>
                  <a:srgbClr val="FF0000"/>
                </a:solidFill>
                <a:latin typeface="微軟正黑體" panose="020B0604030504040204" pitchFamily="34" charset="-120"/>
                <a:ea typeface="微軟正黑體" panose="020B0604030504040204" pitchFamily="34" charset="-120"/>
                <a:cs typeface="Microsoft JhengHei" charset="-120"/>
              </a:rPr>
              <a:t>的</a:t>
            </a:r>
            <a:r>
              <a:rPr lang="zh-TW" altLang="zh-TW" sz="2200" b="1" kern="100" dirty="0" smtClean="0">
                <a:solidFill>
                  <a:srgbClr val="FF0000"/>
                </a:solidFill>
                <a:latin typeface="微軟正黑體" panose="020B0604030504040204" pitchFamily="34" charset="-120"/>
                <a:ea typeface="微軟正黑體" panose="020B0604030504040204" pitchFamily="34" charset="-120"/>
                <a:cs typeface="Microsoft JhengHei" charset="-120"/>
              </a:rPr>
              <a:t>宣传手册</a:t>
            </a:r>
            <a:r>
              <a:rPr lang="zh-TW" altLang="zh-TW" sz="2200" b="1" kern="100" dirty="0" smtClean="0">
                <a:latin typeface="微軟正黑體" panose="020B0604030504040204" pitchFamily="34" charset="-120"/>
                <a:ea typeface="微軟正黑體" panose="020B0604030504040204" pitchFamily="34" charset="-120"/>
                <a:cs typeface="Microsoft JhengHei" charset="-120"/>
              </a:rPr>
              <a:t>”，</a:t>
            </a:r>
            <a:r>
              <a:rPr lang="zh-TW" altLang="zh-TW" sz="2200" kern="100" dirty="0" smtClean="0">
                <a:latin typeface="微軟正黑體" panose="020B0604030504040204" pitchFamily="34" charset="-120"/>
                <a:ea typeface="微軟正黑體" panose="020B0604030504040204" pitchFamily="34" charset="-120"/>
                <a:cs typeface="Microsoft JhengHei" charset="-120"/>
              </a:rPr>
              <a:t>发放</a:t>
            </a:r>
            <a:r>
              <a:rPr lang="zh-TW" altLang="en-US" sz="2200" kern="100" dirty="0" smtClean="0">
                <a:latin typeface="微軟正黑體" panose="020B0604030504040204" pitchFamily="34" charset="-120"/>
                <a:ea typeface="微軟正黑體" panose="020B0604030504040204" pitchFamily="34" charset="-120"/>
                <a:cs typeface="Microsoft JhengHei" charset="-120"/>
              </a:rPr>
              <a:t>到</a:t>
            </a:r>
            <a:r>
              <a:rPr lang="zh-TW" altLang="zh-TW" sz="2200" kern="100" dirty="0" smtClean="0">
                <a:latin typeface="微軟正黑體" panose="020B0604030504040204" pitchFamily="34" charset="-120"/>
                <a:ea typeface="微軟正黑體" panose="020B0604030504040204" pitchFamily="34" charset="-120"/>
                <a:cs typeface="Microsoft JhengHei" charset="-120"/>
              </a:rPr>
              <a:t>每户一本</a:t>
            </a:r>
            <a:endParaRPr lang="en-US" altLang="zh-TW" sz="2200" b="1" dirty="0">
              <a:latin typeface="微軟正黑體" panose="020B0604030504040204" pitchFamily="34" charset="-120"/>
              <a:ea typeface="微軟正黑體" panose="020B0604030504040204" pitchFamily="34"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cs typeface="Heiti TC Light"/>
                </a:rPr>
                <a:t>6-2.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鸡西市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zh-TW" sz="3200" b="1" kern="100" dirty="0" smtClean="0">
                  <a:latin typeface="微軟正黑體" panose="020B0604030504040204" pitchFamily="34" charset="-120"/>
                  <a:ea typeface="微軟正黑體" panose="020B0604030504040204" pitchFamily="34" charset="-120"/>
                  <a:cs typeface="Microsoft JhengHei" charset="-120"/>
                </a:rPr>
                <a:t>虎</a:t>
              </a:r>
              <a:r>
                <a:rPr lang="zh-TW" altLang="zh-TW" sz="3200" b="1" kern="100" dirty="0">
                  <a:latin typeface="微軟正黑體" panose="020B0604030504040204" pitchFamily="34" charset="-120"/>
                  <a:ea typeface="微軟正黑體" panose="020B0604030504040204" pitchFamily="34" charset="-120"/>
                  <a:cs typeface="Microsoft JhengHei" charset="-120"/>
                </a:rPr>
                <a:t>林市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spTree>
    <p:extLst>
      <p:ext uri="{BB962C8B-B14F-4D97-AF65-F5344CB8AC3E}">
        <p14:creationId xmlns:p14="http://schemas.microsoft.com/office/powerpoint/2010/main" val="1083087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17818</TotalTime>
  <Words>4435</Words>
  <Application>Microsoft Office PowerPoint</Application>
  <PresentationFormat>如螢幕大小 (4:3)</PresentationFormat>
  <Paragraphs>391</Paragraphs>
  <Slides>27</Slides>
  <Notes>18</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531</cp:revision>
  <dcterms:created xsi:type="dcterms:W3CDTF">2017-07-01T07:48:25Z</dcterms:created>
  <dcterms:modified xsi:type="dcterms:W3CDTF">2018-03-10T15:48:40Z</dcterms:modified>
</cp:coreProperties>
</file>