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22"/>
  </p:notesMasterIdLst>
  <p:sldIdLst>
    <p:sldId id="437" r:id="rId3"/>
    <p:sldId id="410" r:id="rId4"/>
    <p:sldId id="438" r:id="rId5"/>
    <p:sldId id="431" r:id="rId6"/>
    <p:sldId id="414" r:id="rId7"/>
    <p:sldId id="434" r:id="rId8"/>
    <p:sldId id="435" r:id="rId9"/>
    <p:sldId id="411" r:id="rId10"/>
    <p:sldId id="415" r:id="rId11"/>
    <p:sldId id="432" r:id="rId12"/>
    <p:sldId id="420" r:id="rId13"/>
    <p:sldId id="419" r:id="rId14"/>
    <p:sldId id="440" r:id="rId15"/>
    <p:sldId id="441" r:id="rId16"/>
    <p:sldId id="442" r:id="rId17"/>
    <p:sldId id="443" r:id="rId18"/>
    <p:sldId id="412" r:id="rId19"/>
    <p:sldId id="413" r:id="rId20"/>
    <p:sldId id="433" r:id="rId21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F7F"/>
    <a:srgbClr val="FF9999"/>
    <a:srgbClr val="0E05BB"/>
    <a:srgbClr val="990033"/>
    <a:srgbClr val="FF9900"/>
    <a:srgbClr val="E3A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87609" autoAdjust="0"/>
  </p:normalViewPr>
  <p:slideViewPr>
    <p:cSldViewPr>
      <p:cViewPr>
        <p:scale>
          <a:sx n="53" d="100"/>
          <a:sy n="53" d="100"/>
        </p:scale>
        <p:origin x="-1608" y="-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9" r="21975"/>
          <a:stretch/>
        </p:blipFill>
        <p:spPr bwMode="auto">
          <a:xfrm>
            <a:off x="6084571" y="3568388"/>
            <a:ext cx="3049992" cy="295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1"/>
          <a:stretch/>
        </p:blipFill>
        <p:spPr bwMode="auto">
          <a:xfrm>
            <a:off x="22656" y="85256"/>
            <a:ext cx="3757256" cy="341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627784" y="2060848"/>
            <a:ext cx="4716016" cy="1507540"/>
          </a:xfrm>
          <a:prstGeom prst="rect">
            <a:avLst/>
          </a:prstGeom>
          <a:solidFill>
            <a:srgbClr val="EF7F7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CN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参考资料</a:t>
            </a:r>
            <a:endParaRPr lang="en-US" altLang="zh-CN" sz="28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TW" sz="28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2018/04/09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34" y="6453731"/>
            <a:ext cx="9144000" cy="404269"/>
          </a:xfrm>
          <a:prstGeom prst="rect">
            <a:avLst/>
          </a:prstGeom>
          <a:solidFill>
            <a:srgbClr val="FF999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268675"/>
            <a:ext cx="9144000" cy="439216"/>
          </a:xfrm>
          <a:prstGeom prst="rect">
            <a:avLst/>
          </a:prstGeom>
          <a:solidFill>
            <a:srgbClr val="EF7F7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705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7-2</a:t>
              </a:r>
              <a:r>
                <a:rPr dirty="0" smtClean="0"/>
                <a:t>. </a:t>
              </a:r>
              <a:r>
                <a:rPr lang="zh-TW" altLang="en-US" dirty="0" smtClean="0"/>
                <a:t>信陽市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1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79685"/>
            <a:ext cx="8482396" cy="393954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河南省信阳市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市一级主要被追查官员：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原市委书记：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王铁</a:t>
            </a: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历任市政法委书记：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王乐新、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高俊峰</a:t>
            </a: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市委防范办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孙克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峰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现任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endParaRPr lang="en-US" altLang="zh-TW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市委防范办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副主任：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腾延利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现任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endParaRPr lang="zh-TW" altLang="en-US" sz="2200" b="1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lang="zh-TW" altLang="en-US" sz="2400" b="1" smtClean="0">
                <a:solidFill>
                  <a:srgbClr val="C00000"/>
                </a:solidFill>
              </a:rPr>
              <a:t>河南省</a:t>
            </a:r>
            <a:r>
              <a:rPr lang="zh-TW" altLang="en-US" sz="2400" smtClean="0"/>
              <a:t>有</a:t>
            </a:r>
            <a:r>
              <a:rPr lang="en-US" altLang="zh-TW" sz="2400" b="1" smtClean="0">
                <a:solidFill>
                  <a:srgbClr val="C00000"/>
                </a:solidFill>
              </a:rPr>
              <a:t>1,972</a:t>
            </a:r>
            <a:r>
              <a:rPr lang="zh-TW" altLang="en-US" sz="2400" smtClean="0"/>
              <a:t>名的公检法司</a:t>
            </a:r>
            <a:r>
              <a:rPr smtClean="0"/>
              <a:t>、教育界、媒体界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等人员因迫害法轮功学员，被海外组织“追查国际”立案追查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88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7-3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河南省</a:t>
              </a:r>
              <a:r>
                <a:rPr lang="en-US" altLang="zh-TW" sz="3600" b="1" kern="0" dirty="0" smtClean="0"/>
                <a:t>-</a:t>
              </a:r>
              <a:r>
                <a:rPr lang="zh-TW" altLang="en-US" sz="3600" b="1" dirty="0" smtClean="0">
                  <a:sym typeface="PingFang TC Semibold"/>
                </a:rPr>
                <a:t>信陽市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102292" y="869286"/>
            <a:ext cx="9000060" cy="264987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信阳市光山县检察院，</a:t>
            </a:r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李忠恩，</a:t>
            </a: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遭恶报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河南省信阳市光山县检察院</a:t>
            </a:r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李忠恩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岁，对法轮功学员进行辱骂，后来又对判缓刑的法轮功学员的家属多次勒索财物。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1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刚被中共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提拔重用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日，突发脑干出血死亡，</a:t>
            </a:r>
            <a:r>
              <a:rPr lang="zh-TW" altLang="en-US" sz="21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发病到死只有几小时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李忠恩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参与迫害法轮功学员，遭恶报，给亲人带来莫大的痛苦，他的儿子还没就业呢，上有八十多岁的老母。真是可悲啊！ 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3645024"/>
            <a:ext cx="9000060" cy="3142314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信阳市息县原国保大队队长，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刘文杰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，遭恶报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0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河南省信阳市息县恶警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刘文杰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曾任国保大队队长，在任职期间，对大法弟子进行疯狂的迫害，曾在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年，把当地一位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多岁的女大法弟子装进铁笼进行游街迫害，曾劫持当地一位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40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多岁的大法弟子</a:t>
            </a:r>
            <a:r>
              <a:rPr lang="zh-TW" altLang="en-US" sz="2000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任蔡忠</a:t>
            </a:r>
            <a:r>
              <a:rPr lang="zh-TW" altLang="en-US" sz="2000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（中</a:t>
            </a:r>
            <a:r>
              <a:rPr lang="zh-TW" altLang="en-US" sz="2000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至看守所进行迫害，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任蔡忠（中</a:t>
            </a:r>
            <a:r>
              <a:rPr lang="zh-TW" altLang="en-US" sz="2000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拒绝「转化」，绝食抗议，被恶警强行灌食，门牙被杵掉，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并被非法判刑五年，至今任蔡忠（中）仍在郑州监狱遭受迫害。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在恶警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刘文杰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任职期间，曾对多名大法弟子进行骚扰，勒索。因其迫害正信，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迫害大法弟子，天理不容，受到上天的惩罚，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现重病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在家，不能上班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16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河南省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94308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000" b="1" smtClean="0">
                <a:latin typeface="Microsoft JhengHei" charset="-120"/>
                <a:ea typeface="Microsoft JhengHei" charset="-120"/>
                <a:cs typeface="Microsoft JhengHei" charset="-120"/>
              </a:rPr>
              <a:t>念诵「法轮大法好」　面瘫痊愈</a:t>
            </a:r>
            <a:r>
              <a:rPr lang="en-US" altLang="zh-TW" sz="200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我三姨家住河南省登封一个偏僻的山村，与我们相距千里，自从我们修炼法轮大法后，我曾经回去告诉他们法轮功真相，讲述大法的神奇和美好，让他们都退出了党团队组织。</a:t>
            </a:r>
            <a:r>
              <a:rPr lang="zh-TW" altLang="en-US" sz="2000">
                <a:latin typeface="Microsoft JhengHei" charset="-120"/>
                <a:ea typeface="Microsoft JhengHei" charset="-120"/>
                <a:cs typeface="Microsoft JhengHei" charset="-120"/>
              </a:rPr>
              <a:t>一天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早晨吃饭，我三姨怎么也不能把饭顺利送到嘴里，一照镜子，才发现五官扭曲，嘴歪到了一边。赶紧到医院看病，诊断为「面瘫」。看了中医、看西医，找偏方、扎针，全家人为给她治病折腾的精疲力竭，但没有一丝好转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一晚，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全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家人坐</a:t>
            </a:r>
            <a:r>
              <a:rPr lang="zh-TW" altLang="en-US" sz="2000"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一起商量该咋办？所有能想的办法都用过了，大家都默不做声，因为实在没辙了。这时，她大儿子突然说：「我姐不是告诉过我们，让我们经常默念‘</a:t>
            </a:r>
            <a:r>
              <a:rPr lang="zh-TW" altLang="en-US" sz="2000" b="1" smtClean="0">
                <a:solidFill>
                  <a:srgbClr val="0E05BB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法轮大法好，真善忍好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」吗？我们怎么就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忘了呢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？所有的办法都用完了，咱就试试吧！」于是全家人开始不停诵念「法轮大法好！真善忍好！」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第二天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早晨，三姨的嘴明显有了好转。大家看到了希望，三姨念得更起劲了，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白天黑夜不停地念「法轮大法好！真善忍好！」</a:t>
            </a:r>
            <a:r>
              <a:rPr lang="zh-TW" altLang="en-US" sz="2000" b="1" smtClean="0">
                <a:solidFill>
                  <a:srgbClr val="0E05BB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她的病情一天比一天好，一星期后就彻底的好了。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全家人那个高兴就别提了。就听我三姨就在院子里一声接一声的高喊：「法轮大法好！真善忍好！谢谢李大师！」喊声、笑声在小山村回荡。</a:t>
            </a:r>
          </a:p>
          <a:p>
            <a:pPr fontAlgn="base"/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我表弟打来电话告诉我们事情的经过。他说：「‘法轮大法好’太神奇，不由你不信。」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后来我表弟、姨夫都请了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转法轮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，也走上了法轮大法修炼之路。</a:t>
            </a:r>
            <a:endParaRPr lang="en-US" sz="2000" kern="0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2566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31459" y="1010752"/>
            <a:ext cx="8786542" cy="5416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性质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迫害大法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弟子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  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2018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日大陆综合消息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200" dirty="0" smtClean="0">
              <a:solidFill>
                <a:srgbClr val="0070C0"/>
              </a:solidFill>
              <a:sym typeface="微軟正黑體"/>
            </a:endParaRPr>
          </a:p>
          <a:p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李爱萍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女，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60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多岁，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即将走出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新乡女子监狱。</a:t>
            </a:r>
            <a:endParaRPr lang="en-US" altLang="zh-TW" sz="20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她原是安阳市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固体废弃物处理处置管理站工程师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迫害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初期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就积极配合“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”参与迫害，十多年来，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李爱萍多次被非法关押在看守所、洗脑班、监狱这些邪恶的黑窝。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她从看守所、洗脑班回家后，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派人轮流吃住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在她家非法监视，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迫使李爱萍流离失所，在她流离失所时，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将她无理除名。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2008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年奥运前，李爱萍去找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领导要求办理退休手续，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不久就被绑架并判刑，送到新乡女子监狱遭迫害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2015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又被非法判刑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年，近期即将出狱。</a:t>
            </a: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敬请海外大法弟子帮助</a:t>
            </a:r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李爱萍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，向她原单位</a:t>
            </a:r>
            <a:r>
              <a:rPr lang="zh-TW" altLang="zh-TW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安阳市环卫处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打电话讲真相。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安阳市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/>
                <a:t>商城县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案情2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89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8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 smtClean="0"/>
                <a:t>安阳市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 smtClean="0"/>
              <a:t>2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79685"/>
            <a:ext cx="8482396" cy="2308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河南省安陽市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市一級主要被追查官員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歷任市政法委書記：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李文斌、陈志伟、王建勋、张曼如、朱明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歷任市委防範辦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曹诚、刘跃胜</a:t>
            </a:r>
            <a:endParaRPr lang="zh-TW" altLang="en-US" sz="22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337503" y="38610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河南省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1,972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024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8</a:t>
              </a:r>
              <a:r>
                <a:rPr lang="en-US" sz="3200" b="1" kern="0" dirty="0" smtClean="0"/>
                <a:t>-3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河南省</a:t>
              </a:r>
              <a:r>
                <a:rPr lang="en-US" altLang="zh-TW" sz="3600" b="1" kern="0" dirty="0" smtClean="0"/>
                <a:t>-</a:t>
              </a:r>
              <a:r>
                <a:rPr lang="zh-TW" altLang="en-US" sz="3600" b="1" dirty="0" smtClean="0">
                  <a:sym typeface="PingFang TC Semibold"/>
                </a:rPr>
                <a:t>安阳市</a:t>
              </a:r>
              <a:endParaRPr sz="3600" b="1" kern="0" dirty="0"/>
            </a:p>
          </p:txBody>
        </p:sp>
      </p:grp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</a:t>
            </a:r>
            <a:endParaRPr lang="en-US" altLang="zh-TW" sz="3600" b="1" dirty="0"/>
          </a:p>
        </p:txBody>
      </p:sp>
      <p:sp>
        <p:nvSpPr>
          <p:cNvPr id="2" name="矩形 1"/>
          <p:cNvSpPr/>
          <p:nvPr/>
        </p:nvSpPr>
        <p:spPr>
          <a:xfrm>
            <a:off x="884122" y="789186"/>
            <a:ext cx="82569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▼</a:t>
            </a:r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赵微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，原安阳市政协主席，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日以受贿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被判处其有期徒刑</a:t>
            </a:r>
            <a:r>
              <a:rPr lang="en-US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  <a:p>
            <a:pPr fontAlgn="base"/>
            <a:endParaRPr lang="en-US" altLang="zh-TW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2000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月至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月，赵微任中共安阳市委副书记，分管政法。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正是中共疯狂迫害法轮功的高峰，每次全市召开迫害法轮功的大会，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赵微都亲自部署、层层施压，制造恐怖气氛。赵微还亲自参与迫害法轮功学员，逢年过节大肆非法搜查、大规模搜捕、办洗脑班等，多次亲自到场讲话督阵，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赵微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伙同「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」头目刘跃胜、黄赢章等人共同制定非法抓捕、绑架的黑名单，使安阳迫害形势加剧，赵微是安阳参与迫害的主要责任人。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日落马；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日以受贿被判处其被判处其有期徒刑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并处没收财产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万元；其违法所得的一切财物依法予以追缴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▼</a:t>
            </a:r>
            <a:r>
              <a:rPr lang="zh-CN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王其胜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，原安阳市公安局刑侦支队二大队大队长，</a:t>
            </a:r>
            <a:r>
              <a:rPr lang="en-US" altLang="zh-CN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CN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猝死办公室</a:t>
            </a:r>
            <a:endParaRPr lang="en-US" altLang="zh-CN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王其胜，原安阳市公安局刑侦支队二大队大队长，迫害最猖獗期间，曾担任安阳市文峰区国保大队长。经他绑架迫害的法轮功学员就有几十人，多数非法劳教、送洗脑班和非法判刑、并勒索钱财。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在几年的迫害中，法轮功学员不断给他讲真相，他扬言说：“亲爹也不认！”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最终走上一条不归路，于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日猝死在办公室，年仅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43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岁。</a:t>
            </a:r>
          </a:p>
          <a:p>
            <a:pPr fontAlgn="base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 descr="http://big5.minghui.org/mh/article_images/2016-2-6-anyang-pohai-eren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" y="784621"/>
            <a:ext cx="8382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715997" y="6488668"/>
            <a:ext cx="826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资料来源：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明慧网二零一六年二月九日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河南安阳官员迫害法轮功　结局悲惨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8" name="Picture 4" descr="https://www.minghui.org/mh/article_images/2016-2-6-anyang-pohai-eren-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0" y="4149080"/>
            <a:ext cx="870724" cy="102222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河南</a:t>
              </a:r>
              <a:r>
                <a:rPr lang="zh-TW" altLang="en-US" sz="3600" b="1" dirty="0">
                  <a:sym typeface="PingFang TC Semibold"/>
                </a:rPr>
                <a:t>省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8740" y="1002451"/>
            <a:ext cx="82857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村民死而复生</a:t>
            </a:r>
            <a:r>
              <a:rPr lang="zh-TW" altLang="en-US" sz="2200" b="1" dirty="0" smtClean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b="1" dirty="0" smtClean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b="1" dirty="0" smtClean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明慧网二零一六年七月三十日</a:t>
            </a:r>
            <a:r>
              <a:rPr lang="en-US" altLang="zh-TW" sz="2200" b="1" dirty="0" smtClean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zh-CN" altLang="en-US" sz="2200" b="1" dirty="0">
              <a:solidFill>
                <a:srgbClr val="0433FF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二零一四年夏天，济源市轵城镇东天江村村民</a:t>
            </a:r>
            <a:r>
              <a:rPr lang="zh-CN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毛旦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一天晚上被家人从医院拉回来，说是不行了，他已经是第二次脑出血，医院无法挽救了，</a:t>
            </a:r>
            <a:r>
              <a:rPr lang="zh-CN" altLang="en-US" sz="22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家人都在连夜赶着置办丧事。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本家有法轮功学员去看望他，对他说：你诚心念“法轮大法好，真善忍好”，他的嘴动了动。不一会儿，他便出一盆浓血，随之脸色红润，慢慢好起来了。天将亮时，自己会上厕所了，还吃了一碗饭。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家里所有人都见证了法轮大法的神奇，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都感谢大法师父的救命之恩，全家人都做了三退。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现在毛旦身体很棒，什么活都能干，逢人就说是法轮大法师父救了我的命，法轮大法好，真善忍好，大法老师好。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065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案情说明：</a:t>
            </a:r>
          </a:p>
          <a:p>
            <a:r>
              <a:rPr lang="en-US" altLang="zh-CN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CN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CN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CN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日拨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打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河南省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重点案例</a:t>
            </a: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河南省信阳市商城县召开反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教知识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“</a:t>
            </a:r>
            <a:r>
              <a:rPr lang="zh-TW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七进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”</a:t>
            </a:r>
            <a:r>
              <a:rPr lang="zh-TW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活动推进会暨反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教协会干部培训会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FontTx/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河南省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安阳市环卫处参与迫害大法弟子</a:t>
            </a:r>
            <a:r>
              <a:rPr lang="zh-TW" altLang="zh-TW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李爱萍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重点案例说明：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◎周一（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日）拨打重点号码。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上午时段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【101RTC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第一直播室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有现场拨打解析。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其它时间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【104RTC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重点讲真相直播室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每天都有同修值班，互相切磋共同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拨打。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您可根据自己的情况选择领取以下号码参与重点案例：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重点号码：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重点案例核心号码：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重点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案例核心号码的拨打，主要是在安信平台上领号。如有意愿参加核心号码拨打的同修请到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如何参与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9" r="21975"/>
          <a:stretch/>
        </p:blipFill>
        <p:spPr bwMode="auto">
          <a:xfrm>
            <a:off x="1331639" y="152131"/>
            <a:ext cx="6578787" cy="636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河南省迫害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280026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3276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3666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155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56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6.5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429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3</a:t>
            </a:r>
            <a:r>
              <a:rPr lang="en-US" dirty="0" smtClean="0"/>
              <a:t>-1</a:t>
            </a:r>
            <a:r>
              <a:rPr dirty="0" smtClean="0"/>
              <a:t>. </a:t>
            </a:r>
            <a:r>
              <a:rPr sz="2400" dirty="0" err="1" smtClean="0"/>
              <a:t>历任中共</a:t>
            </a:r>
            <a:r>
              <a:rPr lang="zh-TW" altLang="en-US" dirty="0" smtClean="0">
                <a:solidFill>
                  <a:srgbClr val="C00000"/>
                </a:solidFill>
              </a:rPr>
              <a:t>河南省</a:t>
            </a:r>
            <a:r>
              <a:rPr dirty="0" err="1" smtClean="0">
                <a:solidFill>
                  <a:srgbClr val="C00000"/>
                </a:solidFill>
              </a:rPr>
              <a:t>委书记</a:t>
            </a:r>
            <a:r>
              <a:rPr sz="2400" dirty="0" err="1" smtClean="0"/>
              <a:t>被追查情况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243116"/>
              </p:ext>
            </p:extLst>
          </p:nvPr>
        </p:nvGraphicFramePr>
        <p:xfrm>
          <a:off x="107504" y="836712"/>
          <a:ext cx="8932440" cy="549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700"/>
                <a:gridCol w="2471062"/>
                <a:gridCol w="5444678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追查国际</a:t>
                      </a:r>
                      <a:r>
                        <a:rPr lang="en-US" altLang="zh-TW" sz="18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/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李长春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1992</a:t>
                      </a:r>
                      <a:r>
                        <a:rPr lang="mr-IN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12</a:t>
                      </a:r>
                      <a:r>
                        <a:rPr lang="mr-IN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月-1998年2月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关于前广东省省委书记</a:t>
                      </a:r>
                      <a:r>
                        <a:rPr lang="zh-CN" altLang="en-US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李长春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参与迫害法轮功的部分事实报告</a:t>
                      </a:r>
                    </a:p>
                    <a:p>
                      <a:pPr marL="0" algn="l" defTabSz="914400" rtl="0" eaLnBrk="1" latinLnBrk="0" hangingPunct="1"/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李长春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时任：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广东省省委书记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8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马忠臣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1998年2月-2000年10月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陈奎元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2000年10月-2002年12月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对河南省委、省政府李克强、</a:t>
                      </a:r>
                      <a:endParaRPr lang="en-US" altLang="zh-CN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陈奎元</a:t>
                      </a:r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、范钦臣等人的追查通告</a:t>
                      </a:r>
                      <a:endParaRPr lang="en-US" altLang="zh-CN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陈奎元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时任：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中国社会科学院院长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，原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河南省委书记</a:t>
                      </a:r>
                      <a:endParaRPr lang="zh-TW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李克强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2002年12月-2004年12月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对河南省委、省政府</a:t>
                      </a:r>
                      <a:r>
                        <a:rPr lang="zh-TW" altLang="zh-TW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李克强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、陈奎元、</a:t>
                      </a:r>
                      <a:endParaRPr lang="en-US" altLang="zh-TW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范钦臣等人的追查通告</a:t>
                      </a:r>
                      <a:endParaRPr lang="en-US" altLang="zh-TW" sz="1800" b="1" kern="1200" baseline="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李克强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时任：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河南省委书记</a:t>
                      </a:r>
                      <a:endParaRPr lang="zh-TW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2004年12月-2009年11月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800" b="1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对“中宣部”刘云山、</a:t>
                      </a:r>
                      <a:r>
                        <a:rPr lang="zh-CN" altLang="en-US" sz="1800" b="1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CN" altLang="en-US" sz="1800" b="1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、李东生等人的追查通告</a:t>
                      </a:r>
                      <a:endParaRPr lang="en-US" altLang="zh-TW" sz="18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TW" altLang="en-US" sz="1800" b="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日期：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2005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6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29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</a:t>
                      </a:r>
                      <a:endParaRPr lang="en-US" altLang="zh-CN" sz="18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CN" altLang="en-US" sz="1800" b="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时任：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河南省省委书记</a:t>
                      </a:r>
                      <a:endParaRPr lang="zh-TW" alt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57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3</a:t>
            </a:r>
            <a:r>
              <a:rPr lang="en-US" dirty="0" smtClean="0"/>
              <a:t>-2</a:t>
            </a:r>
            <a:r>
              <a:rPr dirty="0" smtClean="0"/>
              <a:t>. </a:t>
            </a:r>
            <a:r>
              <a:rPr sz="2400" dirty="0" err="1" smtClean="0"/>
              <a:t>历任中共</a:t>
            </a:r>
            <a:r>
              <a:rPr lang="zh-TW" altLang="en-US" dirty="0" smtClean="0">
                <a:solidFill>
                  <a:srgbClr val="C00000"/>
                </a:solidFill>
              </a:rPr>
              <a:t>河南省</a:t>
            </a:r>
            <a:r>
              <a:rPr dirty="0" err="1" smtClean="0">
                <a:solidFill>
                  <a:srgbClr val="C00000"/>
                </a:solidFill>
              </a:rPr>
              <a:t>委书记</a:t>
            </a:r>
            <a:r>
              <a:rPr sz="2400" dirty="0" err="1" smtClean="0"/>
              <a:t>被追查情况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227108"/>
              </p:ext>
            </p:extLst>
          </p:nvPr>
        </p:nvGraphicFramePr>
        <p:xfrm>
          <a:off x="107504" y="855980"/>
          <a:ext cx="8856983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880320"/>
                <a:gridCol w="4968551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追查国际</a:t>
                      </a:r>
                      <a:r>
                        <a:rPr lang="en-US" altLang="zh-TW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/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卢展工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2009年11月-2013年3月</a:t>
                      </a:r>
                      <a:endParaRPr lang="en-US" sz="1800" b="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郭庚茂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2013年3月-2016年3月</a:t>
                      </a:r>
                      <a:endParaRPr lang="en-US" sz="1800" b="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谢伏瞻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2016年3月</a:t>
                      </a:r>
                      <a:r>
                        <a:rPr lang="mr-IN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-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2018</a:t>
                      </a: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3</a:t>
                      </a: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altLang="zh-TW" sz="18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王国生</a:t>
                      </a:r>
                      <a:endParaRPr lang="zh-TW" altLang="en-US" sz="18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2018</a:t>
                      </a: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3</a:t>
                      </a:r>
                      <a:r>
                        <a:rPr lang="zh-TW" altLang="en-US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-</a:t>
                      </a:r>
                      <a:endParaRPr lang="zh-TW" altLang="en-US" sz="18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altLang="zh-TW" sz="18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3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 smtClean="0"/>
                <a:t>省部级高官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107504" y="5038751"/>
            <a:ext cx="890473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lang="zh-TW" altLang="en-US" sz="2400" b="1" smtClean="0">
                <a:solidFill>
                  <a:srgbClr val="C00000"/>
                </a:solidFill>
              </a:rPr>
              <a:t>河南省</a:t>
            </a:r>
            <a:r>
              <a:rPr lang="zh-TW" altLang="en-US" sz="2400" smtClean="0"/>
              <a:t>有</a:t>
            </a:r>
            <a:r>
              <a:rPr lang="en-US" altLang="zh-TW" sz="2400" b="1" smtClean="0">
                <a:solidFill>
                  <a:srgbClr val="C00000"/>
                </a:solidFill>
              </a:rPr>
              <a:t>1,972</a:t>
            </a:r>
            <a:r>
              <a:rPr lang="zh-TW" altLang="en-US" sz="2400" smtClean="0"/>
              <a:t>名的公检法司</a:t>
            </a:r>
            <a:r>
              <a:rPr smtClean="0"/>
              <a:t>、教育界、媒体界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等人员因迫害法轮功学员，被海外组织“追查国际”立案追查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/>
              <a:t>追查</a:t>
            </a:r>
            <a:endParaRPr sz="3200" dirty="0"/>
          </a:p>
        </p:txBody>
      </p:sp>
      <p:sp>
        <p:nvSpPr>
          <p:cNvPr id="8" name="文字方塊 2"/>
          <p:cNvSpPr txBox="1"/>
          <p:nvPr/>
        </p:nvSpPr>
        <p:spPr>
          <a:xfrm>
            <a:off x="107504" y="1143711"/>
            <a:ext cx="8904732" cy="2369880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sz="2400" b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许多官员因迫害法轮功被国际追查，包括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历任省委书记：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李长春、徐光春、李克强、陈奎元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历任省政法委书记：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刘满仓、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李新民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历任省防范办</a:t>
            </a:r>
            <a:r>
              <a:rPr 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办</a:t>
            </a:r>
            <a:r>
              <a:rPr 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陈如意、王伟、李翔、张国臣、李承先、李建中 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09012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河南省高官恶报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原河南政法委副书记，秦玉海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年半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499992" y="1196752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河南省人大常委会党组书记、副主任</a:t>
            </a:r>
            <a:r>
              <a:rPr lang="zh-TW" altLang="en-US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endParaRPr lang="en-US" altLang="zh-TW" b="1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涉嫌</a:t>
            </a:r>
            <a:r>
              <a:rPr lang="zh-TW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严重违纪违法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，接受组织调查。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是中共十八大后，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河南落马的</a:t>
            </a:r>
            <a:r>
              <a:rPr lang="zh-TW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第一个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省部级政法系统的高官。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月判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秦玉海，</a:t>
            </a:r>
            <a:endParaRPr lang="en-US" altLang="zh-TW" b="1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TW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年半，并处罚金</a:t>
            </a:r>
            <a:r>
              <a:rPr lang="en-US" altLang="zh-TW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</a:t>
            </a:r>
            <a:r>
              <a:rPr lang="zh-TW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万元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4221088"/>
            <a:ext cx="8568952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常委</a:t>
            </a:r>
            <a:r>
              <a:rPr lang="zh-TW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周永康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的旧部下，与中共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前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常委</a:t>
            </a:r>
            <a:r>
              <a:rPr lang="zh-TW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李长春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关系密切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秦玉海和周永康的交集，秦玉海在迫害法轮功的问题上自然是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助纣为虐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秦玉海在直接迫害法轮功的这个位置上一干就是</a:t>
            </a:r>
            <a:r>
              <a:rPr lang="en-US" altLang="zh-TW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期间河南省是迫害法轮功最严重省份之一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8079" y="6453336"/>
            <a:ext cx="6332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新唐人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2016/11/30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禁聞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河南「首虎」秦玉海落馬 獲刑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953" t="6059" r="9313"/>
          <a:stretch/>
        </p:blipFill>
        <p:spPr>
          <a:xfrm>
            <a:off x="260755" y="1196752"/>
            <a:ext cx="3951206" cy="27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43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64797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河南省高官恶报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原河南省政协副主席，孙善武，被判死缓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339752" y="1109698"/>
            <a:ext cx="67908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20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孙善武</a:t>
            </a:r>
            <a:endParaRPr lang="en-US" altLang="zh-TW" sz="2000" b="1" dirty="0" smtClean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因受贿罪被判处</a:t>
            </a:r>
            <a:r>
              <a:rPr lang="zh-TW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死刑缓期2年执行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目前被关在秦城监狱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其妻、儿子、女儿和女婿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也被判处</a:t>
            </a:r>
            <a:r>
              <a:rPr lang="en-US" altLang="zh-TW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至</a:t>
            </a:r>
            <a:r>
              <a:rPr lang="en-US" altLang="zh-TW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年不等的有期徒刑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/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该案背后涉及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洛阳钼矿的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亿万矿产争夺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孙善武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一直申诉，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现已由山东省高院受理。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此案背后牵出江的两大马仔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两届中央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政治局常委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、政法委书记</a:t>
            </a:r>
            <a:r>
              <a:rPr lang="zh-TW" altLang="en-US" sz="20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罗干、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周永康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两个家族连手在洛阳钼矿交易中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鲸吞国有资产，黑心敛财的内幕。</a:t>
            </a:r>
            <a:endParaRPr lang="en-US" altLang="zh-TW" sz="20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50295" y="6481028"/>
            <a:ext cx="57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大紀元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2016/6/15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陸媒再提孫善武案 羅幹家族貪腐被擺上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台」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57" y="1196751"/>
            <a:ext cx="2160240" cy="265954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179512" y="4941168"/>
            <a:ext cx="7884368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河南省政协副主席</a:t>
            </a:r>
            <a:r>
              <a:rPr lang="zh-TW" altLang="en-US" sz="20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孙善武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，曾任中共洛阳市委书记，</a:t>
            </a: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sz="24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洛阳地区迫害法轮功的第一责任人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6712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17" y="836712"/>
            <a:ext cx="6215367" cy="5749215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735726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6</a:t>
            </a:r>
            <a:r>
              <a:rPr sz="3600" dirty="0" smtClean="0"/>
              <a:t>. </a:t>
            </a:r>
            <a:r>
              <a:rPr sz="3600" b="1" dirty="0" smtClean="0"/>
              <a:t>本次</a:t>
            </a:r>
            <a:r>
              <a:rPr lang="zh-TW" altLang="en-US" sz="3600" b="1" dirty="0" smtClean="0"/>
              <a:t>河南省</a:t>
            </a:r>
            <a:r>
              <a:rPr sz="3600" b="1" dirty="0" err="1" smtClean="0"/>
              <a:t>案例</a:t>
            </a:r>
            <a:r>
              <a:rPr lang="zh-TW" altLang="en-US" sz="3600" b="1" dirty="0" smtClean="0"/>
              <a:t>一</a:t>
            </a:r>
            <a:r>
              <a:rPr sz="3600" b="1" dirty="0" smtClean="0"/>
              <a:t>览</a:t>
            </a:r>
            <a:endParaRPr sz="3600" b="1" dirty="0"/>
          </a:p>
        </p:txBody>
      </p:sp>
      <p:sp>
        <p:nvSpPr>
          <p:cNvPr id="120" name="橢圓 4"/>
          <p:cNvSpPr/>
          <p:nvPr/>
        </p:nvSpPr>
        <p:spPr>
          <a:xfrm>
            <a:off x="4067943" y="4953262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" name="文字方塊 8"/>
          <p:cNvSpPr txBox="1"/>
          <p:nvPr/>
        </p:nvSpPr>
        <p:spPr>
          <a:xfrm>
            <a:off x="395536" y="5890616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8" name="直線接點 16"/>
          <p:cNvCxnSpPr>
            <a:stCxn id="120" idx="6"/>
            <a:endCxn id="9" idx="1"/>
          </p:cNvCxnSpPr>
          <p:nvPr/>
        </p:nvCxnSpPr>
        <p:spPr>
          <a:xfrm flipV="1">
            <a:off x="5355196" y="5323889"/>
            <a:ext cx="800980" cy="19807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156176" y="4662169"/>
            <a:ext cx="2806988" cy="132343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信阳市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商城县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召开反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教知识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“</a:t>
            </a:r>
            <a:r>
              <a:rPr lang="zh-TW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七进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”</a:t>
            </a:r>
            <a:r>
              <a:rPr lang="zh-TW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活动推进会暨反</a:t>
            </a:r>
            <a:r>
              <a:rPr lang="en-US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sz="2000" smtClean="0">
                <a:latin typeface="Microsoft JhengHei" charset="-120"/>
                <a:ea typeface="Microsoft JhengHei" charset="-120"/>
                <a:cs typeface="Microsoft JhengHei" charset="-120"/>
              </a:rPr>
              <a:t>教协会干部培训会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橢圓 4"/>
          <p:cNvSpPr/>
          <p:nvPr/>
        </p:nvSpPr>
        <p:spPr>
          <a:xfrm>
            <a:off x="3851920" y="1196753"/>
            <a:ext cx="720080" cy="576064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4" name="直線接點 16"/>
          <p:cNvCxnSpPr/>
          <p:nvPr/>
        </p:nvCxnSpPr>
        <p:spPr>
          <a:xfrm flipV="1">
            <a:off x="4406752" y="836712"/>
            <a:ext cx="1965448" cy="45866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6370069" y="427547"/>
            <a:ext cx="2520280" cy="101566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安阳市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安阳市环卫处参与迫害大法弟子</a:t>
            </a:r>
            <a:r>
              <a:rPr lang="zh-TW" altLang="zh-TW" sz="20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李爱萍</a:t>
            </a:r>
            <a:endParaRPr lang="zh-TW" altLang="zh-TW" sz="20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225792" y="1011915"/>
            <a:ext cx="8786542" cy="5170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性质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污蔑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毒害众生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sym typeface="微軟正黑體"/>
              </a:rPr>
              <a:t>时间：</a:t>
            </a:r>
            <a:r>
              <a:rPr lang="en-US" altLang="zh-TW" sz="2200" dirty="0" smtClean="0">
                <a:sym typeface="微軟正黑體"/>
              </a:rPr>
              <a:t>2017</a:t>
            </a:r>
            <a:r>
              <a:rPr lang="zh-TW" altLang="en-US" sz="2200" dirty="0" smtClean="0">
                <a:sym typeface="微軟正黑體"/>
              </a:rPr>
              <a:t>年</a:t>
            </a:r>
            <a:r>
              <a:rPr lang="en-US" altLang="zh-TW" sz="2200" dirty="0" smtClean="0">
                <a:sym typeface="微軟正黑體"/>
              </a:rPr>
              <a:t>6</a:t>
            </a:r>
            <a:r>
              <a:rPr lang="zh-TW" altLang="zh-TW" sz="2200" dirty="0">
                <a:sym typeface="微軟正黑體"/>
              </a:rPr>
              <a:t>月</a:t>
            </a:r>
            <a:r>
              <a:rPr lang="en-US" altLang="zh-TW" sz="2200" dirty="0">
                <a:sym typeface="微軟正黑體"/>
              </a:rPr>
              <a:t>21</a:t>
            </a:r>
            <a:r>
              <a:rPr lang="zh-TW" altLang="zh-TW" sz="2200" dirty="0">
                <a:sym typeface="微軟正黑體"/>
              </a:rPr>
              <a:t>日</a:t>
            </a:r>
            <a:r>
              <a:rPr lang="zh-TW" altLang="zh-TW" sz="2200" dirty="0" smtClean="0">
                <a:sym typeface="微軟正黑體"/>
              </a:rPr>
              <a:t>下午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sym typeface="微軟正黑體"/>
              </a:rPr>
              <a:t>地点：</a:t>
            </a:r>
            <a:r>
              <a:rPr lang="zh-TW" altLang="zh-TW" sz="2200" dirty="0" smtClean="0">
                <a:sym typeface="微軟正黑體"/>
              </a:rPr>
              <a:t>在锦绣会堂桂花楼五楼会议室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情况：</a:t>
            </a:r>
            <a:r>
              <a:rPr lang="zh-TW" altLang="en-US" sz="2200" dirty="0" smtClean="0">
                <a:sym typeface="微軟正黑體"/>
              </a:rPr>
              <a:t>由河南省</a:t>
            </a:r>
            <a:r>
              <a:rPr lang="en-US" altLang="zh-TW" sz="2200" dirty="0" smtClean="0">
                <a:sym typeface="微軟正黑體"/>
              </a:rPr>
              <a:t>-</a:t>
            </a:r>
            <a:r>
              <a:rPr lang="zh-TW" altLang="zh-TW" sz="2200" dirty="0" smtClean="0">
                <a:sym typeface="微軟正黑體"/>
              </a:rPr>
              <a:t>信阳市</a:t>
            </a:r>
            <a:r>
              <a:rPr lang="en-US" altLang="zh-TW" sz="2200" dirty="0" smtClean="0">
                <a:sym typeface="微軟正黑體"/>
              </a:rPr>
              <a:t>-</a:t>
            </a:r>
            <a:r>
              <a:rPr lang="zh-TW" altLang="zh-TW" sz="2200" dirty="0" smtClean="0">
                <a:sym typeface="微軟正黑體"/>
              </a:rPr>
              <a:t>商城县</a:t>
            </a:r>
            <a:r>
              <a:rPr lang="zh-TW" altLang="zh-TW" sz="2200" dirty="0" smtClean="0">
                <a:solidFill>
                  <a:srgbClr val="C00000"/>
                </a:solidFill>
                <a:sym typeface="微軟正黑體"/>
              </a:rPr>
              <a:t>反邪教协会、县委防范办</a:t>
            </a:r>
            <a:endParaRPr lang="en-US" altLang="zh-TW" sz="2200" b="1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>
                <a:sym typeface="微軟正黑體"/>
              </a:rPr>
              <a:t>由</a:t>
            </a:r>
            <a:r>
              <a:rPr lang="zh-TW" altLang="zh-TW" sz="2200" dirty="0" smtClean="0">
                <a:sym typeface="微軟正黑體"/>
              </a:rPr>
              <a:t>召开反</a:t>
            </a:r>
            <a:r>
              <a:rPr lang="en-US" altLang="zh-TW" sz="2200" dirty="0" smtClean="0">
                <a:sym typeface="微軟正黑體"/>
              </a:rPr>
              <a:t>X</a:t>
            </a:r>
            <a:r>
              <a:rPr lang="zh-TW" altLang="zh-TW" sz="2200" dirty="0" smtClean="0">
                <a:sym typeface="微軟正黑體"/>
              </a:rPr>
              <a:t>教知识“七进”活动</a:t>
            </a:r>
            <a:r>
              <a:rPr lang="zh-TW" altLang="en-US" sz="2200" dirty="0" smtClean="0">
                <a:sym typeface="微軟正黑體"/>
              </a:rPr>
              <a:t>，</a:t>
            </a:r>
            <a:r>
              <a:rPr lang="zh-TW" altLang="zh-TW" sz="2200" dirty="0" smtClean="0">
                <a:sym typeface="微軟正黑體"/>
              </a:rPr>
              <a:t>推进会暨反</a:t>
            </a:r>
            <a:r>
              <a:rPr lang="en-US" altLang="zh-TW" sz="2200" dirty="0" smtClean="0">
                <a:sym typeface="微軟正黑體"/>
              </a:rPr>
              <a:t>X</a:t>
            </a:r>
            <a:r>
              <a:rPr lang="zh-TW" altLang="zh-TW" sz="2200" dirty="0" smtClean="0">
                <a:sym typeface="微軟正黑體"/>
              </a:rPr>
              <a:t>教协会干部培训会，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ym typeface="微軟正黑體"/>
              </a:rPr>
              <a:t>各乡镇、办事处、县管各管理区的反邪教协会理事长和秘书长，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olidFill>
                  <a:srgbClr val="FF0000"/>
                </a:solidFill>
                <a:sym typeface="微軟正黑體"/>
              </a:rPr>
              <a:t>共</a:t>
            </a:r>
            <a:r>
              <a:rPr lang="en-US" altLang="zh-TW" sz="2200" dirty="0" smtClean="0">
                <a:solidFill>
                  <a:srgbClr val="FF0000"/>
                </a:solidFill>
                <a:sym typeface="微軟正黑體"/>
              </a:rPr>
              <a:t>150</a:t>
            </a:r>
            <a:r>
              <a:rPr lang="zh-TW" altLang="zh-TW" sz="2200" dirty="0" smtClean="0">
                <a:solidFill>
                  <a:srgbClr val="FF0000"/>
                </a:solidFill>
                <a:sym typeface="微軟正黑體"/>
              </a:rPr>
              <a:t>余人参加了会议。</a:t>
            </a:r>
            <a:endParaRPr lang="en-US" altLang="zh-TW" sz="2200" dirty="0" smtClean="0">
              <a:solidFill>
                <a:srgbClr val="FF0000"/>
              </a:solidFill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/>
              <a:t>商</a:t>
            </a:r>
            <a:r>
              <a:rPr lang="zh-TW" altLang="zh-TW" sz="2200" dirty="0" smtClean="0"/>
              <a:t>城</a:t>
            </a:r>
            <a:r>
              <a:rPr lang="zh-TW" altLang="zh-TW" sz="2200" dirty="0" smtClean="0">
                <a:sym typeface="微軟正黑體"/>
              </a:rPr>
              <a:t>县委常委、政法委书记</a:t>
            </a:r>
            <a:r>
              <a:rPr lang="zh-TW" altLang="zh-TW" sz="2200" b="1" dirty="0" smtClean="0">
                <a:solidFill>
                  <a:srgbClr val="00B050"/>
                </a:solidFill>
                <a:sym typeface="微軟正黑體"/>
              </a:rPr>
              <a:t>余季</a:t>
            </a:r>
            <a:r>
              <a:rPr lang="zh-TW" altLang="zh-TW" sz="2200" dirty="0" smtClean="0">
                <a:sym typeface="微軟正黑體"/>
              </a:rPr>
              <a:t>，副书记</a:t>
            </a:r>
            <a:r>
              <a:rPr lang="zh-TW" altLang="zh-TW" sz="2200" b="1" dirty="0" smtClean="0">
                <a:solidFill>
                  <a:srgbClr val="00B050"/>
                </a:solidFill>
                <a:sym typeface="微軟正黑體"/>
              </a:rPr>
              <a:t>王景明</a:t>
            </a:r>
            <a:r>
              <a:rPr lang="zh-TW" altLang="en-US" sz="2200" dirty="0">
                <a:sym typeface="微軟正黑體"/>
              </a:rPr>
              <a:t>等人皆</a:t>
            </a:r>
            <a:r>
              <a:rPr lang="zh-TW" altLang="zh-TW" sz="2200" dirty="0" smtClean="0">
                <a:sym typeface="微軟正黑體"/>
              </a:rPr>
              <a:t>出席大会。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ym typeface="微軟正黑體"/>
              </a:rPr>
              <a:t>会议县反邪教协会理事长</a:t>
            </a:r>
            <a:r>
              <a:rPr lang="zh-TW" altLang="zh-TW" sz="2200" b="1" dirty="0" smtClean="0">
                <a:solidFill>
                  <a:srgbClr val="00B050"/>
                </a:solidFill>
                <a:sym typeface="微軟正黑體"/>
              </a:rPr>
              <a:t>程友珍</a:t>
            </a:r>
            <a:r>
              <a:rPr lang="zh-TW" altLang="zh-TW" sz="2200" dirty="0">
                <a:sym typeface="微軟正黑體"/>
              </a:rPr>
              <a:t>主持。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信阳市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/>
                <a:t>商城县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案情1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33042</TotalTime>
  <Words>2795</Words>
  <Application>Microsoft Office PowerPoint</Application>
  <PresentationFormat>如螢幕大小 (4:3)</PresentationFormat>
  <Paragraphs>267</Paragraphs>
  <Slides>19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19</vt:i4>
      </vt:variant>
    </vt:vector>
  </HeadingPairs>
  <TitlesOfParts>
    <vt:vector size="21" baseType="lpstr">
      <vt:lpstr>Office 佈景主題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545</cp:revision>
  <dcterms:created xsi:type="dcterms:W3CDTF">2017-07-01T07:48:25Z</dcterms:created>
  <dcterms:modified xsi:type="dcterms:W3CDTF">2018-04-13T13:22:31Z</dcterms:modified>
</cp:coreProperties>
</file>