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</p:sldMasterIdLst>
  <p:notesMasterIdLst>
    <p:notesMasterId r:id="rId22"/>
  </p:notesMasterIdLst>
  <p:sldIdLst>
    <p:sldId id="444" r:id="rId3"/>
    <p:sldId id="410" r:id="rId4"/>
    <p:sldId id="438" r:id="rId5"/>
    <p:sldId id="431" r:id="rId6"/>
    <p:sldId id="414" r:id="rId7"/>
    <p:sldId id="434" r:id="rId8"/>
    <p:sldId id="435" r:id="rId9"/>
    <p:sldId id="411" r:id="rId10"/>
    <p:sldId id="415" r:id="rId11"/>
    <p:sldId id="432" r:id="rId12"/>
    <p:sldId id="420" r:id="rId13"/>
    <p:sldId id="419" r:id="rId14"/>
    <p:sldId id="440" r:id="rId15"/>
    <p:sldId id="441" r:id="rId16"/>
    <p:sldId id="442" r:id="rId17"/>
    <p:sldId id="443" r:id="rId18"/>
    <p:sldId id="412" r:id="rId19"/>
    <p:sldId id="413" r:id="rId20"/>
    <p:sldId id="433" r:id="rId21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F7F"/>
    <a:srgbClr val="FF9999"/>
    <a:srgbClr val="0E05BB"/>
    <a:srgbClr val="990033"/>
    <a:srgbClr val="FF9900"/>
    <a:srgbClr val="E3A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87609" autoAdjust="0"/>
  </p:normalViewPr>
  <p:slideViewPr>
    <p:cSldViewPr>
      <p:cViewPr>
        <p:scale>
          <a:sx n="70" d="100"/>
          <a:sy n="70" d="100"/>
        </p:scale>
        <p:origin x="-1108" y="3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2517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2517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3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3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3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33" indent="-239833">
              <a:spcBef>
                <a:spcPts val="2250"/>
              </a:spcBef>
              <a:defRPr sz="2000"/>
            </a:lvl1pPr>
            <a:lvl2pPr marL="479637" indent="-239833">
              <a:spcBef>
                <a:spcPts val="2250"/>
              </a:spcBef>
              <a:defRPr sz="2000"/>
            </a:lvl2pPr>
            <a:lvl3pPr marL="719431" indent="-239833">
              <a:spcBef>
                <a:spcPts val="2250"/>
              </a:spcBef>
              <a:defRPr sz="2000"/>
            </a:lvl3pPr>
            <a:lvl4pPr marL="959257" indent="-239833">
              <a:spcBef>
                <a:spcPts val="2250"/>
              </a:spcBef>
              <a:defRPr sz="2000"/>
            </a:lvl4pPr>
            <a:lvl5pPr marL="1199060" indent="-239833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1" y="6536635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3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3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3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5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3" tIns="35513" rIns="35513" bIns="35513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67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67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/>
  <p:txStyles>
    <p:title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64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72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95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45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33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21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6087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92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811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9" r="21975"/>
          <a:stretch/>
        </p:blipFill>
        <p:spPr bwMode="auto">
          <a:xfrm>
            <a:off x="6084571" y="3568388"/>
            <a:ext cx="3049992" cy="295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1"/>
          <a:stretch/>
        </p:blipFill>
        <p:spPr bwMode="auto">
          <a:xfrm>
            <a:off x="22656" y="85256"/>
            <a:ext cx="3757256" cy="341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627784" y="2060848"/>
            <a:ext cx="4716016" cy="1507540"/>
          </a:xfrm>
          <a:prstGeom prst="rect">
            <a:avLst/>
          </a:prstGeom>
          <a:solidFill>
            <a:srgbClr val="EF7F7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CN" altLang="zh-TW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參考資料</a:t>
            </a:r>
            <a:endParaRPr lang="en-US" altLang="zh-CN" sz="28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</a:t>
            </a:r>
            <a:endParaRPr lang="en-US" altLang="zh-TW" sz="28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2018/04/09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34" y="6453731"/>
            <a:ext cx="9144000" cy="404269"/>
          </a:xfrm>
          <a:prstGeom prst="rect">
            <a:avLst/>
          </a:prstGeom>
          <a:solidFill>
            <a:srgbClr val="FF999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268675"/>
            <a:ext cx="9144000" cy="439216"/>
          </a:xfrm>
          <a:prstGeom prst="rect">
            <a:avLst/>
          </a:prstGeom>
          <a:solidFill>
            <a:srgbClr val="EF7F7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965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7-2</a:t>
              </a:r>
              <a:r>
                <a:rPr dirty="0" smtClean="0"/>
                <a:t>. </a:t>
              </a:r>
              <a:r>
                <a:rPr lang="zh-TW" altLang="en-US" dirty="0" smtClean="0"/>
                <a:t>信陽市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1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179685"/>
            <a:ext cx="8482396" cy="393954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河南省信陽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一級主要被追查官員：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原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市委書記：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王鐵</a:t>
            </a:r>
          </a:p>
          <a:p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歷任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市政法委書記：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王樂新、高俊峰</a:t>
            </a:r>
          </a:p>
          <a:p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市委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防範辦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主任：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孫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克峰</a:t>
            </a:r>
            <a:r>
              <a:rPr lang="en-US" altLang="zh-TW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現任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endParaRPr lang="en-US" altLang="zh-TW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市委防範辦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副主任：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騰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延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利</a:t>
            </a:r>
            <a:r>
              <a:rPr lang="en-US" altLang="zh-TW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現任</a:t>
            </a:r>
            <a:r>
              <a:rPr lang="en-US" altLang="zh-TW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endParaRPr lang="zh-TW" altLang="en-US" sz="2200" b="1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河南省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1,972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889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 smtClean="0"/>
                <a:t>7-3</a:t>
              </a:r>
              <a:r>
                <a:rPr sz="3600" b="1" kern="0" dirty="0" smtClean="0"/>
                <a:t>.</a:t>
              </a:r>
              <a:r>
                <a:rPr lang="zh-TW" altLang="en-US" sz="3600" b="1" kern="0" dirty="0" smtClean="0"/>
                <a:t>河南省</a:t>
              </a:r>
              <a:r>
                <a:rPr lang="en-US" altLang="zh-TW" sz="3600" b="1" kern="0" dirty="0" smtClean="0"/>
                <a:t>-</a:t>
              </a:r>
              <a:r>
                <a:rPr lang="zh-TW" altLang="en-US" sz="3600" b="1" dirty="0" smtClean="0">
                  <a:sym typeface="PingFang TC Semibold"/>
                </a:rPr>
                <a:t>信陽市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102292" y="869286"/>
            <a:ext cx="9000060" cy="264987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信陽</a:t>
            </a:r>
            <a:r>
              <a:rPr lang="zh-TW" altLang="en-US" sz="2100" b="1" dirty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市光山縣</a:t>
            </a: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檢察院，</a:t>
            </a:r>
            <a:r>
              <a:rPr lang="zh-TW" altLang="en-US" sz="21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李忠恩，</a:t>
            </a: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遭惡報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河南省信陽市光山縣檢察院</a:t>
            </a:r>
            <a:r>
              <a:rPr lang="zh-TW" altLang="en-US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李忠恩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歲，對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法輪功學員進行辱罵，後來又對判緩刑的法輪功學員的家屬多次勒索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財物。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1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剛被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中共提拔重用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，突發腦幹出血死亡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1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發病</a:t>
            </a:r>
            <a:r>
              <a:rPr lang="zh-TW" altLang="en-US" sz="21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到</a:t>
            </a:r>
            <a:r>
              <a:rPr lang="zh-TW" altLang="en-US" sz="21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死只有</a:t>
            </a:r>
            <a:r>
              <a:rPr lang="zh-TW" altLang="en-US" sz="21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幾小時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r>
              <a:rPr lang="zh-TW" altLang="en-US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李忠恩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參與迫害法輪功學員，遭惡報，給親人帶來莫大的痛苦，他的兒子還沒就業呢，上有八十多歲的老母。真是可悲啊！ 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1</a:t>
            </a:r>
            <a:endParaRPr lang="en-US" altLang="zh-TW" sz="3600" b="1" dirty="0"/>
          </a:p>
        </p:txBody>
      </p:sp>
      <p:sp>
        <p:nvSpPr>
          <p:cNvPr id="11" name="矩形 4"/>
          <p:cNvSpPr/>
          <p:nvPr/>
        </p:nvSpPr>
        <p:spPr>
          <a:xfrm>
            <a:off x="78670" y="3645024"/>
            <a:ext cx="9000060" cy="3142314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信陽</a:t>
            </a:r>
            <a:r>
              <a:rPr lang="zh-TW" altLang="en-US" sz="2000" b="1" dirty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市息縣原國保大隊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隊長，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劉文傑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，遭惡報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0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河南省信陽市息縣惡警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劉文傑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曾任國保大隊隊長，在任職期間，對大法弟子進行瘋狂的迫害，曾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，把當地一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歲的女大法弟子裝進鐵籠進行遊街迫害，曾劫持當地一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40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歲的大法弟子</a:t>
            </a:r>
            <a:r>
              <a:rPr lang="zh-TW" altLang="en-US" sz="2000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任蔡忠（中）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至看守所進行迫害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000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任蔡忠（中）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拒絕「轉化」，絕食抗議，被惡警強行灌食，門牙被杵掉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並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被非法判刑五年，至今任蔡忠（中）仍在鄭州監獄遭受迫害。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惡警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劉文傑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任職期間，曾對多名大法弟子進行騷擾，勒索。因其迫害正信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迫害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大法弟子，天理不容，受到上天的懲罰，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現重病在家，不能上班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16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河南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1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594308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000" b="1" dirty="0">
                <a:latin typeface="Microsoft JhengHei" charset="-120"/>
                <a:ea typeface="Microsoft JhengHei" charset="-120"/>
                <a:cs typeface="Microsoft JhengHei" charset="-120"/>
              </a:rPr>
              <a:t>念誦「法輪大法好」　面癱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痊癒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我三姨家住河南省登封一個偏僻的山村，與我們相距千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里，自從我們修煉法輪大法後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，我曾經回去告訴他們法輪功真相，講述大法的神奇和美好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，讓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他們都退出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了黨團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隊組織。一天早晨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吃飯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，我三姨怎麼也不能把飯順利送到嘴裏，一照鏡子，才發現五官扭曲，嘴歪到了一邊。趕緊到醫院看病，診斷為「面癱」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。看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了中醫、看西醫，找偏方、扎針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，全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家人為給她治病折騰的精疲力竭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但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沒有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一絲好轉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一晚，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全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家人坐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在一起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商量該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咋辦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？所有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能想的辦法都用過了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，大家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都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默不做聲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，因為實在沒轍了。這時，她大兒子突然說：「我姐不是告訴過我們，讓我們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經常默念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‘</a:t>
            </a:r>
            <a:r>
              <a:rPr lang="zh-TW" altLang="en-US" sz="2000" b="1" dirty="0">
                <a:solidFill>
                  <a:srgbClr val="0E05BB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法輪大法好，真善忍好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」嗎？我們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怎麼就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忘了呢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？所有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的辦法都用完了，咱就試試吧！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」於是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全家人開始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不停誦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念「法輪大法好！真善忍好！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第二天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早晨，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三姨的嘴明顯有了好轉。大家看到了希望，三姨念得更起勁了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白天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黑夜不停地念「法輪大法好！真善忍好！」</a:t>
            </a:r>
            <a:r>
              <a:rPr lang="zh-TW" altLang="en-US" sz="2000" b="1" dirty="0">
                <a:solidFill>
                  <a:srgbClr val="0E05BB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她的病情一天比一天好，一星期後就徹底的好了。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全家人那個高興就別提了。就聽我三姨就在院子裏一聲接一聲的高喊：「法輪大法好！真善忍好！謝謝李大師！」喊聲、笑聲在小山村迴盪。</a:t>
            </a:r>
          </a:p>
          <a:p>
            <a:pPr fontAlgn="base"/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我表弟打來電話告訴我們事情的經過。他說：「‘法輪大法好’太神奇，不由你不信。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後來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我表弟、姨夫都請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了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轉法輪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也走上了法輪大法修煉之路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sz="2000" kern="0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2566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31459" y="1010752"/>
            <a:ext cx="8786542" cy="5416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性質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迫害大法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弟子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zh-TW" altLang="en-US" sz="22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2018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2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大陸綜合</a:t>
            </a:r>
            <a:r>
              <a:rPr lang="zh-TW" altLang="en-US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消息</a:t>
            </a:r>
            <a:r>
              <a:rPr lang="en-US" altLang="zh-TW" sz="22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r>
              <a:rPr lang="zh-TW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李愛萍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，女，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60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多歲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即將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走出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新鄉女子監獄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她原是安陽市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環衛處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固體廢棄物處理處置管理站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工程師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迫害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初期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環衛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就積極配合“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”參與迫害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多年來，李愛萍多次被非法關押在看守所、洗腦班、監獄這些邪惡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的黑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窩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從看守所、洗腦班回家後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環衛處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派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人輪流吃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住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她家非法監視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迫使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李愛萍流離失所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，在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她流離失所時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環衛處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她無理除名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2008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年奧運前，李愛萍去找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環衛處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領導要求辦理退休手續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不久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就被綁架並判刑，送到新鄉女子監獄遭迫害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年多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2015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又被非法判刑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年，近期即將出獄。</a:t>
            </a: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敬請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海外大法弟子幫助</a:t>
            </a:r>
            <a:r>
              <a:rPr lang="zh-TW" altLang="zh-TW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李愛萍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，向她原單位</a:t>
            </a:r>
            <a:r>
              <a:rPr lang="zh-TW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安陽市環衛處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打電話講真相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安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陽市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/>
                <a:t>商城縣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案情2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89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8</a:t>
              </a:r>
              <a:r>
                <a:rPr lang="en-US" dirty="0" smtClean="0"/>
                <a:t>-2</a:t>
              </a:r>
              <a:r>
                <a:rPr dirty="0" smtClean="0"/>
                <a:t>. </a:t>
              </a:r>
              <a:r>
                <a:rPr lang="zh-TW" altLang="en-US" dirty="0"/>
                <a:t>安</a:t>
              </a:r>
              <a:r>
                <a:rPr lang="zh-TW" altLang="en-US" dirty="0" smtClean="0"/>
                <a:t>陽市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 smtClean="0"/>
              <a:t>2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179685"/>
            <a:ext cx="8482396" cy="2308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河南省安陽</a:t>
            </a: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市一級主要被追查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官員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歷任市政法委書記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李文斌、陳志偉、王建勳、張曼如、朱明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歷任市委防範辦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曹誠、劉躍勝</a:t>
            </a:r>
            <a:endParaRPr lang="zh-TW" altLang="en-US" sz="22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河南省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1,972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024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/>
                <a:t>8</a:t>
              </a:r>
              <a:r>
                <a:rPr lang="en-US" sz="3200" b="1" kern="0" dirty="0" smtClean="0"/>
                <a:t>-3</a:t>
              </a:r>
              <a:r>
                <a:rPr sz="3600" b="1" kern="0" dirty="0" smtClean="0"/>
                <a:t>.</a:t>
              </a:r>
              <a:r>
                <a:rPr lang="zh-TW" altLang="en-US" sz="3600" b="1" kern="0" dirty="0" smtClean="0"/>
                <a:t>河南省</a:t>
              </a:r>
              <a:r>
                <a:rPr lang="en-US" altLang="zh-TW" sz="3600" b="1" kern="0" dirty="0" smtClean="0"/>
                <a:t>-</a:t>
              </a:r>
              <a:r>
                <a:rPr lang="zh-TW" altLang="en-US" sz="3600" b="1" dirty="0" smtClean="0">
                  <a:sym typeface="PingFang TC Semibold"/>
                </a:rPr>
                <a:t>安陽市</a:t>
              </a:r>
              <a:endParaRPr sz="3600" b="1" kern="0" dirty="0"/>
            </a:p>
          </p:txBody>
        </p:sp>
      </p:grp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1</a:t>
            </a:r>
            <a:endParaRPr lang="en-US" altLang="zh-TW" sz="3600" b="1" dirty="0"/>
          </a:p>
        </p:txBody>
      </p:sp>
      <p:sp>
        <p:nvSpPr>
          <p:cNvPr id="2" name="矩形 1"/>
          <p:cNvSpPr/>
          <p:nvPr/>
        </p:nvSpPr>
        <p:spPr>
          <a:xfrm>
            <a:off x="884122" y="789186"/>
            <a:ext cx="82569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▼</a:t>
            </a:r>
            <a:r>
              <a:rPr lang="zh-TW" altLang="en-US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趙微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，原安陽市政協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主席，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日以受賄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判處其有期徒刑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  <a:p>
            <a:pPr fontAlgn="base"/>
            <a:endParaRPr lang="en-US" altLang="zh-TW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2000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月至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月，趙微任中共安陽市委副書記，分管政法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正是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中共瘋狂迫害法輪功的高峰，每次全市召開迫害法輪功的大會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趙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微都親自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部署、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層層施壓，製造恐怖氣氛。趙微還親自參與迫害法輪功學員，逢年過節大肆非法搜查、大規模搜捕、辦洗腦班等，多次親自到場講話督陣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趙</a:t>
            </a:r>
            <a:r>
              <a:rPr lang="zh-TW" altLang="en-US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微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伙同「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」頭目</a:t>
            </a:r>
            <a:r>
              <a:rPr lang="zh-TW" altLang="en-US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劉躍勝、黃贏章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等人共同制定非法抓捕、綁架的黑名單，使安陽迫害形勢加劇，趙微是安陽參與迫害的主要責任人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日落馬；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日以受賄被判處其被判處其有期徒刑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並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處沒收財產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萬元；其違法所得的一切財物依法予以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追繳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▼</a:t>
            </a:r>
            <a:r>
              <a:rPr lang="zh-CN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王其勝</a:t>
            </a:r>
            <a:r>
              <a:rPr lang="zh-CN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，原安陽市公安局刑偵支隊二大隊大隊長，</a:t>
            </a:r>
            <a:r>
              <a:rPr lang="en-US" altLang="zh-CN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CN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CN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猝死辦公室</a:t>
            </a:r>
            <a:endParaRPr lang="en-US" altLang="zh-CN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王其勝，原安陽市公安局刑偵支隊二大隊大隊長，迫害最猖獗期間，曾擔任安陽市文峰區國保大隊長。經他綁架迫害的法輪功學員就有幾十人，多數非法勞教、送洗腦班和非法判刑、並勒索錢財。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在幾年的迫害中，法輪功學員不斷給他講真相，他揚言說：“親爹也不認！”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最終走上一條不歸路，於</a:t>
            </a:r>
            <a:r>
              <a:rPr lang="en-US" altLang="zh-CN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日猝死在辦公室，年僅</a:t>
            </a:r>
            <a:r>
              <a:rPr lang="en-US" altLang="zh-CN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43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歲。</a:t>
            </a:r>
          </a:p>
          <a:p>
            <a:pPr fontAlgn="base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6" name="Picture 2" descr="http://big5.minghui.org/mh/article_images/2016-2-6-anyang-pohai-eren-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9" y="784621"/>
            <a:ext cx="8382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715997" y="6488668"/>
            <a:ext cx="826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來源：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明慧網二零一六年二月九日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安陽官員迫害法輪功　結局悲慘</a:t>
            </a:r>
          </a:p>
        </p:txBody>
      </p:sp>
      <p:pic>
        <p:nvPicPr>
          <p:cNvPr id="1028" name="Picture 4" descr="https://www.minghui.org/mh/article_images/2016-2-6-anyang-pohai-eren-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0" y="4149080"/>
            <a:ext cx="870724" cy="102222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河南</a:t>
              </a:r>
              <a:r>
                <a:rPr lang="zh-TW" altLang="en-US" sz="3600" b="1" dirty="0">
                  <a:sym typeface="PingFang TC Semibold"/>
                </a:rPr>
                <a:t>省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1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8740" y="1002451"/>
            <a:ext cx="82857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村民死而複生</a:t>
            </a:r>
            <a:r>
              <a:rPr lang="zh-TW" altLang="en-US" sz="2200" b="1" dirty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b="1" dirty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b="1" dirty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明慧網二零一六年七月三十日</a:t>
            </a:r>
            <a:r>
              <a:rPr lang="en-US" altLang="zh-TW" sz="2200" b="1" dirty="0">
                <a:solidFill>
                  <a:srgbClr val="0433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zh-CN" altLang="en-US" sz="2200" b="1" dirty="0">
              <a:solidFill>
                <a:srgbClr val="0433FF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二零一四年夏天，濟源市軹城鎮東天江村村民</a:t>
            </a:r>
            <a:r>
              <a:rPr lang="zh-CN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毛旦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一天晚上被家人從醫院拉回來，說是不行了，他已經是第二次腦出血，醫院無法挽救了，</a:t>
            </a:r>
            <a:r>
              <a:rPr lang="zh-CN" altLang="en-US" sz="22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家人都在連夜趕著置辦喪事。</a:t>
            </a: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本家有法輪功學員去看望他，對他說：你誠心念“法輪大法好，真善忍好”，他的嘴動了動。不一會兒，他便出一盆濃血，隨之臉色紅潤，慢慢好起來了。天將亮時，自己會上廁所了，還吃了一碗飯。</a:t>
            </a: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b="1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家裡所有人都見證了法輪大法的神奇，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都感謝大法師父的救命之恩，全家人都做了三退。</a:t>
            </a:r>
          </a:p>
          <a:p>
            <a:endParaRPr lang="zh-CN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現在毛旦身體很棒，什麼活都能幹，逢人就說是法輪大法師父救了我的命，法輪大法好，真善忍好，大法老師好。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065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案情說明：</a:t>
            </a:r>
          </a:p>
          <a:p>
            <a:r>
              <a:rPr lang="en-US" altLang="zh-CN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4</a:t>
            </a:r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月</a:t>
            </a:r>
            <a:r>
              <a:rPr lang="en-US" altLang="zh-CN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16</a:t>
            </a:r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日撥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打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河南省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重點案例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zh-CN" altLang="en-US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河南省信陽市商城縣召開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反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X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教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知識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“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七進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”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活動推進會暨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反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X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教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協會幹部培訓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pPr marL="342900" indent="-342900">
              <a:buFontTx/>
              <a:buAutoNum type="arabicPeriod"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河南省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安陽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市環衛處參與迫害大法弟子</a:t>
            </a:r>
            <a:r>
              <a:rPr lang="zh-TW" altLang="zh-TW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李愛萍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en-US" altLang="zh-TW" sz="24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重點案例說明：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◎週一（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16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日）撥打重點號碼。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上午時段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【101RTC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第一直播室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有現場撥打解析。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其它時間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每天都有同修值班，互相切磋共同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撥打。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0584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號碼參與</a:t>
            </a:r>
            <a:r>
              <a:rPr lang="zh-TW" altLang="en-US" sz="2200" b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重點案例核心號碼：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重點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案例核心號碼的撥打，主要是在安信平臺上領號。如有意願參加核心號碼撥打的同修請到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5546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4" r="13819"/>
          <a:stretch/>
        </p:blipFill>
        <p:spPr bwMode="auto">
          <a:xfrm>
            <a:off x="107504" y="-1"/>
            <a:ext cx="8902484" cy="685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河南省迫害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2800266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3276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3666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迫害致死人數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155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56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占全國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6.5%)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429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8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 txBox="1"/>
          <p:nvPr/>
        </p:nvSpPr>
        <p:spPr>
          <a:xfrm>
            <a:off x="211828" y="132080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3</a:t>
            </a:r>
            <a:r>
              <a:rPr lang="en-US" dirty="0" smtClean="0"/>
              <a:t>-1</a:t>
            </a:r>
            <a:r>
              <a:rPr dirty="0" smtClean="0"/>
              <a:t>. </a:t>
            </a:r>
            <a:r>
              <a:rPr sz="2400" dirty="0" smtClean="0"/>
              <a:t>歷任中共</a:t>
            </a:r>
            <a:r>
              <a:rPr lang="zh-TW" altLang="en-US" dirty="0" smtClean="0">
                <a:solidFill>
                  <a:srgbClr val="C00000"/>
                </a:solidFill>
              </a:rPr>
              <a:t>河南省</a:t>
            </a:r>
            <a:r>
              <a:rPr dirty="0" smtClean="0">
                <a:solidFill>
                  <a:srgbClr val="C00000"/>
                </a:solidFill>
              </a:rPr>
              <a:t>委書記</a:t>
            </a:r>
            <a:r>
              <a:rPr sz="2400" dirty="0" smtClean="0"/>
              <a:t>被追查情況</a:t>
            </a:r>
            <a:endParaRPr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710859"/>
              </p:ext>
            </p:extLst>
          </p:nvPr>
        </p:nvGraphicFramePr>
        <p:xfrm>
          <a:off x="13612" y="836712"/>
          <a:ext cx="9036496" cy="549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544"/>
                <a:gridCol w="2499848"/>
                <a:gridCol w="5508104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追查國際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/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李長春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1992</a:t>
                      </a:r>
                      <a:r>
                        <a:rPr lang="mr-IN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12</a:t>
                      </a:r>
                      <a:r>
                        <a:rPr lang="mr-IN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月-1998年2月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關於前廣東省省委書記</a:t>
                      </a:r>
                      <a:r>
                        <a:rPr lang="zh-CN" altLang="en-US" sz="18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李長春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參與迫害法輪功的部分事實報告</a:t>
                      </a:r>
                    </a:p>
                    <a:p>
                      <a:pPr marL="0" algn="l" defTabSz="914400" rtl="0" eaLnBrk="1" latinLnBrk="0" hangingPunct="1"/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26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800" b="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李長春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時任：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廣東省省委書記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8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馬忠臣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1998年2月-2000年10月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陳奎元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2000年10月-2002年12月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對河南省委、省政府李克強、</a:t>
                      </a:r>
                      <a:endParaRPr lang="en-US" altLang="zh-CN" sz="1800" b="1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陳奎元</a:t>
                      </a:r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、範欽臣等人的追查通告</a:t>
                      </a:r>
                      <a:endParaRPr lang="en-US" altLang="zh-CN" sz="1800" b="1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陳奎元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時任：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中國社會科學院院長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，原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河南省委書記</a:t>
                      </a:r>
                      <a:endParaRPr lang="zh-TW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李克強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2002年12月-2004年12月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對河南省委、省政府</a:t>
                      </a:r>
                      <a:r>
                        <a:rPr lang="zh-TW" altLang="zh-TW" sz="18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李克強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、陳奎元、</a:t>
                      </a:r>
                      <a:endParaRPr lang="en-US" altLang="zh-TW" sz="1800" b="1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範欽臣等人的追查通告</a:t>
                      </a:r>
                      <a:endParaRPr lang="en-US" altLang="zh-TW" sz="1800" b="1" kern="1200" baseline="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800" b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李克強</a:t>
                      </a:r>
                      <a:r>
                        <a:rPr lang="zh-TW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時任：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河南省委書記</a:t>
                      </a:r>
                      <a:endParaRPr lang="zh-TW" altLang="zh-TW" sz="1800" b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2004年12月-2009年11月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800" b="1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對“中宣部”劉雲山、</a:t>
                      </a:r>
                      <a:r>
                        <a:rPr lang="zh-CN" altLang="en-US" sz="1800" b="1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r>
                        <a:rPr lang="zh-CN" altLang="en-US" sz="1800" b="1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、李東生等人的追查通告</a:t>
                      </a:r>
                      <a:endParaRPr lang="en-US" altLang="zh-TW" sz="18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r>
                        <a:rPr lang="zh-TW" altLang="en-US" sz="1800" b="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日期：</a:t>
                      </a:r>
                      <a:r>
                        <a:rPr lang="en-US" altLang="zh-CN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2005</a:t>
                      </a: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CN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6</a:t>
                      </a: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  <a:r>
                        <a:rPr lang="en-US" altLang="zh-CN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29</a:t>
                      </a: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</a:t>
                      </a:r>
                      <a:endParaRPr lang="en-US" altLang="zh-CN" sz="18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r>
                        <a:rPr lang="zh-CN" altLang="en-US" sz="1800" b="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r>
                        <a:rPr lang="zh-TW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時任：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河南省省委書記</a:t>
                      </a:r>
                      <a:endParaRPr lang="zh-TW" altLang="en-US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57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 txBox="1"/>
          <p:nvPr/>
        </p:nvSpPr>
        <p:spPr>
          <a:xfrm>
            <a:off x="211828" y="132080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3</a:t>
            </a:r>
            <a:r>
              <a:rPr lang="en-US" dirty="0" smtClean="0"/>
              <a:t>-2</a:t>
            </a:r>
            <a:r>
              <a:rPr dirty="0" smtClean="0"/>
              <a:t>. </a:t>
            </a:r>
            <a:r>
              <a:rPr sz="2400" dirty="0" smtClean="0"/>
              <a:t>歷任中共</a:t>
            </a:r>
            <a:r>
              <a:rPr lang="zh-TW" altLang="en-US" dirty="0" smtClean="0">
                <a:solidFill>
                  <a:srgbClr val="C00000"/>
                </a:solidFill>
              </a:rPr>
              <a:t>河南省</a:t>
            </a:r>
            <a:r>
              <a:rPr dirty="0" smtClean="0">
                <a:solidFill>
                  <a:srgbClr val="C00000"/>
                </a:solidFill>
              </a:rPr>
              <a:t>委書記</a:t>
            </a:r>
            <a:r>
              <a:rPr sz="2400" dirty="0" smtClean="0"/>
              <a:t>被追查情況</a:t>
            </a:r>
            <a:endParaRPr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700904"/>
              </p:ext>
            </p:extLst>
          </p:nvPr>
        </p:nvGraphicFramePr>
        <p:xfrm>
          <a:off x="107504" y="855980"/>
          <a:ext cx="8856983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240360"/>
                <a:gridCol w="4320479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追查國際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/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kern="120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盧展工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2009年11月-2013年3月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20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郭庚茂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2013年3月-2016年3月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20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kern="120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謝伏瞻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altLang="zh-TW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2016年3月</a:t>
                      </a:r>
                      <a:r>
                        <a:rPr lang="mr-IN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-</a:t>
                      </a:r>
                      <a:r>
                        <a:rPr lang="en-US" altLang="zh-TW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2018</a:t>
                      </a:r>
                      <a:r>
                        <a:rPr lang="zh-TW" altLang="en-U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TW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3</a:t>
                      </a:r>
                      <a:r>
                        <a:rPr lang="zh-TW" altLang="en-U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20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kern="120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王國生</a:t>
                      </a:r>
                      <a:endParaRPr lang="zh-TW" altLang="en-US" sz="20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2018</a:t>
                      </a:r>
                      <a:r>
                        <a:rPr lang="zh-TW" altLang="en-U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TW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3</a:t>
                      </a:r>
                      <a:r>
                        <a:rPr lang="zh-TW" altLang="en-US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  <a:r>
                        <a:rPr lang="en-US" altLang="zh-TW" sz="2000" b="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-</a:t>
                      </a:r>
                      <a:endParaRPr lang="zh-TW" altLang="en-US" sz="2000" b="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20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34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 </a:t>
              </a:r>
              <a:r>
                <a:rPr lang="zh-TW" altLang="en-US" dirty="0" smtClean="0"/>
                <a:t>省部級高官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107504" y="5038751"/>
            <a:ext cx="8904732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河南省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1,972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等人員因迫害法輪功學員，被海外組織“追查國際”立案追查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/>
              <a:t>追查</a:t>
            </a:r>
            <a:endParaRPr sz="3200" dirty="0"/>
          </a:p>
        </p:txBody>
      </p:sp>
      <p:sp>
        <p:nvSpPr>
          <p:cNvPr id="8" name="文字方塊 2"/>
          <p:cNvSpPr txBox="1"/>
          <p:nvPr/>
        </p:nvSpPr>
        <p:spPr>
          <a:xfrm>
            <a:off x="107504" y="1143711"/>
            <a:ext cx="8904732" cy="2369880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sz="2400" b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許多官員因迫害法輪功被國際追查，包括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400" b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省委書記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李長春、徐光春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、李克強、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陳奎元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歷任省政法委書記：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劉滿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倉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李新民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歷任省防範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辦</a:t>
            </a:r>
            <a:r>
              <a:rPr 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(610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辦</a:t>
            </a:r>
            <a:r>
              <a:rPr 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主任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陳如意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、王偉、李翔、張國臣、李承先、李建中 </a:t>
            </a:r>
          </a:p>
        </p:txBody>
      </p:sp>
    </p:spTree>
    <p:extLst>
      <p:ext uri="{BB962C8B-B14F-4D97-AF65-F5344CB8AC3E}">
        <p14:creationId xmlns:p14="http://schemas.microsoft.com/office/powerpoint/2010/main" val="23489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09012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河南省高官惡報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原河南政法委副書記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秦玉海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年半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499992" y="1196752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人大常委會黨組書記、副主任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endParaRPr lang="en-US" altLang="zh-TW" b="1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涉嫌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嚴重違紀違法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，接受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組織調查。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是中共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十八大後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落馬的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省部級政法系統的高官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月判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秦玉海，</a:t>
            </a:r>
            <a:endParaRPr lang="en-US" altLang="zh-TW" b="1" dirty="0" smtClean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年半，並處罰金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萬元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4221088"/>
            <a:ext cx="8568952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中共前常委</a:t>
            </a:r>
            <a:r>
              <a:rPr lang="zh-TW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周永康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的舊部下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，與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中共前常委</a:t>
            </a:r>
            <a:r>
              <a:rPr lang="zh-TW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李長春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關係密切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和周永康的交集，秦玉海在迫害法輪功的問題上自然是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助紂為虐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秦玉海在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直接迫害法輪功的這個位置上一幹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就是</a:t>
            </a:r>
            <a:r>
              <a:rPr lang="en-US" altLang="zh-TW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期間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河南省是迫害法輪功最嚴重省份之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8079" y="6453336"/>
            <a:ext cx="6332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新唐人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2016/11/30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禁聞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河南「首虎」秦玉海落馬 獲刑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953" t="6059" r="9313"/>
          <a:stretch/>
        </p:blipFill>
        <p:spPr>
          <a:xfrm>
            <a:off x="260755" y="1196752"/>
            <a:ext cx="3951206" cy="270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43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64797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河南省高官惡報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原河南省政協副主席，孫善武</a:t>
              </a:r>
              <a:r>
                <a:rPr lang="zh-TW" altLang="en-US" sz="28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被判死緩</a:t>
              </a:r>
              <a:endPara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382457" y="1109697"/>
            <a:ext cx="67908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孫善武</a:t>
            </a:r>
            <a:endParaRPr lang="en-US" altLang="zh-TW" sz="2000" b="1" dirty="0" smtClean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因受賄罪被判處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死刑緩期2年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執行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目前被關在秦城監獄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其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妻、兒子、女兒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和女婿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也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被判處</a:t>
            </a:r>
            <a:r>
              <a:rPr lang="en-US" altLang="zh-TW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至</a:t>
            </a:r>
            <a:r>
              <a:rPr lang="en-US" altLang="zh-TW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年不等的有期徒刑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 smtClean="0"/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該案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背後涉及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洛陽鉬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礦的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億萬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礦產爭奪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孫善武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一直申訴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現已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由山東省高院受理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此案背後牽出江的兩大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馬仔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兩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屆中央政治局常委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、政法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委書記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羅幹、周永康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兩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個家族聯手在洛陽鉬礦交易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鯨吞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國有資產，黑心斂財的內幕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sz="20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50295" y="6481028"/>
            <a:ext cx="57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大紀元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2016/6/15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陸媒再提孫善武案 羅幹家族貪腐被擺上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台」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5" y="1196750"/>
            <a:ext cx="2160240" cy="265954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179512" y="4941168"/>
            <a:ext cx="7884368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河南省政協副主席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孫善武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，曾任中共洛陽市委書記，</a:t>
            </a: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洛陽地區迫害法輪功的第一責任人</a:t>
            </a:r>
          </a:p>
        </p:txBody>
      </p:sp>
    </p:spTree>
    <p:extLst>
      <p:ext uri="{BB962C8B-B14F-4D97-AF65-F5344CB8AC3E}">
        <p14:creationId xmlns:p14="http://schemas.microsoft.com/office/powerpoint/2010/main" val="46712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17" y="836712"/>
            <a:ext cx="6215367" cy="5749215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4735726" cy="645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dirty="0"/>
              <a:t>6</a:t>
            </a:r>
            <a:r>
              <a:rPr sz="3600" dirty="0" smtClean="0"/>
              <a:t>. </a:t>
            </a:r>
            <a:r>
              <a:rPr sz="3600" b="1" dirty="0" smtClean="0"/>
              <a:t>本次</a:t>
            </a:r>
            <a:r>
              <a:rPr lang="zh-TW" altLang="en-US" sz="3600" b="1" dirty="0" smtClean="0"/>
              <a:t>河南省</a:t>
            </a:r>
            <a:r>
              <a:rPr sz="3600" b="1" dirty="0" smtClean="0"/>
              <a:t>案例</a:t>
            </a:r>
            <a:r>
              <a:rPr lang="zh-TW" altLang="en-US" sz="3600" b="1" dirty="0"/>
              <a:t>一</a:t>
            </a:r>
            <a:r>
              <a:rPr sz="3600" b="1" dirty="0" smtClean="0"/>
              <a:t>覽</a:t>
            </a:r>
            <a:endParaRPr sz="3600" b="1" dirty="0"/>
          </a:p>
        </p:txBody>
      </p:sp>
      <p:sp>
        <p:nvSpPr>
          <p:cNvPr id="120" name="橢圓 4"/>
          <p:cNvSpPr/>
          <p:nvPr/>
        </p:nvSpPr>
        <p:spPr>
          <a:xfrm>
            <a:off x="4067943" y="4953262"/>
            <a:ext cx="1287253" cy="11374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" name="文字方塊 8"/>
          <p:cNvSpPr txBox="1"/>
          <p:nvPr/>
        </p:nvSpPr>
        <p:spPr>
          <a:xfrm>
            <a:off x="395536" y="5890616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8" name="直線接點 16"/>
          <p:cNvCxnSpPr>
            <a:stCxn id="120" idx="6"/>
            <a:endCxn id="9" idx="1"/>
          </p:cNvCxnSpPr>
          <p:nvPr/>
        </p:nvCxnSpPr>
        <p:spPr>
          <a:xfrm flipV="1">
            <a:off x="5355196" y="5323889"/>
            <a:ext cx="800980" cy="198078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156176" y="4662169"/>
            <a:ext cx="2806988" cy="132343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信陽市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商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城縣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召開反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知識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“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七進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”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活動推進會暨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協會幹部培訓會</a:t>
            </a:r>
          </a:p>
        </p:txBody>
      </p:sp>
      <p:sp>
        <p:nvSpPr>
          <p:cNvPr id="13" name="橢圓 4"/>
          <p:cNvSpPr/>
          <p:nvPr/>
        </p:nvSpPr>
        <p:spPr>
          <a:xfrm>
            <a:off x="3851920" y="1196753"/>
            <a:ext cx="720080" cy="576064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4" name="直線接點 16"/>
          <p:cNvCxnSpPr/>
          <p:nvPr/>
        </p:nvCxnSpPr>
        <p:spPr>
          <a:xfrm flipV="1">
            <a:off x="4406752" y="836712"/>
            <a:ext cx="1965448" cy="45866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6370069" y="427547"/>
            <a:ext cx="2520280" cy="101566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安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陽市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安陽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市環衛處參與迫害大法弟子</a:t>
            </a:r>
            <a:r>
              <a:rPr lang="zh-TW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李愛萍</a:t>
            </a:r>
            <a:endParaRPr lang="zh-TW" altLang="zh-TW" sz="20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89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225792" y="1011915"/>
            <a:ext cx="8786542" cy="5170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性質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污衊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毒害眾生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 smtClean="0">
                <a:sym typeface="微軟正黑體"/>
              </a:rPr>
              <a:t>時間：</a:t>
            </a:r>
            <a:r>
              <a:rPr lang="en-US" altLang="zh-TW" sz="2200" dirty="0" smtClean="0">
                <a:sym typeface="微軟正黑體"/>
              </a:rPr>
              <a:t>2017</a:t>
            </a:r>
            <a:r>
              <a:rPr lang="zh-TW" altLang="en-US" sz="2200" dirty="0" smtClean="0">
                <a:sym typeface="微軟正黑體"/>
              </a:rPr>
              <a:t>年</a:t>
            </a:r>
            <a:r>
              <a:rPr lang="en-US" altLang="zh-TW" sz="2200" dirty="0" smtClean="0">
                <a:sym typeface="微軟正黑體"/>
              </a:rPr>
              <a:t>6</a:t>
            </a:r>
            <a:r>
              <a:rPr lang="zh-TW" altLang="zh-TW" sz="2200" dirty="0">
                <a:sym typeface="微軟正黑體"/>
              </a:rPr>
              <a:t>月</a:t>
            </a:r>
            <a:r>
              <a:rPr lang="en-US" altLang="zh-TW" sz="2200" dirty="0">
                <a:sym typeface="微軟正黑體"/>
              </a:rPr>
              <a:t>21</a:t>
            </a:r>
            <a:r>
              <a:rPr lang="zh-TW" altLang="zh-TW" sz="2200" dirty="0">
                <a:sym typeface="微軟正黑體"/>
              </a:rPr>
              <a:t>日</a:t>
            </a:r>
            <a:r>
              <a:rPr lang="zh-TW" altLang="zh-TW" sz="2200" dirty="0" smtClean="0">
                <a:sym typeface="微軟正黑體"/>
              </a:rPr>
              <a:t>下午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 smtClean="0">
                <a:sym typeface="微軟正黑體"/>
              </a:rPr>
              <a:t>地點：</a:t>
            </a:r>
            <a:r>
              <a:rPr lang="zh-TW" altLang="zh-TW" sz="2200" dirty="0" smtClean="0">
                <a:sym typeface="微軟正黑體"/>
              </a:rPr>
              <a:t>在</a:t>
            </a:r>
            <a:r>
              <a:rPr lang="zh-TW" altLang="zh-TW" sz="2200" dirty="0">
                <a:sym typeface="微軟正黑體"/>
              </a:rPr>
              <a:t>錦繡會堂桂花樓五樓</a:t>
            </a:r>
            <a:r>
              <a:rPr lang="zh-TW" altLang="zh-TW" sz="2200" dirty="0" smtClean="0">
                <a:sym typeface="微軟正黑體"/>
              </a:rPr>
              <a:t>會議室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情況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dirty="0" smtClean="0">
                <a:sym typeface="微軟正黑體"/>
              </a:rPr>
              <a:t>由河南省</a:t>
            </a:r>
            <a:r>
              <a:rPr lang="en-US" altLang="zh-TW" sz="2200" dirty="0" smtClean="0">
                <a:sym typeface="微軟正黑體"/>
              </a:rPr>
              <a:t>-</a:t>
            </a:r>
            <a:r>
              <a:rPr lang="zh-TW" altLang="zh-TW" sz="2200" dirty="0" smtClean="0">
                <a:sym typeface="微軟正黑體"/>
              </a:rPr>
              <a:t>信陽市</a:t>
            </a:r>
            <a:r>
              <a:rPr lang="en-US" altLang="zh-TW" sz="2200" dirty="0" smtClean="0">
                <a:sym typeface="微軟正黑體"/>
              </a:rPr>
              <a:t>-</a:t>
            </a:r>
            <a:r>
              <a:rPr lang="zh-TW" altLang="zh-TW" sz="2200" dirty="0" smtClean="0">
                <a:sym typeface="微軟正黑體"/>
              </a:rPr>
              <a:t>商</a:t>
            </a:r>
            <a:r>
              <a:rPr lang="zh-TW" altLang="zh-TW" sz="2200" dirty="0">
                <a:sym typeface="微軟正黑體"/>
              </a:rPr>
              <a:t>城縣</a:t>
            </a:r>
            <a:r>
              <a:rPr lang="zh-TW" altLang="zh-TW" sz="2200" dirty="0">
                <a:solidFill>
                  <a:srgbClr val="C00000"/>
                </a:solidFill>
                <a:sym typeface="微軟正黑體"/>
              </a:rPr>
              <a:t>反邪教協會、縣委防範辦</a:t>
            </a:r>
            <a:endParaRPr lang="en-US" altLang="zh-TW" sz="2200" b="1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 smtClean="0">
                <a:sym typeface="微軟正黑體"/>
              </a:rPr>
              <a:t>由</a:t>
            </a:r>
            <a:r>
              <a:rPr lang="zh-TW" altLang="zh-TW" sz="2200" dirty="0" smtClean="0">
                <a:sym typeface="微軟正黑體"/>
              </a:rPr>
              <a:t>召開反</a:t>
            </a:r>
            <a:r>
              <a:rPr lang="en-US" altLang="zh-TW" sz="2200" dirty="0" smtClean="0">
                <a:sym typeface="微軟正黑體"/>
              </a:rPr>
              <a:t>X</a:t>
            </a:r>
            <a:r>
              <a:rPr lang="zh-TW" altLang="zh-TW" sz="2200" dirty="0" smtClean="0">
                <a:sym typeface="微軟正黑體"/>
              </a:rPr>
              <a:t>教</a:t>
            </a:r>
            <a:r>
              <a:rPr lang="zh-TW" altLang="zh-TW" sz="2200" dirty="0">
                <a:sym typeface="微軟正黑體"/>
              </a:rPr>
              <a:t>知識“七進”</a:t>
            </a:r>
            <a:r>
              <a:rPr lang="zh-TW" altLang="zh-TW" sz="2200" dirty="0" smtClean="0">
                <a:sym typeface="微軟正黑體"/>
              </a:rPr>
              <a:t>活動</a:t>
            </a:r>
            <a:r>
              <a:rPr lang="zh-TW" altLang="en-US" sz="2200" dirty="0" smtClean="0">
                <a:sym typeface="微軟正黑體"/>
              </a:rPr>
              <a:t>，</a:t>
            </a:r>
            <a:r>
              <a:rPr lang="zh-TW" altLang="zh-TW" sz="2200" dirty="0" smtClean="0">
                <a:sym typeface="微軟正黑體"/>
              </a:rPr>
              <a:t>推進</a:t>
            </a:r>
            <a:r>
              <a:rPr lang="zh-TW" altLang="zh-TW" sz="2200" dirty="0">
                <a:sym typeface="微軟正黑體"/>
              </a:rPr>
              <a:t>會暨</a:t>
            </a:r>
            <a:r>
              <a:rPr lang="zh-TW" altLang="zh-TW" sz="2200" dirty="0" smtClean="0">
                <a:sym typeface="微軟正黑體"/>
              </a:rPr>
              <a:t>反</a:t>
            </a:r>
            <a:r>
              <a:rPr lang="en-US" altLang="zh-TW" sz="2200" dirty="0" smtClean="0">
                <a:sym typeface="微軟正黑體"/>
              </a:rPr>
              <a:t>X</a:t>
            </a:r>
            <a:r>
              <a:rPr lang="zh-TW" altLang="zh-TW" sz="2200" dirty="0" smtClean="0">
                <a:sym typeface="微軟正黑體"/>
              </a:rPr>
              <a:t>教</a:t>
            </a:r>
            <a:r>
              <a:rPr lang="zh-TW" altLang="zh-TW" sz="2200" dirty="0">
                <a:sym typeface="微軟正黑體"/>
              </a:rPr>
              <a:t>協會幹部培訓會</a:t>
            </a:r>
            <a:r>
              <a:rPr lang="zh-TW" altLang="zh-TW" sz="2200" dirty="0" smtClean="0">
                <a:sym typeface="微軟正黑體"/>
              </a:rPr>
              <a:t>，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 smtClean="0">
                <a:sym typeface="微軟正黑體"/>
              </a:rPr>
              <a:t>各</a:t>
            </a:r>
            <a:r>
              <a:rPr lang="zh-TW" altLang="zh-TW" sz="2200" dirty="0">
                <a:sym typeface="微軟正黑體"/>
              </a:rPr>
              <a:t>鄉鎮、辦事處、縣管各管理區的反邪教協會理事長和秘書長</a:t>
            </a:r>
            <a:r>
              <a:rPr lang="zh-TW" altLang="zh-TW" sz="2200" dirty="0" smtClean="0">
                <a:sym typeface="微軟正黑體"/>
              </a:rPr>
              <a:t>，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 smtClean="0">
                <a:solidFill>
                  <a:srgbClr val="FF0000"/>
                </a:solidFill>
                <a:sym typeface="微軟正黑體"/>
              </a:rPr>
              <a:t>共</a:t>
            </a:r>
            <a:r>
              <a:rPr lang="en-US" altLang="zh-TW" sz="2200" dirty="0">
                <a:solidFill>
                  <a:srgbClr val="FF0000"/>
                </a:solidFill>
                <a:sym typeface="微軟正黑體"/>
              </a:rPr>
              <a:t>150</a:t>
            </a:r>
            <a:r>
              <a:rPr lang="zh-TW" altLang="zh-TW" sz="2200" dirty="0">
                <a:solidFill>
                  <a:srgbClr val="FF0000"/>
                </a:solidFill>
                <a:sym typeface="微軟正黑體"/>
              </a:rPr>
              <a:t>余人參加了會議</a:t>
            </a:r>
            <a:r>
              <a:rPr lang="zh-TW" altLang="zh-TW" sz="2200" dirty="0" smtClean="0">
                <a:solidFill>
                  <a:srgbClr val="FF0000"/>
                </a:solidFill>
                <a:sym typeface="微軟正黑體"/>
              </a:rPr>
              <a:t>。</a:t>
            </a:r>
            <a:endParaRPr lang="en-US" altLang="zh-TW" sz="2200" dirty="0" smtClean="0">
              <a:solidFill>
                <a:srgbClr val="FF0000"/>
              </a:solidFill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/>
              <a:t>商城</a:t>
            </a:r>
            <a:r>
              <a:rPr lang="zh-TW" altLang="zh-TW" sz="2200" dirty="0" smtClean="0">
                <a:sym typeface="微軟正黑體"/>
              </a:rPr>
              <a:t>縣委</a:t>
            </a:r>
            <a:r>
              <a:rPr lang="zh-TW" altLang="zh-TW" sz="2200" dirty="0">
                <a:sym typeface="微軟正黑體"/>
              </a:rPr>
              <a:t>常委、政法委書記</a:t>
            </a:r>
            <a:r>
              <a:rPr lang="zh-TW" altLang="zh-TW" sz="2200" b="1" dirty="0">
                <a:solidFill>
                  <a:srgbClr val="00B050"/>
                </a:solidFill>
                <a:sym typeface="微軟正黑體"/>
              </a:rPr>
              <a:t>余季</a:t>
            </a:r>
            <a:r>
              <a:rPr lang="zh-TW" altLang="zh-TW" sz="2200" dirty="0">
                <a:sym typeface="微軟正黑體"/>
              </a:rPr>
              <a:t>，副書記</a:t>
            </a:r>
            <a:r>
              <a:rPr lang="zh-TW" altLang="zh-TW" sz="2200" b="1" dirty="0" smtClean="0">
                <a:solidFill>
                  <a:srgbClr val="00B050"/>
                </a:solidFill>
                <a:sym typeface="微軟正黑體"/>
              </a:rPr>
              <a:t>王景明</a:t>
            </a:r>
            <a:r>
              <a:rPr lang="zh-TW" altLang="en-US" sz="2200" dirty="0">
                <a:sym typeface="微軟正黑體"/>
              </a:rPr>
              <a:t>等人皆</a:t>
            </a:r>
            <a:r>
              <a:rPr lang="zh-TW" altLang="zh-TW" sz="2200" dirty="0" smtClean="0">
                <a:sym typeface="微軟正黑體"/>
              </a:rPr>
              <a:t>出席</a:t>
            </a:r>
            <a:r>
              <a:rPr lang="zh-TW" altLang="zh-TW" sz="2200" dirty="0">
                <a:sym typeface="微軟正黑體"/>
              </a:rPr>
              <a:t>大會</a:t>
            </a:r>
            <a:r>
              <a:rPr lang="zh-TW" altLang="zh-TW" sz="2200" dirty="0" smtClean="0">
                <a:sym typeface="微軟正黑體"/>
              </a:rPr>
              <a:t>。</a:t>
            </a:r>
            <a:endParaRPr lang="en-US" altLang="zh-TW" sz="22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200" dirty="0" smtClean="0">
                <a:sym typeface="微軟正黑體"/>
              </a:rPr>
              <a:t>會議縣</a:t>
            </a:r>
            <a:r>
              <a:rPr lang="zh-TW" altLang="zh-TW" sz="2200" dirty="0">
                <a:sym typeface="微軟正黑體"/>
              </a:rPr>
              <a:t>反邪教協會理事長</a:t>
            </a:r>
            <a:r>
              <a:rPr lang="zh-TW" altLang="zh-TW" sz="2200" b="1" dirty="0">
                <a:solidFill>
                  <a:srgbClr val="00B050"/>
                </a:solidFill>
                <a:sym typeface="微軟正黑體"/>
              </a:rPr>
              <a:t>程友珍</a:t>
            </a:r>
            <a:r>
              <a:rPr lang="zh-TW" altLang="zh-TW" sz="2200" dirty="0">
                <a:sym typeface="微軟正黑體"/>
              </a:rPr>
              <a:t>主持。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信陽市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/>
                <a:t>商城縣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案情1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33035</TotalTime>
  <Words>2312</Words>
  <Application>Microsoft Office PowerPoint</Application>
  <PresentationFormat>如螢幕大小 (4:3)</PresentationFormat>
  <Paragraphs>267</Paragraphs>
  <Slides>19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19</vt:i4>
      </vt:variant>
    </vt:vector>
  </HeadingPairs>
  <TitlesOfParts>
    <vt:vector size="21" baseType="lpstr">
      <vt:lpstr>Office 佈景主題</vt:lpstr>
      <vt:lpstr>2_White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545</cp:revision>
  <dcterms:created xsi:type="dcterms:W3CDTF">2017-07-01T07:48:25Z</dcterms:created>
  <dcterms:modified xsi:type="dcterms:W3CDTF">2018-04-13T13:22:11Z</dcterms:modified>
</cp:coreProperties>
</file>