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20"/>
  </p:notesMasterIdLst>
  <p:sldIdLst>
    <p:sldId id="256" r:id="rId3"/>
    <p:sldId id="410" r:id="rId4"/>
    <p:sldId id="431" r:id="rId5"/>
    <p:sldId id="414" r:id="rId6"/>
    <p:sldId id="390" r:id="rId7"/>
    <p:sldId id="430" r:id="rId8"/>
    <p:sldId id="434" r:id="rId9"/>
    <p:sldId id="415" r:id="rId10"/>
    <p:sldId id="432" r:id="rId11"/>
    <p:sldId id="420" r:id="rId12"/>
    <p:sldId id="419" r:id="rId13"/>
    <p:sldId id="435" r:id="rId14"/>
    <p:sldId id="436" r:id="rId15"/>
    <p:sldId id="437" r:id="rId16"/>
    <p:sldId id="412" r:id="rId17"/>
    <p:sldId id="413" r:id="rId18"/>
    <p:sldId id="433" r:id="rId19"/>
  </p:sldIdLst>
  <p:sldSz cx="9144000" cy="6858000" type="screen4x3"/>
  <p:notesSz cx="6858000" cy="9144000"/>
  <p:defaultText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7F7F"/>
    <a:srgbClr val="0E05BB"/>
    <a:srgbClr val="990033"/>
    <a:srgbClr val="FF9900"/>
    <a:srgbClr val="FF9999"/>
    <a:srgbClr val="E3AF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45" autoAdjust="0"/>
    <p:restoredTop sz="87637" autoAdjust="0"/>
  </p:normalViewPr>
  <p:slideViewPr>
    <p:cSldViewPr>
      <p:cViewPr>
        <p:scale>
          <a:sx n="60" d="100"/>
          <a:sy n="60" d="100"/>
        </p:scale>
        <p:origin x="-130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2018/2/3</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09489" rtl="0" eaLnBrk="1" latinLnBrk="0" hangingPunct="1">
      <a:defRPr sz="1200" kern="1200">
        <a:solidFill>
          <a:schemeClr val="tx1"/>
        </a:solidFill>
        <a:latin typeface="+mn-lt"/>
        <a:ea typeface="+mn-ea"/>
        <a:cs typeface="+mn-cs"/>
      </a:defRPr>
    </a:lvl1pPr>
    <a:lvl2pPr marL="454729" algn="l" defTabSz="909489" rtl="0" eaLnBrk="1" latinLnBrk="0" hangingPunct="1">
      <a:defRPr sz="1200" kern="1200">
        <a:solidFill>
          <a:schemeClr val="tx1"/>
        </a:solidFill>
        <a:latin typeface="+mn-lt"/>
        <a:ea typeface="+mn-ea"/>
        <a:cs typeface="+mn-cs"/>
      </a:defRPr>
    </a:lvl2pPr>
    <a:lvl3pPr marL="909489" algn="l" defTabSz="909489" rtl="0" eaLnBrk="1" latinLnBrk="0" hangingPunct="1">
      <a:defRPr sz="1200" kern="1200">
        <a:solidFill>
          <a:schemeClr val="tx1"/>
        </a:solidFill>
        <a:latin typeface="+mn-lt"/>
        <a:ea typeface="+mn-ea"/>
        <a:cs typeface="+mn-cs"/>
      </a:defRPr>
    </a:lvl3pPr>
    <a:lvl4pPr marL="1364250" algn="l" defTabSz="909489" rtl="0" eaLnBrk="1" latinLnBrk="0" hangingPunct="1">
      <a:defRPr sz="1200" kern="1200">
        <a:solidFill>
          <a:schemeClr val="tx1"/>
        </a:solidFill>
        <a:latin typeface="+mn-lt"/>
        <a:ea typeface="+mn-ea"/>
        <a:cs typeface="+mn-cs"/>
      </a:defRPr>
    </a:lvl4pPr>
    <a:lvl5pPr marL="1819001" algn="l" defTabSz="909489" rtl="0" eaLnBrk="1" latinLnBrk="0" hangingPunct="1">
      <a:defRPr sz="1200" kern="1200">
        <a:solidFill>
          <a:schemeClr val="tx1"/>
        </a:solidFill>
        <a:latin typeface="+mn-lt"/>
        <a:ea typeface="+mn-ea"/>
        <a:cs typeface="+mn-cs"/>
      </a:defRPr>
    </a:lvl5pPr>
    <a:lvl6pPr marL="2273771" algn="l" defTabSz="909489" rtl="0" eaLnBrk="1" latinLnBrk="0" hangingPunct="1">
      <a:defRPr sz="1200" kern="1200">
        <a:solidFill>
          <a:schemeClr val="tx1"/>
        </a:solidFill>
        <a:latin typeface="+mn-lt"/>
        <a:ea typeface="+mn-ea"/>
        <a:cs typeface="+mn-cs"/>
      </a:defRPr>
    </a:lvl6pPr>
    <a:lvl7pPr marL="2728500" algn="l" defTabSz="909489" rtl="0" eaLnBrk="1" latinLnBrk="0" hangingPunct="1">
      <a:defRPr sz="1200" kern="1200">
        <a:solidFill>
          <a:schemeClr val="tx1"/>
        </a:solidFill>
        <a:latin typeface="+mn-lt"/>
        <a:ea typeface="+mn-ea"/>
        <a:cs typeface="+mn-cs"/>
      </a:defRPr>
    </a:lvl7pPr>
    <a:lvl8pPr marL="3183249" algn="l" defTabSz="909489" rtl="0" eaLnBrk="1" latinLnBrk="0" hangingPunct="1">
      <a:defRPr sz="1200" kern="1200">
        <a:solidFill>
          <a:schemeClr val="tx1"/>
        </a:solidFill>
        <a:latin typeface="+mn-lt"/>
        <a:ea typeface="+mn-ea"/>
        <a:cs typeface="+mn-cs"/>
      </a:defRPr>
    </a:lvl8pPr>
    <a:lvl9pPr marL="3637982" algn="l" defTabSz="9094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478218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0C5ECB-B6A9-4FC2-BE85-03F5EF7D113F}" type="slidenum">
              <a:rPr lang="zh-TW" altLang="en-US" smtClean="0"/>
              <a:t>15</a:t>
            </a:fld>
            <a:endParaRPr lang="zh-TW" altLang="en-US"/>
          </a:p>
        </p:txBody>
      </p:sp>
    </p:spTree>
    <p:extLst>
      <p:ext uri="{BB962C8B-B14F-4D97-AF65-F5344CB8AC3E}">
        <p14:creationId xmlns:p14="http://schemas.microsoft.com/office/powerpoint/2010/main" val="4266429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endParaRPr/>
          </a:p>
        </p:txBody>
      </p:sp>
      <p:sp>
        <p:nvSpPr>
          <p:cNvPr id="130" name="Shape 130"/>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8</a:t>
            </a:fld>
            <a:endParaRPr lang="zh-TW" altLang="en-US"/>
          </a:p>
        </p:txBody>
      </p:sp>
    </p:spTree>
    <p:extLst>
      <p:ext uri="{BB962C8B-B14F-4D97-AF65-F5344CB8AC3E}">
        <p14:creationId xmlns:p14="http://schemas.microsoft.com/office/powerpoint/2010/main" val="3894523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9</a:t>
            </a:fld>
            <a:endParaRPr lang="zh-TW" altLang="en-US"/>
          </a:p>
        </p:txBody>
      </p:sp>
    </p:spTree>
    <p:extLst>
      <p:ext uri="{BB962C8B-B14F-4D97-AF65-F5344CB8AC3E}">
        <p14:creationId xmlns:p14="http://schemas.microsoft.com/office/powerpoint/2010/main" val="4222517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12</a:t>
            </a:fld>
            <a:endParaRPr lang="zh-TW" altLang="en-US"/>
          </a:p>
        </p:txBody>
      </p:sp>
    </p:spTree>
    <p:extLst>
      <p:ext uri="{BB962C8B-B14F-4D97-AF65-F5344CB8AC3E}">
        <p14:creationId xmlns:p14="http://schemas.microsoft.com/office/powerpoint/2010/main" val="3894523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13</a:t>
            </a:fld>
            <a:endParaRPr lang="zh-TW" altLang="en-US"/>
          </a:p>
        </p:txBody>
      </p:sp>
    </p:spTree>
    <p:extLst>
      <p:ext uri="{BB962C8B-B14F-4D97-AF65-F5344CB8AC3E}">
        <p14:creationId xmlns:p14="http://schemas.microsoft.com/office/powerpoint/2010/main" val="4222517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6"/>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4729" indent="0" algn="ctr">
              <a:buNone/>
              <a:defRPr>
                <a:solidFill>
                  <a:schemeClr val="tx1">
                    <a:tint val="75000"/>
                  </a:schemeClr>
                </a:solidFill>
              </a:defRPr>
            </a:lvl2pPr>
            <a:lvl3pPr marL="909489" indent="0" algn="ctr">
              <a:buNone/>
              <a:defRPr>
                <a:solidFill>
                  <a:schemeClr val="tx1">
                    <a:tint val="75000"/>
                  </a:schemeClr>
                </a:solidFill>
              </a:defRPr>
            </a:lvl3pPr>
            <a:lvl4pPr marL="1364250" indent="0" algn="ctr">
              <a:buNone/>
              <a:defRPr>
                <a:solidFill>
                  <a:schemeClr val="tx1">
                    <a:tint val="75000"/>
                  </a:schemeClr>
                </a:solidFill>
              </a:defRPr>
            </a:lvl4pPr>
            <a:lvl5pPr marL="1819001" indent="0" algn="ctr">
              <a:buNone/>
              <a:defRPr>
                <a:solidFill>
                  <a:schemeClr val="tx1">
                    <a:tint val="75000"/>
                  </a:schemeClr>
                </a:solidFill>
              </a:defRPr>
            </a:lvl5pPr>
            <a:lvl6pPr marL="2273771" indent="0" algn="ctr">
              <a:buNone/>
              <a:defRPr>
                <a:solidFill>
                  <a:schemeClr val="tx1">
                    <a:tint val="75000"/>
                  </a:schemeClr>
                </a:solidFill>
              </a:defRPr>
            </a:lvl6pPr>
            <a:lvl7pPr marL="2728500" indent="0" algn="ctr">
              <a:buNone/>
              <a:defRPr>
                <a:solidFill>
                  <a:schemeClr val="tx1">
                    <a:tint val="75000"/>
                  </a:schemeClr>
                </a:solidFill>
              </a:defRPr>
            </a:lvl7pPr>
            <a:lvl8pPr marL="3183249" indent="0" algn="ctr">
              <a:buNone/>
              <a:defRPr>
                <a:solidFill>
                  <a:schemeClr val="tx1">
                    <a:tint val="75000"/>
                  </a:schemeClr>
                </a:solidFill>
              </a:defRPr>
            </a:lvl8pPr>
            <a:lvl9pPr marL="3637982"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743"/>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743"/>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大標題與副標題">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893073" y="1151930"/>
            <a:ext cx="7358063" cy="2321719"/>
          </a:xfrm>
          <a:prstGeom prst="rect">
            <a:avLst/>
          </a:prstGeom>
        </p:spPr>
        <p:txBody>
          <a:bodyPr anchor="b"/>
          <a:lstStyle/>
          <a:p>
            <a:r>
              <a:t>大標題文字</a:t>
            </a:r>
          </a:p>
        </p:txBody>
      </p:sp>
      <p:sp>
        <p:nvSpPr>
          <p:cNvPr id="12" name="內文層級一…"/>
          <p:cNvSpPr txBox="1">
            <a:spLocks noGrp="1"/>
          </p:cNvSpPr>
          <p:nvPr>
            <p:ph type="body" sz="quarter" idx="1"/>
          </p:nvPr>
        </p:nvSpPr>
        <p:spPr>
          <a:xfrm>
            <a:off x="893073" y="3545086"/>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影像"/>
          <p:cNvSpPr>
            <a:spLocks noGrp="1"/>
          </p:cNvSpPr>
          <p:nvPr>
            <p:ph type="pic" idx="13"/>
          </p:nvPr>
        </p:nvSpPr>
        <p:spPr>
          <a:xfrm>
            <a:off x="1143000" y="473273"/>
            <a:ext cx="6858000" cy="4152305"/>
          </a:xfrm>
          <a:prstGeom prst="rect">
            <a:avLst/>
          </a:prstGeom>
        </p:spPr>
        <p:txBody>
          <a:bodyPr lIns="63955" tIns="31965" rIns="63955" bIns="31965" anchor="t">
            <a:noAutofit/>
          </a:bodyPr>
          <a:lstStyle/>
          <a:p>
            <a:endParaRPr/>
          </a:p>
        </p:txBody>
      </p:sp>
      <p:sp>
        <p:nvSpPr>
          <p:cNvPr id="21" name="大標題文字"/>
          <p:cNvSpPr txBox="1">
            <a:spLocks noGrp="1"/>
          </p:cNvSpPr>
          <p:nvPr>
            <p:ph type="title"/>
          </p:nvPr>
        </p:nvSpPr>
        <p:spPr>
          <a:xfrm>
            <a:off x="893073" y="4723805"/>
            <a:ext cx="7358063" cy="1000125"/>
          </a:xfrm>
          <a:prstGeom prst="rect">
            <a:avLst/>
          </a:prstGeom>
        </p:spPr>
        <p:txBody>
          <a:bodyPr anchor="b"/>
          <a:lstStyle/>
          <a:p>
            <a:r>
              <a:t>大標題文字</a:t>
            </a:r>
          </a:p>
        </p:txBody>
      </p:sp>
      <p:sp>
        <p:nvSpPr>
          <p:cNvPr id="22" name="內文層級一…"/>
          <p:cNvSpPr txBox="1">
            <a:spLocks noGrp="1"/>
          </p:cNvSpPr>
          <p:nvPr>
            <p:ph type="body" sz="quarter" idx="1"/>
          </p:nvPr>
        </p:nvSpPr>
        <p:spPr>
          <a:xfrm>
            <a:off x="893073" y="5732859"/>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2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大標題 - 中央">
    <p:spTree>
      <p:nvGrpSpPr>
        <p:cNvPr id="1" name=""/>
        <p:cNvGrpSpPr/>
        <p:nvPr/>
      </p:nvGrpSpPr>
      <p:grpSpPr>
        <a:xfrm>
          <a:off x="0" y="0"/>
          <a:ext cx="0" cy="0"/>
          <a:chOff x="0" y="0"/>
          <a:chExt cx="0" cy="0"/>
        </a:xfrm>
      </p:grpSpPr>
      <p:sp>
        <p:nvSpPr>
          <p:cNvPr id="30" name="大標題文字"/>
          <p:cNvSpPr txBox="1">
            <a:spLocks noGrp="1"/>
          </p:cNvSpPr>
          <p:nvPr>
            <p:ph type="title"/>
          </p:nvPr>
        </p:nvSpPr>
        <p:spPr>
          <a:xfrm>
            <a:off x="893073" y="2268141"/>
            <a:ext cx="7358063" cy="2321719"/>
          </a:xfrm>
          <a:prstGeom prst="rect">
            <a:avLst/>
          </a:prstGeom>
        </p:spPr>
        <p:txBody>
          <a:bodyPr/>
          <a:lstStyle/>
          <a:p>
            <a:r>
              <a:t>大標題文字</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照片 - 直式">
    <p:spTree>
      <p:nvGrpSpPr>
        <p:cNvPr id="1" name=""/>
        <p:cNvGrpSpPr/>
        <p:nvPr/>
      </p:nvGrpSpPr>
      <p:grpSpPr>
        <a:xfrm>
          <a:off x="0" y="0"/>
          <a:ext cx="0" cy="0"/>
          <a:chOff x="0" y="0"/>
          <a:chExt cx="0" cy="0"/>
        </a:xfrm>
      </p:grpSpPr>
      <p:sp>
        <p:nvSpPr>
          <p:cNvPr id="38" name="影像"/>
          <p:cNvSpPr>
            <a:spLocks noGrp="1"/>
          </p:cNvSpPr>
          <p:nvPr>
            <p:ph type="pic" sz="half" idx="13"/>
          </p:nvPr>
        </p:nvSpPr>
        <p:spPr>
          <a:xfrm>
            <a:off x="4723805" y="446484"/>
            <a:ext cx="3750469" cy="5777508"/>
          </a:xfrm>
          <a:prstGeom prst="rect">
            <a:avLst/>
          </a:prstGeom>
        </p:spPr>
        <p:txBody>
          <a:bodyPr lIns="63955" tIns="31965" rIns="63955" bIns="31965" anchor="t">
            <a:noAutofit/>
          </a:bodyPr>
          <a:lstStyle/>
          <a:p>
            <a:endParaRPr/>
          </a:p>
        </p:txBody>
      </p:sp>
      <p:sp>
        <p:nvSpPr>
          <p:cNvPr id="39" name="大標題文字"/>
          <p:cNvSpPr txBox="1">
            <a:spLocks noGrp="1"/>
          </p:cNvSpPr>
          <p:nvPr>
            <p:ph type="title"/>
          </p:nvPr>
        </p:nvSpPr>
        <p:spPr>
          <a:xfrm>
            <a:off x="669726" y="446484"/>
            <a:ext cx="3750469" cy="2803922"/>
          </a:xfrm>
          <a:prstGeom prst="rect">
            <a:avLst/>
          </a:prstGeom>
        </p:spPr>
        <p:txBody>
          <a:bodyPr anchor="b"/>
          <a:lstStyle>
            <a:lvl1pPr>
              <a:defRPr sz="4200"/>
            </a:lvl1pPr>
          </a:lstStyle>
          <a:p>
            <a:r>
              <a:t>大標題文字</a:t>
            </a:r>
          </a:p>
        </p:txBody>
      </p:sp>
      <p:sp>
        <p:nvSpPr>
          <p:cNvPr id="40" name="內文層級一…"/>
          <p:cNvSpPr txBox="1">
            <a:spLocks noGrp="1"/>
          </p:cNvSpPr>
          <p:nvPr>
            <p:ph type="body" sz="quarter" idx="1"/>
          </p:nvPr>
        </p:nvSpPr>
        <p:spPr>
          <a:xfrm>
            <a:off x="669726" y="3321844"/>
            <a:ext cx="3750469" cy="2893219"/>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4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大標題 - 上方">
    <p:spTree>
      <p:nvGrpSpPr>
        <p:cNvPr id="1" name=""/>
        <p:cNvGrpSpPr/>
        <p:nvPr/>
      </p:nvGrpSpPr>
      <p:grpSpPr>
        <a:xfrm>
          <a:off x="0" y="0"/>
          <a:ext cx="0" cy="0"/>
          <a:chOff x="0" y="0"/>
          <a:chExt cx="0" cy="0"/>
        </a:xfrm>
      </p:grpSpPr>
      <p:sp>
        <p:nvSpPr>
          <p:cNvPr id="48" name="大標題文字"/>
          <p:cNvSpPr txBox="1">
            <a:spLocks noGrp="1"/>
          </p:cNvSpPr>
          <p:nvPr>
            <p:ph type="title"/>
          </p:nvPr>
        </p:nvSpPr>
        <p:spPr>
          <a:prstGeom prst="rect">
            <a:avLst/>
          </a:prstGeom>
        </p:spPr>
        <p:txBody>
          <a:bodyPr/>
          <a:lstStyle/>
          <a:p>
            <a:r>
              <a:t>大標題文字</a:t>
            </a:r>
          </a:p>
        </p:txBody>
      </p:sp>
      <p:sp>
        <p:nvSpPr>
          <p:cNvPr id="49"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大標題與項目符號">
    <p:spTree>
      <p:nvGrpSpPr>
        <p:cNvPr id="1" name=""/>
        <p:cNvGrpSpPr/>
        <p:nvPr/>
      </p:nvGrpSpPr>
      <p:grpSpPr>
        <a:xfrm>
          <a:off x="0" y="0"/>
          <a:ext cx="0" cy="0"/>
          <a:chOff x="0" y="0"/>
          <a:chExt cx="0" cy="0"/>
        </a:xfrm>
      </p:grpSpPr>
      <p:sp>
        <p:nvSpPr>
          <p:cNvPr id="56" name="大標題文字"/>
          <p:cNvSpPr txBox="1">
            <a:spLocks noGrp="1"/>
          </p:cNvSpPr>
          <p:nvPr>
            <p:ph type="title"/>
          </p:nvPr>
        </p:nvSpPr>
        <p:spPr>
          <a:prstGeom prst="rect">
            <a:avLst/>
          </a:prstGeom>
        </p:spPr>
        <p:txBody>
          <a:bodyPr/>
          <a:lstStyle/>
          <a:p>
            <a:r>
              <a:t>大標題文字</a:t>
            </a:r>
          </a:p>
        </p:txBody>
      </p:sp>
      <p:sp>
        <p:nvSpPr>
          <p:cNvPr id="57"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58"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大標題、項目符號與照片">
    <p:spTree>
      <p:nvGrpSpPr>
        <p:cNvPr id="1" name=""/>
        <p:cNvGrpSpPr/>
        <p:nvPr/>
      </p:nvGrpSpPr>
      <p:grpSpPr>
        <a:xfrm>
          <a:off x="0" y="0"/>
          <a:ext cx="0" cy="0"/>
          <a:chOff x="0" y="0"/>
          <a:chExt cx="0" cy="0"/>
        </a:xfrm>
      </p:grpSpPr>
      <p:sp>
        <p:nvSpPr>
          <p:cNvPr id="65" name="影像"/>
          <p:cNvSpPr>
            <a:spLocks noGrp="1"/>
          </p:cNvSpPr>
          <p:nvPr>
            <p:ph type="pic" sz="half" idx="13"/>
          </p:nvPr>
        </p:nvSpPr>
        <p:spPr>
          <a:xfrm>
            <a:off x="4723805" y="1821656"/>
            <a:ext cx="3750469" cy="4420195"/>
          </a:xfrm>
          <a:prstGeom prst="rect">
            <a:avLst/>
          </a:prstGeom>
        </p:spPr>
        <p:txBody>
          <a:bodyPr lIns="63955" tIns="31965" rIns="63955" bIns="31965" anchor="t">
            <a:noAutofit/>
          </a:bodyPr>
          <a:lstStyle/>
          <a:p>
            <a:endParaRPr/>
          </a:p>
        </p:txBody>
      </p:sp>
      <p:sp>
        <p:nvSpPr>
          <p:cNvPr id="66" name="大標題文字"/>
          <p:cNvSpPr txBox="1">
            <a:spLocks noGrp="1"/>
          </p:cNvSpPr>
          <p:nvPr>
            <p:ph type="title"/>
          </p:nvPr>
        </p:nvSpPr>
        <p:spPr>
          <a:prstGeom prst="rect">
            <a:avLst/>
          </a:prstGeom>
        </p:spPr>
        <p:txBody>
          <a:bodyPr/>
          <a:lstStyle/>
          <a:p>
            <a:r>
              <a:t>大標題文字</a:t>
            </a:r>
          </a:p>
        </p:txBody>
      </p:sp>
      <p:sp>
        <p:nvSpPr>
          <p:cNvPr id="67" name="內文層級一…"/>
          <p:cNvSpPr txBox="1">
            <a:spLocks noGrp="1"/>
          </p:cNvSpPr>
          <p:nvPr>
            <p:ph type="body" sz="half" idx="1"/>
          </p:nvPr>
        </p:nvSpPr>
        <p:spPr>
          <a:xfrm>
            <a:off x="669726" y="1821656"/>
            <a:ext cx="3750469" cy="4420195"/>
          </a:xfrm>
          <a:prstGeom prst="rect">
            <a:avLst/>
          </a:prstGeom>
        </p:spPr>
        <p:txBody>
          <a:bodyPr/>
          <a:lstStyle>
            <a:lvl1pPr marL="239833" indent="-239833">
              <a:spcBef>
                <a:spcPts val="2250"/>
              </a:spcBef>
              <a:defRPr sz="2000"/>
            </a:lvl1pPr>
            <a:lvl2pPr marL="479637" indent="-239833">
              <a:spcBef>
                <a:spcPts val="2250"/>
              </a:spcBef>
              <a:defRPr sz="2000"/>
            </a:lvl2pPr>
            <a:lvl3pPr marL="719431" indent="-239833">
              <a:spcBef>
                <a:spcPts val="2250"/>
              </a:spcBef>
              <a:defRPr sz="2000"/>
            </a:lvl3pPr>
            <a:lvl4pPr marL="959257" indent="-239833">
              <a:spcBef>
                <a:spcPts val="2250"/>
              </a:spcBef>
              <a:defRPr sz="2000"/>
            </a:lvl4pPr>
            <a:lvl5pPr marL="1199060" indent="-239833">
              <a:spcBef>
                <a:spcPts val="2250"/>
              </a:spcBef>
              <a:defRPr sz="2000"/>
            </a:lvl5pPr>
          </a:lstStyle>
          <a:p>
            <a:r>
              <a:t>內文層級一</a:t>
            </a:r>
          </a:p>
          <a:p>
            <a:pPr lvl="1"/>
            <a:r>
              <a:t>內文層級二</a:t>
            </a:r>
          </a:p>
          <a:p>
            <a:pPr lvl="2"/>
            <a:r>
              <a:t>內文層級三</a:t>
            </a:r>
          </a:p>
          <a:p>
            <a:pPr lvl="3"/>
            <a:r>
              <a:t>內文層級四</a:t>
            </a:r>
          </a:p>
          <a:p>
            <a:pPr lvl="4"/>
            <a:r>
              <a:t>內文層級五</a:t>
            </a:r>
          </a:p>
        </p:txBody>
      </p:sp>
      <p:sp>
        <p:nvSpPr>
          <p:cNvPr id="68" name="幻燈片編號"/>
          <p:cNvSpPr txBox="1">
            <a:spLocks noGrp="1"/>
          </p:cNvSpPr>
          <p:nvPr>
            <p:ph type="sldNum" sz="quarter" idx="2"/>
          </p:nvPr>
        </p:nvSpPr>
        <p:spPr>
          <a:xfrm>
            <a:off x="4437431" y="6536635"/>
            <a:ext cx="264585" cy="245255"/>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rPr/>
              <a:p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項目符號">
    <p:spTree>
      <p:nvGrpSpPr>
        <p:cNvPr id="1" name=""/>
        <p:cNvGrpSpPr/>
        <p:nvPr/>
      </p:nvGrpSpPr>
      <p:grpSpPr>
        <a:xfrm>
          <a:off x="0" y="0"/>
          <a:ext cx="0" cy="0"/>
          <a:chOff x="0" y="0"/>
          <a:chExt cx="0" cy="0"/>
        </a:xfrm>
      </p:grpSpPr>
      <p:sp>
        <p:nvSpPr>
          <p:cNvPr id="75" name="內文層級一…"/>
          <p:cNvSpPr txBox="1">
            <a:spLocks noGrp="1"/>
          </p:cNvSpPr>
          <p:nvPr>
            <p:ph type="body" idx="1"/>
          </p:nvPr>
        </p:nvSpPr>
        <p:spPr>
          <a:xfrm>
            <a:off x="669727" y="893073"/>
            <a:ext cx="7804547" cy="5072063"/>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照片 - 一頁三張">
    <p:spTree>
      <p:nvGrpSpPr>
        <p:cNvPr id="1" name=""/>
        <p:cNvGrpSpPr/>
        <p:nvPr/>
      </p:nvGrpSpPr>
      <p:grpSpPr>
        <a:xfrm>
          <a:off x="0" y="0"/>
          <a:ext cx="0" cy="0"/>
          <a:chOff x="0" y="0"/>
          <a:chExt cx="0" cy="0"/>
        </a:xfrm>
      </p:grpSpPr>
      <p:sp>
        <p:nvSpPr>
          <p:cNvPr id="83" name="影像"/>
          <p:cNvSpPr>
            <a:spLocks noGrp="1"/>
          </p:cNvSpPr>
          <p:nvPr>
            <p:ph type="pic" sz="quarter" idx="13"/>
          </p:nvPr>
        </p:nvSpPr>
        <p:spPr>
          <a:xfrm>
            <a:off x="4723805" y="3580805"/>
            <a:ext cx="3750469" cy="2652117"/>
          </a:xfrm>
          <a:prstGeom prst="rect">
            <a:avLst/>
          </a:prstGeom>
        </p:spPr>
        <p:txBody>
          <a:bodyPr lIns="63955" tIns="31965" rIns="63955" bIns="31965" anchor="t">
            <a:noAutofit/>
          </a:bodyPr>
          <a:lstStyle/>
          <a:p>
            <a:endParaRPr/>
          </a:p>
        </p:txBody>
      </p:sp>
      <p:sp>
        <p:nvSpPr>
          <p:cNvPr id="84" name="影像"/>
          <p:cNvSpPr>
            <a:spLocks noGrp="1"/>
          </p:cNvSpPr>
          <p:nvPr>
            <p:ph type="pic" sz="quarter" idx="14"/>
          </p:nvPr>
        </p:nvSpPr>
        <p:spPr>
          <a:xfrm>
            <a:off x="4723805" y="625078"/>
            <a:ext cx="3750469" cy="2652117"/>
          </a:xfrm>
          <a:prstGeom prst="rect">
            <a:avLst/>
          </a:prstGeom>
        </p:spPr>
        <p:txBody>
          <a:bodyPr lIns="63955" tIns="31965" rIns="63955" bIns="31965" anchor="t">
            <a:noAutofit/>
          </a:bodyPr>
          <a:lstStyle/>
          <a:p>
            <a:endParaRPr/>
          </a:p>
        </p:txBody>
      </p:sp>
      <p:sp>
        <p:nvSpPr>
          <p:cNvPr id="85" name="影像"/>
          <p:cNvSpPr>
            <a:spLocks noGrp="1"/>
          </p:cNvSpPr>
          <p:nvPr>
            <p:ph type="pic" sz="half" idx="15"/>
          </p:nvPr>
        </p:nvSpPr>
        <p:spPr>
          <a:xfrm>
            <a:off x="669726" y="625078"/>
            <a:ext cx="3750469" cy="5607844"/>
          </a:xfrm>
          <a:prstGeom prst="rect">
            <a:avLst/>
          </a:prstGeom>
        </p:spPr>
        <p:txBody>
          <a:bodyPr lIns="63955" tIns="31965" rIns="63955" bIns="31965" anchor="t">
            <a:noAutofit/>
          </a:bodyPr>
          <a:lstStyle/>
          <a:p>
            <a:endParaRPr/>
          </a:p>
        </p:txBody>
      </p:sp>
      <p:sp>
        <p:nvSpPr>
          <p:cNvPr id="8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名言語錄">
    <p:spTree>
      <p:nvGrpSpPr>
        <p:cNvPr id="1" name=""/>
        <p:cNvGrpSpPr/>
        <p:nvPr/>
      </p:nvGrpSpPr>
      <p:grpSpPr>
        <a:xfrm>
          <a:off x="0" y="0"/>
          <a:ext cx="0" cy="0"/>
          <a:chOff x="0" y="0"/>
          <a:chExt cx="0" cy="0"/>
        </a:xfrm>
      </p:grpSpPr>
      <p:sp>
        <p:nvSpPr>
          <p:cNvPr id="93" name="–王大明"/>
          <p:cNvSpPr txBox="1">
            <a:spLocks noGrp="1"/>
          </p:cNvSpPr>
          <p:nvPr>
            <p:ph type="body" sz="quarter" idx="13"/>
          </p:nvPr>
        </p:nvSpPr>
        <p:spPr>
          <a:xfrm>
            <a:off x="893073" y="4473774"/>
            <a:ext cx="7358063" cy="333742"/>
          </a:xfrm>
          <a:prstGeom prst="rect">
            <a:avLst/>
          </a:prstGeom>
        </p:spPr>
        <p:txBody>
          <a:bodyPr anchor="t">
            <a:spAutoFit/>
          </a:bodyPr>
          <a:lstStyle>
            <a:lvl1pPr marL="0" indent="0" algn="ctr">
              <a:spcBef>
                <a:spcPts val="0"/>
              </a:spcBef>
              <a:buSzTx/>
              <a:buNone/>
              <a:defRPr sz="1700" i="1"/>
            </a:lvl1pPr>
          </a:lstStyle>
          <a:p>
            <a:r>
              <a:t>–王大明</a:t>
            </a:r>
          </a:p>
        </p:txBody>
      </p:sp>
      <p:sp>
        <p:nvSpPr>
          <p:cNvPr id="94" name="「在此輸入名言語錄。」"/>
          <p:cNvSpPr txBox="1">
            <a:spLocks noGrp="1"/>
          </p:cNvSpPr>
          <p:nvPr>
            <p:ph type="body" sz="quarter" idx="14"/>
          </p:nvPr>
        </p:nvSpPr>
        <p:spPr>
          <a:xfrm>
            <a:off x="893073" y="2993957"/>
            <a:ext cx="7358063" cy="441463"/>
          </a:xfrm>
          <a:prstGeom prst="rect">
            <a:avLst/>
          </a:prstGeom>
        </p:spPr>
        <p:txBody>
          <a:bodyPr>
            <a:spAutoFit/>
          </a:bodyPr>
          <a:lstStyle>
            <a:lvl1pPr marL="0" indent="0" algn="ctr">
              <a:spcBef>
                <a:spcPts val="0"/>
              </a:spcBef>
              <a:buSzTx/>
              <a:buNone/>
              <a:defRPr sz="2400">
                <a:latin typeface="+mn-lt"/>
                <a:ea typeface="+mn-ea"/>
                <a:cs typeface="+mn-cs"/>
                <a:sym typeface="Helvetica Neue Medium"/>
              </a:defRPr>
            </a:lvl1pPr>
          </a:lstStyle>
          <a:p>
            <a:r>
              <a:t>「在此輸入名言語錄。」</a:t>
            </a:r>
          </a:p>
        </p:txBody>
      </p:sp>
      <p:sp>
        <p:nvSpPr>
          <p:cNvPr id="95"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影像"/>
          <p:cNvSpPr>
            <a:spLocks noGrp="1"/>
          </p:cNvSpPr>
          <p:nvPr>
            <p:ph type="pic" idx="13"/>
          </p:nvPr>
        </p:nvSpPr>
        <p:spPr>
          <a:xfrm>
            <a:off x="0" y="0"/>
            <a:ext cx="9144000" cy="6858000"/>
          </a:xfrm>
          <a:prstGeom prst="rect">
            <a:avLst/>
          </a:prstGeom>
        </p:spPr>
        <p:txBody>
          <a:bodyPr lIns="63955" tIns="31965" rIns="63955" bIns="31965" anchor="t">
            <a:noAutofit/>
          </a:bodyPr>
          <a:lstStyle/>
          <a:p>
            <a:endParaRP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0"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7005"/>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818"/>
            <a:ext cx="7772400" cy="1500187"/>
          </a:xfrm>
        </p:spPr>
        <p:txBody>
          <a:bodyPr anchor="b"/>
          <a:lstStyle>
            <a:lvl1pPr marL="0" indent="0">
              <a:buNone/>
              <a:defRPr sz="2000">
                <a:solidFill>
                  <a:schemeClr val="tx1">
                    <a:tint val="75000"/>
                  </a:schemeClr>
                </a:solidFill>
              </a:defRPr>
            </a:lvl1pPr>
            <a:lvl2pPr marL="454729" indent="0">
              <a:buNone/>
              <a:defRPr sz="1800">
                <a:solidFill>
                  <a:schemeClr val="tx1">
                    <a:tint val="75000"/>
                  </a:schemeClr>
                </a:solidFill>
              </a:defRPr>
            </a:lvl2pPr>
            <a:lvl3pPr marL="909489" indent="0">
              <a:buNone/>
              <a:defRPr sz="1600">
                <a:solidFill>
                  <a:schemeClr val="tx1">
                    <a:tint val="75000"/>
                  </a:schemeClr>
                </a:solidFill>
              </a:defRPr>
            </a:lvl3pPr>
            <a:lvl4pPr marL="1364250" indent="0">
              <a:buNone/>
              <a:defRPr sz="1400">
                <a:solidFill>
                  <a:schemeClr val="tx1">
                    <a:tint val="75000"/>
                  </a:schemeClr>
                </a:solidFill>
              </a:defRPr>
            </a:lvl4pPr>
            <a:lvl5pPr marL="1819001" indent="0">
              <a:buNone/>
              <a:defRPr sz="1400">
                <a:solidFill>
                  <a:schemeClr val="tx1">
                    <a:tint val="75000"/>
                  </a:schemeClr>
                </a:solidFill>
              </a:defRPr>
            </a:lvl5pPr>
            <a:lvl6pPr marL="2273771" indent="0">
              <a:buNone/>
              <a:defRPr sz="1400">
                <a:solidFill>
                  <a:schemeClr val="tx1">
                    <a:tint val="75000"/>
                  </a:schemeClr>
                </a:solidFill>
              </a:defRPr>
            </a:lvl6pPr>
            <a:lvl7pPr marL="2728500" indent="0">
              <a:buNone/>
              <a:defRPr sz="1400">
                <a:solidFill>
                  <a:schemeClr val="tx1">
                    <a:tint val="75000"/>
                  </a:schemeClr>
                </a:solidFill>
              </a:defRPr>
            </a:lvl7pPr>
            <a:lvl8pPr marL="3183249" indent="0">
              <a:buNone/>
              <a:defRPr sz="1400">
                <a:solidFill>
                  <a:schemeClr val="tx1">
                    <a:tint val="75000"/>
                  </a:schemeClr>
                </a:solidFill>
              </a:defRPr>
            </a:lvl8pPr>
            <a:lvl9pPr marL="3637982"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6" y="1535113"/>
            <a:ext cx="4041775"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2"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1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2" y="1435101"/>
            <a:ext cx="3008313" cy="4691063"/>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4729" indent="0">
              <a:buNone/>
              <a:defRPr sz="2800"/>
            </a:lvl2pPr>
            <a:lvl3pPr marL="909489" indent="0">
              <a:buNone/>
              <a:defRPr sz="2400"/>
            </a:lvl3pPr>
            <a:lvl4pPr marL="1364250" indent="0">
              <a:buNone/>
              <a:defRPr sz="2000"/>
            </a:lvl4pPr>
            <a:lvl5pPr marL="1819001" indent="0">
              <a:buNone/>
              <a:defRPr sz="2000"/>
            </a:lvl5pPr>
            <a:lvl6pPr marL="2273771" indent="0">
              <a:buNone/>
              <a:defRPr sz="2000"/>
            </a:lvl6pPr>
            <a:lvl7pPr marL="2728500" indent="0">
              <a:buNone/>
              <a:defRPr sz="2000"/>
            </a:lvl7pPr>
            <a:lvl8pPr marL="3183249" indent="0">
              <a:buNone/>
              <a:defRPr sz="2000"/>
            </a:lvl8pPr>
            <a:lvl9pPr marL="3637982"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0942" tIns="45472" rIns="90942" bIns="45472"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305"/>
            <a:ext cx="8229600" cy="4525963"/>
          </a:xfrm>
          <a:prstGeom prst="rect">
            <a:avLst/>
          </a:prstGeom>
        </p:spPr>
        <p:txBody>
          <a:bodyPr vert="horz" lIns="90942" tIns="45472" rIns="90942" bIns="45472"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455"/>
            <a:ext cx="2133600" cy="365125"/>
          </a:xfrm>
          <a:prstGeom prst="rect">
            <a:avLst/>
          </a:prstGeom>
        </p:spPr>
        <p:txBody>
          <a:bodyPr vert="horz" lIns="90942" tIns="45472" rIns="90942" bIns="45472" rtlCol="0" anchor="ctr"/>
          <a:lstStyle>
            <a:lvl1pPr algn="l">
              <a:defRPr sz="1200">
                <a:solidFill>
                  <a:schemeClr val="tx1">
                    <a:tint val="75000"/>
                  </a:schemeClr>
                </a:solidFill>
              </a:defRPr>
            </a:lvl1p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3"/>
          </p:nvPr>
        </p:nvSpPr>
        <p:spPr>
          <a:xfrm>
            <a:off x="3124201" y="6356455"/>
            <a:ext cx="2895600" cy="365125"/>
          </a:xfrm>
          <a:prstGeom prst="rect">
            <a:avLst/>
          </a:prstGeom>
        </p:spPr>
        <p:txBody>
          <a:bodyPr vert="horz" lIns="90942" tIns="45472" rIns="90942" bIns="45472"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455"/>
            <a:ext cx="2133600" cy="365125"/>
          </a:xfrm>
          <a:prstGeom prst="rect">
            <a:avLst/>
          </a:prstGeom>
        </p:spPr>
        <p:txBody>
          <a:bodyPr vert="horz" lIns="90942" tIns="45472" rIns="90942" bIns="45472"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09489" rtl="0" eaLnBrk="1" latinLnBrk="0" hangingPunct="1">
        <a:spcBef>
          <a:spcPct val="0"/>
        </a:spcBef>
        <a:buNone/>
        <a:defRPr sz="4400" kern="1200">
          <a:solidFill>
            <a:schemeClr val="tx1"/>
          </a:solidFill>
          <a:latin typeface="+mj-lt"/>
          <a:ea typeface="+mj-ea"/>
          <a:cs typeface="+mj-cs"/>
        </a:defRPr>
      </a:lvl1pPr>
    </p:titleStyle>
    <p:bodyStyle>
      <a:lvl1pPr marL="341082" indent="-341082" algn="l" defTabSz="909489"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38960" indent="-284253" algn="l" defTabSz="909489"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36882" indent="-227357" algn="l" defTabSz="90948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1626"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46377"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01139"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55868"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10622"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65350"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669727" y="178594"/>
            <a:ext cx="7804547" cy="1518047"/>
          </a:xfrm>
          <a:prstGeom prst="rect">
            <a:avLst/>
          </a:prstGeom>
          <a:ln w="12700">
            <a:miter lim="400000"/>
          </a:ln>
          <a:extLst>
            <a:ext uri="{C572A759-6A51-4108-AA02-DFA0A04FC94B}">
              <ma14:wrappingTextBoxFlag xmlns="" xmlns:ma14="http://schemas.microsoft.com/office/mac/drawingml/2011/main" val="1"/>
            </a:ext>
          </a:extLst>
        </p:spPr>
        <p:txBody>
          <a:bodyPr lIns="35513" tIns="35513" rIns="35513" bIns="35513" anchor="ctr">
            <a:normAutofit/>
          </a:bodyPr>
          <a:lstStyle/>
          <a:p>
            <a:r>
              <a:t>大標題文字</a:t>
            </a:r>
          </a:p>
        </p:txBody>
      </p:sp>
      <p:sp>
        <p:nvSpPr>
          <p:cNvPr id="3" name="內文層級一…"/>
          <p:cNvSpPr txBox="1">
            <a:spLocks noGrp="1"/>
          </p:cNvSpPr>
          <p:nvPr>
            <p:ph type="body" idx="1"/>
          </p:nvPr>
        </p:nvSpPr>
        <p:spPr>
          <a:xfrm>
            <a:off x="669727" y="1821656"/>
            <a:ext cx="7804547" cy="4420195"/>
          </a:xfrm>
          <a:prstGeom prst="rect">
            <a:avLst/>
          </a:prstGeom>
          <a:ln w="12700">
            <a:miter lim="400000"/>
          </a:ln>
          <a:extLst>
            <a:ext uri="{C572A759-6A51-4108-AA02-DFA0A04FC94B}">
              <ma14:wrappingTextBoxFlag xmlns="" xmlns:ma14="http://schemas.microsoft.com/office/mac/drawingml/2011/main" val="1"/>
            </a:ext>
          </a:extLst>
        </p:spPr>
        <p:txBody>
          <a:bodyPr lIns="35513" tIns="35513" rIns="35513" bIns="35513" anchor="ctr">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4456082" y="6536635"/>
            <a:ext cx="227074" cy="245255"/>
          </a:xfrm>
          <a:prstGeom prst="rect">
            <a:avLst/>
          </a:prstGeom>
          <a:ln w="12700">
            <a:miter lim="400000"/>
          </a:ln>
        </p:spPr>
        <p:txBody>
          <a:bodyPr wrap="none" lIns="35513" tIns="35513" rIns="35513" bIns="35513">
            <a:spAutoFit/>
          </a:bodyPr>
          <a:lstStyle>
            <a:lvl1pPr>
              <a:defRPr sz="1100" b="0">
                <a:latin typeface="Helvetica Neue Light"/>
                <a:ea typeface="Helvetica Neue Light"/>
                <a:cs typeface="Helvetica Neue Light"/>
                <a:sym typeface="Helvetica Neue Light"/>
              </a:defRPr>
            </a:lvl1pPr>
          </a:lstStyle>
          <a:p>
            <a:pPr algn="ctr" defTabSz="408567" hangingPunct="0"/>
            <a:fld id="{86CB4B4D-7CA3-9044-876B-883B54F8677D}" type="slidenum">
              <a:rPr lang="uk-UA" kern="0" smtClean="0">
                <a:solidFill>
                  <a:srgbClr val="000000"/>
                </a:solidFill>
              </a:rPr>
              <a:pPr algn="ctr" defTabSz="408567" hangingPunct="0"/>
              <a:t>‹#›</a:t>
            </a:fld>
            <a:endParaRPr lang="uk-UA" kern="0">
              <a:solidFill>
                <a:srgbClr val="000000"/>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spd="med"/>
  <p:txStyles>
    <p:titleStyle>
      <a:lvl1pPr marL="0" marR="0" indent="0"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1pPr>
      <a:lvl2pPr marL="0" marR="0" indent="15988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2pPr>
      <a:lvl3pPr marL="0" marR="0" indent="319733"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3pPr>
      <a:lvl4pPr marL="0" marR="0" indent="47963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4pPr>
      <a:lvl5pPr marL="0" marR="0" indent="6394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5pPr>
      <a:lvl6pPr marL="0" marR="0" indent="79937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6pPr>
      <a:lvl7pPr marL="0" marR="0" indent="95925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7pPr>
      <a:lvl8pPr marL="0" marR="0" indent="111914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8pPr>
      <a:lvl9pPr marL="0" marR="0" indent="12789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9pPr>
    </p:titleStyle>
    <p:bodyStyle>
      <a:lvl1pPr marL="310864"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1pPr>
      <a:lvl2pPr marL="62172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2pPr>
      <a:lvl3pPr marL="932595"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3pPr>
      <a:lvl4pPr marL="124345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4pPr>
      <a:lvl5pPr marL="155433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5pPr>
      <a:lvl6pPr marL="186521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6pPr>
      <a:lvl7pPr marL="2176087"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7pPr>
      <a:lvl8pPr marL="248692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8pPr>
      <a:lvl9pPr marL="2797811"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1pPr>
      <a:lvl2pPr marL="0" marR="0" indent="15988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2pPr>
      <a:lvl3pPr marL="0" marR="0" indent="319733"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3pPr>
      <a:lvl4pPr marL="0" marR="0" indent="47963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4pPr>
      <a:lvl5pPr marL="0" marR="0" indent="6394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5pPr>
      <a:lvl6pPr marL="0" marR="0" indent="79937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6pPr>
      <a:lvl7pPr marL="0" marR="0" indent="95925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7pPr>
      <a:lvl8pPr marL="0" marR="0" indent="111914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8pPr>
      <a:lvl9pPr marL="0" marR="0" indent="12789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3"/>
          <a:stretch>
            <a:fillRect/>
          </a:stretch>
        </p:blipFill>
        <p:spPr>
          <a:xfrm>
            <a:off x="0" y="0"/>
            <a:ext cx="9143999" cy="6858000"/>
          </a:xfrm>
          <a:prstGeom prst="rect">
            <a:avLst/>
          </a:prstGeom>
        </p:spPr>
      </p:pic>
      <p:sp>
        <p:nvSpPr>
          <p:cNvPr id="3" name="矩形 2"/>
          <p:cNvSpPr/>
          <p:nvPr/>
        </p:nvSpPr>
        <p:spPr>
          <a:xfrm>
            <a:off x="0" y="548680"/>
            <a:ext cx="9138796" cy="1728192"/>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r>
              <a:rPr lang="zh-TW" altLang="en-US" sz="3200" b="1" dirty="0" smtClean="0">
                <a:latin typeface="微軟正黑體" panose="020B0604030504040204" pitchFamily="34" charset="-120"/>
                <a:ea typeface="微軟正黑體" panose="020B0604030504040204" pitchFamily="34" charset="-120"/>
              </a:rPr>
              <a:t>江西省</a:t>
            </a:r>
            <a:r>
              <a:rPr lang="en-US" altLang="zh-TW" sz="3200" b="1" dirty="0" smtClean="0">
                <a:latin typeface="微軟正黑體" panose="020B0604030504040204" pitchFamily="34" charset="-120"/>
                <a:ea typeface="微軟正黑體" panose="020B0604030504040204" pitchFamily="34" charset="-120"/>
              </a:rPr>
              <a:t>-RTC</a:t>
            </a:r>
            <a:r>
              <a:rPr lang="zh-TW" altLang="en-US" sz="3200" b="1" dirty="0" smtClean="0">
                <a:latin typeface="微軟正黑體" panose="020B0604030504040204" pitchFamily="34" charset="-120"/>
                <a:ea typeface="微軟正黑體" panose="020B0604030504040204" pitchFamily="34" charset="-120"/>
              </a:rPr>
              <a:t>重点案例</a:t>
            </a:r>
            <a:r>
              <a:rPr lang="zh-CN" altLang="zh-TW" sz="3200" b="1" dirty="0" smtClean="0">
                <a:latin typeface="微軟正黑體" panose="020B0604030504040204" pitchFamily="34" charset="-120"/>
                <a:ea typeface="微軟正黑體" panose="020B0604030504040204" pitchFamily="34" charset="-120"/>
              </a:rPr>
              <a:t>参考资料</a:t>
            </a:r>
            <a:endParaRPr lang="en-US" altLang="zh-CN" sz="3200" b="1" dirty="0">
              <a:latin typeface="微軟正黑體" panose="020B0604030504040204" pitchFamily="34" charset="-120"/>
              <a:ea typeface="微軟正黑體" panose="020B0604030504040204" pitchFamily="34" charset="-120"/>
            </a:endParaRPr>
          </a:p>
          <a:p>
            <a:pPr algn="r"/>
            <a:endParaRPr lang="en-US" altLang="zh-TW" sz="2400" dirty="0">
              <a:latin typeface="微軟正黑體" panose="020B0604030504040204" pitchFamily="34" charset="-120"/>
              <a:ea typeface="微軟正黑體" panose="020B0604030504040204" pitchFamily="34" charset="-120"/>
            </a:endParaRPr>
          </a:p>
          <a:p>
            <a:pPr algn="r"/>
            <a:r>
              <a:rPr lang="zh-TW" altLang="en-US" sz="2400" b="1" dirty="0">
                <a:latin typeface="微軟正黑體" panose="020B0604030504040204" pitchFamily="34" charset="-120"/>
                <a:ea typeface="微軟正黑體" panose="020B0604030504040204" pitchFamily="34" charset="-120"/>
              </a:rPr>
              <a:t>播打日期 </a:t>
            </a:r>
            <a:r>
              <a:rPr lang="en-US" altLang="zh-TW" sz="2400" b="1" dirty="0" smtClean="0">
                <a:latin typeface="微軟正黑體" panose="020B0604030504040204" pitchFamily="34" charset="-120"/>
                <a:ea typeface="微軟正黑體" panose="020B0604030504040204" pitchFamily="34" charset="-120"/>
              </a:rPr>
              <a:t>:2018/2/5(</a:t>
            </a:r>
            <a:r>
              <a:rPr lang="zh-TW" altLang="en-US" sz="2400" b="1" dirty="0" smtClean="0">
                <a:latin typeface="微軟正黑體" panose="020B0604030504040204" pitchFamily="34" charset="-120"/>
                <a:ea typeface="微軟正黑體" panose="020B0604030504040204" pitchFamily="34" charset="-120"/>
              </a:rPr>
              <a:t>连续打两周</a:t>
            </a:r>
            <a:r>
              <a:rPr lang="en-US" altLang="zh-TW" sz="2400" b="1"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16359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40" y="100356"/>
            <a:ext cx="6237209" cy="768930"/>
          </a:xfrm>
          <a:prstGeom prst="rect">
            <a:avLst/>
          </a:prstGeom>
          <a:ln w="12700">
            <a:miter lim="400000"/>
          </a:ln>
          <a:extLst>
            <a:ext uri="{C572A759-6A51-4108-AA02-DFA0A04FC94B}">
              <ma14:wrappingTextBoxFlag xmlns="" xmlns:ma14="http://schemas.microsoft.com/office/mac/drawingml/2011/main" val="1"/>
            </a:ext>
          </a:extLst>
        </p:spPr>
        <p:txBody>
          <a:bodyPr wrap="none" lIns="45467" tIns="45467" rIns="45467" bIns="45467">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55" name="矩形 3"/>
          <p:cNvGrpSpPr/>
          <p:nvPr/>
        </p:nvGrpSpPr>
        <p:grpSpPr>
          <a:xfrm>
            <a:off x="13399" y="-29995"/>
            <a:ext cx="9130603" cy="808422"/>
            <a:chOff x="-1" y="-47690"/>
            <a:chExt cx="12985745" cy="128537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11"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54" name="9-3. 株洲市官員惡報實例"/>
            <p:cNvSpPr txBox="1"/>
            <p:nvPr/>
          </p:nvSpPr>
          <p:spPr>
            <a:xfrm>
              <a:off x="-1" y="-47690"/>
              <a:ext cx="12985745" cy="128537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200" b="1" kern="0" dirty="0" smtClean="0"/>
                <a:t>7-3</a:t>
              </a:r>
              <a:r>
                <a:rPr sz="3600" b="1" kern="0" dirty="0" smtClean="0"/>
                <a:t>.</a:t>
              </a:r>
              <a:r>
                <a:rPr lang="zh-TW" altLang="en-US" sz="3600" b="1" dirty="0" smtClean="0">
                  <a:sym typeface="PingFang TC Semibold"/>
                </a:rPr>
                <a:t>南昌市</a:t>
              </a:r>
              <a:endParaRPr sz="3600" b="1" kern="0" dirty="0"/>
            </a:p>
          </p:txBody>
        </p:sp>
      </p:grpSp>
      <p:sp>
        <p:nvSpPr>
          <p:cNvPr id="160" name="矩形 4"/>
          <p:cNvSpPr/>
          <p:nvPr/>
        </p:nvSpPr>
        <p:spPr>
          <a:xfrm>
            <a:off x="94737" y="768983"/>
            <a:ext cx="9000060" cy="2834537"/>
          </a:xfrm>
          <a:prstGeom prst="rect">
            <a:avLst/>
          </a:prstGeom>
          <a:ln>
            <a:solidFill>
              <a:srgbClr val="984807"/>
            </a:solidFill>
          </a:ln>
          <a:extLst>
            <a:ext uri="{C572A759-6A51-4108-AA02-DFA0A04FC94B}">
              <ma14:wrappingTextBoxFlag xmlns="" xmlns:ma14="http://schemas.microsoft.com/office/mac/drawingml/2011/main" val="1"/>
            </a:ext>
          </a:extLst>
        </p:spPr>
        <p:txBody>
          <a:bodyPr lIns="31962" tIns="31962" rIns="31962" bIns="31962">
            <a:spAutoFit/>
          </a:bodyPr>
          <a:lstStyle/>
          <a:p>
            <a:pPr defTabSz="639423" hangingPunct="0">
              <a:defRPr sz="2000" b="0">
                <a:solidFill>
                  <a:srgbClr val="C00000"/>
                </a:solidFill>
                <a:latin typeface="PingFang TC Semibold"/>
                <a:ea typeface="PingFang TC Semibold"/>
                <a:cs typeface="PingFang TC Semibold"/>
                <a:sym typeface="PingFang TC Semibold"/>
              </a:defRPr>
            </a:pPr>
            <a:r>
              <a:rPr lang="zh-TW" altLang="en-US" sz="2000" b="1" dirty="0" smtClean="0">
                <a:latin typeface="Microsoft JhengHei" charset="-120"/>
                <a:ea typeface="Microsoft JhengHei" charset="-120"/>
                <a:cs typeface="Microsoft JhengHei" charset="-120"/>
                <a:sym typeface="PingFang TC Semibold"/>
              </a:rPr>
              <a:t>江西南昌市进贤县三里乡恶人</a:t>
            </a:r>
            <a:r>
              <a:rPr lang="zh-TW" altLang="en-US" sz="2000" b="1" dirty="0" smtClean="0">
                <a:solidFill>
                  <a:srgbClr val="00B050"/>
                </a:solidFill>
                <a:latin typeface="Microsoft JhengHei" charset="-120"/>
                <a:ea typeface="Microsoft JhengHei" charset="-120"/>
                <a:cs typeface="Microsoft JhengHei" charset="-120"/>
                <a:sym typeface="PingFang TC Semibold"/>
              </a:rPr>
              <a:t>熊新福</a:t>
            </a:r>
            <a:r>
              <a:rPr lang="zh-TW" altLang="en-US" sz="2000" b="1" dirty="0" smtClean="0">
                <a:latin typeface="Microsoft JhengHei" charset="-120"/>
                <a:ea typeface="Microsoft JhengHei" charset="-120"/>
                <a:cs typeface="Microsoft JhengHei" charset="-120"/>
                <a:sym typeface="PingFang TC Semibold"/>
              </a:rPr>
              <a:t>遭恶报</a:t>
            </a:r>
            <a:endParaRPr lang="en-US" altLang="zh-TW" sz="2000" b="1" dirty="0" smtClean="0">
              <a:latin typeface="Microsoft JhengHei" charset="-120"/>
              <a:ea typeface="Microsoft JhengHei" charset="-120"/>
              <a:cs typeface="Microsoft JhengHei" charset="-120"/>
              <a:sym typeface="PingFang TC Semibold"/>
            </a:endParaRPr>
          </a:p>
          <a:p>
            <a:pPr defTabSz="639423" hangingPunct="0">
              <a:defRPr sz="2000" b="0">
                <a:solidFill>
                  <a:srgbClr val="C00000"/>
                </a:solidFill>
                <a:latin typeface="PingFang TC Semibold"/>
                <a:ea typeface="PingFang TC Semibold"/>
                <a:cs typeface="PingFang TC Semibold"/>
                <a:sym typeface="PingFang TC Semibold"/>
              </a:defRPr>
            </a:pPr>
            <a:endParaRPr lang="en-US" altLang="zh-TW" sz="2000" dirty="0" smtClean="0">
              <a:solidFill>
                <a:schemeClr val="bg2"/>
              </a:solidFill>
              <a:latin typeface="Microsoft JhengHei" charset="-120"/>
              <a:ea typeface="Microsoft JhengHei" charset="-120"/>
              <a:cs typeface="Microsoft JhengHei" charset="-120"/>
              <a:sym typeface="PingFang TC Semibold"/>
            </a:endParaRPr>
          </a:p>
          <a:p>
            <a:pPr fontAlgn="base"/>
            <a:r>
              <a:rPr lang="en-US" altLang="zh-TW" sz="2000" dirty="0" smtClean="0">
                <a:solidFill>
                  <a:srgbClr val="202020"/>
                </a:solidFill>
                <a:latin typeface="Microsoft JhengHei" charset="-120"/>
                <a:ea typeface="Microsoft JhengHei" charset="-120"/>
                <a:cs typeface="Microsoft JhengHei" charset="-120"/>
              </a:rPr>
              <a:t>2009</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3</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24</a:t>
            </a:r>
            <a:r>
              <a:rPr lang="zh-TW" altLang="en-US" sz="2000" dirty="0" smtClean="0">
                <a:solidFill>
                  <a:srgbClr val="202020"/>
                </a:solidFill>
                <a:latin typeface="Microsoft JhengHei" charset="-120"/>
                <a:ea typeface="Microsoft JhengHei" charset="-120"/>
                <a:cs typeface="Microsoft JhengHei" charset="-120"/>
              </a:rPr>
              <a:t>日，法轮功学员</a:t>
            </a:r>
            <a:r>
              <a:rPr lang="zh-TW" altLang="en-US" sz="2000" dirty="0" smtClean="0">
                <a:solidFill>
                  <a:srgbClr val="0070C0"/>
                </a:solidFill>
                <a:latin typeface="Microsoft JhengHei" charset="-120"/>
                <a:ea typeface="Microsoft JhengHei" charset="-120"/>
                <a:cs typeface="Microsoft JhengHei" charset="-120"/>
              </a:rPr>
              <a:t>万桃英</a:t>
            </a:r>
            <a:r>
              <a:rPr lang="zh-TW" altLang="en-US" sz="2000" dirty="0" smtClean="0">
                <a:solidFill>
                  <a:srgbClr val="202020"/>
                </a:solidFill>
                <a:latin typeface="Microsoft JhengHei" charset="-120"/>
                <a:ea typeface="Microsoft JhengHei" charset="-120"/>
                <a:cs typeface="Microsoft JhengHei" charset="-120"/>
              </a:rPr>
              <a:t>在进贤三里乡给世人讲大法真相，</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latin typeface="Microsoft JhengHei" charset="-120"/>
                <a:ea typeface="Microsoft JhengHei" charset="-120"/>
                <a:cs typeface="Microsoft JhengHei" charset="-120"/>
              </a:rPr>
              <a:t>江西南昌市进贤县三里乡恶人</a:t>
            </a:r>
            <a:r>
              <a:rPr lang="zh-TW" altLang="en-US" sz="2000" dirty="0" smtClean="0">
                <a:solidFill>
                  <a:srgbClr val="00B050"/>
                </a:solidFill>
                <a:latin typeface="Microsoft JhengHei" charset="-120"/>
                <a:ea typeface="Microsoft JhengHei" charset="-120"/>
                <a:cs typeface="Microsoft JhengHei" charset="-120"/>
              </a:rPr>
              <a:t>熊新福</a:t>
            </a:r>
            <a:r>
              <a:rPr lang="zh-TW" altLang="en-US" sz="2000" dirty="0" smtClean="0">
                <a:solidFill>
                  <a:srgbClr val="202020"/>
                </a:solidFill>
                <a:latin typeface="Microsoft JhengHei" charset="-120"/>
                <a:ea typeface="Microsoft JhengHei" charset="-120"/>
                <a:cs typeface="Microsoft JhengHei" charset="-120"/>
              </a:rPr>
              <a:t>先将</a:t>
            </a:r>
            <a:r>
              <a:rPr lang="zh-TW" altLang="en-US" sz="2000" dirty="0" smtClean="0">
                <a:solidFill>
                  <a:srgbClr val="0070C0"/>
                </a:solidFill>
                <a:latin typeface="Microsoft JhengHei" charset="-120"/>
                <a:ea typeface="Microsoft JhengHei" charset="-120"/>
                <a:cs typeface="Microsoft JhengHei" charset="-120"/>
              </a:rPr>
              <a:t>万桃英</a:t>
            </a:r>
            <a:r>
              <a:rPr lang="zh-TW" altLang="en-US" sz="2000" dirty="0" smtClean="0">
                <a:solidFill>
                  <a:srgbClr val="202020"/>
                </a:solidFill>
                <a:latin typeface="Microsoft JhengHei" charset="-120"/>
                <a:ea typeface="Microsoft JhengHei" charset="-120"/>
                <a:cs typeface="Microsoft JhengHei" charset="-120"/>
              </a:rPr>
              <a:t>举报给三里乡派出所，</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后又给国保队、「六一零」做伪证，致使法轮功学员</a:t>
            </a:r>
            <a:r>
              <a:rPr lang="zh-TW" altLang="en-US" sz="2000" dirty="0" smtClean="0">
                <a:solidFill>
                  <a:srgbClr val="0070C0"/>
                </a:solidFill>
                <a:latin typeface="Microsoft JhengHei" charset="-120"/>
                <a:ea typeface="Microsoft JhengHei" charset="-120"/>
                <a:cs typeface="Microsoft JhengHei" charset="-120"/>
              </a:rPr>
              <a:t>万桃英</a:t>
            </a:r>
            <a:r>
              <a:rPr lang="zh-TW" altLang="en-US" sz="2000" dirty="0" smtClean="0">
                <a:latin typeface="Microsoft JhengHei" charset="-120"/>
                <a:ea typeface="Microsoft JhengHei" charset="-120"/>
                <a:cs typeface="Microsoft JhengHei" charset="-120"/>
              </a:rPr>
              <a:t>被非法劳教一年半。</a:t>
            </a: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2009</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9</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27</a:t>
            </a:r>
            <a:r>
              <a:rPr lang="zh-TW" altLang="en-US" sz="2000" dirty="0" smtClean="0">
                <a:solidFill>
                  <a:srgbClr val="202020"/>
                </a:solidFill>
                <a:latin typeface="Microsoft JhengHei" charset="-120"/>
                <a:ea typeface="Microsoft JhengHei" charset="-120"/>
                <a:cs typeface="Microsoft JhengHei" charset="-120"/>
              </a:rPr>
              <a:t>日</a:t>
            </a:r>
            <a:r>
              <a:rPr lang="zh-TW" altLang="en-US" sz="2000" dirty="0">
                <a:solidFill>
                  <a:srgbClr val="202020"/>
                </a:solidFill>
                <a:latin typeface="Microsoft JhengHei" charset="-120"/>
                <a:ea typeface="Microsoft JhengHei" charset="-120"/>
                <a:cs typeface="Microsoft JhengHei" charset="-120"/>
              </a:rPr>
              <a:t>，熊新福</a:t>
            </a:r>
            <a:r>
              <a:rPr lang="zh-TW" altLang="en-US" sz="2000" dirty="0">
                <a:solidFill>
                  <a:srgbClr val="FF0000"/>
                </a:solidFill>
                <a:latin typeface="Microsoft JhengHei" charset="-120"/>
                <a:ea typeface="Microsoft JhengHei" charset="-120"/>
                <a:cs typeface="Microsoft JhengHei" charset="-120"/>
              </a:rPr>
              <a:t>突然</a:t>
            </a:r>
            <a:r>
              <a:rPr lang="zh-TW" altLang="en-US" sz="2000" dirty="0" smtClean="0">
                <a:solidFill>
                  <a:srgbClr val="FF0000"/>
                </a:solidFill>
                <a:latin typeface="Microsoft JhengHei" charset="-120"/>
                <a:ea typeface="Microsoft JhengHei" charset="-120"/>
                <a:cs typeface="Microsoft JhengHei" charset="-120"/>
              </a:rPr>
              <a:t>死亡</a:t>
            </a:r>
            <a:r>
              <a:rPr lang="zh-TW" altLang="en-US" sz="2000" dirty="0" smtClean="0">
                <a:solidFill>
                  <a:srgbClr val="202020"/>
                </a:solidFill>
                <a:latin typeface="Microsoft JhengHei" charset="-120"/>
                <a:ea typeface="Microsoft JhengHei" charset="-120"/>
                <a:cs typeface="Microsoft JhengHei" charset="-120"/>
              </a:rPr>
              <a:t>，死状极其难看，七窍流血而死。</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从其追随恶党迫害善良法轮功学员到死期，</a:t>
            </a:r>
            <a:r>
              <a:rPr lang="zh-TW" altLang="en-US" sz="2000" dirty="0" smtClean="0">
                <a:solidFill>
                  <a:srgbClr val="FF0000"/>
                </a:solidFill>
                <a:latin typeface="Microsoft JhengHei" charset="-120"/>
                <a:ea typeface="Microsoft JhengHei" charset="-120"/>
                <a:cs typeface="Microsoft JhengHei" charset="-120"/>
              </a:rPr>
              <a:t>只有短短</a:t>
            </a:r>
            <a:r>
              <a:rPr lang="en-US" altLang="zh-TW" sz="2000" dirty="0" smtClean="0">
                <a:solidFill>
                  <a:srgbClr val="FF0000"/>
                </a:solidFill>
                <a:latin typeface="Microsoft JhengHei" charset="-120"/>
                <a:ea typeface="Microsoft JhengHei" charset="-120"/>
                <a:cs typeface="Microsoft JhengHei" charset="-120"/>
              </a:rPr>
              <a:t>6</a:t>
            </a:r>
            <a:r>
              <a:rPr lang="zh-TW" altLang="en-US" sz="2000" dirty="0" smtClean="0">
                <a:solidFill>
                  <a:srgbClr val="FF0000"/>
                </a:solidFill>
                <a:latin typeface="Microsoft JhengHei" charset="-120"/>
                <a:ea typeface="Microsoft JhengHei" charset="-120"/>
                <a:cs typeface="Microsoft JhengHei" charset="-120"/>
              </a:rPr>
              <a:t>个月</a:t>
            </a:r>
            <a:r>
              <a:rPr lang="en-US" altLang="zh-TW" sz="2000" dirty="0" smtClean="0">
                <a:solidFill>
                  <a:srgbClr val="FF0000"/>
                </a:solidFill>
                <a:latin typeface="Microsoft JhengHei" charset="-120"/>
                <a:ea typeface="Microsoft JhengHei" charset="-120"/>
                <a:cs typeface="Microsoft JhengHei" charset="-120"/>
              </a:rPr>
              <a:t>3</a:t>
            </a:r>
            <a:r>
              <a:rPr lang="zh-TW" altLang="en-US" sz="2000" dirty="0" smtClean="0">
                <a:solidFill>
                  <a:srgbClr val="FF0000"/>
                </a:solidFill>
                <a:latin typeface="Microsoft JhengHei" charset="-120"/>
                <a:ea typeface="Microsoft JhengHei" charset="-120"/>
                <a:cs typeface="Microsoft JhengHei" charset="-120"/>
              </a:rPr>
              <a:t>天</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a:t>
            </a:r>
            <a:r>
              <a:rPr lang="zh-TW" altLang="en-US" sz="2000" dirty="0" smtClean="0">
                <a:solidFill>
                  <a:srgbClr val="202020"/>
                </a:solidFill>
                <a:latin typeface="Microsoft JhengHei" charset="-120"/>
                <a:ea typeface="Microsoft JhengHei" charset="-120"/>
                <a:cs typeface="Microsoft JhengHei" charset="-120"/>
              </a:rPr>
              <a:t>明慧网</a:t>
            </a:r>
            <a:r>
              <a:rPr lang="en-US" altLang="zh-TW" sz="2000" dirty="0" smtClean="0">
                <a:solidFill>
                  <a:srgbClr val="202020"/>
                </a:solidFill>
                <a:latin typeface="Microsoft JhengHei" charset="-120"/>
                <a:ea typeface="Microsoft JhengHei" charset="-120"/>
                <a:cs typeface="Microsoft JhengHei" charset="-120"/>
              </a:rPr>
              <a:t>2011</a:t>
            </a:r>
            <a:r>
              <a:rPr lang="zh-TW" altLang="en-US" sz="2000" dirty="0">
                <a:solidFill>
                  <a:srgbClr val="202020"/>
                </a:solidFill>
                <a:latin typeface="Microsoft JhengHei" charset="-120"/>
                <a:ea typeface="Microsoft JhengHei" charset="-120"/>
                <a:cs typeface="Microsoft JhengHei" charset="-120"/>
              </a:rPr>
              <a:t>年</a:t>
            </a:r>
            <a:r>
              <a:rPr lang="en-US" altLang="zh-TW" sz="2000" dirty="0">
                <a:solidFill>
                  <a:srgbClr val="202020"/>
                </a:solidFill>
                <a:latin typeface="Microsoft JhengHei" charset="-120"/>
                <a:ea typeface="Microsoft JhengHei" charset="-120"/>
                <a:cs typeface="Microsoft JhengHei" charset="-120"/>
              </a:rPr>
              <a:t>6</a:t>
            </a:r>
            <a:r>
              <a:rPr lang="zh-TW" altLang="en-US" sz="2000" dirty="0">
                <a:solidFill>
                  <a:srgbClr val="202020"/>
                </a:solidFill>
                <a:latin typeface="Microsoft JhengHei" charset="-120"/>
                <a:ea typeface="Microsoft JhengHei" charset="-120"/>
                <a:cs typeface="Microsoft JhengHei" charset="-120"/>
              </a:rPr>
              <a:t>月</a:t>
            </a:r>
            <a:r>
              <a:rPr lang="en-US" altLang="zh-TW" sz="2000" dirty="0">
                <a:solidFill>
                  <a:srgbClr val="202020"/>
                </a:solidFill>
                <a:latin typeface="Microsoft JhengHei" charset="-120"/>
                <a:ea typeface="Microsoft JhengHei" charset="-120"/>
                <a:cs typeface="Microsoft JhengHei" charset="-120"/>
              </a:rPr>
              <a:t>29</a:t>
            </a:r>
            <a:r>
              <a:rPr lang="zh-TW" altLang="en-US" sz="2000" dirty="0">
                <a:solidFill>
                  <a:srgbClr val="202020"/>
                </a:solidFill>
                <a:latin typeface="Microsoft JhengHei" charset="-120"/>
                <a:ea typeface="Microsoft JhengHei" charset="-120"/>
                <a:cs typeface="Microsoft JhengHei" charset="-120"/>
              </a:rPr>
              <a:t>日</a:t>
            </a:r>
            <a:r>
              <a:rPr lang="en-US" altLang="zh-TW" sz="2000" dirty="0" smtClean="0">
                <a:solidFill>
                  <a:srgbClr val="202020"/>
                </a:solidFill>
                <a:latin typeface="Microsoft JhengHei" charset="-120"/>
                <a:ea typeface="Microsoft JhengHei" charset="-120"/>
                <a:cs typeface="Microsoft JhengHei" charset="-120"/>
              </a:rPr>
              <a:t>】</a:t>
            </a:r>
            <a:endParaRPr lang="en-US" altLang="zh-TW" sz="2000" dirty="0">
              <a:solidFill>
                <a:srgbClr val="202020"/>
              </a:solidFill>
              <a:latin typeface="Microsoft JhengHei" charset="-120"/>
              <a:ea typeface="Microsoft JhengHei" charset="-120"/>
              <a:cs typeface="Microsoft JhengHei" charset="-120"/>
            </a:endParaRPr>
          </a:p>
        </p:txBody>
      </p:sp>
      <p:sp>
        <p:nvSpPr>
          <p:cNvPr id="13" name="矩形"/>
          <p:cNvSpPr/>
          <p:nvPr/>
        </p:nvSpPr>
        <p:spPr>
          <a:xfrm>
            <a:off x="7452320" y="34195"/>
            <a:ext cx="1559914" cy="680042"/>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TW" altLang="en-US" sz="3600" dirty="0" smtClean="0"/>
              <a:t>惡報</a:t>
            </a:r>
            <a:endParaRPr lang="en-US" altLang="zh-TW" sz="3600" dirty="0"/>
          </a:p>
        </p:txBody>
      </p:sp>
      <p:sp>
        <p:nvSpPr>
          <p:cNvPr id="11" name="矩形 4"/>
          <p:cNvSpPr/>
          <p:nvPr/>
        </p:nvSpPr>
        <p:spPr>
          <a:xfrm>
            <a:off x="78670" y="3715686"/>
            <a:ext cx="9000060" cy="3111536"/>
          </a:xfrm>
          <a:prstGeom prst="rect">
            <a:avLst/>
          </a:prstGeom>
          <a:ln>
            <a:solidFill>
              <a:srgbClr val="984807"/>
            </a:solidFill>
          </a:ln>
          <a:extLst>
            <a:ext uri="{C572A759-6A51-4108-AA02-DFA0A04FC94B}">
              <ma14:wrappingTextBoxFlag xmlns="" xmlns:ma14="http://schemas.microsoft.com/office/mac/drawingml/2011/main" val="1"/>
            </a:ext>
          </a:extLst>
        </p:spPr>
        <p:txBody>
          <a:bodyPr lIns="31962" tIns="31962" rIns="31962" bIns="31962">
            <a:spAutoFit/>
          </a:bodyPr>
          <a:lstStyle/>
          <a:p>
            <a:pPr defTabSz="639423" hangingPunct="0">
              <a:defRPr sz="2000" b="0">
                <a:solidFill>
                  <a:srgbClr val="C00000"/>
                </a:solidFill>
                <a:latin typeface="PingFang TC Semibold"/>
                <a:ea typeface="PingFang TC Semibold"/>
                <a:cs typeface="PingFang TC Semibold"/>
                <a:sym typeface="PingFang TC Semibold"/>
              </a:defRPr>
            </a:pPr>
            <a:r>
              <a:rPr lang="zh-TW" altLang="en-US" sz="2000" b="1" dirty="0" smtClean="0">
                <a:latin typeface="Microsoft JhengHei" charset="-120"/>
                <a:ea typeface="Microsoft JhengHei" charset="-120"/>
                <a:cs typeface="Microsoft JhengHei" charset="-120"/>
                <a:sym typeface="PingFang TC Semibold"/>
              </a:rPr>
              <a:t>南昌市京山派出所副所长</a:t>
            </a:r>
            <a:r>
              <a:rPr lang="zh-TW" altLang="en-US" sz="2000" b="1" dirty="0" smtClean="0">
                <a:solidFill>
                  <a:srgbClr val="00B050"/>
                </a:solidFill>
                <a:latin typeface="Microsoft JhengHei" charset="-120"/>
                <a:ea typeface="Microsoft JhengHei" charset="-120"/>
                <a:cs typeface="Microsoft JhengHei" charset="-120"/>
                <a:sym typeface="PingFang TC Semibold"/>
              </a:rPr>
              <a:t>汤正雄</a:t>
            </a:r>
            <a:r>
              <a:rPr lang="zh-TW" altLang="en-US" sz="2000" b="1" dirty="0" smtClean="0">
                <a:latin typeface="Microsoft JhengHei" charset="-120"/>
                <a:ea typeface="Microsoft JhengHei" charset="-120"/>
                <a:cs typeface="Microsoft JhengHei" charset="-120"/>
                <a:sym typeface="PingFang TC Semibold"/>
              </a:rPr>
              <a:t>葬身湖底</a:t>
            </a:r>
            <a:endParaRPr lang="en-US" altLang="zh-TW" sz="2000" b="1" dirty="0" smtClean="0">
              <a:latin typeface="Microsoft JhengHei" charset="-120"/>
              <a:ea typeface="Microsoft JhengHei" charset="-120"/>
              <a:cs typeface="Microsoft JhengHei" charset="-120"/>
              <a:sym typeface="PingFang TC Semibold"/>
            </a:endParaRPr>
          </a:p>
          <a:p>
            <a:pPr defTabSz="639423" hangingPunct="0">
              <a:defRPr sz="2000" b="0">
                <a:solidFill>
                  <a:srgbClr val="C00000"/>
                </a:solidFill>
                <a:latin typeface="PingFang TC Semibold"/>
                <a:ea typeface="PingFang TC Semibold"/>
                <a:cs typeface="PingFang TC Semibold"/>
                <a:sym typeface="PingFang TC Semibold"/>
              </a:defRPr>
            </a:pPr>
            <a:endParaRPr lang="en-US" altLang="zh-TW" sz="2000" b="1" dirty="0" smtClean="0">
              <a:solidFill>
                <a:srgbClr val="C00000"/>
              </a:solidFill>
              <a:latin typeface="Microsoft JhengHei" charset="-120"/>
              <a:ea typeface="Microsoft JhengHei" charset="-120"/>
              <a:cs typeface="Microsoft JhengHei" charset="-120"/>
              <a:sym typeface="PingFang TC Semibold"/>
            </a:endParaRPr>
          </a:p>
          <a:p>
            <a:pPr fontAlgn="base"/>
            <a:r>
              <a:rPr lang="zh-TW" altLang="en-US" sz="2000" dirty="0" smtClean="0">
                <a:solidFill>
                  <a:srgbClr val="202020"/>
                </a:solidFill>
                <a:latin typeface="Microsoft JhengHei" charset="-120"/>
                <a:ea typeface="Microsoft JhengHei" charset="-120"/>
                <a:cs typeface="Microsoft JhengHei" charset="-120"/>
              </a:rPr>
              <a:t>江西省南昌市公安局京山派出所副所长、恶警</a:t>
            </a:r>
            <a:r>
              <a:rPr lang="zh-TW" altLang="en-US" sz="2000" dirty="0" smtClean="0">
                <a:solidFill>
                  <a:srgbClr val="00B050"/>
                </a:solidFill>
                <a:latin typeface="Microsoft JhengHei" charset="-120"/>
                <a:ea typeface="Microsoft JhengHei" charset="-120"/>
                <a:cs typeface="Microsoft JhengHei" charset="-120"/>
              </a:rPr>
              <a:t>汤正雄</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2004</a:t>
            </a:r>
            <a:r>
              <a:rPr lang="zh-TW" altLang="en-US" sz="2000" dirty="0" smtClean="0">
                <a:solidFill>
                  <a:srgbClr val="202020"/>
                </a:solidFill>
                <a:latin typeface="Microsoft JhengHei" charset="-120"/>
                <a:ea typeface="Microsoft JhengHei" charset="-120"/>
                <a:cs typeface="Microsoft JhengHei" charset="-120"/>
              </a:rPr>
              <a:t>年因迫害法轮功卖力，被邪党恶头周永康接见，之后他更死心塌地为中共邪党卖命。</a:t>
            </a:r>
            <a:r>
              <a:rPr lang="en-US" altLang="zh-TW" sz="2000" dirty="0" smtClean="0">
                <a:solidFill>
                  <a:srgbClr val="202020"/>
                </a:solidFill>
                <a:latin typeface="Microsoft JhengHei" charset="-120"/>
                <a:ea typeface="Microsoft JhengHei" charset="-120"/>
                <a:cs typeface="Microsoft JhengHei" charset="-120"/>
              </a:rPr>
              <a:t>2006</a:t>
            </a:r>
            <a:r>
              <a:rPr lang="zh-TW" altLang="en-US" sz="2000" dirty="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8</a:t>
            </a:r>
            <a:r>
              <a:rPr lang="zh-TW" altLang="en-US" sz="2000" dirty="0" smtClean="0">
                <a:solidFill>
                  <a:srgbClr val="202020"/>
                </a:solidFill>
                <a:latin typeface="Microsoft JhengHei" charset="-120"/>
                <a:ea typeface="Microsoft JhengHei" charset="-120"/>
                <a:cs typeface="Microsoft JhengHei" charset="-120"/>
              </a:rPr>
              <a:t>月调入京山派出所后，迫害多名大法弟子。</a:t>
            </a: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2007</a:t>
            </a:r>
            <a:r>
              <a:rPr lang="zh-TW" altLang="en-US" sz="2000" dirty="0">
                <a:solidFill>
                  <a:srgbClr val="202020"/>
                </a:solidFill>
                <a:latin typeface="Microsoft JhengHei" charset="-120"/>
                <a:ea typeface="Microsoft JhengHei" charset="-120"/>
                <a:cs typeface="Microsoft JhengHei" charset="-120"/>
              </a:rPr>
              <a:t>年</a:t>
            </a:r>
            <a:r>
              <a:rPr lang="en-US" altLang="zh-TW" sz="2000" dirty="0">
                <a:solidFill>
                  <a:srgbClr val="202020"/>
                </a:solidFill>
                <a:latin typeface="Microsoft JhengHei" charset="-120"/>
                <a:ea typeface="Microsoft JhengHei" charset="-120"/>
                <a:cs typeface="Microsoft JhengHei" charset="-120"/>
              </a:rPr>
              <a:t>4</a:t>
            </a:r>
            <a:r>
              <a:rPr lang="zh-TW" altLang="en-US" sz="2000" dirty="0">
                <a:solidFill>
                  <a:srgbClr val="202020"/>
                </a:solidFill>
                <a:latin typeface="Microsoft JhengHei" charset="-120"/>
                <a:ea typeface="Microsoft JhengHei" charset="-120"/>
                <a:cs typeface="Microsoft JhengHei" charset="-120"/>
              </a:rPr>
              <a:t>月</a:t>
            </a:r>
            <a:r>
              <a:rPr lang="en-US" altLang="zh-TW" sz="2000" dirty="0">
                <a:solidFill>
                  <a:srgbClr val="202020"/>
                </a:solidFill>
                <a:latin typeface="Microsoft JhengHei" charset="-120"/>
                <a:ea typeface="Microsoft JhengHei" charset="-120"/>
                <a:cs typeface="Microsoft JhengHei" charset="-120"/>
              </a:rPr>
              <a:t>17</a:t>
            </a:r>
            <a:r>
              <a:rPr lang="zh-TW" altLang="en-US" sz="2000" dirty="0">
                <a:solidFill>
                  <a:srgbClr val="202020"/>
                </a:solidFill>
                <a:latin typeface="Microsoft JhengHei" charset="-120"/>
                <a:ea typeface="Microsoft JhengHei" charset="-120"/>
                <a:cs typeface="Microsoft JhengHei" charset="-120"/>
              </a:rPr>
              <a:t>日上午</a:t>
            </a:r>
            <a:r>
              <a:rPr lang="en-US" altLang="zh-TW" sz="2000" dirty="0" smtClean="0">
                <a:solidFill>
                  <a:srgbClr val="202020"/>
                </a:solidFill>
                <a:latin typeface="Microsoft JhengHei" charset="-120"/>
                <a:ea typeface="Microsoft JhengHei" charset="-120"/>
                <a:cs typeface="Microsoft JhengHei" charset="-120"/>
              </a:rPr>
              <a:t>10</a:t>
            </a:r>
            <a:r>
              <a:rPr lang="zh-TW" altLang="en-US" sz="2000" dirty="0" smtClean="0">
                <a:solidFill>
                  <a:srgbClr val="202020"/>
                </a:solidFill>
                <a:latin typeface="Microsoft JhengHei" charset="-120"/>
                <a:ea typeface="Microsoft JhengHei" charset="-120"/>
                <a:cs typeface="Microsoft JhengHei" charset="-120"/>
              </a:rPr>
              <a:t>时，恶警</a:t>
            </a:r>
            <a:r>
              <a:rPr lang="zh-TW" altLang="en-US" sz="2000" dirty="0" smtClean="0">
                <a:solidFill>
                  <a:srgbClr val="00B050"/>
                </a:solidFill>
                <a:latin typeface="Microsoft JhengHei" charset="-120"/>
                <a:ea typeface="Microsoft JhengHei" charset="-120"/>
                <a:cs typeface="Microsoft JhengHei" charset="-120"/>
              </a:rPr>
              <a:t>汤正雄</a:t>
            </a:r>
            <a:r>
              <a:rPr lang="zh-TW" altLang="en-US" sz="2000" dirty="0" smtClean="0">
                <a:solidFill>
                  <a:srgbClr val="202020"/>
                </a:solidFill>
                <a:latin typeface="Microsoft JhengHei" charset="-120"/>
                <a:ea typeface="Microsoft JhengHei" charset="-120"/>
                <a:cs typeface="Microsoft JhengHei" charset="-120"/>
              </a:rPr>
              <a:t>乘车行至像湖风景区一座五孔拱桥上时，汽车突然失控坠入</a:t>
            </a:r>
            <a:r>
              <a:rPr lang="en-US" altLang="zh-TW" sz="2000" dirty="0" smtClean="0">
                <a:solidFill>
                  <a:srgbClr val="202020"/>
                </a:solidFill>
                <a:latin typeface="Microsoft JhengHei" charset="-120"/>
                <a:ea typeface="Microsoft JhengHei" charset="-120"/>
                <a:cs typeface="Microsoft JhengHei" charset="-120"/>
              </a:rPr>
              <a:t>3</a:t>
            </a:r>
            <a:r>
              <a:rPr lang="zh-TW" altLang="en-US" sz="2000" dirty="0" smtClean="0">
                <a:solidFill>
                  <a:srgbClr val="202020"/>
                </a:solidFill>
                <a:latin typeface="Microsoft JhengHei" charset="-120"/>
                <a:ea typeface="Microsoft JhengHei" charset="-120"/>
                <a:cs typeface="Microsoft JhengHei" charset="-120"/>
              </a:rPr>
              <a:t>米深的湖中，同行司机水底逃生，</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00B050"/>
                </a:solidFill>
                <a:latin typeface="Microsoft JhengHei" charset="-120"/>
                <a:ea typeface="Microsoft JhengHei" charset="-120"/>
                <a:cs typeface="Microsoft JhengHei" charset="-120"/>
              </a:rPr>
              <a:t>汤正雄</a:t>
            </a:r>
            <a:r>
              <a:rPr lang="zh-TW" altLang="en-US" sz="2000" dirty="0" smtClean="0">
                <a:solidFill>
                  <a:srgbClr val="202020"/>
                </a:solidFill>
                <a:latin typeface="Microsoft JhengHei" charset="-120"/>
                <a:ea typeface="Microsoft JhengHei" charset="-120"/>
                <a:cs typeface="Microsoft JhengHei" charset="-120"/>
              </a:rPr>
              <a:t>却</a:t>
            </a:r>
            <a:r>
              <a:rPr lang="zh-TW" altLang="en-US" sz="2000" dirty="0" smtClean="0">
                <a:solidFill>
                  <a:srgbClr val="FF0000"/>
                </a:solidFill>
                <a:latin typeface="Microsoft JhengHei" charset="-120"/>
                <a:ea typeface="Microsoft JhengHei" charset="-120"/>
                <a:cs typeface="Microsoft JhengHei" charset="-120"/>
              </a:rPr>
              <a:t>葬身湖底，死时不过</a:t>
            </a:r>
            <a:r>
              <a:rPr lang="en-US" altLang="zh-TW" sz="2000" dirty="0" smtClean="0">
                <a:solidFill>
                  <a:srgbClr val="FF0000"/>
                </a:solidFill>
                <a:latin typeface="Microsoft JhengHei" charset="-120"/>
                <a:ea typeface="Microsoft JhengHei" charset="-120"/>
                <a:cs typeface="Microsoft JhengHei" charset="-120"/>
              </a:rPr>
              <a:t>35</a:t>
            </a:r>
            <a:r>
              <a:rPr lang="zh-TW" altLang="en-US" sz="2000" dirty="0" smtClean="0">
                <a:solidFill>
                  <a:srgbClr val="FF0000"/>
                </a:solidFill>
                <a:latin typeface="Microsoft JhengHei" charset="-120"/>
                <a:ea typeface="Microsoft JhengHei" charset="-120"/>
                <a:cs typeface="Microsoft JhengHei" charset="-120"/>
              </a:rPr>
              <a:t>岁左右</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dirty="0" smtClean="0">
                <a:solidFill>
                  <a:srgbClr val="202020"/>
                </a:solidFill>
                <a:latin typeface="Microsoft JhengHei" charset="-120"/>
                <a:ea typeface="Microsoft JhengHei" charset="-120"/>
                <a:cs typeface="Microsoft JhengHei" charset="-120"/>
              </a:rPr>
              <a:t>【</a:t>
            </a:r>
            <a:r>
              <a:rPr lang="zh-TW" altLang="en-US" dirty="0" smtClean="0">
                <a:solidFill>
                  <a:srgbClr val="202020"/>
                </a:solidFill>
                <a:latin typeface="Microsoft JhengHei" charset="-120"/>
                <a:ea typeface="Microsoft JhengHei" charset="-120"/>
                <a:cs typeface="Microsoft JhengHei" charset="-120"/>
              </a:rPr>
              <a:t>明慧网</a:t>
            </a:r>
            <a:r>
              <a:rPr lang="en-US" altLang="zh-TW" dirty="0" smtClean="0">
                <a:solidFill>
                  <a:srgbClr val="202020"/>
                </a:solidFill>
                <a:latin typeface="Microsoft JhengHei" charset="-120"/>
                <a:ea typeface="Microsoft JhengHei" charset="-120"/>
                <a:cs typeface="Microsoft JhengHei" charset="-120"/>
              </a:rPr>
              <a:t>2007</a:t>
            </a:r>
            <a:r>
              <a:rPr lang="zh-TW" altLang="en-US" dirty="0">
                <a:solidFill>
                  <a:srgbClr val="202020"/>
                </a:solidFill>
                <a:latin typeface="Microsoft JhengHei" charset="-120"/>
                <a:ea typeface="Microsoft JhengHei" charset="-120"/>
                <a:cs typeface="Microsoft JhengHei" charset="-120"/>
              </a:rPr>
              <a:t>年</a:t>
            </a:r>
            <a:r>
              <a:rPr lang="en-US" altLang="zh-TW" dirty="0">
                <a:solidFill>
                  <a:srgbClr val="202020"/>
                </a:solidFill>
                <a:latin typeface="Microsoft JhengHei" charset="-120"/>
                <a:ea typeface="Microsoft JhengHei" charset="-120"/>
                <a:cs typeface="Microsoft JhengHei" charset="-120"/>
              </a:rPr>
              <a:t>4</a:t>
            </a:r>
            <a:r>
              <a:rPr lang="zh-TW" altLang="en-US" dirty="0">
                <a:solidFill>
                  <a:srgbClr val="202020"/>
                </a:solidFill>
                <a:latin typeface="Microsoft JhengHei" charset="-120"/>
                <a:ea typeface="Microsoft JhengHei" charset="-120"/>
                <a:cs typeface="Microsoft JhengHei" charset="-120"/>
              </a:rPr>
              <a:t>月</a:t>
            </a:r>
            <a:r>
              <a:rPr lang="en-US" altLang="zh-TW" dirty="0">
                <a:solidFill>
                  <a:srgbClr val="202020"/>
                </a:solidFill>
                <a:latin typeface="Microsoft JhengHei" charset="-120"/>
                <a:ea typeface="Microsoft JhengHei" charset="-120"/>
                <a:cs typeface="Microsoft JhengHei" charset="-120"/>
              </a:rPr>
              <a:t>25</a:t>
            </a:r>
            <a:r>
              <a:rPr lang="zh-TW" altLang="en-US" dirty="0">
                <a:solidFill>
                  <a:srgbClr val="202020"/>
                </a:solidFill>
                <a:latin typeface="Microsoft JhengHei" charset="-120"/>
                <a:ea typeface="Microsoft JhengHei" charset="-120"/>
                <a:cs typeface="Microsoft JhengHei" charset="-120"/>
              </a:rPr>
              <a:t>日</a:t>
            </a:r>
            <a:r>
              <a:rPr lang="en-US" altLang="zh-TW" dirty="0" smtClean="0">
                <a:solidFill>
                  <a:srgbClr val="202020"/>
                </a:solidFill>
                <a:latin typeface="Microsoft JhengHei" charset="-120"/>
                <a:ea typeface="Microsoft JhengHei" charset="-120"/>
                <a:cs typeface="Microsoft JhengHei" charset="-120"/>
              </a:rPr>
              <a:t>】</a:t>
            </a:r>
            <a:endParaRPr lang="en-US" altLang="zh-TW"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221697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rgbClr val="EF7F7F"/>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107665"/>
              <a:ext cx="12985745" cy="97466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lang="en-US" sz="3600" b="1" kern="0" dirty="0"/>
                <a:t>7</a:t>
              </a:r>
              <a:r>
                <a:rPr sz="3600" b="1" kern="0" dirty="0" smtClean="0"/>
                <a:t>-</a:t>
              </a:r>
              <a:r>
                <a:rPr lang="en-US" sz="3600" b="1" kern="0" dirty="0"/>
                <a:t>4</a:t>
              </a:r>
              <a:r>
                <a:rPr sz="3600" b="1" kern="0" dirty="0" smtClean="0"/>
                <a:t>.</a:t>
              </a:r>
              <a:r>
                <a:rPr lang="zh-TW" altLang="en-US" sz="3600" b="1" dirty="0" smtClean="0">
                  <a:sym typeface="PingFang TC Semibold"/>
                </a:rPr>
                <a:t>南昌市</a:t>
              </a:r>
              <a:endParaRPr lang="zh-TW" altLang="en-US" sz="3600" b="1" kern="0" dirty="0"/>
            </a:p>
          </p:txBody>
        </p:sp>
      </p:grpSp>
      <p:sp>
        <p:nvSpPr>
          <p:cNvPr id="170" name="矩形"/>
          <p:cNvSpPr/>
          <p:nvPr/>
        </p:nvSpPr>
        <p:spPr>
          <a:xfrm>
            <a:off x="7380312" y="100504"/>
            <a:ext cx="1631922" cy="648076"/>
          </a:xfrm>
          <a:prstGeom prst="rect">
            <a:avLst/>
          </a:prstGeom>
          <a:solidFill>
            <a:srgbClr val="FFFFFF"/>
          </a:solidFill>
          <a:ln w="38100" cap="flat">
            <a:solidFill>
              <a:srgbClr val="EF7F7F"/>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7F7F"/>
                </a:solidFill>
              </a:rPr>
              <a:t>善報</a:t>
            </a:r>
            <a:endParaRPr lang="en-US" altLang="ja-JP" sz="4000" b="1" kern="0" dirty="0">
              <a:solidFill>
                <a:srgbClr val="EF7F7F"/>
              </a:solidFill>
            </a:endParaRPr>
          </a:p>
        </p:txBody>
      </p:sp>
      <p:sp>
        <p:nvSpPr>
          <p:cNvPr id="173" name="矩形 4"/>
          <p:cNvSpPr/>
          <p:nvPr/>
        </p:nvSpPr>
        <p:spPr>
          <a:xfrm>
            <a:off x="78671" y="881963"/>
            <a:ext cx="9000060" cy="5829207"/>
          </a:xfrm>
          <a:prstGeom prst="rect">
            <a:avLst/>
          </a:prstGeom>
          <a:ln>
            <a:solidFill>
              <a:srgbClr val="984807"/>
            </a:solidFill>
          </a:ln>
          <a:extLst>
            <a:ext uri="{C572A759-6A51-4108-AA02-DFA0A04FC94B}">
              <ma14:wrappingTextBoxFlag xmlns="" xmlns:ma14="http://schemas.microsoft.com/office/mac/drawingml/2011/main" val="1"/>
            </a:ext>
          </a:extLst>
        </p:spPr>
        <p:txBody>
          <a:bodyPr lIns="31964" tIns="31964" rIns="31964" bIns="31964">
            <a:spAutoFit/>
          </a:bodyPr>
          <a:lstStyle/>
          <a:p>
            <a:pPr algn="ct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r>
              <a:rPr lang="zh-TW" altLang="en-US" sz="2400" b="1" dirty="0" smtClean="0">
                <a:solidFill>
                  <a:srgbClr val="00B0F0"/>
                </a:solidFill>
                <a:latin typeface="Microsoft JhengHei" charset="-120"/>
                <a:ea typeface="Microsoft JhengHei" charset="-120"/>
                <a:cs typeface="Microsoft JhengHei" charset="-120"/>
              </a:rPr>
              <a:t>人明真相 天赐吉祥</a:t>
            </a:r>
            <a:r>
              <a:rPr lang="en-US" altLang="zh-TW" sz="2000" dirty="0" smtClean="0">
                <a:solidFill>
                  <a:srgbClr val="00B0F0"/>
                </a:solidFill>
                <a:latin typeface="Microsoft JhengHei" charset="-120"/>
                <a:ea typeface="Microsoft JhengHei" charset="-120"/>
                <a:cs typeface="Microsoft JhengHei" charset="-120"/>
              </a:rPr>
              <a:t>【</a:t>
            </a:r>
            <a:r>
              <a:rPr lang="zh-TW" altLang="en-US" sz="2000" dirty="0" smtClean="0">
                <a:solidFill>
                  <a:srgbClr val="00B0F0"/>
                </a:solidFill>
                <a:latin typeface="Microsoft JhengHei" charset="-120"/>
                <a:ea typeface="Microsoft JhengHei" charset="-120"/>
                <a:cs typeface="Microsoft JhengHei" charset="-120"/>
              </a:rPr>
              <a:t>明慧网</a:t>
            </a:r>
            <a:r>
              <a:rPr lang="en-US" altLang="zh-TW" sz="2000" dirty="0" smtClean="0">
                <a:solidFill>
                  <a:srgbClr val="00B0F0"/>
                </a:solidFill>
                <a:latin typeface="Microsoft JhengHei" charset="-120"/>
                <a:ea typeface="Microsoft JhengHei" charset="-120"/>
                <a:cs typeface="Microsoft JhengHei" charset="-120"/>
              </a:rPr>
              <a:t>2009</a:t>
            </a:r>
            <a:r>
              <a:rPr lang="zh-TW" altLang="en-US" sz="2000" dirty="0" smtClean="0">
                <a:solidFill>
                  <a:srgbClr val="00B0F0"/>
                </a:solidFill>
                <a:latin typeface="Microsoft JhengHei" charset="-120"/>
                <a:ea typeface="Microsoft JhengHei" charset="-120"/>
                <a:cs typeface="Microsoft JhengHei" charset="-120"/>
              </a:rPr>
              <a:t>年</a:t>
            </a:r>
            <a:r>
              <a:rPr lang="en-US" altLang="zh-TW" sz="2000" dirty="0">
                <a:solidFill>
                  <a:srgbClr val="00B0F0"/>
                </a:solidFill>
                <a:latin typeface="Microsoft JhengHei" charset="-120"/>
                <a:ea typeface="Microsoft JhengHei" charset="-120"/>
                <a:cs typeface="Microsoft JhengHei" charset="-120"/>
              </a:rPr>
              <a:t>2</a:t>
            </a:r>
            <a:r>
              <a:rPr lang="zh-TW" altLang="en-US" sz="2000" dirty="0" smtClean="0">
                <a:solidFill>
                  <a:srgbClr val="00B0F0"/>
                </a:solidFill>
                <a:latin typeface="Microsoft JhengHei" charset="-120"/>
                <a:ea typeface="Microsoft JhengHei" charset="-120"/>
                <a:cs typeface="Microsoft JhengHei" charset="-120"/>
              </a:rPr>
              <a:t>月</a:t>
            </a:r>
            <a:r>
              <a:rPr lang="en-US" altLang="zh-TW" sz="2000" dirty="0">
                <a:solidFill>
                  <a:srgbClr val="00B0F0"/>
                </a:solidFill>
                <a:latin typeface="Microsoft JhengHei" charset="-120"/>
                <a:ea typeface="Microsoft JhengHei" charset="-120"/>
                <a:cs typeface="Microsoft JhengHei" charset="-120"/>
              </a:rPr>
              <a:t>6</a:t>
            </a:r>
            <a:r>
              <a:rPr lang="zh-TW" altLang="en-US" sz="2000" dirty="0" smtClean="0">
                <a:solidFill>
                  <a:srgbClr val="00B0F0"/>
                </a:solidFill>
                <a:latin typeface="Microsoft JhengHei" charset="-120"/>
                <a:ea typeface="Microsoft JhengHei" charset="-120"/>
                <a:cs typeface="Microsoft JhengHei" charset="-120"/>
              </a:rPr>
              <a:t>日</a:t>
            </a:r>
            <a:r>
              <a:rPr lang="en-US" altLang="zh-TW" sz="2000" dirty="0" smtClean="0">
                <a:solidFill>
                  <a:srgbClr val="00B0F0"/>
                </a:solidFill>
                <a:latin typeface="Microsoft JhengHei" charset="-120"/>
                <a:ea typeface="Microsoft JhengHei" charset="-120"/>
                <a:cs typeface="Microsoft JhengHei" charset="-120"/>
              </a:rPr>
              <a:t>】</a:t>
            </a:r>
          </a:p>
          <a:p>
            <a:pP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endParaRPr lang="en-US" sz="2200" kern="0" dirty="0" smtClean="0">
              <a:solidFill>
                <a:srgbClr val="0070C0"/>
              </a:solidFill>
              <a:latin typeface="Microsoft JhengHei" charset="-120"/>
              <a:ea typeface="Microsoft JhengHei" charset="-120"/>
              <a:cs typeface="Microsoft JhengHei" charset="-120"/>
              <a:sym typeface="Helvetica Neue"/>
            </a:endParaRPr>
          </a:p>
          <a:p>
            <a:pPr fontAlgn="base"/>
            <a:r>
              <a:rPr lang="zh-TW" altLang="en-US" sz="2000" dirty="0">
                <a:solidFill>
                  <a:srgbClr val="202020"/>
                </a:solidFill>
                <a:latin typeface="Microsoft JhengHei" charset="-120"/>
                <a:ea typeface="Microsoft JhengHei" charset="-120"/>
                <a:cs typeface="Microsoft JhengHei" charset="-120"/>
              </a:rPr>
              <a:t>江西南昌市有一位</a:t>
            </a:r>
            <a:r>
              <a:rPr lang="zh-TW" altLang="en-US" sz="2000" dirty="0">
                <a:latin typeface="Microsoft JhengHei" charset="-120"/>
                <a:ea typeface="Microsoft JhengHei" charset="-120"/>
                <a:cs typeface="Microsoft JhengHei" charset="-120"/>
              </a:rPr>
              <a:t>退休老警察</a:t>
            </a:r>
            <a:r>
              <a:rPr lang="zh-TW" altLang="en-US" sz="2000" dirty="0">
                <a:solidFill>
                  <a:srgbClr val="202020"/>
                </a:solidFill>
                <a:latin typeface="Microsoft JhengHei" charset="-120"/>
                <a:ea typeface="Microsoft JhengHei" charset="-120"/>
                <a:cs typeface="Microsoft JhengHei" charset="-120"/>
              </a:rPr>
              <a:t>，三、四年前</a:t>
            </a:r>
            <a:r>
              <a:rPr lang="zh-TW" altLang="en-US" sz="2000" dirty="0" smtClean="0">
                <a:solidFill>
                  <a:srgbClr val="202020"/>
                </a:solidFill>
                <a:latin typeface="Microsoft JhengHei" charset="-120"/>
                <a:ea typeface="Microsoft JhengHei" charset="-120"/>
                <a:cs typeface="Microsoft JhengHei" charset="-120"/>
              </a:rPr>
              <a:t>，法轮功学员对他讲真相，</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他明白了法轮大法好，并开始修炼，还主动劝亲友退出中共邪党（团队）组织。修炼大法使他身心受益，</a:t>
            </a:r>
            <a:r>
              <a:rPr lang="zh-TW" altLang="en-US" sz="2000" b="1" dirty="0" smtClean="0">
                <a:solidFill>
                  <a:srgbClr val="00B0F0"/>
                </a:solidFill>
                <a:latin typeface="Microsoft JhengHei" charset="-120"/>
                <a:ea typeface="Microsoft JhengHei" charset="-120"/>
                <a:cs typeface="Microsoft JhengHei" charset="-120"/>
              </a:rPr>
              <a:t>严重的糖尿病好了，脸歪斜的中风症状也消失了。</a:t>
            </a: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2008</a:t>
            </a:r>
            <a:r>
              <a:rPr lang="zh-TW" altLang="en-US" sz="2000" dirty="0" smtClean="0">
                <a:solidFill>
                  <a:srgbClr val="202020"/>
                </a:solidFill>
                <a:latin typeface="Microsoft JhengHei" charset="-120"/>
                <a:ea typeface="Microsoft JhengHei" charset="-120"/>
                <a:cs typeface="Microsoft JhengHei" charset="-120"/>
              </a:rPr>
              <a:t>年夏天，这位退休老警察的一位儿媳妇，在怀孕</a:t>
            </a:r>
            <a:r>
              <a:rPr lang="en-US" altLang="zh-TW" sz="2000" dirty="0" smtClean="0">
                <a:solidFill>
                  <a:srgbClr val="202020"/>
                </a:solidFill>
                <a:latin typeface="Microsoft JhengHei" charset="-120"/>
                <a:ea typeface="Microsoft JhengHei" charset="-120"/>
                <a:cs typeface="Microsoft JhengHei" charset="-120"/>
              </a:rPr>
              <a:t>5</a:t>
            </a:r>
            <a:r>
              <a:rPr lang="zh-TW" altLang="en-US" sz="2000" dirty="0" smtClean="0">
                <a:solidFill>
                  <a:srgbClr val="202020"/>
                </a:solidFill>
                <a:latin typeface="Microsoft JhengHei" charset="-120"/>
                <a:ea typeface="Microsoft JhengHei" charset="-120"/>
                <a:cs typeface="Microsoft JhengHei" charset="-120"/>
              </a:rPr>
              <a:t>、</a:t>
            </a:r>
            <a:r>
              <a:rPr lang="en-US" altLang="zh-TW" sz="2000" dirty="0" smtClean="0">
                <a:solidFill>
                  <a:srgbClr val="202020"/>
                </a:solidFill>
                <a:latin typeface="Microsoft JhengHei" charset="-120"/>
                <a:ea typeface="Microsoft JhengHei" charset="-120"/>
                <a:cs typeface="Microsoft JhengHei" charset="-120"/>
              </a:rPr>
              <a:t>6</a:t>
            </a:r>
            <a:r>
              <a:rPr lang="zh-TW" altLang="en-US" sz="2000" dirty="0" smtClean="0">
                <a:solidFill>
                  <a:srgbClr val="202020"/>
                </a:solidFill>
                <a:latin typeface="Microsoft JhengHei" charset="-120"/>
                <a:ea typeface="Microsoft JhengHei" charset="-120"/>
                <a:cs typeface="Microsoft JhengHei" charset="-120"/>
              </a:rPr>
              <a:t>个月时去医院检查，照</a:t>
            </a:r>
            <a:r>
              <a:rPr lang="en-US" altLang="zh-TW" sz="2000" dirty="0" smtClean="0">
                <a:solidFill>
                  <a:srgbClr val="202020"/>
                </a:solidFill>
                <a:latin typeface="Microsoft JhengHei" charset="-120"/>
                <a:ea typeface="Microsoft JhengHei" charset="-120"/>
                <a:cs typeface="Microsoft JhengHei" charset="-120"/>
              </a:rPr>
              <a:t>B</a:t>
            </a:r>
            <a:r>
              <a:rPr lang="zh-TW" altLang="en-US" sz="2000" dirty="0" smtClean="0">
                <a:solidFill>
                  <a:srgbClr val="202020"/>
                </a:solidFill>
                <a:latin typeface="Microsoft JhengHei" charset="-120"/>
                <a:ea typeface="Microsoft JhengHei" charset="-120"/>
                <a:cs typeface="Microsoft JhengHei" charset="-120"/>
              </a:rPr>
              <a:t>超时发现：胎儿有脑积水症状，医生建议再去其它医院检查证实和堕胎。</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退休老警察与别的法轮功学员交流后认识到：儿子、媳妇都是大法修炼者的家人，而且明白法轮功真相，做了「三退」，一定是有福报的，胎儿会是健康的。</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再说「堕胎」是严重「杀生」是不能做的。</a:t>
            </a:r>
            <a:endParaRPr lang="en-US" altLang="zh-TW" sz="2000" dirty="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于是与儿子、媳妇商量后，决定不按那位医生的方案做，不再检查了，</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把自己的心摆正，相信大法，</a:t>
            </a:r>
            <a:r>
              <a:rPr lang="zh-TW" altLang="en-US" sz="2000" b="1" dirty="0" smtClean="0">
                <a:solidFill>
                  <a:srgbClr val="00B0F0"/>
                </a:solidFill>
                <a:latin typeface="Microsoft JhengHei" charset="-120"/>
                <a:ea typeface="Microsoft JhengHei" charset="-120"/>
                <a:cs typeface="Microsoft JhengHei" charset="-120"/>
              </a:rPr>
              <a:t>他让儿子、媳妇经常念「法轮大法好！真善忍好！」</a:t>
            </a:r>
            <a:r>
              <a:rPr lang="en-US" altLang="zh-TW" sz="2000" dirty="0" smtClean="0">
                <a:solidFill>
                  <a:srgbClr val="202020"/>
                </a:solidFill>
                <a:latin typeface="Microsoft JhengHei" charset="-120"/>
                <a:ea typeface="Microsoft JhengHei" charset="-120"/>
                <a:cs typeface="Microsoft JhengHei" charset="-120"/>
              </a:rPr>
              <a:t>2008</a:t>
            </a:r>
            <a:r>
              <a:rPr lang="zh-TW" altLang="en-US" sz="2000" dirty="0" smtClean="0">
                <a:solidFill>
                  <a:srgbClr val="202020"/>
                </a:solidFill>
                <a:latin typeface="Microsoft JhengHei" charset="-120"/>
                <a:ea typeface="Microsoft JhengHei" charset="-120"/>
                <a:cs typeface="Microsoft JhengHei" charset="-120"/>
              </a:rPr>
              <a:t>年秋天，儿媳妇终于生下了一个正常、健康的男孩。</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现在，孩子已经四个月了，活泼可爱，大人还经常给孩子听大法音乐呢！</a:t>
            </a:r>
            <a:endParaRPr lang="en-US" altLang="zh-TW" sz="2000" dirty="0" smtClean="0">
              <a:solidFill>
                <a:srgbClr val="202020"/>
              </a:solidFill>
              <a:latin typeface="Microsoft JhengHei" charset="-120"/>
              <a:ea typeface="Microsoft JhengHei" charset="-120"/>
              <a:cs typeface="Microsoft JhengHei" charset="-120"/>
            </a:endParaRPr>
          </a:p>
          <a:p>
            <a:pPr fontAlgn="base"/>
            <a:endParaRPr lang="zh-TW" altLang="en-US" sz="2000" dirty="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正如大法「护身符」上所写：「法轮大法好，法理真玄妙；修心走正道，</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健身</a:t>
            </a:r>
            <a:r>
              <a:rPr lang="zh-TW" altLang="en-US" sz="2000" dirty="0">
                <a:solidFill>
                  <a:srgbClr val="202020"/>
                </a:solidFill>
                <a:latin typeface="Microsoft JhengHei" charset="-120"/>
                <a:ea typeface="Microsoft JhengHei" charset="-120"/>
                <a:cs typeface="Microsoft JhengHei" charset="-120"/>
              </a:rPr>
              <a:t>有奇效；佛光在普照，世界都知道！</a:t>
            </a:r>
            <a:r>
              <a:rPr lang="zh-TW" altLang="en-US" sz="2400" dirty="0" smtClean="0">
                <a:solidFill>
                  <a:srgbClr val="202020"/>
                </a:solidFill>
                <a:latin typeface="Microsoft JhengHei" charset="-120"/>
                <a:ea typeface="Microsoft JhengHei" charset="-120"/>
                <a:cs typeface="Microsoft JhengHei" charset="-120"/>
              </a:rPr>
              <a:t>」</a:t>
            </a:r>
            <a:endParaRPr lang="zh-TW" altLang="en-US" sz="2400"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1625662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dirty="0">
              <a:latin typeface="Microsoft JhengHei" charset="-120"/>
              <a:ea typeface="Microsoft JhengHei" charset="-120"/>
              <a:cs typeface="Microsoft JhengHei" charset="-120"/>
            </a:endParaRPr>
          </a:p>
        </p:txBody>
      </p:sp>
      <p:sp>
        <p:nvSpPr>
          <p:cNvPr id="133" name="矩形 10"/>
          <p:cNvSpPr txBox="1"/>
          <p:nvPr/>
        </p:nvSpPr>
        <p:spPr>
          <a:xfrm>
            <a:off x="365570" y="1011915"/>
            <a:ext cx="8412857" cy="2584816"/>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sz="2200" b="1" dirty="0" err="1" smtClean="0">
                <a:latin typeface="Microsoft JhengHei" charset="-120"/>
                <a:ea typeface="Microsoft JhengHei" charset="-120"/>
                <a:cs typeface="Microsoft JhengHei" charset="-120"/>
              </a:rPr>
              <a:t>性质</a:t>
            </a:r>
            <a:r>
              <a:rPr sz="2200" b="1" dirty="0" smtClean="0">
                <a:latin typeface="Microsoft JhengHei" charset="-120"/>
                <a:ea typeface="Microsoft JhengHei" charset="-120"/>
                <a:cs typeface="Microsoft JhengHei" charset="-120"/>
              </a:rPr>
              <a:t>：</a:t>
            </a:r>
            <a:r>
              <a:rPr lang="zh-TW" altLang="en-US" sz="2200" b="1" dirty="0" smtClean="0">
                <a:solidFill>
                  <a:srgbClr val="C00000"/>
                </a:solidFill>
                <a:latin typeface="Microsoft JhengHei" charset="-120"/>
                <a:ea typeface="Microsoft JhengHei" charset="-120"/>
                <a:cs typeface="Microsoft JhengHei" charset="-120"/>
              </a:rPr>
              <a:t>污蔑</a:t>
            </a:r>
            <a:r>
              <a:rPr lang="en-US" altLang="zh-TW" sz="2200" b="1" dirty="0" smtClean="0">
                <a:solidFill>
                  <a:srgbClr val="C00000"/>
                </a:solidFill>
                <a:latin typeface="Microsoft JhengHei" charset="-120"/>
                <a:ea typeface="Microsoft JhengHei" charset="-120"/>
                <a:cs typeface="Microsoft JhengHei" charset="-120"/>
              </a:rPr>
              <a:t>&amp;</a:t>
            </a:r>
            <a:r>
              <a:rPr lang="zh-TW" altLang="en-US" sz="2200" b="1" dirty="0" smtClean="0">
                <a:solidFill>
                  <a:srgbClr val="C00000"/>
                </a:solidFill>
                <a:latin typeface="Microsoft JhengHei" charset="-120"/>
                <a:ea typeface="Microsoft JhengHei" charset="-120"/>
                <a:cs typeface="Microsoft JhengHei" charset="-120"/>
              </a:rPr>
              <a:t>毒害众生</a:t>
            </a:r>
            <a:endParaRPr lang="en-US" altLang="zh-TW" sz="2200" b="1" dirty="0" smtClean="0">
              <a:solidFill>
                <a:srgbClr val="C00000"/>
              </a:solidFill>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endParaRPr lang="en-US" sz="2200" b="1"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sz="2200" b="1" dirty="0" err="1" smtClean="0">
                <a:latin typeface="Microsoft JhengHei" charset="-120"/>
                <a:ea typeface="Microsoft JhengHei" charset="-120"/>
                <a:cs typeface="Microsoft JhengHei" charset="-120"/>
              </a:rPr>
              <a:t>情况</a:t>
            </a:r>
            <a:r>
              <a:rPr sz="2200" b="1" dirty="0" smtClean="0">
                <a:latin typeface="Microsoft JhengHei" charset="-120"/>
                <a:ea typeface="Microsoft JhengHei" charset="-120"/>
                <a:cs typeface="Microsoft JhengHei" charset="-120"/>
              </a:rPr>
              <a:t>：</a:t>
            </a:r>
            <a:endParaRPr lang="en-US" sz="2200" b="1"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400" dirty="0" smtClean="0">
                <a:latin typeface="Microsoft JhengHei" charset="-120"/>
                <a:ea typeface="Microsoft JhengHei" charset="-120"/>
                <a:cs typeface="Microsoft JhengHei" charset="-120"/>
              </a:rPr>
              <a:t>去年以来，上饶市政法委、市委防范办</a:t>
            </a:r>
            <a:r>
              <a:rPr lang="en-US" altLang="zh-TW" sz="2400" dirty="0" smtClean="0">
                <a:latin typeface="Microsoft JhengHei" charset="-120"/>
                <a:ea typeface="Microsoft JhengHei" charset="-120"/>
                <a:cs typeface="Microsoft JhengHei" charset="-120"/>
              </a:rPr>
              <a:t>(610</a:t>
            </a:r>
            <a:r>
              <a:rPr lang="zh-TW" altLang="en-US" sz="2400" dirty="0" smtClean="0">
                <a:latin typeface="Microsoft JhengHei" charset="-120"/>
                <a:ea typeface="Microsoft JhengHei" charset="-120"/>
                <a:cs typeface="Microsoft JhengHei" charset="-120"/>
              </a:rPr>
              <a:t>办</a:t>
            </a:r>
            <a:r>
              <a:rPr lang="en-US" altLang="zh-TW" sz="2400" dirty="0" smtClean="0">
                <a:latin typeface="Microsoft JhengHei" charset="-120"/>
                <a:ea typeface="Microsoft JhengHei" charset="-120"/>
                <a:cs typeface="Microsoft JhengHei" charset="-120"/>
              </a:rPr>
              <a:t>)</a:t>
            </a:r>
            <a:r>
              <a:rPr lang="zh-TW" altLang="en-US" sz="2400" dirty="0" smtClean="0">
                <a:latin typeface="Microsoft JhengHei" charset="-120"/>
                <a:ea typeface="Microsoft JhengHei" charset="-120"/>
                <a:cs typeface="Microsoft JhengHei" charset="-120"/>
              </a:rPr>
              <a:t>在市内多地</a:t>
            </a:r>
            <a:endParaRPr lang="en-US" altLang="zh-TW" sz="2400"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400" dirty="0" smtClean="0">
                <a:latin typeface="Microsoft JhengHei" charset="-120"/>
                <a:ea typeface="Microsoft JhengHei" charset="-120"/>
                <a:cs typeface="Microsoft JhengHei" charset="-120"/>
              </a:rPr>
              <a:t>推行所谓“反</a:t>
            </a:r>
            <a:r>
              <a:rPr lang="en-US" altLang="zh-TW" sz="2400" dirty="0" smtClean="0">
                <a:latin typeface="Microsoft JhengHei" charset="-120"/>
                <a:ea typeface="Microsoft JhengHei" charset="-120"/>
                <a:cs typeface="Microsoft JhengHei" charset="-120"/>
              </a:rPr>
              <a:t>X</a:t>
            </a:r>
            <a:r>
              <a:rPr lang="zh-TW" altLang="en-US" sz="2400" dirty="0" smtClean="0">
                <a:latin typeface="Microsoft JhengHei" charset="-120"/>
                <a:ea typeface="Microsoft JhengHei" charset="-120"/>
                <a:cs typeface="Microsoft JhengHei" charset="-120"/>
              </a:rPr>
              <a:t>教宣传”，</a:t>
            </a:r>
            <a:endParaRPr lang="en-US" altLang="zh-TW" sz="2400"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400" dirty="0" smtClean="0">
                <a:latin typeface="Microsoft JhengHei" charset="-120"/>
                <a:ea typeface="Microsoft JhengHei" charset="-120"/>
                <a:cs typeface="Microsoft JhengHei" charset="-120"/>
              </a:rPr>
              <a:t>在所举行的活动中和发放的宣传册子中</a:t>
            </a:r>
            <a:endParaRPr lang="en-US" altLang="zh-TW" sz="2400"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400" dirty="0" smtClean="0">
                <a:latin typeface="Microsoft JhengHei" charset="-120"/>
                <a:ea typeface="Microsoft JhengHei" charset="-120"/>
                <a:cs typeface="Microsoft JhengHei" charset="-120"/>
              </a:rPr>
              <a:t>故意加入污蔑法轮功的内容。</a:t>
            </a:r>
            <a:endParaRPr lang="zh-TW" altLang="zh-TW" sz="2400" dirty="0">
              <a:latin typeface="Microsoft JhengHei" charset="-120"/>
              <a:ea typeface="Microsoft JhengHei" charset="-120"/>
              <a:cs typeface="Microsoft JhengHei" charset="-120"/>
            </a:endParaRPr>
          </a:p>
        </p:txBody>
      </p:sp>
      <p:grpSp>
        <p:nvGrpSpPr>
          <p:cNvPr id="136" name="矩形 5"/>
          <p:cNvGrpSpPr/>
          <p:nvPr/>
        </p:nvGrpSpPr>
        <p:grpSpPr>
          <a:xfrm>
            <a:off x="-1" y="-5"/>
            <a:ext cx="9144001" cy="848943"/>
            <a:chOff x="0" y="-3"/>
            <a:chExt cx="1300480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0" y="116354"/>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latin typeface="微軟正黑體" panose="020B0604030504040204" pitchFamily="34" charset="-120"/>
                  <a:ea typeface="微軟正黑體" panose="020B0604030504040204" pitchFamily="34" charset="-120"/>
                </a:rPr>
                <a:t>8</a:t>
              </a:r>
              <a:r>
                <a:rPr sz="3600" dirty="0" smtClean="0">
                  <a:latin typeface="微軟正黑體" panose="020B0604030504040204" pitchFamily="34" charset="-120"/>
                  <a:ea typeface="微軟正黑體" panose="020B0604030504040204" pitchFamily="34" charset="-120"/>
                </a:rPr>
                <a:t>-1.</a:t>
              </a:r>
              <a:r>
                <a:rPr lang="zh-TW" altLang="en-US" sz="3600" b="1" dirty="0" smtClean="0">
                  <a:latin typeface="微軟正黑體" panose="020B0604030504040204" pitchFamily="34" charset="-120"/>
                  <a:ea typeface="微軟正黑體" panose="020B0604030504040204" pitchFamily="34" charset="-120"/>
                </a:rPr>
                <a:t>上饶</a:t>
              </a:r>
              <a:r>
                <a:rPr lang="zh-TW" altLang="en-US" sz="3600" b="1" dirty="0" smtClean="0">
                  <a:latin typeface="微軟正黑體" panose="020B0604030504040204" pitchFamily="34" charset="-120"/>
                  <a:ea typeface="微軟正黑體" panose="020B0604030504040204" pitchFamily="34" charset="-120"/>
                </a:rPr>
                <a:t>市</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grpSp>
      <p:sp>
        <p:nvSpPr>
          <p:cNvPr id="10" name="矩形"/>
          <p:cNvSpPr/>
          <p:nvPr/>
        </p:nvSpPr>
        <p:spPr>
          <a:xfrm>
            <a:off x="7380312" y="100504"/>
            <a:ext cx="1632022"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3600" b="1" dirty="0" smtClean="0">
                <a:solidFill>
                  <a:schemeClr val="accent6">
                    <a:lumMod val="75000"/>
                  </a:schemeClr>
                </a:solidFill>
              </a:rPr>
              <a:t>案情2</a:t>
            </a:r>
            <a:endParaRPr lang="en-US" sz="3600" b="1" dirty="0">
              <a:solidFill>
                <a:schemeClr val="accent6">
                  <a:lumMod val="75000"/>
                </a:schemeClr>
              </a:solidFill>
            </a:endParaRPr>
          </a:p>
        </p:txBody>
      </p:sp>
    </p:spTree>
    <p:extLst>
      <p:ext uri="{BB962C8B-B14F-4D97-AF65-F5344CB8AC3E}">
        <p14:creationId xmlns:p14="http://schemas.microsoft.com/office/powerpoint/2010/main" val="2540818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66692" y="132960"/>
              <a:ext cx="5256004" cy="64632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a:t>8</a:t>
              </a:r>
              <a:r>
                <a:rPr lang="en-US" dirty="0" smtClean="0"/>
                <a:t>-2</a:t>
              </a:r>
              <a:r>
                <a:rPr dirty="0" smtClean="0"/>
                <a:t>.</a:t>
              </a:r>
              <a:r>
                <a:rPr lang="zh-TW" altLang="en-US" sz="3600" dirty="0" smtClean="0">
                  <a:latin typeface="微軟正黑體" panose="020B0604030504040204" pitchFamily="34" charset="-120"/>
                  <a:ea typeface="微軟正黑體" panose="020B0604030504040204" pitchFamily="34" charset="-120"/>
                </a:rPr>
                <a:t>上饶市</a:t>
              </a:r>
              <a:endParaRPr lang="en-US" altLang="zh-TW" sz="3600" dirty="0">
                <a:solidFill>
                  <a:schemeClr val="bg1"/>
                </a:solidFill>
                <a:latin typeface="微軟正黑體" panose="020B0604030504040204" pitchFamily="34" charset="-120"/>
                <a:ea typeface="微軟正黑體" panose="020B0604030504040204" pitchFamily="34" charset="-120"/>
              </a:endParaRPr>
            </a:p>
          </p:txBody>
        </p:sp>
      </p:grpSp>
      <p:sp>
        <p:nvSpPr>
          <p:cNvPr id="136" name="矩形 6"/>
          <p:cNvSpPr/>
          <p:nvPr/>
        </p:nvSpPr>
        <p:spPr>
          <a:xfrm>
            <a:off x="268293" y="4293096"/>
            <a:ext cx="8485061"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wrap="square" lIns="45718" tIns="45718" rIns="45718" bIns="45718">
            <a:spAutoFit/>
          </a:bodyPr>
          <a:lstStyle/>
          <a:p>
            <a:pPr>
              <a:defRPr sz="2400">
                <a:latin typeface="微軟正黑體"/>
                <a:ea typeface="微軟正黑體"/>
                <a:cs typeface="微軟正黑體"/>
                <a:sym typeface="微軟正黑體"/>
              </a:defRPr>
            </a:pPr>
            <a:r>
              <a:rPr dirty="0" smtClean="0"/>
              <a:t>到目前為止，</a:t>
            </a:r>
            <a:r>
              <a:rPr lang="zh-TW" altLang="en-US" sz="2400" b="1" dirty="0" smtClean="0">
                <a:solidFill>
                  <a:srgbClr val="C00000"/>
                </a:solidFill>
              </a:rPr>
              <a:t>江西省</a:t>
            </a:r>
            <a:r>
              <a:rPr lang="zh-TW" altLang="en-US" sz="2400" dirty="0" smtClean="0"/>
              <a:t>有</a:t>
            </a:r>
            <a:r>
              <a:rPr lang="en-US" altLang="zh-TW" sz="2400" b="1" dirty="0" smtClean="0">
                <a:solidFill>
                  <a:srgbClr val="C00000"/>
                </a:solidFill>
              </a:rPr>
              <a:t>960</a:t>
            </a:r>
            <a:r>
              <a:rPr lang="zh-TW" altLang="en-US" sz="2400" b="1" dirty="0" smtClean="0">
                <a:solidFill>
                  <a:srgbClr val="C00000"/>
                </a:solidFill>
              </a:rPr>
              <a:t>名</a:t>
            </a:r>
            <a:r>
              <a:rPr lang="zh-TW" altLang="en-US" sz="2400" dirty="0" smtClean="0"/>
              <a:t>的公檢法司</a:t>
            </a:r>
            <a:r>
              <a:rPr dirty="0" smtClean="0"/>
              <a:t>、教育界、媒體界</a:t>
            </a:r>
            <a:endParaRPr lang="en-US" dirty="0" smtClean="0"/>
          </a:p>
          <a:p>
            <a:pPr>
              <a:defRPr sz="2400">
                <a:latin typeface="微軟正黑體"/>
                <a:ea typeface="微軟正黑體"/>
                <a:cs typeface="微軟正黑體"/>
                <a:sym typeface="微軟正黑體"/>
              </a:defRPr>
            </a:pPr>
            <a:r>
              <a:rPr dirty="0" smtClean="0"/>
              <a:t>等人員因迫害法輪功學員，被海外組織“追查國際”立案追查</a:t>
            </a:r>
            <a:endParaRPr dirty="0"/>
          </a:p>
        </p:txBody>
      </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smtClean="0"/>
              <a:t>追查</a:t>
            </a:r>
            <a:r>
              <a:rPr lang="en-US" altLang="zh-TW" sz="3200" dirty="0" smtClean="0"/>
              <a:t>2</a:t>
            </a:r>
            <a:endParaRPr sz="3200" dirty="0"/>
          </a:p>
        </p:txBody>
      </p:sp>
      <p:sp>
        <p:nvSpPr>
          <p:cNvPr id="3" name="文字方塊 2"/>
          <p:cNvSpPr txBox="1"/>
          <p:nvPr/>
        </p:nvSpPr>
        <p:spPr>
          <a:xfrm>
            <a:off x="209932" y="1157066"/>
            <a:ext cx="8482396" cy="2308324"/>
          </a:xfrm>
          <a:prstGeom prst="rect">
            <a:avLst/>
          </a:prstGeom>
          <a:noFill/>
          <a:ln w="38100">
            <a:noFill/>
          </a:ln>
        </p:spPr>
        <p:txBody>
          <a:bodyPr wrap="square" rtlCol="0">
            <a:spAutoFit/>
          </a:bodyPr>
          <a:lstStyle/>
          <a:p>
            <a:r>
              <a:rPr lang="zh-CN" altLang="en-US" sz="2400" b="1" dirty="0" smtClean="0">
                <a:solidFill>
                  <a:srgbClr val="C00000"/>
                </a:solidFill>
                <a:latin typeface="微軟正黑體" panose="020B0604030504040204" pitchFamily="34" charset="-120"/>
                <a:ea typeface="微軟正黑體" panose="020B0604030504040204" pitchFamily="34" charset="-120"/>
              </a:rPr>
              <a:t>上饶市</a:t>
            </a:r>
            <a:r>
              <a:rPr lang="zh-CN" altLang="en-US" sz="2400" dirty="0" smtClean="0">
                <a:latin typeface="微軟正黑體" panose="020B0604030504040204" pitchFamily="34" charset="-120"/>
                <a:ea typeface="微軟正黑體" panose="020B0604030504040204" pitchFamily="34" charset="-120"/>
              </a:rPr>
              <a:t>市一级主要被</a:t>
            </a:r>
            <a:r>
              <a:rPr lang="zh-CN" altLang="zh-TW" sz="2400" dirty="0" smtClean="0">
                <a:latin typeface="微軟正黑體" panose="020B0604030504040204" pitchFamily="34" charset="-120"/>
                <a:ea typeface="微軟正黑體" panose="020B0604030504040204" pitchFamily="34" charset="-120"/>
              </a:rPr>
              <a:t>国际</a:t>
            </a:r>
            <a:r>
              <a:rPr lang="zh-CN" altLang="en-US" sz="2400" dirty="0" smtClean="0">
                <a:latin typeface="微軟正黑體" panose="020B0604030504040204" pitchFamily="34" charset="-120"/>
                <a:ea typeface="微軟正黑體" panose="020B0604030504040204" pitchFamily="34" charset="-120"/>
              </a:rPr>
              <a:t>追查官员：</a:t>
            </a:r>
            <a:endParaRPr lang="en-US" altLang="zh-CN" sz="2400" dirty="0" smtClean="0">
              <a:latin typeface="微軟正黑體" panose="020B0604030504040204" pitchFamily="34" charset="-120"/>
              <a:ea typeface="微軟正黑體" panose="020B0604030504040204" pitchFamily="34" charset="-120"/>
            </a:endParaRPr>
          </a:p>
          <a:p>
            <a:r>
              <a:rPr lang="zh-CN" altLang="en-US" sz="2400" dirty="0">
                <a:latin typeface="微軟正黑體" panose="020B0604030504040204" pitchFamily="34" charset="-120"/>
                <a:ea typeface="微軟正黑體" panose="020B0604030504040204" pitchFamily="34" charset="-120"/>
              </a:rPr>
              <a:t/>
            </a:r>
            <a:br>
              <a:rPr lang="zh-CN" altLang="en-US" sz="2400" dirty="0">
                <a:latin typeface="微軟正黑體" panose="020B0604030504040204" pitchFamily="34" charset="-120"/>
                <a:ea typeface="微軟正黑體" panose="020B0604030504040204" pitchFamily="34" charset="-120"/>
              </a:rPr>
            </a:br>
            <a:r>
              <a:rPr lang="zh-CN" altLang="en-US" sz="2400" b="1" dirty="0" smtClean="0">
                <a:latin typeface="微軟正黑體" panose="020B0604030504040204" pitchFamily="34" charset="-120"/>
                <a:ea typeface="微軟正黑體" panose="020B0604030504040204" pitchFamily="34" charset="-120"/>
              </a:rPr>
              <a:t>历任市政法委书记：</a:t>
            </a:r>
            <a:r>
              <a:rPr lang="zh-CN" altLang="en-US" sz="2400" dirty="0" smtClean="0">
                <a:latin typeface="微軟正黑體" panose="020B0604030504040204" pitchFamily="34" charset="-120"/>
                <a:ea typeface="微軟正黑體" panose="020B0604030504040204" pitchFamily="34" charset="-120"/>
              </a:rPr>
              <a:t>张之良、王新有</a:t>
            </a:r>
            <a:r>
              <a:rPr lang="zh-CN" altLang="en-US" sz="2400" dirty="0">
                <a:latin typeface="微軟正黑體" panose="020B0604030504040204" pitchFamily="34" charset="-120"/>
                <a:ea typeface="微軟正黑體" panose="020B0604030504040204" pitchFamily="34" charset="-120"/>
              </a:rPr>
              <a:t/>
            </a:r>
            <a:br>
              <a:rPr lang="zh-CN" altLang="en-US" sz="2400" dirty="0">
                <a:latin typeface="微軟正黑體" panose="020B0604030504040204" pitchFamily="34" charset="-120"/>
                <a:ea typeface="微軟正黑體" panose="020B0604030504040204" pitchFamily="34" charset="-120"/>
              </a:rPr>
            </a:br>
            <a:r>
              <a:rPr lang="zh-CN" altLang="en-US" sz="2400" b="1" dirty="0" smtClean="0">
                <a:latin typeface="微軟正黑體" panose="020B0604030504040204" pitchFamily="34" charset="-120"/>
                <a:ea typeface="微軟正黑體" panose="020B0604030504040204" pitchFamily="34" charset="-120"/>
              </a:rPr>
              <a:t>原市委防范办</a:t>
            </a:r>
            <a:r>
              <a:rPr lang="en-US" altLang="zh-CN" sz="2400" b="1" dirty="0" smtClean="0">
                <a:latin typeface="微軟正黑體" panose="020B0604030504040204" pitchFamily="34" charset="-120"/>
                <a:ea typeface="微軟正黑體" panose="020B0604030504040204" pitchFamily="34" charset="-120"/>
              </a:rPr>
              <a:t>(610</a:t>
            </a:r>
            <a:r>
              <a:rPr lang="zh-CN" altLang="en-US" sz="2400" b="1" dirty="0" smtClean="0">
                <a:latin typeface="微軟正黑體" panose="020B0604030504040204" pitchFamily="34" charset="-120"/>
                <a:ea typeface="微軟正黑體" panose="020B0604030504040204" pitchFamily="34" charset="-120"/>
              </a:rPr>
              <a:t>办</a:t>
            </a:r>
            <a:r>
              <a:rPr lang="en-US" altLang="zh-CN" sz="2400" b="1" dirty="0" smtClean="0">
                <a:latin typeface="微軟正黑體" panose="020B0604030504040204" pitchFamily="34" charset="-120"/>
                <a:ea typeface="微軟正黑體" panose="020B0604030504040204" pitchFamily="34" charset="-120"/>
              </a:rPr>
              <a:t>)</a:t>
            </a:r>
            <a:r>
              <a:rPr lang="zh-CN" altLang="en-US" sz="2400" b="1" dirty="0" smtClean="0">
                <a:latin typeface="微軟正黑體" panose="020B0604030504040204" pitchFamily="34" charset="-120"/>
                <a:ea typeface="微軟正黑體" panose="020B0604030504040204" pitchFamily="34" charset="-120"/>
              </a:rPr>
              <a:t>主任</a:t>
            </a:r>
            <a:r>
              <a:rPr lang="zh-TW" altLang="en-US" sz="2400" b="1" dirty="0" smtClean="0">
                <a:latin typeface="微軟正黑體" panose="020B0604030504040204" pitchFamily="34" charset="-120"/>
                <a:ea typeface="微軟正黑體" panose="020B0604030504040204" pitchFamily="34" charset="-120"/>
              </a:rPr>
              <a:t>：</a:t>
            </a:r>
            <a:r>
              <a:rPr lang="zh-CN" altLang="en-US" sz="2400" dirty="0" smtClean="0">
                <a:latin typeface="微軟正黑體" panose="020B0604030504040204" pitchFamily="34" charset="-120"/>
                <a:ea typeface="微軟正黑體" panose="020B0604030504040204" pitchFamily="34" charset="-120"/>
              </a:rPr>
              <a:t>罗纬红</a:t>
            </a:r>
            <a:endParaRPr lang="en-US" altLang="zh-CN" sz="2400" dirty="0">
              <a:latin typeface="微軟正黑體" panose="020B0604030504040204" pitchFamily="34" charset="-120"/>
              <a:ea typeface="微軟正黑體" panose="020B0604030504040204" pitchFamily="34" charset="-120"/>
            </a:endParaRPr>
          </a:p>
          <a:p>
            <a:r>
              <a:rPr lang="zh-CN" altLang="en-US" sz="2400" b="1" dirty="0" smtClean="0">
                <a:latin typeface="微軟正黑體" panose="020B0604030504040204" pitchFamily="34" charset="-120"/>
                <a:ea typeface="微軟正黑體" panose="020B0604030504040204" pitchFamily="34" charset="-120"/>
              </a:rPr>
              <a:t>原市委防范办</a:t>
            </a:r>
            <a:r>
              <a:rPr lang="en-US" altLang="zh-CN" sz="2400" b="1" dirty="0" smtClean="0">
                <a:latin typeface="微軟正黑體" panose="020B0604030504040204" pitchFamily="34" charset="-120"/>
                <a:ea typeface="微軟正黑體" panose="020B0604030504040204" pitchFamily="34" charset="-120"/>
              </a:rPr>
              <a:t>(610</a:t>
            </a:r>
            <a:r>
              <a:rPr lang="zh-CN" altLang="en-US" sz="2400" b="1" dirty="0" smtClean="0">
                <a:latin typeface="微軟正黑體" panose="020B0604030504040204" pitchFamily="34" charset="-120"/>
                <a:ea typeface="微軟正黑體" panose="020B0604030504040204" pitchFamily="34" charset="-120"/>
              </a:rPr>
              <a:t>办</a:t>
            </a:r>
            <a:r>
              <a:rPr lang="en-US" altLang="zh-CN" sz="2400" b="1" dirty="0" smtClean="0">
                <a:latin typeface="微軟正黑體" panose="020B0604030504040204" pitchFamily="34" charset="-120"/>
                <a:ea typeface="微軟正黑體" panose="020B0604030504040204" pitchFamily="34" charset="-120"/>
              </a:rPr>
              <a:t>)</a:t>
            </a:r>
            <a:r>
              <a:rPr lang="zh-CN" altLang="en-US" sz="2400" b="1" dirty="0">
                <a:latin typeface="微軟正黑體" panose="020B0604030504040204" pitchFamily="34" charset="-120"/>
                <a:ea typeface="微軟正黑體" panose="020B0604030504040204" pitchFamily="34" charset="-120"/>
              </a:rPr>
              <a:t>副</a:t>
            </a:r>
            <a:r>
              <a:rPr lang="zh-CN" altLang="en-US" sz="2400" b="1" dirty="0" smtClean="0">
                <a:latin typeface="微軟正黑體" panose="020B0604030504040204" pitchFamily="34" charset="-120"/>
                <a:ea typeface="微軟正黑體" panose="020B0604030504040204" pitchFamily="34" charset="-120"/>
              </a:rPr>
              <a:t>主任</a:t>
            </a:r>
            <a:r>
              <a:rPr lang="zh-TW" altLang="en-US" sz="2400" b="1" dirty="0" smtClean="0">
                <a:latin typeface="微軟正黑體" panose="020B0604030504040204" pitchFamily="34" charset="-120"/>
                <a:ea typeface="微軟正黑體" panose="020B0604030504040204" pitchFamily="34" charset="-120"/>
              </a:rPr>
              <a:t>：</a:t>
            </a:r>
            <a:r>
              <a:rPr lang="zh-CN" altLang="en-US" sz="2400" dirty="0" smtClean="0">
                <a:latin typeface="微軟正黑體" panose="020B0604030504040204" pitchFamily="34" charset="-120"/>
                <a:ea typeface="微軟正黑體" panose="020B0604030504040204" pitchFamily="34" charset="-120"/>
              </a:rPr>
              <a:t>吴细兰</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967436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40" y="100356"/>
            <a:ext cx="6237209" cy="768930"/>
          </a:xfrm>
          <a:prstGeom prst="rect">
            <a:avLst/>
          </a:prstGeom>
          <a:ln w="12700">
            <a:miter lim="400000"/>
          </a:ln>
          <a:extLst>
            <a:ext uri="{C572A759-6A51-4108-AA02-DFA0A04FC94B}">
              <ma14:wrappingTextBoxFlag xmlns="" xmlns:ma14="http://schemas.microsoft.com/office/mac/drawingml/2011/main" val="1"/>
            </a:ext>
          </a:extLst>
        </p:spPr>
        <p:txBody>
          <a:bodyPr wrap="none" lIns="45467" tIns="45467" rIns="45467" bIns="45467">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55" name="矩形 3"/>
          <p:cNvGrpSpPr/>
          <p:nvPr/>
        </p:nvGrpSpPr>
        <p:grpSpPr>
          <a:xfrm>
            <a:off x="13399" y="-29995"/>
            <a:ext cx="9130603" cy="808422"/>
            <a:chOff x="-1" y="-47690"/>
            <a:chExt cx="12985745" cy="128537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11"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54" name="9-3. 株洲市官員惡報實例"/>
            <p:cNvSpPr txBox="1"/>
            <p:nvPr/>
          </p:nvSpPr>
          <p:spPr>
            <a:xfrm>
              <a:off x="-1" y="-47690"/>
              <a:ext cx="12985745" cy="128537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200" b="1" kern="0" dirty="0"/>
                <a:t>8</a:t>
              </a:r>
              <a:r>
                <a:rPr lang="en-US" sz="3200" b="1" kern="0" dirty="0" smtClean="0"/>
                <a:t>-3</a:t>
              </a:r>
              <a:r>
                <a:rPr sz="3600" b="1" kern="0" dirty="0" smtClean="0"/>
                <a:t>.</a:t>
              </a:r>
              <a:r>
                <a:rPr lang="zh-TW" altLang="en-US" sz="3600" b="1" dirty="0" smtClean="0">
                  <a:latin typeface="微軟正黑體" panose="020B0604030504040204" pitchFamily="34" charset="-120"/>
                  <a:ea typeface="微軟正黑體" panose="020B0604030504040204" pitchFamily="34" charset="-120"/>
                </a:rPr>
                <a:t>上饶市</a:t>
              </a:r>
              <a:endParaRPr sz="3600" b="1" kern="0" dirty="0"/>
            </a:p>
          </p:txBody>
        </p:sp>
      </p:grpSp>
      <p:sp>
        <p:nvSpPr>
          <p:cNvPr id="13" name="矩形"/>
          <p:cNvSpPr/>
          <p:nvPr/>
        </p:nvSpPr>
        <p:spPr>
          <a:xfrm>
            <a:off x="7452320" y="34195"/>
            <a:ext cx="1559914" cy="680042"/>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TW" altLang="en-US" sz="3600" b="1" dirty="0" smtClean="0"/>
              <a:t>惡報</a:t>
            </a:r>
            <a:r>
              <a:rPr lang="en-US" altLang="zh-TW" sz="3600" b="1" dirty="0" smtClean="0"/>
              <a:t>2</a:t>
            </a:r>
            <a:endParaRPr lang="en-US" altLang="zh-TW" sz="3600" b="1" dirty="0"/>
          </a:p>
        </p:txBody>
      </p:sp>
      <p:sp>
        <p:nvSpPr>
          <p:cNvPr id="2" name="矩形 1"/>
          <p:cNvSpPr/>
          <p:nvPr/>
        </p:nvSpPr>
        <p:spPr>
          <a:xfrm>
            <a:off x="251520" y="787634"/>
            <a:ext cx="8640960" cy="5970865"/>
          </a:xfrm>
          <a:prstGeom prst="rect">
            <a:avLst/>
          </a:prstGeom>
        </p:spPr>
        <p:txBody>
          <a:bodyPr wrap="square">
            <a:spAutoFit/>
          </a:bodyPr>
          <a:lstStyle/>
          <a:p>
            <a:pPr fontAlgn="base"/>
            <a:r>
              <a:rPr lang="zh-TW" altLang="en-US" sz="2000" b="1" smtClean="0">
                <a:latin typeface="微軟正黑體" panose="020B0604030504040204" pitchFamily="34" charset="-120"/>
                <a:ea typeface="微軟正黑體" panose="020B0604030504040204" pitchFamily="34" charset="-120"/>
              </a:rPr>
              <a:t>原江西省上饶市市委书记、市长</a:t>
            </a:r>
            <a:r>
              <a:rPr lang="zh-TW" altLang="en-US" sz="2000" b="1" smtClean="0">
                <a:solidFill>
                  <a:srgbClr val="00B050"/>
                </a:solidFill>
                <a:latin typeface="微軟正黑體" panose="020B0604030504040204" pitchFamily="34" charset="-120"/>
                <a:ea typeface="微軟正黑體" panose="020B0604030504040204" pitchFamily="34" charset="-120"/>
              </a:rPr>
              <a:t>余小平</a:t>
            </a:r>
            <a:r>
              <a:rPr lang="zh-TW" altLang="en-US" sz="2000" b="1" smtClean="0">
                <a:solidFill>
                  <a:srgbClr val="C00000"/>
                </a:solidFill>
                <a:latin typeface="微軟正黑體" panose="020B0604030504040204" pitchFamily="34" charset="-120"/>
                <a:ea typeface="微軟正黑體" panose="020B0604030504040204" pitchFamily="34" charset="-120"/>
              </a:rPr>
              <a:t>在家中上吊自杀身亡</a:t>
            </a:r>
            <a:endParaRPr lang="en-US" altLang="zh-TW" sz="2000" b="1" dirty="0" smtClean="0">
              <a:solidFill>
                <a:srgbClr val="C00000"/>
              </a:solidFill>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mtClean="0">
                <a:latin typeface="微軟正黑體" panose="020B0604030504040204" pitchFamily="34" charset="-120"/>
                <a:ea typeface="微軟正黑體" panose="020B0604030504040204" pitchFamily="34" charset="-120"/>
              </a:rPr>
              <a:t>原江西省上饶市市委书记、市长</a:t>
            </a:r>
            <a:r>
              <a:rPr lang="zh-TW" altLang="en-US" smtClean="0">
                <a:solidFill>
                  <a:srgbClr val="00B050"/>
                </a:solidFill>
                <a:latin typeface="微軟正黑體" panose="020B0604030504040204" pitchFamily="34" charset="-120"/>
                <a:ea typeface="微軟正黑體" panose="020B0604030504040204" pitchFamily="34" charset="-120"/>
              </a:rPr>
              <a:t>余小平</a:t>
            </a:r>
            <a:r>
              <a:rPr lang="zh-TW" altLang="en-US" smtClean="0">
                <a:latin typeface="微軟正黑體" panose="020B0604030504040204" pitchFamily="34" charset="-120"/>
                <a:ea typeface="微軟正黑體" panose="020B0604030504040204" pitchFamily="34" charset="-120"/>
              </a:rPr>
              <a:t>于</a:t>
            </a:r>
            <a:r>
              <a:rPr lang="en-US" altLang="zh-TW" smtClean="0">
                <a:latin typeface="微軟正黑體" panose="020B0604030504040204" pitchFamily="34" charset="-120"/>
                <a:ea typeface="微軟正黑體" panose="020B0604030504040204" pitchFamily="34" charset="-120"/>
              </a:rPr>
              <a:t>2003</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8</a:t>
            </a:r>
            <a:r>
              <a:rPr lang="zh-TW" altLang="en-US" dirty="0">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26</a:t>
            </a:r>
            <a:r>
              <a:rPr lang="zh-TW" altLang="en-US" smtClean="0">
                <a:latin typeface="微軟正黑體" panose="020B0604030504040204" pitchFamily="34" charset="-120"/>
                <a:ea typeface="微軟正黑體" panose="020B0604030504040204" pitchFamily="34" charset="-120"/>
              </a:rPr>
              <a:t>日</a:t>
            </a:r>
            <a:r>
              <a:rPr lang="zh-TW" altLang="en-US" smtClean="0">
                <a:solidFill>
                  <a:srgbClr val="C00000"/>
                </a:solidFill>
                <a:latin typeface="微軟正黑體" panose="020B0604030504040204" pitchFamily="34" charset="-120"/>
                <a:ea typeface="微軟正黑體" panose="020B0604030504040204" pitchFamily="34" charset="-120"/>
              </a:rPr>
              <a:t>在家中上吊自杀身亡</a:t>
            </a:r>
            <a:r>
              <a:rPr lang="zh-TW" altLang="en-US"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pPr fontAlgn="base"/>
            <a:r>
              <a:rPr lang="zh-TW" altLang="en-US" smtClean="0">
                <a:latin typeface="微軟正黑體" panose="020B0604030504040204" pitchFamily="34" charset="-120"/>
                <a:ea typeface="微軟正黑體" panose="020B0604030504040204" pitchFamily="34" charset="-120"/>
              </a:rPr>
              <a:t>此新闻一度轰动全国。</a:t>
            </a:r>
            <a:endParaRPr lang="en-US" altLang="zh-TW" dirty="0" smtClean="0">
              <a:latin typeface="微軟正黑體" panose="020B0604030504040204" pitchFamily="34" charset="-120"/>
              <a:ea typeface="微軟正黑體" panose="020B0604030504040204" pitchFamily="34" charset="-120"/>
            </a:endParaRPr>
          </a:p>
          <a:p>
            <a:pPr fontAlgn="base"/>
            <a:endParaRPr lang="zh-TW" altLang="en-US" dirty="0" smtClean="0">
              <a:latin typeface="微軟正黑體" panose="020B0604030504040204" pitchFamily="34" charset="-120"/>
              <a:ea typeface="微軟正黑體" panose="020B0604030504040204" pitchFamily="34" charset="-120"/>
            </a:endParaRPr>
          </a:p>
          <a:p>
            <a:pPr fontAlgn="base"/>
            <a:r>
              <a:rPr lang="en-US" altLang="zh-TW" smtClean="0">
                <a:latin typeface="微軟正黑體" panose="020B0604030504040204" pitchFamily="34" charset="-120"/>
                <a:ea typeface="微軟正黑體" panose="020B0604030504040204" pitchFamily="34" charset="-120"/>
              </a:rPr>
              <a:t>1999</a:t>
            </a:r>
            <a:r>
              <a:rPr lang="zh-TW" altLang="en-US" smtClean="0">
                <a:latin typeface="微軟正黑體" panose="020B0604030504040204" pitchFamily="34" charset="-120"/>
                <a:ea typeface="微軟正黑體" panose="020B0604030504040204" pitchFamily="34" charset="-120"/>
              </a:rPr>
              <a:t>年开始迫害法轮大法时，</a:t>
            </a:r>
            <a:r>
              <a:rPr lang="zh-TW" altLang="en-US" smtClean="0">
                <a:solidFill>
                  <a:srgbClr val="00B050"/>
                </a:solidFill>
                <a:latin typeface="微軟正黑體" panose="020B0604030504040204" pitchFamily="34" charset="-120"/>
                <a:ea typeface="微軟正黑體" panose="020B0604030504040204" pitchFamily="34" charset="-120"/>
              </a:rPr>
              <a:t>余小平</a:t>
            </a:r>
            <a:r>
              <a:rPr lang="zh-TW" altLang="en-US" smtClean="0">
                <a:latin typeface="微軟正黑體" panose="020B0604030504040204" pitchFamily="34" charset="-120"/>
                <a:ea typeface="微軟正黑體" panose="020B0604030504040204" pitchFamily="34" charset="-120"/>
              </a:rPr>
              <a:t>在江西省樟树市担任邪党市委书记。</a:t>
            </a:r>
            <a:endParaRPr lang="en-US" altLang="zh-TW" dirty="0" smtClean="0">
              <a:latin typeface="微軟正黑體" panose="020B0604030504040204" pitchFamily="34" charset="-120"/>
              <a:ea typeface="微軟正黑體" panose="020B0604030504040204" pitchFamily="34" charset="-120"/>
            </a:endParaRPr>
          </a:p>
          <a:p>
            <a:pPr fontAlgn="base"/>
            <a:r>
              <a:rPr lang="zh-TW" altLang="en-US" dirty="0"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七</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二零」后，樟树市有许多大法学员去北京合法上访，</a:t>
            </a:r>
            <a:r>
              <a:rPr lang="zh-TW" altLang="en-US" smtClean="0">
                <a:solidFill>
                  <a:srgbClr val="00B050"/>
                </a:solidFill>
                <a:latin typeface="微軟正黑體" panose="020B0604030504040204" pitchFamily="34" charset="-120"/>
                <a:ea typeface="微軟正黑體" panose="020B0604030504040204" pitchFamily="34" charset="-120"/>
              </a:rPr>
              <a:t>余小平</a:t>
            </a:r>
            <a:r>
              <a:rPr lang="zh-TW" altLang="en-US" smtClean="0">
                <a:latin typeface="微軟正黑體" panose="020B0604030504040204" pitchFamily="34" charset="-120"/>
                <a:ea typeface="微軟正黑體" panose="020B0604030504040204" pitchFamily="34" charset="-120"/>
              </a:rPr>
              <a:t>竟先后两次亲自带领公安恶警们到北京去抓人。樟树市有几十名学员被他们绑架回来，</a:t>
            </a:r>
            <a:r>
              <a:rPr lang="zh-TW" altLang="en-US" smtClean="0">
                <a:solidFill>
                  <a:srgbClr val="00B050"/>
                </a:solidFill>
                <a:latin typeface="微軟正黑體" panose="020B0604030504040204" pitchFamily="34" charset="-120"/>
                <a:ea typeface="微軟正黑體" panose="020B0604030504040204" pitchFamily="34" charset="-120"/>
              </a:rPr>
              <a:t>余小平</a:t>
            </a:r>
            <a:r>
              <a:rPr lang="zh-TW" altLang="en-US" smtClean="0">
                <a:latin typeface="微軟正黑體" panose="020B0604030504040204" pitchFamily="34" charset="-120"/>
                <a:ea typeface="微軟正黑體" panose="020B0604030504040204" pitchFamily="34" charset="-120"/>
              </a:rPr>
              <a:t>指挥恶警将被抓的学员用手铐进行「飞机铐」、「背铐」，殴打等，并对每一位被绑架的学员敲诈</a:t>
            </a:r>
            <a:r>
              <a:rPr lang="en-US" altLang="zh-TW" smtClean="0">
                <a:latin typeface="微軟正黑體" panose="020B0604030504040204" pitchFamily="34" charset="-120"/>
                <a:ea typeface="微軟正黑體" panose="020B0604030504040204" pitchFamily="34" charset="-120"/>
              </a:rPr>
              <a:t>3000</a:t>
            </a:r>
            <a:r>
              <a:rPr lang="en-US" altLang="zh-TW">
                <a:latin typeface="微軟正黑體" panose="020B0604030504040204" pitchFamily="34" charset="-120"/>
                <a:ea typeface="微軟正黑體" panose="020B0604030504040204" pitchFamily="34" charset="-120"/>
              </a:rPr>
              <a:t>─</a:t>
            </a:r>
            <a:r>
              <a:rPr lang="en-US" altLang="zh-TW" smtClean="0">
                <a:latin typeface="微軟正黑體" panose="020B0604030504040204" pitchFamily="34" charset="-120"/>
                <a:ea typeface="微軟正黑體" panose="020B0604030504040204" pitchFamily="34" charset="-120"/>
              </a:rPr>
              <a:t>5000</a:t>
            </a:r>
            <a:r>
              <a:rPr lang="zh-TW" altLang="en-US" smtClean="0">
                <a:latin typeface="微軟正黑體" panose="020B0604030504040204" pitchFamily="34" charset="-120"/>
                <a:ea typeface="微軟正黑體" panose="020B0604030504040204" pitchFamily="34" charset="-120"/>
              </a:rPr>
              <a:t>元罚款，以所谓「旅差费」为名，大肆挥霍大法弟子的血汗钱。</a:t>
            </a:r>
            <a:endParaRPr lang="en-US" altLang="zh-TW" dirty="0" smtClean="0">
              <a:latin typeface="微軟正黑體" panose="020B0604030504040204" pitchFamily="34" charset="-120"/>
              <a:ea typeface="微軟正黑體" panose="020B0604030504040204" pitchFamily="34" charset="-120"/>
            </a:endParaRPr>
          </a:p>
          <a:p>
            <a:pPr fontAlgn="base"/>
            <a:endParaRPr lang="zh-TW" altLang="en-US" dirty="0" smtClean="0">
              <a:latin typeface="微軟正黑體" panose="020B0604030504040204" pitchFamily="34" charset="-120"/>
              <a:ea typeface="微軟正黑體" panose="020B0604030504040204" pitchFamily="34" charset="-120"/>
            </a:endParaRPr>
          </a:p>
          <a:p>
            <a:pPr fontAlgn="base"/>
            <a:r>
              <a:rPr lang="zh-TW" altLang="en-US" smtClean="0">
                <a:solidFill>
                  <a:srgbClr val="00B050"/>
                </a:solidFill>
                <a:latin typeface="微軟正黑體" panose="020B0604030504040204" pitchFamily="34" charset="-120"/>
                <a:ea typeface="微軟正黑體" panose="020B0604030504040204" pitchFamily="34" charset="-120"/>
              </a:rPr>
              <a:t>余小平</a:t>
            </a:r>
            <a:r>
              <a:rPr lang="zh-TW" altLang="en-US" smtClean="0">
                <a:latin typeface="微軟正黑體" panose="020B0604030504040204" pitchFamily="34" charset="-120"/>
                <a:ea typeface="微軟正黑體" panose="020B0604030504040204" pitchFamily="34" charset="-120"/>
              </a:rPr>
              <a:t>多次指使将樟树市的大法学员绑架到樟树市边远的山区山前乡洗脑班强制「转化」，不肯「转化」的多人被送劳教长达</a:t>
            </a:r>
            <a:r>
              <a:rPr lang="en-US" altLang="zh-TW" smtClean="0">
                <a:latin typeface="微軟正黑體" panose="020B0604030504040204" pitchFamily="34" charset="-120"/>
                <a:ea typeface="微軟正黑體" panose="020B0604030504040204" pitchFamily="34" charset="-120"/>
              </a:rPr>
              <a:t>3</a:t>
            </a:r>
            <a:r>
              <a:rPr lang="zh-TW" altLang="en-US" smtClean="0">
                <a:latin typeface="微軟正黑體" panose="020B0604030504040204" pitchFamily="34" charset="-120"/>
                <a:ea typeface="微軟正黑體" panose="020B0604030504040204" pitchFamily="34" charset="-120"/>
              </a:rPr>
              <a:t>年或判刑。由于</a:t>
            </a:r>
            <a:r>
              <a:rPr lang="zh-TW" altLang="en-US" smtClean="0">
                <a:solidFill>
                  <a:srgbClr val="00B050"/>
                </a:solidFill>
                <a:latin typeface="微軟正黑體" panose="020B0604030504040204" pitchFamily="34" charset="-120"/>
                <a:ea typeface="微軟正黑體" panose="020B0604030504040204" pitchFamily="34" charset="-120"/>
              </a:rPr>
              <a:t>余小平</a:t>
            </a:r>
            <a:r>
              <a:rPr lang="zh-TW" altLang="en-US" smtClean="0">
                <a:latin typeface="微軟正黑體" panose="020B0604030504040204" pitchFamily="34" charset="-120"/>
                <a:ea typeface="微軟正黑體" panose="020B0604030504040204" pitchFamily="34" charset="-120"/>
              </a:rPr>
              <a:t>不遗余力的迫害法轮大法，「政绩」突出，为他捞到了不少政治资本，也是他能被提拔为上饶市市委书记、市长的主要原因。</a:t>
            </a:r>
            <a:endParaRPr lang="en-US" altLang="zh-TW" dirty="0" smtClean="0">
              <a:latin typeface="微軟正黑體" panose="020B0604030504040204" pitchFamily="34" charset="-120"/>
              <a:ea typeface="微軟正黑體" panose="020B0604030504040204" pitchFamily="34" charset="-120"/>
            </a:endParaRPr>
          </a:p>
          <a:p>
            <a:pPr fontAlgn="base"/>
            <a:endParaRPr lang="zh-TW" altLang="en-US" dirty="0" smtClean="0">
              <a:latin typeface="微軟正黑體" panose="020B0604030504040204" pitchFamily="34" charset="-120"/>
              <a:ea typeface="微軟正黑體" panose="020B0604030504040204" pitchFamily="34" charset="-120"/>
            </a:endParaRPr>
          </a:p>
          <a:p>
            <a:pPr fontAlgn="base"/>
            <a:r>
              <a:rPr lang="zh-TW" altLang="en-US" smtClean="0">
                <a:latin typeface="微軟正黑體" panose="020B0604030504040204" pitchFamily="34" charset="-120"/>
                <a:ea typeface="微軟正黑體" panose="020B0604030504040204" pitchFamily="34" charset="-120"/>
              </a:rPr>
              <a:t>常言道：「多行不义必自毙」很多了解</a:t>
            </a:r>
            <a:r>
              <a:rPr lang="zh-TW" altLang="en-US" smtClean="0">
                <a:solidFill>
                  <a:srgbClr val="00B050"/>
                </a:solidFill>
                <a:latin typeface="微軟正黑體" panose="020B0604030504040204" pitchFamily="34" charset="-120"/>
                <a:ea typeface="微軟正黑體" panose="020B0604030504040204" pitchFamily="34" charset="-120"/>
              </a:rPr>
              <a:t>余小平</a:t>
            </a:r>
            <a:r>
              <a:rPr lang="zh-TW" altLang="en-US" smtClean="0">
                <a:latin typeface="微軟正黑體" panose="020B0604030504040204" pitchFamily="34" charset="-120"/>
                <a:ea typeface="微軟正黑體" panose="020B0604030504040204" pitchFamily="34" charset="-120"/>
              </a:rPr>
              <a:t>迫害大法学员罪恶的人都明白：此人因为造下了比贪污腐败更大得多的罪业，迫害了修炼「真、善、忍」的好人，而使其恶报早早降临，</a:t>
            </a:r>
            <a:r>
              <a:rPr lang="zh-TW" altLang="en-US" smtClean="0">
                <a:solidFill>
                  <a:srgbClr val="C00000"/>
                </a:solidFill>
                <a:latin typeface="微軟正黑體" panose="020B0604030504040204" pitchFamily="34" charset="-120"/>
                <a:ea typeface="微軟正黑體" panose="020B0604030504040204" pitchFamily="34" charset="-120"/>
              </a:rPr>
              <a:t>其死亡时才</a:t>
            </a:r>
            <a:r>
              <a:rPr lang="en-US" altLang="zh-TW" smtClean="0">
                <a:solidFill>
                  <a:srgbClr val="C00000"/>
                </a:solidFill>
                <a:latin typeface="微軟正黑體" panose="020B0604030504040204" pitchFamily="34" charset="-120"/>
                <a:ea typeface="微軟正黑體" panose="020B0604030504040204" pitchFamily="34" charset="-120"/>
              </a:rPr>
              <a:t>49</a:t>
            </a:r>
            <a:r>
              <a:rPr lang="zh-TW" altLang="en-US" smtClean="0">
                <a:solidFill>
                  <a:srgbClr val="C00000"/>
                </a:solidFill>
                <a:latin typeface="微軟正黑體" panose="020B0604030504040204" pitchFamily="34" charset="-120"/>
                <a:ea typeface="微軟正黑體" panose="020B0604030504040204" pitchFamily="34" charset="-120"/>
              </a:rPr>
              <a:t>岁。</a:t>
            </a:r>
            <a:endParaRPr lang="en-US" altLang="zh-TW" dirty="0" smtClean="0">
              <a:solidFill>
                <a:srgbClr val="C00000"/>
              </a:solidFill>
              <a:latin typeface="微軟正黑體" panose="020B0604030504040204" pitchFamily="34" charset="-120"/>
              <a:ea typeface="微軟正黑體" panose="020B0604030504040204" pitchFamily="34" charset="-120"/>
            </a:endParaRPr>
          </a:p>
          <a:p>
            <a:pPr fontAlgn="base"/>
            <a:endParaRPr lang="en-US" altLang="zh-TW" dirty="0" smtClean="0">
              <a:latin typeface="微軟正黑體" panose="020B0604030504040204" pitchFamily="34" charset="-120"/>
              <a:ea typeface="微軟正黑體" panose="020B0604030504040204" pitchFamily="34" charset="-120"/>
            </a:endParaRPr>
          </a:p>
          <a:p>
            <a:pPr fontAlgn="base"/>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明慧网二零零九年一月六日</a:t>
            </a:r>
            <a:r>
              <a:rPr lang="en-US" altLang="zh-TW"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032914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4"/>
            <a:ext cx="2424062" cy="646331"/>
          </a:xfrm>
          <a:prstGeom prst="rect">
            <a:avLst/>
          </a:prstGeom>
          <a:noFill/>
        </p:spPr>
        <p:txBody>
          <a:bodyPr wrap="none" rtlCol="0">
            <a:spAutoFit/>
          </a:bodyPr>
          <a:lstStyle/>
          <a:p>
            <a:pPr fontAlgn="base"/>
            <a:r>
              <a:rPr lang="en-US" altLang="zh-TW" sz="3600" b="1" dirty="0">
                <a:latin typeface="微軟正黑體" panose="020B0604030504040204" pitchFamily="34" charset="-120"/>
                <a:ea typeface="微軟正黑體" panose="020B0604030504040204" pitchFamily="34" charset="-120"/>
              </a:rPr>
              <a:t>9</a:t>
            </a:r>
            <a:r>
              <a:rPr lang="en-US" altLang="zh-TW" sz="3600" b="1" dirty="0" smtClean="0">
                <a:latin typeface="微軟正黑體" panose="020B0604030504040204" pitchFamily="34" charset="-120"/>
                <a:ea typeface="微軟正黑體" panose="020B0604030504040204" pitchFamily="34" charset="-120"/>
              </a:rPr>
              <a:t>.</a:t>
            </a:r>
            <a:r>
              <a:rPr lang="zh-TW" altLang="en-US" sz="3600" b="1" dirty="0" smtClean="0">
                <a:latin typeface="微軟正黑體" panose="020B0604030504040204" pitchFamily="34" charset="-120"/>
                <a:ea typeface="微軟正黑體" panose="020B0604030504040204" pitchFamily="34" charset="-120"/>
              </a:rPr>
              <a:t>参与办法</a:t>
            </a:r>
            <a:endParaRPr lang="zh-TW" altLang="en-US" sz="36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87781" y="980728"/>
            <a:ext cx="9036496" cy="4124206"/>
          </a:xfrm>
          <a:prstGeom prst="rect">
            <a:avLst/>
          </a:prstGeom>
        </p:spPr>
        <p:txBody>
          <a:bodyPr wrap="square">
            <a:spAutoFit/>
          </a:bodyPr>
          <a:lstStyle/>
          <a:p>
            <a:r>
              <a:rPr lang="zh-CN" altLang="en-US" sz="2400" b="1" dirty="0" smtClean="0">
                <a:solidFill>
                  <a:srgbClr val="0070C0"/>
                </a:solidFill>
                <a:latin typeface="Microsoft JhengHei" charset="-120"/>
                <a:ea typeface="Microsoft JhengHei" charset="-120"/>
                <a:cs typeface="Microsoft JhengHei" charset="-120"/>
              </a:rPr>
              <a:t>案情说明：</a:t>
            </a:r>
          </a:p>
          <a:p>
            <a:r>
              <a:rPr lang="en-US" altLang="zh-CN" sz="2200" b="1" dirty="0" smtClean="0">
                <a:latin typeface="Microsoft JhengHei" charset="-120"/>
                <a:ea typeface="Microsoft JhengHei" charset="-120"/>
                <a:cs typeface="Microsoft JhengHei" charset="-120"/>
              </a:rPr>
              <a:t>2</a:t>
            </a:r>
            <a:r>
              <a:rPr lang="zh-CN" altLang="en-US" sz="2200" b="1" dirty="0" smtClean="0">
                <a:latin typeface="Microsoft JhengHei" charset="-120"/>
                <a:ea typeface="Microsoft JhengHei" charset="-120"/>
                <a:cs typeface="Microsoft JhengHei" charset="-120"/>
              </a:rPr>
              <a:t>月</a:t>
            </a:r>
            <a:r>
              <a:rPr lang="en-US" altLang="zh-CN" sz="2200" b="1" dirty="0" smtClean="0">
                <a:latin typeface="Microsoft JhengHei" charset="-120"/>
                <a:ea typeface="Microsoft JhengHei" charset="-120"/>
                <a:cs typeface="Microsoft JhengHei" charset="-120"/>
              </a:rPr>
              <a:t>5</a:t>
            </a:r>
            <a:r>
              <a:rPr lang="zh-CN" altLang="en-US" sz="2200" b="1" dirty="0" smtClean="0">
                <a:latin typeface="Microsoft JhengHei" charset="-120"/>
                <a:ea typeface="Microsoft JhengHei" charset="-120"/>
                <a:cs typeface="Microsoft JhengHei" charset="-120"/>
              </a:rPr>
              <a:t>日</a:t>
            </a:r>
            <a:r>
              <a:rPr lang="zh-TW" altLang="en-US" sz="2200" b="1" dirty="0" smtClean="0">
                <a:latin typeface="Microsoft JhengHei" charset="-120"/>
                <a:ea typeface="Microsoft JhengHei" charset="-120"/>
                <a:cs typeface="Microsoft JhengHei" charset="-120"/>
              </a:rPr>
              <a:t>至</a:t>
            </a:r>
            <a:r>
              <a:rPr lang="en-US" altLang="zh-TW" sz="2200" b="1" dirty="0" smtClean="0">
                <a:latin typeface="Microsoft JhengHei" charset="-120"/>
                <a:ea typeface="Microsoft JhengHei" charset="-120"/>
                <a:cs typeface="Microsoft JhengHei" charset="-120"/>
              </a:rPr>
              <a:t>2</a:t>
            </a:r>
            <a:r>
              <a:rPr lang="zh-TW" altLang="en-US" sz="2200" b="1" dirty="0" smtClean="0">
                <a:latin typeface="Microsoft JhengHei" charset="-120"/>
                <a:ea typeface="Microsoft JhengHei" charset="-120"/>
                <a:cs typeface="Microsoft JhengHei" charset="-120"/>
              </a:rPr>
              <a:t>月</a:t>
            </a:r>
            <a:r>
              <a:rPr lang="en-US" altLang="zh-TW" sz="2200" b="1" dirty="0" smtClean="0">
                <a:latin typeface="Microsoft JhengHei" charset="-120"/>
                <a:ea typeface="Microsoft JhengHei" charset="-120"/>
                <a:cs typeface="Microsoft JhengHei" charset="-120"/>
              </a:rPr>
              <a:t>12</a:t>
            </a:r>
            <a:r>
              <a:rPr lang="zh-TW" altLang="en-US" sz="2200" b="1" dirty="0" smtClean="0">
                <a:latin typeface="Microsoft JhengHei" charset="-120"/>
                <a:ea typeface="Microsoft JhengHei" charset="-120"/>
                <a:cs typeface="Microsoft JhengHei" charset="-120"/>
              </a:rPr>
              <a:t>日</a:t>
            </a:r>
            <a:r>
              <a:rPr lang="en-US" altLang="zh-CN" sz="2200" b="1" dirty="0" smtClean="0">
                <a:latin typeface="Microsoft JhengHei" charset="-120"/>
                <a:ea typeface="Microsoft JhengHei" charset="-120"/>
                <a:cs typeface="Microsoft JhengHei" charset="-120"/>
              </a:rPr>
              <a:t>(</a:t>
            </a:r>
            <a:r>
              <a:rPr lang="zh-TW" altLang="en-US" sz="2200" b="1" dirty="0" smtClean="0">
                <a:latin typeface="Microsoft JhengHei" charset="-120"/>
                <a:ea typeface="Microsoft JhengHei" charset="-120"/>
                <a:cs typeface="Microsoft JhengHei" charset="-120"/>
              </a:rPr>
              <a:t>连续两周</a:t>
            </a:r>
            <a:r>
              <a:rPr lang="en-US" altLang="zh-CN" sz="2200" b="1" dirty="0" smtClean="0">
                <a:latin typeface="Microsoft JhengHei" charset="-120"/>
                <a:ea typeface="Microsoft JhengHei" charset="-120"/>
                <a:cs typeface="Microsoft JhengHei" charset="-120"/>
              </a:rPr>
              <a:t>)</a:t>
            </a:r>
            <a:r>
              <a:rPr lang="zh-CN" altLang="en-US" sz="2200" b="1" dirty="0" smtClean="0">
                <a:latin typeface="Microsoft JhengHei" charset="-120"/>
                <a:ea typeface="Microsoft JhengHei" charset="-120"/>
                <a:cs typeface="Microsoft JhengHei" charset="-120"/>
              </a:rPr>
              <a:t>拨</a:t>
            </a:r>
            <a:r>
              <a:rPr lang="zh-TW" altLang="en-US" sz="2200" b="1" dirty="0" smtClean="0">
                <a:latin typeface="Microsoft JhengHei" charset="-120"/>
                <a:ea typeface="Microsoft JhengHei" charset="-120"/>
                <a:cs typeface="Microsoft JhengHei" charset="-120"/>
              </a:rPr>
              <a:t>打</a:t>
            </a:r>
            <a:r>
              <a:rPr lang="zh-TW" altLang="en-US" sz="2200" b="1" dirty="0" smtClean="0">
                <a:solidFill>
                  <a:srgbClr val="C00000"/>
                </a:solidFill>
                <a:latin typeface="Microsoft JhengHei" charset="-120"/>
                <a:ea typeface="Microsoft JhengHei" charset="-120"/>
                <a:cs typeface="Microsoft JhengHei" charset="-120"/>
              </a:rPr>
              <a:t>江西省</a:t>
            </a:r>
            <a:r>
              <a:rPr lang="zh-TW" altLang="en-US" sz="2200" b="1" dirty="0" smtClean="0">
                <a:latin typeface="Microsoft JhengHei" charset="-120"/>
                <a:ea typeface="Microsoft JhengHei" charset="-120"/>
                <a:cs typeface="Microsoft JhengHei" charset="-120"/>
              </a:rPr>
              <a:t>重点案例</a:t>
            </a:r>
            <a:endParaRPr lang="en-US" altLang="zh-TW" sz="2200" b="1" dirty="0" smtClean="0">
              <a:latin typeface="Microsoft JhengHei" charset="-120"/>
              <a:ea typeface="Microsoft JhengHei" charset="-120"/>
              <a:cs typeface="Microsoft JhengHei" charset="-120"/>
            </a:endParaRPr>
          </a:p>
          <a:p>
            <a:endParaRPr lang="zh-CN" altLang="en-US" sz="2200" b="1" dirty="0">
              <a:latin typeface="Microsoft JhengHei" charset="-120"/>
              <a:ea typeface="Microsoft JhengHei" charset="-120"/>
              <a:cs typeface="Microsoft JhengHei" charset="-120"/>
            </a:endParaRPr>
          </a:p>
          <a:p>
            <a:r>
              <a:rPr lang="en-US" altLang="zh-TW" dirty="0" smtClean="0">
                <a:latin typeface="Microsoft JhengHei" charset="-120"/>
                <a:ea typeface="Microsoft JhengHei" charset="-120"/>
                <a:cs typeface="Microsoft JhengHei" charset="-120"/>
              </a:rPr>
              <a:t>1. </a:t>
            </a:r>
            <a:r>
              <a:rPr lang="zh-TW" altLang="zh-TW" dirty="0" smtClean="0">
                <a:latin typeface="Microsoft JhengHei" charset="-120"/>
                <a:ea typeface="Microsoft JhengHei" charset="-120"/>
                <a:cs typeface="Microsoft JhengHei" charset="-120"/>
              </a:rPr>
              <a:t>南昌市各所中学初被进行洗脑宣传，观看名为《陷阱》的污蔑大法的影片</a:t>
            </a:r>
            <a:r>
              <a:rPr lang="zh-TW" altLang="en-US" dirty="0" smtClean="0">
                <a:latin typeface="Microsoft JhengHei" charset="-120"/>
                <a:ea typeface="Microsoft JhengHei" charset="-120"/>
                <a:cs typeface="Microsoft JhengHei" charset="-120"/>
              </a:rPr>
              <a:t>。</a:t>
            </a:r>
            <a:endParaRPr lang="en-US" altLang="zh-TW" dirty="0" smtClean="0">
              <a:latin typeface="Microsoft JhengHei" charset="-120"/>
              <a:ea typeface="Microsoft JhengHei" charset="-120"/>
              <a:cs typeface="Microsoft JhengHei" charset="-120"/>
            </a:endParaRPr>
          </a:p>
          <a:p>
            <a:r>
              <a:rPr lang="en-US" altLang="zh-TW" dirty="0" smtClean="0">
                <a:latin typeface="Microsoft JhengHei" charset="-120"/>
                <a:ea typeface="Microsoft JhengHei" charset="-120"/>
                <a:cs typeface="Microsoft JhengHei" charset="-120"/>
              </a:rPr>
              <a:t>2. </a:t>
            </a:r>
            <a:r>
              <a:rPr lang="zh-TW" altLang="en-US" dirty="0" smtClean="0">
                <a:latin typeface="Microsoft JhengHei" charset="-120"/>
                <a:ea typeface="Microsoft JhengHei" charset="-120"/>
                <a:cs typeface="Microsoft JhengHei" charset="-120"/>
              </a:rPr>
              <a:t>上饶市政法委、市委防范办在市内多地推行所谓“反</a:t>
            </a:r>
            <a:r>
              <a:rPr lang="en-US" altLang="zh-TW" dirty="0" smtClean="0">
                <a:latin typeface="Microsoft JhengHei" charset="-120"/>
                <a:ea typeface="Microsoft JhengHei" charset="-120"/>
                <a:cs typeface="Microsoft JhengHei" charset="-120"/>
              </a:rPr>
              <a:t>X</a:t>
            </a:r>
            <a:r>
              <a:rPr lang="zh-TW" altLang="en-US" dirty="0" smtClean="0">
                <a:latin typeface="Microsoft JhengHei" charset="-120"/>
                <a:ea typeface="Microsoft JhengHei" charset="-120"/>
                <a:cs typeface="Microsoft JhengHei" charset="-120"/>
              </a:rPr>
              <a:t>教宣传”，并从中</a:t>
            </a:r>
            <a:r>
              <a:rPr lang="zh-TW" altLang="zh-TW" dirty="0" smtClean="0">
                <a:latin typeface="Microsoft JhengHei" charset="-120"/>
                <a:ea typeface="Microsoft JhengHei" charset="-120"/>
                <a:cs typeface="Microsoft JhengHei" charset="-120"/>
              </a:rPr>
              <a:t>污蔑</a:t>
            </a:r>
            <a:r>
              <a:rPr lang="zh-TW" altLang="zh-TW" dirty="0">
                <a:latin typeface="Microsoft JhengHei" charset="-120"/>
                <a:ea typeface="Microsoft JhengHei" charset="-120"/>
                <a:cs typeface="Microsoft JhengHei" charset="-120"/>
              </a:rPr>
              <a:t>大法</a:t>
            </a:r>
            <a:r>
              <a:rPr lang="zh-TW" altLang="en-US" dirty="0">
                <a:latin typeface="Microsoft JhengHei" charset="-120"/>
                <a:ea typeface="Microsoft JhengHei" charset="-120"/>
                <a:cs typeface="Microsoft JhengHei" charset="-120"/>
              </a:rPr>
              <a:t>。</a:t>
            </a:r>
          </a:p>
          <a:p>
            <a:r>
              <a:rPr lang="zh-TW" altLang="zh-TW" dirty="0" smtClean="0">
                <a:latin typeface="Microsoft JhengHei" charset="-120"/>
                <a:ea typeface="Microsoft JhengHei" charset="-120"/>
                <a:cs typeface="Microsoft JhengHei" charset="-120"/>
              </a:rPr>
              <a:t> </a:t>
            </a:r>
            <a:endParaRPr lang="en-US" altLang="zh-TW" dirty="0" smtClean="0">
              <a:latin typeface="Microsoft JhengHei" charset="-120"/>
              <a:ea typeface="Microsoft JhengHei" charset="-120"/>
              <a:cs typeface="Microsoft JhengHei" charset="-120"/>
            </a:endParaRPr>
          </a:p>
          <a:p>
            <a:endParaRPr lang="en-US" altLang="zh-TW" sz="2400" b="1" dirty="0" smtClean="0">
              <a:solidFill>
                <a:srgbClr val="0070C0"/>
              </a:solidFill>
              <a:latin typeface="Microsoft JhengHei" charset="-120"/>
              <a:ea typeface="Microsoft JhengHei" charset="-120"/>
              <a:cs typeface="Microsoft JhengHei" charset="-120"/>
            </a:endParaRPr>
          </a:p>
          <a:p>
            <a:r>
              <a:rPr lang="zh-TW" altLang="en-US" sz="2400" b="1" dirty="0" smtClean="0">
                <a:solidFill>
                  <a:srgbClr val="0070C0"/>
                </a:solidFill>
                <a:latin typeface="Microsoft JhengHei" charset="-120"/>
                <a:ea typeface="Microsoft JhengHei" charset="-120"/>
                <a:cs typeface="Microsoft JhengHei" charset="-120"/>
              </a:rPr>
              <a:t>重点案例说明：</a:t>
            </a:r>
            <a:r>
              <a:rPr lang="zh-TW" altLang="en-US" dirty="0" smtClean="0">
                <a:latin typeface="Microsoft JhengHei" charset="-120"/>
                <a:ea typeface="Microsoft JhengHei" charset="-120"/>
                <a:cs typeface="Microsoft JhengHei" charset="-120"/>
              </a:rPr>
              <a:t/>
            </a:r>
            <a:br>
              <a:rPr lang="zh-TW" altLang="en-US" dirty="0" smtClean="0">
                <a:latin typeface="Microsoft JhengHei" charset="-120"/>
                <a:ea typeface="Microsoft JhengHei" charset="-120"/>
                <a:cs typeface="Microsoft JhengHei" charset="-120"/>
              </a:rPr>
            </a:br>
            <a:r>
              <a:rPr lang="zh-TW" altLang="en-US" dirty="0" smtClean="0">
                <a:latin typeface="Microsoft JhengHei" charset="-120"/>
                <a:ea typeface="Microsoft JhengHei" charset="-120"/>
                <a:cs typeface="Microsoft JhengHei" charset="-120"/>
              </a:rPr>
              <a:t>◎周一（</a:t>
            </a:r>
            <a:r>
              <a:rPr lang="en-US" altLang="zh-TW" dirty="0" smtClean="0">
                <a:latin typeface="Microsoft JhengHei" charset="-120"/>
                <a:ea typeface="Microsoft JhengHei" charset="-120"/>
                <a:cs typeface="Microsoft JhengHei" charset="-120"/>
              </a:rPr>
              <a:t>2</a:t>
            </a:r>
            <a:r>
              <a:rPr lang="zh-TW" altLang="en-US" dirty="0" smtClean="0">
                <a:latin typeface="Microsoft JhengHei" charset="-120"/>
                <a:ea typeface="Microsoft JhengHei" charset="-120"/>
                <a:cs typeface="Microsoft JhengHei" charset="-120"/>
              </a:rPr>
              <a:t>月</a:t>
            </a:r>
            <a:r>
              <a:rPr lang="en-US" altLang="zh-TW" dirty="0" smtClean="0">
                <a:latin typeface="Microsoft JhengHei" charset="-120"/>
                <a:ea typeface="Microsoft JhengHei" charset="-120"/>
                <a:cs typeface="Microsoft JhengHei" charset="-120"/>
              </a:rPr>
              <a:t>5</a:t>
            </a:r>
            <a:r>
              <a:rPr lang="zh-TW" altLang="en-US" dirty="0" smtClean="0">
                <a:latin typeface="Microsoft JhengHei" charset="-120"/>
                <a:ea typeface="Microsoft JhengHei" charset="-120"/>
                <a:cs typeface="Microsoft JhengHei" charset="-120"/>
              </a:rPr>
              <a:t>日、</a:t>
            </a:r>
            <a:r>
              <a:rPr lang="en-US" altLang="zh-TW" dirty="0">
                <a:latin typeface="Microsoft JhengHei" charset="-120"/>
                <a:ea typeface="Microsoft JhengHei" charset="-120"/>
                <a:cs typeface="Microsoft JhengHei" charset="-120"/>
              </a:rPr>
              <a:t> 2</a:t>
            </a:r>
            <a:r>
              <a:rPr lang="zh-TW" altLang="en-US" dirty="0" smtClean="0">
                <a:latin typeface="Microsoft JhengHei" charset="-120"/>
                <a:ea typeface="Microsoft JhengHei" charset="-120"/>
                <a:cs typeface="Microsoft JhengHei" charset="-120"/>
              </a:rPr>
              <a:t>月</a:t>
            </a:r>
            <a:r>
              <a:rPr lang="en-US" altLang="zh-TW" dirty="0" smtClean="0">
                <a:latin typeface="Microsoft JhengHei" charset="-120"/>
                <a:ea typeface="Microsoft JhengHei" charset="-120"/>
                <a:cs typeface="Microsoft JhengHei" charset="-120"/>
              </a:rPr>
              <a:t>12</a:t>
            </a:r>
            <a:r>
              <a:rPr lang="zh-TW" altLang="en-US" dirty="0" smtClean="0">
                <a:latin typeface="Microsoft JhengHei" charset="-120"/>
                <a:ea typeface="Microsoft JhengHei" charset="-120"/>
                <a:cs typeface="Microsoft JhengHei" charset="-120"/>
              </a:rPr>
              <a:t>日）拨打重点号码。</a:t>
            </a:r>
            <a:endParaRPr lang="en-US" altLang="zh-TW" dirty="0" smtClean="0">
              <a:latin typeface="Microsoft JhengHei" charset="-120"/>
              <a:ea typeface="Microsoft JhengHei" charset="-120"/>
              <a:cs typeface="Microsoft JhengHei" charset="-120"/>
            </a:endParaRPr>
          </a:p>
          <a:p>
            <a:r>
              <a:rPr lang="zh-TW" altLang="en-US" dirty="0" smtClean="0">
                <a:latin typeface="Microsoft JhengHei" charset="-120"/>
                <a:ea typeface="Microsoft JhengHei" charset="-120"/>
                <a:cs typeface="Microsoft JhengHei" charset="-120"/>
              </a:rPr>
              <a:t/>
            </a:r>
            <a:br>
              <a:rPr lang="zh-TW" altLang="en-US" dirty="0" smtClean="0">
                <a:latin typeface="Microsoft JhengHei" charset="-120"/>
                <a:ea typeface="Microsoft JhengHei" charset="-120"/>
                <a:cs typeface="Microsoft JhengHei" charset="-120"/>
              </a:rPr>
            </a:br>
            <a:r>
              <a:rPr lang="zh-TW" altLang="en-US" dirty="0" smtClean="0">
                <a:latin typeface="Microsoft JhengHei" charset="-120"/>
                <a:ea typeface="Microsoft JhengHei" charset="-120"/>
                <a:cs typeface="Microsoft JhengHei" charset="-120"/>
              </a:rPr>
              <a:t>上午时段</a:t>
            </a:r>
            <a:r>
              <a:rPr lang="en-US" altLang="zh-TW" dirty="0" smtClean="0">
                <a:latin typeface="Microsoft JhengHei" charset="-120"/>
                <a:ea typeface="Microsoft JhengHei" charset="-120"/>
                <a:cs typeface="Microsoft JhengHei" charset="-120"/>
              </a:rPr>
              <a:t>【</a:t>
            </a:r>
            <a:r>
              <a:rPr lang="en-US" altLang="zh-TW" dirty="0" smtClean="0">
                <a:latin typeface="Microsoft JhengHei" charset="-120"/>
                <a:ea typeface="Microsoft JhengHei" charset="-120"/>
                <a:cs typeface="Microsoft JhengHei" charset="-120"/>
              </a:rPr>
              <a:t>101RTC</a:t>
            </a:r>
            <a:r>
              <a:rPr lang="zh-TW" altLang="en-US" dirty="0" smtClean="0">
                <a:latin typeface="Microsoft JhengHei" charset="-120"/>
                <a:ea typeface="Microsoft JhengHei" charset="-120"/>
                <a:cs typeface="Microsoft JhengHei" charset="-120"/>
              </a:rPr>
              <a:t>第一直播室</a:t>
            </a:r>
            <a:r>
              <a:rPr lang="en-US" altLang="zh-TW" dirty="0" smtClean="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有现场拨打解析。</a:t>
            </a:r>
            <a:endParaRPr lang="en-US" altLang="zh-TW" dirty="0" smtClean="0">
              <a:latin typeface="Microsoft JhengHei" charset="-120"/>
              <a:ea typeface="Microsoft JhengHei" charset="-120"/>
              <a:cs typeface="Microsoft JhengHei" charset="-120"/>
            </a:endParaRPr>
          </a:p>
          <a:p>
            <a:endParaRPr lang="en-US" altLang="zh-TW" dirty="0" smtClean="0">
              <a:latin typeface="Microsoft JhengHei" charset="-120"/>
              <a:ea typeface="Microsoft JhengHei" charset="-120"/>
              <a:cs typeface="Microsoft JhengHei" charset="-120"/>
            </a:endParaRPr>
          </a:p>
          <a:p>
            <a:r>
              <a:rPr lang="zh-TW" altLang="en-US" dirty="0" smtClean="0">
                <a:latin typeface="Microsoft JhengHei" charset="-120"/>
                <a:ea typeface="Microsoft JhengHei" charset="-120"/>
                <a:cs typeface="Microsoft JhengHei" charset="-120"/>
              </a:rPr>
              <a:t>其它时间</a:t>
            </a:r>
            <a:r>
              <a:rPr lang="en-US" altLang="zh-TW" dirty="0" smtClean="0">
                <a:latin typeface="Microsoft JhengHei" charset="-120"/>
                <a:ea typeface="Microsoft JhengHei" charset="-120"/>
                <a:cs typeface="Microsoft JhengHei" charset="-120"/>
              </a:rPr>
              <a:t>【104RTC</a:t>
            </a:r>
            <a:r>
              <a:rPr lang="zh-TW" altLang="en-US" dirty="0" smtClean="0">
                <a:latin typeface="Microsoft JhengHei" charset="-120"/>
                <a:ea typeface="Microsoft JhengHei" charset="-120"/>
                <a:cs typeface="Microsoft JhengHei" charset="-120"/>
              </a:rPr>
              <a:t>重点讲真相直播室</a:t>
            </a:r>
            <a:r>
              <a:rPr lang="en-US" altLang="zh-TW" dirty="0" smtClean="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每天都有同修值班，互相切磋</a:t>
            </a:r>
            <a:r>
              <a:rPr lang="zh-TW" altLang="en-US" dirty="0" smtClean="0">
                <a:latin typeface="Microsoft JhengHei" charset="-120"/>
                <a:ea typeface="Microsoft JhengHei" charset="-120"/>
                <a:cs typeface="Microsoft JhengHei" charset="-120"/>
              </a:rPr>
              <a:t>共同</a:t>
            </a:r>
            <a:r>
              <a:rPr lang="zh-TW" altLang="en-US" sz="2000" dirty="0" smtClean="0">
                <a:latin typeface="Microsoft JhengHei" charset="-120"/>
                <a:ea typeface="Microsoft JhengHei" charset="-120"/>
                <a:cs typeface="Microsoft JhengHei" charset="-120"/>
              </a:rPr>
              <a:t>拨打。</a:t>
            </a:r>
            <a:endParaRPr lang="en-US" altLang="zh-TW" sz="2000" dirty="0" smtClean="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3630584399"/>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41" y="640913"/>
            <a:ext cx="8964488" cy="5847755"/>
          </a:xfrm>
          <a:prstGeom prst="rect">
            <a:avLst/>
          </a:prstGeom>
        </p:spPr>
        <p:txBody>
          <a:bodyPr wrap="square">
            <a:spAutoFit/>
          </a:bodyPr>
          <a:lstStyle/>
          <a:p>
            <a:r>
              <a:rPr lang="zh-TW" altLang="en-US" sz="2200" b="1" smtClean="0">
                <a:solidFill>
                  <a:srgbClr val="0070C0"/>
                </a:solidFill>
                <a:latin typeface="微軟正黑體" panose="020B0604030504040204" pitchFamily="34" charset="-120"/>
                <a:ea typeface="微軟正黑體" panose="020B0604030504040204" pitchFamily="34" charset="-120"/>
              </a:rPr>
              <a:t>您可根据自己的情况选择领取以下号码参与重点案例</a:t>
            </a:r>
            <a:r>
              <a:rPr lang="zh-TW" altLang="en-US" sz="2200" b="1" dirty="0" smtClean="0">
                <a:solidFill>
                  <a:srgbClr val="0070C0"/>
                </a:solidFill>
                <a:latin typeface="微軟正黑體" panose="020B0604030504040204" pitchFamily="34" charset="-120"/>
                <a:ea typeface="微軟正黑體" panose="020B0604030504040204" pitchFamily="34" charset="-120"/>
              </a:rPr>
              <a:t>：</a:t>
            </a:r>
            <a:endParaRPr lang="en-US" altLang="zh-TW" sz="2400" dirty="0">
              <a:solidFill>
                <a:srgbClr val="7030A0"/>
              </a:solidFill>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 当地民众：</a:t>
            </a:r>
            <a:endParaRPr lang="en-US" altLang="zh-TW" sz="2000" b="1" dirty="0" smtClean="0">
              <a:solidFill>
                <a:srgbClr val="7030A0"/>
              </a:solidFill>
              <a:latin typeface="微軟正黑體" panose="020B0604030504040204" pitchFamily="34" charset="-120"/>
              <a:ea typeface="微軟正黑體" panose="020B0604030504040204" pitchFamily="34" charset="-120"/>
            </a:endParaRPr>
          </a:p>
          <a:p>
            <a:r>
              <a:rPr lang="en-US" altLang="zh-TW" smtClean="0">
                <a:latin typeface="微軟正黑體" panose="020B0604030504040204" pitchFamily="34" charset="-120"/>
                <a:ea typeface="微軟正黑體" panose="020B0604030504040204" pitchFamily="34" charset="-120"/>
              </a:rPr>
              <a:t>55—</a:t>
            </a:r>
            <a:r>
              <a:rPr lang="zh-TW" altLang="en-US" smtClean="0">
                <a:latin typeface="微軟正黑體" panose="020B0604030504040204" pitchFamily="34" charset="-120"/>
                <a:ea typeface="微軟正黑體" panose="020B0604030504040204" pitchFamily="34" charset="-120"/>
              </a:rPr>
              <a:t>当地的</a:t>
            </a:r>
            <a:r>
              <a:rPr lang="en-US" altLang="zh-TW" smtClean="0">
                <a:latin typeface="微軟正黑體" panose="020B0604030504040204" pitchFamily="34" charset="-120"/>
                <a:ea typeface="微軟正黑體" panose="020B0604030504040204" pitchFamily="34" charset="-120"/>
              </a:rPr>
              <a:t>RTC</a:t>
            </a:r>
            <a:r>
              <a:rPr lang="zh-TW" altLang="en-US" smtClean="0">
                <a:latin typeface="微軟正黑體" panose="020B0604030504040204" pitchFamily="34" charset="-120"/>
                <a:ea typeface="微軟正黑體" panose="020B0604030504040204" pitchFamily="34" charset="-120"/>
              </a:rPr>
              <a:t>号码（向当地民众揭露当地邪恶）回馈到</a:t>
            </a:r>
            <a:r>
              <a:rPr lang="en-US" altLang="zh-TW" smtClean="0">
                <a:latin typeface="微軟正黑體" panose="020B0604030504040204" pitchFamily="34" charset="-120"/>
                <a:ea typeface="微軟正黑體" panose="020B0604030504040204" pitchFamily="34" charset="-120"/>
              </a:rPr>
              <a:t>【1002-rtc</a:t>
            </a:r>
            <a:r>
              <a:rPr lang="zh-TW" altLang="en-US" smtClean="0">
                <a:latin typeface="微軟正黑體" panose="020B0604030504040204" pitchFamily="34" charset="-120"/>
                <a:ea typeface="微軟正黑體" panose="020B0604030504040204" pitchFamily="34" charset="-120"/>
              </a:rPr>
              <a:t>普通号码回馈平台</a:t>
            </a:r>
            <a:r>
              <a:rPr lang="en-US" altLang="zh-TW"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 重点号码：</a:t>
            </a:r>
            <a:r>
              <a:rPr lang="zh-TW" altLang="en-US" dirty="0">
                <a:latin typeface="微軟正黑體" panose="020B0604030504040204" pitchFamily="34" charset="-120"/>
                <a:ea typeface="微軟正黑體" panose="020B0604030504040204" pitchFamily="34" charset="-120"/>
              </a:rPr>
              <a:t/>
            </a:r>
            <a:br>
              <a:rPr lang="zh-TW" altLang="en-US" dirty="0">
                <a:latin typeface="微軟正黑體" panose="020B0604030504040204" pitchFamily="34" charset="-120"/>
                <a:ea typeface="微軟正黑體" panose="020B0604030504040204" pitchFamily="34" charset="-120"/>
              </a:rPr>
            </a:br>
            <a:r>
              <a:rPr lang="en-US" altLang="zh-TW">
                <a:latin typeface="微軟正黑體" panose="020B0604030504040204" pitchFamily="34" charset="-120"/>
                <a:ea typeface="微軟正黑體" panose="020B0604030504040204" pitchFamily="34" charset="-120"/>
              </a:rPr>
              <a:t>44-</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座机（白天拨打）请回馈到</a:t>
            </a:r>
            <a:r>
              <a:rPr lang="en-US" altLang="zh-TW" smtClean="0">
                <a:latin typeface="微軟正黑體" panose="020B0604030504040204" pitchFamily="34" charset="-120"/>
                <a:ea typeface="微軟正黑體" panose="020B0604030504040204" pitchFamily="34" charset="-120"/>
              </a:rPr>
              <a:t>【1003-rtc</a:t>
            </a:r>
            <a:r>
              <a:rPr lang="zh-TW" altLang="en-US" smtClean="0">
                <a:latin typeface="微軟正黑體" panose="020B0604030504040204" pitchFamily="34" charset="-120"/>
                <a:ea typeface="微軟正黑體" panose="020B0604030504040204" pitchFamily="34" charset="-120"/>
              </a:rPr>
              <a:t>重点号码回馈平台</a:t>
            </a:r>
            <a:r>
              <a:rPr lang="en-US" altLang="zh-TW"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smtClean="0">
                <a:latin typeface="微軟正黑體" panose="020B0604030504040204" pitchFamily="34" charset="-120"/>
                <a:ea typeface="微軟正黑體" panose="020B0604030504040204" pitchFamily="34" charset="-120"/>
              </a:rPr>
              <a:t>45--</a:t>
            </a:r>
            <a:r>
              <a:rPr lang="zh-TW" altLang="en-US" smtClean="0">
                <a:latin typeface="微軟正黑體" panose="020B0604030504040204" pitchFamily="34" charset="-120"/>
                <a:ea typeface="微軟正黑體" panose="020B0604030504040204" pitchFamily="34" charset="-120"/>
              </a:rPr>
              <a:t>手机（傍晚或晚间拨打）请回馈到</a:t>
            </a:r>
            <a:r>
              <a:rPr lang="en-US" altLang="zh-TW" smtClean="0">
                <a:latin typeface="微軟正黑體" panose="020B0604030504040204" pitchFamily="34" charset="-120"/>
                <a:ea typeface="微軟正黑體" panose="020B0604030504040204" pitchFamily="34" charset="-120"/>
              </a:rPr>
              <a:t>【1003-rtc</a:t>
            </a:r>
            <a:r>
              <a:rPr lang="zh-TW" altLang="en-US" smtClean="0">
                <a:latin typeface="微軟正黑體" panose="020B0604030504040204" pitchFamily="34" charset="-120"/>
                <a:ea typeface="微軟正黑體" panose="020B0604030504040204" pitchFamily="34" charset="-120"/>
              </a:rPr>
              <a:t>重点号码回馈平台</a:t>
            </a:r>
            <a:r>
              <a:rPr lang="en-US" altLang="zh-TW"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smtClean="0">
                <a:latin typeface="微軟正黑體" panose="020B0604030504040204" pitchFamily="34" charset="-120"/>
                <a:ea typeface="微軟正黑體" panose="020B0604030504040204" pitchFamily="34" charset="-120"/>
              </a:rPr>
              <a:t>46—</a:t>
            </a:r>
            <a:r>
              <a:rPr lang="zh-TW" altLang="en-US" smtClean="0">
                <a:latin typeface="微軟正黑體" panose="020B0604030504040204" pitchFamily="34" charset="-120"/>
                <a:ea typeface="微軟正黑體" panose="020B0604030504040204" pitchFamily="34" charset="-120"/>
              </a:rPr>
              <a:t>重要座机特别号码（请平时拨打重点的同修尽量先领</a:t>
            </a:r>
            <a:r>
              <a:rPr lang="en-US" altLang="zh-TW" smtClean="0">
                <a:latin typeface="微軟正黑體" panose="020B0604030504040204" pitchFamily="34" charset="-120"/>
                <a:ea typeface="微軟正黑體" panose="020B0604030504040204" pitchFamily="34" charset="-120"/>
              </a:rPr>
              <a:t>46</a:t>
            </a:r>
            <a:r>
              <a:rPr lang="zh-TW" altLang="en-US" smtClean="0">
                <a:latin typeface="微軟正黑體" panose="020B0604030504040204" pitchFamily="34" charset="-120"/>
                <a:ea typeface="微軟正黑體" panose="020B0604030504040204" pitchFamily="34" charset="-120"/>
              </a:rPr>
              <a:t>）请回馈到</a:t>
            </a:r>
            <a:r>
              <a:rPr lang="en-US" altLang="zh-TW" smtClean="0">
                <a:latin typeface="微軟正黑體" panose="020B0604030504040204" pitchFamily="34" charset="-120"/>
                <a:ea typeface="微軟正黑體" panose="020B0604030504040204" pitchFamily="34" charset="-120"/>
              </a:rPr>
              <a:t>【1005-</a:t>
            </a:r>
            <a:r>
              <a:rPr lang="zh-TW" altLang="en-US" smtClean="0">
                <a:latin typeface="微軟正黑體" panose="020B0604030504040204" pitchFamily="34" charset="-120"/>
                <a:ea typeface="微軟正黑體" panose="020B0604030504040204" pitchFamily="34" charset="-120"/>
              </a:rPr>
              <a:t>明慧紧急案例回馈平台</a:t>
            </a:r>
            <a:r>
              <a:rPr lang="en-US" altLang="zh-TW"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en-US" altLang="zh-TW" smtClean="0">
                <a:latin typeface="微軟正黑體" panose="020B0604030504040204" pitchFamily="34" charset="-120"/>
                <a:ea typeface="微軟正黑體" panose="020B0604030504040204" pitchFamily="34" charset="-120"/>
              </a:rPr>
              <a:t>47--</a:t>
            </a:r>
            <a:r>
              <a:rPr lang="zh-TW" altLang="en-US" smtClean="0">
                <a:latin typeface="微軟正黑體" panose="020B0604030504040204" pitchFamily="34" charset="-120"/>
                <a:ea typeface="微軟正黑體" panose="020B0604030504040204" pitchFamily="34" charset="-120"/>
              </a:rPr>
              <a:t>重要手机特别号码（请平时拨打重点的同修尽量先领</a:t>
            </a:r>
            <a:r>
              <a:rPr lang="en-US" altLang="zh-TW" smtClean="0">
                <a:latin typeface="微軟正黑體" panose="020B0604030504040204" pitchFamily="34" charset="-120"/>
                <a:ea typeface="微軟正黑體" panose="020B0604030504040204" pitchFamily="34" charset="-120"/>
              </a:rPr>
              <a:t>47</a:t>
            </a:r>
            <a:r>
              <a:rPr lang="zh-TW" altLang="en-US" smtClean="0">
                <a:latin typeface="微軟正黑體" panose="020B0604030504040204" pitchFamily="34" charset="-120"/>
                <a:ea typeface="微軟正黑體" panose="020B0604030504040204" pitchFamily="34" charset="-120"/>
              </a:rPr>
              <a:t>）请回馈到</a:t>
            </a:r>
            <a:r>
              <a:rPr lang="en-US" altLang="zh-TW" smtClean="0">
                <a:latin typeface="微軟正黑體" panose="020B0604030504040204" pitchFamily="34" charset="-120"/>
                <a:ea typeface="微軟正黑體" panose="020B0604030504040204" pitchFamily="34" charset="-120"/>
              </a:rPr>
              <a:t>【1005-</a:t>
            </a:r>
            <a:r>
              <a:rPr lang="zh-TW" altLang="en-US" smtClean="0">
                <a:latin typeface="微軟正黑體" panose="020B0604030504040204" pitchFamily="34" charset="-120"/>
                <a:ea typeface="微軟正黑體" panose="020B0604030504040204" pitchFamily="34" charset="-120"/>
              </a:rPr>
              <a:t>明慧紧急案例回馈平台</a:t>
            </a:r>
            <a:r>
              <a:rPr lang="en-US" altLang="zh-TW"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 重点案例核心号码：</a:t>
            </a:r>
            <a:r>
              <a:rPr lang="zh-TW" altLang="en-US"/>
              <a:t/>
            </a:r>
            <a:br>
              <a:rPr lang="zh-TW" altLang="en-US"/>
            </a:br>
            <a:r>
              <a:rPr lang="zh-TW" altLang="en-US" smtClean="0"/>
              <a:t>重点</a:t>
            </a:r>
            <a:r>
              <a:rPr lang="zh-TW" altLang="en-US" smtClean="0">
                <a:latin typeface="微軟正黑體" panose="020B0604030504040204" pitchFamily="34" charset="-120"/>
                <a:ea typeface="微軟正黑體" panose="020B0604030504040204" pitchFamily="34" charset="-120"/>
              </a:rPr>
              <a:t>案例核心号码的拨打，主要是在安信平台上领号。如有意愿参加核心号码拨打的同修请到</a:t>
            </a:r>
            <a:r>
              <a:rPr lang="en-US" altLang="zh-TW" smtClean="0">
                <a:latin typeface="微軟正黑體" panose="020B0604030504040204" pitchFamily="34" charset="-120"/>
                <a:ea typeface="微軟正黑體" panose="020B0604030504040204" pitchFamily="34" charset="-120"/>
              </a:rPr>
              <a:t>【104RTC</a:t>
            </a:r>
            <a:r>
              <a:rPr lang="zh-TW" altLang="en-US" smtClean="0">
                <a:latin typeface="微軟正黑體" panose="020B0604030504040204" pitchFamily="34" charset="-120"/>
                <a:ea typeface="微軟正黑體" panose="020B0604030504040204" pitchFamily="34" charset="-120"/>
              </a:rPr>
              <a:t>重点讲真相直播室</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找当班负责同修，可让负责同修将您加入到领号平台。或请当班同修帮你领号，参与拨打。</a:t>
            </a:r>
          </a:p>
          <a:p>
            <a:endParaRPr lang="en-US" altLang="zh-TW" dirty="0" smtClean="0">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周三联合专案（同一案情）：</a:t>
            </a:r>
            <a:r>
              <a:rPr lang="zh-TW" altLang="en-US" smtClean="0">
                <a:latin typeface="微軟正黑體" panose="020B0604030504040204" pitchFamily="34" charset="-120"/>
                <a:ea typeface="微軟正黑體" panose="020B0604030504040204" pitchFamily="34" charset="-120"/>
              </a:rPr>
              <a:t/>
            </a:r>
            <a:br>
              <a:rPr lang="zh-TW" altLang="en-US" smtClean="0">
                <a:latin typeface="微軟正黑體" panose="020B0604030504040204" pitchFamily="34" charset="-120"/>
                <a:ea typeface="微軟正黑體" panose="020B0604030504040204" pitchFamily="34" charset="-120"/>
              </a:rPr>
            </a:br>
            <a:r>
              <a:rPr lang="zh-TW" altLang="en-US" smtClean="0">
                <a:latin typeface="微軟正黑體" panose="020B0604030504040204" pitchFamily="34" charset="-120"/>
                <a:ea typeface="微軟正黑體" panose="020B0604030504040204" pitchFamily="34" charset="-120"/>
              </a:rPr>
              <a:t>联合专案当天，听了真相的号码会自动上传到</a:t>
            </a:r>
            <a:r>
              <a:rPr lang="en-US" altLang="zh-TW" smtClean="0">
                <a:latin typeface="微軟正黑體" panose="020B0604030504040204" pitchFamily="34" charset="-120"/>
                <a:ea typeface="微軟正黑體" panose="020B0604030504040204" pitchFamily="34" charset="-120"/>
              </a:rPr>
              <a:t>8</a:t>
            </a:r>
            <a:r>
              <a:rPr lang="zh-TW" altLang="en-US" smtClean="0">
                <a:latin typeface="微軟正黑體" panose="020B0604030504040204" pitchFamily="34" charset="-120"/>
                <a:ea typeface="微軟正黑體" panose="020B0604030504040204" pitchFamily="34" charset="-120"/>
              </a:rPr>
              <a:t>号键领号平台。在</a:t>
            </a:r>
            <a:r>
              <a:rPr lang="en-US" altLang="zh-TW" smtClean="0">
                <a:latin typeface="微軟正黑體" panose="020B0604030504040204" pitchFamily="34" charset="-120"/>
                <a:ea typeface="微軟正黑體" panose="020B0604030504040204" pitchFamily="34" charset="-120"/>
              </a:rPr>
              <a:t>8</a:t>
            </a:r>
            <a:r>
              <a:rPr lang="zh-TW" altLang="en-US" smtClean="0">
                <a:latin typeface="微軟正黑體" panose="020B0604030504040204" pitchFamily="34" charset="-120"/>
                <a:ea typeface="微軟正黑體" panose="020B0604030504040204" pitchFamily="34" charset="-120"/>
              </a:rPr>
              <a:t>号键领号平台里的同修可自由领号参与拨打。请大家共同参与！</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107504" y="97293"/>
            <a:ext cx="2420856" cy="584775"/>
          </a:xfrm>
          <a:prstGeom prst="rect">
            <a:avLst/>
          </a:prstGeom>
        </p:spPr>
        <p:txBody>
          <a:bodyPr wrap="none">
            <a:spAutoFit/>
          </a:bodyPr>
          <a:lstStyle/>
          <a:p>
            <a:pPr fontAlgn="base"/>
            <a:r>
              <a:rPr lang="en-US" altLang="zh-TW" sz="3200" b="1" dirty="0" smtClean="0">
                <a:latin typeface="微軟正黑體" panose="020B0604030504040204" pitchFamily="34" charset="-120"/>
                <a:ea typeface="微軟正黑體" panose="020B0604030504040204" pitchFamily="34" charset="-120"/>
              </a:rPr>
              <a:t>10</a:t>
            </a:r>
            <a:r>
              <a:rPr lang="en-US" altLang="zh-TW" sz="3200" b="1" dirty="0" smtClean="0">
                <a:latin typeface="微軟正黑體" panose="020B0604030504040204" pitchFamily="34" charset="-120"/>
                <a:ea typeface="微軟正黑體" panose="020B0604030504040204" pitchFamily="34" charset="-120"/>
              </a:rPr>
              <a:t>.</a:t>
            </a:r>
            <a:r>
              <a:rPr lang="zh-TW" altLang="en-US" sz="3200" b="1" dirty="0" smtClean="0">
                <a:latin typeface="微軟正黑體" panose="020B0604030504040204" pitchFamily="34" charset="-120"/>
                <a:ea typeface="微軟正黑體" panose="020B0604030504040204" pitchFamily="34" charset="-120"/>
              </a:rPr>
              <a:t>如何参与</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55546228"/>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164" r="13819"/>
          <a:stretch/>
        </p:blipFill>
        <p:spPr bwMode="auto">
          <a:xfrm>
            <a:off x="107504" y="-1"/>
            <a:ext cx="8902484" cy="6858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028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圓角化單一角落矩形 8"/>
          <p:cNvSpPr/>
          <p:nvPr/>
        </p:nvSpPr>
        <p:spPr>
          <a:xfrm>
            <a:off x="4067946" y="511807"/>
            <a:ext cx="5076054" cy="6346194"/>
          </a:xfrm>
          <a:prstGeom prst="round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a:solidFill>
                  <a:schemeClr val="bg1"/>
                </a:solidFill>
                <a:latin typeface="微軟正黑體" panose="020B0604030504040204" pitchFamily="34" charset="-120"/>
                <a:ea typeface="微軟正黑體" panose="020B0604030504040204" pitchFamily="34" charset="-120"/>
              </a:rPr>
              <a:t>2</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江西省迫害</a:t>
            </a:r>
            <a:r>
              <a:rPr lang="zh-TW" altLang="en-US" sz="3600" b="1" dirty="0">
                <a:solidFill>
                  <a:schemeClr val="bg1"/>
                </a:solidFill>
                <a:latin typeface="微軟正黑體" panose="020B0604030504040204" pitchFamily="34" charset="-120"/>
                <a:ea typeface="微軟正黑體" panose="020B0604030504040204" pitchFamily="34" charset="-120"/>
              </a:rPr>
              <a:t>情况</a:t>
            </a:r>
          </a:p>
        </p:txBody>
      </p:sp>
      <p:sp>
        <p:nvSpPr>
          <p:cNvPr id="5" name="矩形 4"/>
          <p:cNvSpPr/>
          <p:nvPr/>
        </p:nvSpPr>
        <p:spPr>
          <a:xfrm>
            <a:off x="107504" y="1124849"/>
            <a:ext cx="3888432" cy="2800266"/>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1</a:t>
            </a:r>
            <a:r>
              <a:rPr lang="zh-TW" altLang="en-US"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27</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明慧数据馆数据统计显示，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迫害法轮功案例共计</a:t>
            </a:r>
            <a:r>
              <a:rPr lang="en-US" altLang="zh-CN" sz="2400" b="1" dirty="0" smtClean="0">
                <a:solidFill>
                  <a:srgbClr val="FFFF00"/>
                </a:solidFill>
                <a:latin typeface="微軟正黑體" panose="020B0604030504040204" pitchFamily="34" charset="-120"/>
                <a:ea typeface="微軟正黑體" panose="020B0604030504040204" pitchFamily="34" charset="-120"/>
              </a:rPr>
              <a:t>1172</a:t>
            </a:r>
            <a:r>
              <a:rPr lang="zh-CN" altLang="zh-TW" sz="2000" dirty="0" smtClean="0">
                <a:solidFill>
                  <a:schemeClr val="bg1"/>
                </a:solidFill>
                <a:latin typeface="微軟正黑體" panose="020B0604030504040204" pitchFamily="34" charset="-120"/>
                <a:ea typeface="微軟正黑體" panose="020B0604030504040204" pitchFamily="34" charset="-120"/>
              </a:rPr>
              <a:t>例。</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smtClean="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受迫害人数</a:t>
            </a:r>
            <a:r>
              <a:rPr lang="en-US" altLang="zh-CN" sz="2400" b="1" dirty="0" smtClean="0">
                <a:solidFill>
                  <a:srgbClr val="FFFF00"/>
                </a:solidFill>
                <a:latin typeface="微軟正黑體" panose="020B0604030504040204" pitchFamily="34" charset="-120"/>
                <a:ea typeface="微軟正黑體" panose="020B0604030504040204" pitchFamily="34" charset="-120"/>
              </a:rPr>
              <a:t>1270</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受迫害致死人数</a:t>
            </a:r>
            <a:r>
              <a:rPr lang="en-US" altLang="zh-CN" sz="2400" b="1" dirty="0" smtClean="0">
                <a:solidFill>
                  <a:srgbClr val="FFFF00"/>
                </a:solidFill>
                <a:latin typeface="微軟正黑體" panose="020B0604030504040204" pitchFamily="34" charset="-120"/>
                <a:ea typeface="微軟正黑體" panose="020B0604030504040204" pitchFamily="34" charset="-120"/>
              </a:rPr>
              <a:t>53</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193705" y="1432875"/>
            <a:ext cx="4824536" cy="2184713"/>
          </a:xfrm>
          <a:prstGeom prst="rect">
            <a:avLst/>
          </a:prstGeom>
          <a:ln>
            <a:noFill/>
          </a:ln>
        </p:spPr>
        <p:txBody>
          <a:bodyPr wrap="square" lIns="90942" tIns="45472" rIns="90942" bIns="45472">
            <a:spAutoFit/>
          </a:bodyPr>
          <a:lstStyle/>
          <a:p>
            <a:r>
              <a:rPr lang="zh-TW" altLang="en-US" sz="2200" dirty="0" smtClean="0">
                <a:solidFill>
                  <a:schemeClr val="bg1"/>
                </a:solidFill>
                <a:latin typeface="微軟正黑體" panose="020B0604030504040204" pitchFamily="34" charset="-120"/>
                <a:ea typeface="微軟正黑體" panose="020B0604030504040204" pitchFamily="34" charset="-120"/>
              </a:rPr>
              <a:t>截至</a:t>
            </a:r>
            <a:r>
              <a:rPr lang="en-US" altLang="zh-TW" sz="2200" dirty="0">
                <a:solidFill>
                  <a:schemeClr val="bg1"/>
                </a:solidFill>
                <a:latin typeface="微軟正黑體" panose="020B0604030504040204" pitchFamily="34" charset="-120"/>
                <a:ea typeface="微軟正黑體" panose="020B0604030504040204" pitchFamily="34" charset="-120"/>
              </a:rPr>
              <a:t>2014</a:t>
            </a:r>
            <a:r>
              <a:rPr lang="zh-TW" altLang="en-US" sz="2200" dirty="0">
                <a:solidFill>
                  <a:schemeClr val="bg1"/>
                </a:solidFill>
                <a:latin typeface="微軟正黑體" panose="020B0604030504040204" pitchFamily="34" charset="-120"/>
                <a:ea typeface="微軟正黑體" panose="020B0604030504040204" pitchFamily="34" charset="-120"/>
              </a:rPr>
              <a:t>年底</a:t>
            </a:r>
            <a:r>
              <a:rPr lang="zh-TW" altLang="en-US" sz="2200" dirty="0" smtClean="0">
                <a:solidFill>
                  <a:schemeClr val="bg1"/>
                </a:solidFill>
                <a:latin typeface="微軟正黑體" panose="020B0604030504040204" pitchFamily="34" charset="-120"/>
                <a:ea typeface="微軟正黑體" panose="020B0604030504040204" pitchFamily="34" charset="-120"/>
              </a:rPr>
              <a:t>，</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追查国际公布了</a:t>
            </a:r>
            <a:r>
              <a:rPr lang="zh-TW" altLang="en-US" sz="2200" b="1" dirty="0" smtClean="0">
                <a:solidFill>
                  <a:schemeClr val="bg1"/>
                </a:solidFill>
                <a:latin typeface="微軟正黑體" panose="020B0604030504040204" pitchFamily="34" charset="-120"/>
                <a:ea typeface="微軟正黑體" panose="020B0604030504040204" pitchFamily="34" charset="-120"/>
              </a:rPr>
              <a:t>江西省</a:t>
            </a:r>
            <a:endParaRPr lang="en-US" altLang="zh-CN" sz="2200" b="1"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涉嫌参与活摘法轮功学员器官的</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24</a:t>
            </a:r>
            <a:r>
              <a:rPr lang="zh-TW" altLang="en-US" sz="2400" b="1" dirty="0" smtClean="0">
                <a:solidFill>
                  <a:srgbClr val="FF0000"/>
                </a:solidFill>
                <a:latin typeface="微軟正黑體" panose="020B0604030504040204" pitchFamily="34" charset="-120"/>
                <a:ea typeface="微軟正黑體" panose="020B0604030504040204" pitchFamily="34" charset="-120"/>
              </a:rPr>
              <a:t>家</a:t>
            </a:r>
            <a:r>
              <a:rPr lang="zh-TW" altLang="en-US" sz="2200" b="1" dirty="0" smtClean="0">
                <a:solidFill>
                  <a:schemeClr val="bg1"/>
                </a:solidFill>
                <a:latin typeface="微軟正黑體" panose="020B0604030504040204" pitchFamily="34" charset="-120"/>
                <a:ea typeface="微軟正黑體" panose="020B0604030504040204" pitchFamily="34" charset="-120"/>
              </a:rPr>
              <a:t>医院</a:t>
            </a:r>
            <a:r>
              <a:rPr lang="en-US" altLang="zh-TW" sz="2200" b="1" dirty="0" smtClean="0">
                <a:solidFill>
                  <a:schemeClr val="bg1"/>
                </a:solidFill>
                <a:latin typeface="微軟正黑體" panose="020B0604030504040204" pitchFamily="34" charset="-120"/>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占全国</a:t>
            </a:r>
            <a:r>
              <a:rPr lang="en-US" altLang="zh-TW" sz="2200" b="1" dirty="0" smtClean="0">
                <a:solidFill>
                  <a:schemeClr val="bg1"/>
                </a:solidFill>
                <a:latin typeface="微軟正黑體" panose="020B0604030504040204" pitchFamily="34" charset="-120"/>
                <a:ea typeface="微軟正黑體" panose="020B0604030504040204" pitchFamily="34" charset="-120"/>
              </a:rPr>
              <a:t>2.8%)</a:t>
            </a:r>
            <a:r>
              <a:rPr lang="zh-TW" altLang="en-US" sz="2200" b="1" dirty="0" smtClean="0">
                <a:solidFill>
                  <a:schemeClr val="bg1"/>
                </a:solidFill>
                <a:latin typeface="微軟正黑體" panose="020B0604030504040204" pitchFamily="34" charset="-120"/>
                <a:ea typeface="微軟正黑體" panose="020B0604030504040204" pitchFamily="34" charset="-120"/>
              </a:rPr>
              <a:t>、</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150</a:t>
            </a:r>
            <a:r>
              <a:rPr lang="zh-TW" altLang="en-US" sz="2400" b="1" dirty="0" smtClean="0">
                <a:solidFill>
                  <a:srgbClr val="FF0000"/>
                </a:solidFill>
                <a:latin typeface="微軟正黑體" panose="020B0604030504040204" pitchFamily="34" charset="-120"/>
                <a:ea typeface="微軟正黑體" panose="020B0604030504040204" pitchFamily="34" charset="-120"/>
              </a:rPr>
              <a:t>名</a:t>
            </a:r>
            <a:r>
              <a:rPr lang="zh-TW" altLang="en-US" sz="2200" b="1" dirty="0" smtClean="0">
                <a:solidFill>
                  <a:schemeClr val="bg1"/>
                </a:solidFill>
                <a:latin typeface="微軟正黑體" panose="020B0604030504040204" pitchFamily="34" charset="-120"/>
                <a:ea typeface="微軟正黑體" panose="020B0604030504040204" pitchFamily="34" charset="-120"/>
              </a:rPr>
              <a:t>医务人员</a:t>
            </a:r>
            <a:r>
              <a:rPr lang="zh-TW" altLang="en-US" sz="2200" dirty="0" smtClean="0">
                <a:solidFill>
                  <a:schemeClr val="bg1"/>
                </a:solidFill>
                <a:latin typeface="微軟正黑體" panose="020B0604030504040204" pitchFamily="34" charset="-120"/>
                <a:ea typeface="微軟正黑體" panose="020B0604030504040204" pitchFamily="34" charset="-120"/>
              </a:rPr>
              <a:t>名单，</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并将他们立案追查。</a:t>
            </a:r>
            <a:endParaRPr lang="en-US" altLang="zh-TW" sz="22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340769"/>
            <a:chOff x="5266184" y="-1"/>
            <a:chExt cx="3877816" cy="1052737"/>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0"/>
              <a:ext cx="1129430" cy="1052736"/>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0527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7198982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表格 10"/>
          <p:cNvGraphicFramePr/>
          <p:nvPr>
            <p:extLst>
              <p:ext uri="{D42A27DB-BD31-4B8C-83A1-F6EECF244321}">
                <p14:modId xmlns:p14="http://schemas.microsoft.com/office/powerpoint/2010/main" val="135988872"/>
              </p:ext>
            </p:extLst>
          </p:nvPr>
        </p:nvGraphicFramePr>
        <p:xfrm>
          <a:off x="107504" y="1124744"/>
          <a:ext cx="8928992" cy="5227320"/>
        </p:xfrm>
        <a:graphic>
          <a:graphicData uri="http://schemas.openxmlformats.org/drawingml/2006/table">
            <a:tbl>
              <a:tblPr firstRow="1" bandRow="1"/>
              <a:tblGrid>
                <a:gridCol w="947170"/>
                <a:gridCol w="2371658"/>
                <a:gridCol w="1020030"/>
                <a:gridCol w="4590134"/>
              </a:tblGrid>
              <a:tr h="370840">
                <a:tc>
                  <a:txBody>
                    <a:bodyPr/>
                    <a:lstStyle/>
                    <a:p>
                      <a:pPr algn="l">
                        <a:defRPr sz="1800" b="0">
                          <a:solidFill>
                            <a:srgbClr val="000000"/>
                          </a:solidFill>
                        </a:defRPr>
                      </a:pPr>
                      <a:r>
                        <a:rPr sz="1800" b="1" dirty="0" err="1">
                          <a:latin typeface="微軟正黑體" panose="020B0604030504040204" pitchFamily="34" charset="-120"/>
                          <a:ea typeface="微軟正黑體" panose="020B0604030504040204" pitchFamily="34" charset="-120"/>
                          <a:cs typeface="Microsoft JhengHei"/>
                          <a:sym typeface="Microsoft JhengHei"/>
                        </a:rPr>
                        <a:t>姓名</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dirty="0">
                          <a:latin typeface="微軟正黑體" panose="020B0604030504040204" pitchFamily="34" charset="-120"/>
                          <a:ea typeface="微軟正黑體" panose="020B0604030504040204" pitchFamily="34" charset="-120"/>
                          <a:cs typeface="Microsoft JhengHei"/>
                          <a:sym typeface="Microsoft JhengHei"/>
                        </a:rPr>
                        <a:t>任期</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smtClean="0">
                          <a:latin typeface="微軟正黑體" panose="020B0604030504040204" pitchFamily="34" charset="-120"/>
                          <a:ea typeface="微軟正黑體" panose="020B0604030504040204" pitchFamily="34" charset="-120"/>
                          <a:cs typeface="Microsoft JhengHei"/>
                          <a:sym typeface="Microsoft JhengHei"/>
                        </a:rPr>
                        <a:t>追查国际</a:t>
                      </a:r>
                      <a:endParaRPr sz="1800" b="1">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err="1" smtClean="0">
                          <a:latin typeface="微軟正黑體" panose="020B0604030504040204" pitchFamily="34" charset="-120"/>
                          <a:ea typeface="微軟正黑體" panose="020B0604030504040204" pitchFamily="34" charset="-120"/>
                          <a:cs typeface="Microsoft JhengHei"/>
                          <a:sym typeface="Microsoft JhengHei"/>
                        </a:rPr>
                        <a:t>追查通告</a:t>
                      </a:r>
                      <a:r>
                        <a:rPr lang="en-US" sz="1800" b="1"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8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恶报</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sz="1800" smtClean="0">
                          <a:latin typeface="微軟正黑體" panose="020B0604030504040204" pitchFamily="34" charset="-120"/>
                          <a:ea typeface="微軟正黑體" panose="020B0604030504040204" pitchFamily="34" charset="-120"/>
                          <a:cs typeface="Microsoft JhengHei"/>
                          <a:sym typeface="Microsoft JhengHei"/>
                        </a:rPr>
                        <a:t>舒惠国</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600">
                          <a:latin typeface="Microsoft JhengHei"/>
                          <a:ea typeface="Microsoft JhengHei"/>
                          <a:cs typeface="Microsoft JhengHei"/>
                          <a:sym typeface="Microsoft JhengHei"/>
                        </a:defRPr>
                      </a:pPr>
                      <a:r>
                        <a:rPr sz="1800" dirty="0" smtClean="0">
                          <a:latin typeface="微軟正黑體" panose="020B0604030504040204" pitchFamily="34" charset="-120"/>
                          <a:ea typeface="微軟正黑體" panose="020B0604030504040204" pitchFamily="34" charset="-120"/>
                        </a:rPr>
                        <a:t>199</a:t>
                      </a:r>
                      <a:r>
                        <a:rPr lang="en-US" altLang="zh-TW" sz="1800" dirty="0" smtClean="0">
                          <a:latin typeface="微軟正黑體" panose="020B0604030504040204" pitchFamily="34" charset="-120"/>
                          <a:ea typeface="微軟正黑體" panose="020B0604030504040204" pitchFamily="34" charset="-120"/>
                        </a:rPr>
                        <a:t>7</a:t>
                      </a:r>
                      <a:r>
                        <a:rPr sz="1800" dirty="0" smtClean="0">
                          <a:latin typeface="微軟正黑體" panose="020B0604030504040204" pitchFamily="34" charset="-120"/>
                          <a:ea typeface="微軟正黑體" panose="020B0604030504040204" pitchFamily="34" charset="-120"/>
                        </a:rPr>
                        <a:t>年－200</a:t>
                      </a:r>
                      <a:r>
                        <a:rPr lang="en-US" altLang="zh-TW" sz="1800" dirty="0" smtClean="0">
                          <a:latin typeface="微軟正黑體" panose="020B0604030504040204" pitchFamily="34" charset="-120"/>
                          <a:ea typeface="微軟正黑體" panose="020B0604030504040204" pitchFamily="34" charset="-120"/>
                        </a:rPr>
                        <a:t>1</a:t>
                      </a:r>
                      <a:r>
                        <a:rPr sz="1800" dirty="0" smtClean="0">
                          <a:latin typeface="微軟正黑體" panose="020B0604030504040204" pitchFamily="34" charset="-120"/>
                          <a:ea typeface="微軟正黑體" panose="020B0604030504040204" pitchFamily="34" charset="-120"/>
                        </a:rPr>
                        <a:t>年</a:t>
                      </a:r>
                      <a:endParaRPr sz="1800" dirty="0">
                        <a:latin typeface="微軟正黑體" panose="020B0604030504040204" pitchFamily="34" charset="-120"/>
                        <a:ea typeface="微軟正黑體" panose="020B0604030504040204" pitchFamily="34" charset="-120"/>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zh-TW" altLang="en-US" sz="180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暂无</a:t>
                      </a:r>
                      <a:endParaRPr lang="zh-TW" altLang="en-US" sz="180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endParaRPr sz="1800" dirty="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孟建柱</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800" dirty="0" smtClean="0">
                          <a:latin typeface="微軟正黑體" panose="020B0604030504040204" pitchFamily="34" charset="-120"/>
                          <a:ea typeface="微軟正黑體" panose="020B0604030504040204" pitchFamily="34" charset="-120"/>
                          <a:cs typeface="Microsoft JhengHei"/>
                          <a:sym typeface="Microsoft JhengHei"/>
                        </a:rPr>
                        <a:t>200</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1</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r>
                        <a:rPr lang="zh-TW" altLang="en-US" sz="18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mr-IN" altLang="zh-TW" sz="1800"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2007</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a:pPr>
                      <a:r>
                        <a:rPr lang="zh-TW" altLang="en-US" sz="1800" dirty="0"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a:pPr>
                      <a:r>
                        <a:rPr lang="en-US" altLang="zh-TW" sz="18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1" smtClean="0">
                          <a:solidFill>
                            <a:srgbClr val="0070C0"/>
                          </a:solidFill>
                          <a:latin typeface="微軟正黑體" panose="020B0604030504040204" pitchFamily="34" charset="-120"/>
                          <a:ea typeface="微軟正黑體" panose="020B0604030504040204" pitchFamily="34" charset="-120"/>
                        </a:rPr>
                        <a:t>追查国际</a:t>
                      </a:r>
                      <a:r>
                        <a:rPr lang="en-US" altLang="zh-TW" sz="18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0" i="0" kern="1200" smtClean="0">
                          <a:solidFill>
                            <a:schemeClr val="tx1"/>
                          </a:solidFill>
                          <a:effectLst/>
                          <a:latin typeface="微軟正黑體" panose="020B0604030504040204" pitchFamily="34" charset="-120"/>
                          <a:ea typeface="微軟正黑體" panose="020B0604030504040204" pitchFamily="34" charset="-120"/>
                          <a:cs typeface="+mn-cs"/>
                        </a:rPr>
                        <a:t>追查中共中央政法委书记孟建柱迫害法轮功的公告</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indent="0" algn="l" defTabSz="909489" rtl="0" eaLnBrk="1" fontAlgn="auto" latinLnBrk="0" hangingPunct="1">
                        <a:lnSpc>
                          <a:spcPct val="100000"/>
                        </a:lnSpc>
                        <a:spcBef>
                          <a:spcPts val="0"/>
                        </a:spcBef>
                        <a:spcAft>
                          <a:spcPts val="0"/>
                        </a:spcAft>
                        <a:buClrTx/>
                        <a:buSzTx/>
                        <a:buFontTx/>
                        <a:buNone/>
                        <a:tabLst/>
                        <a:defRPr/>
                      </a:pPr>
                      <a:r>
                        <a:rPr lang="zh-TW" altLang="is-IS" sz="1800" b="0" dirty="0" smtClean="0">
                          <a:solidFill>
                            <a:schemeClr val="tx1"/>
                          </a:solidFill>
                          <a:latin typeface="微軟正黑體" panose="020B0604030504040204" pitchFamily="34" charset="-120"/>
                          <a:ea typeface="微軟正黑體" panose="020B0604030504040204" pitchFamily="34" charset="-120"/>
                        </a:rPr>
                        <a:t>日期：</a:t>
                      </a:r>
                      <a:r>
                        <a:rPr lang="is-IS" altLang="zh-TW" sz="1800" b="0" dirty="0" smtClean="0">
                          <a:solidFill>
                            <a:schemeClr val="tx1"/>
                          </a:solidFill>
                          <a:latin typeface="微軟正黑體" panose="020B0604030504040204" pitchFamily="34" charset="-120"/>
                          <a:ea typeface="微軟正黑體" panose="020B0604030504040204" pitchFamily="34" charset="-120"/>
                        </a:rPr>
                        <a:t>20</a:t>
                      </a:r>
                      <a:r>
                        <a:rPr lang="en-US" altLang="zh-TW" sz="1800" b="0" dirty="0" smtClean="0">
                          <a:solidFill>
                            <a:schemeClr val="tx1"/>
                          </a:solidFill>
                          <a:latin typeface="微軟正黑體" panose="020B0604030504040204" pitchFamily="34" charset="-120"/>
                          <a:ea typeface="微軟正黑體" panose="020B0604030504040204" pitchFamily="34" charset="-120"/>
                        </a:rPr>
                        <a:t>17</a:t>
                      </a:r>
                      <a:r>
                        <a:rPr lang="zh-TW" altLang="is-IS" sz="1800" b="0" dirty="0" smtClean="0">
                          <a:solidFill>
                            <a:schemeClr val="tx1"/>
                          </a:solidFill>
                          <a:latin typeface="微軟正黑體" panose="020B0604030504040204" pitchFamily="34" charset="-120"/>
                          <a:ea typeface="微軟正黑體" panose="020B0604030504040204" pitchFamily="34" charset="-120"/>
                        </a:rPr>
                        <a:t>年</a:t>
                      </a:r>
                      <a:r>
                        <a:rPr lang="en-US" altLang="zh-TW" sz="1800" b="0" dirty="0" smtClean="0">
                          <a:solidFill>
                            <a:schemeClr val="tx1"/>
                          </a:solidFill>
                          <a:latin typeface="微軟正黑體" panose="020B0604030504040204" pitchFamily="34" charset="-120"/>
                          <a:ea typeface="微軟正黑體" panose="020B0604030504040204" pitchFamily="34" charset="-120"/>
                        </a:rPr>
                        <a:t>10</a:t>
                      </a:r>
                      <a:r>
                        <a:rPr lang="zh-TW" altLang="is-IS" sz="1800" b="0" dirty="0" smtClean="0">
                          <a:solidFill>
                            <a:schemeClr val="tx1"/>
                          </a:solidFill>
                          <a:latin typeface="微軟正黑體" panose="020B0604030504040204" pitchFamily="34" charset="-120"/>
                          <a:ea typeface="微軟正黑體" panose="020B0604030504040204" pitchFamily="34" charset="-120"/>
                        </a:rPr>
                        <a:t>月</a:t>
                      </a:r>
                      <a:r>
                        <a:rPr lang="en-US" altLang="zh-TW" sz="1800" b="0" dirty="0" smtClean="0">
                          <a:solidFill>
                            <a:schemeClr val="tx1"/>
                          </a:solidFill>
                          <a:latin typeface="微軟正黑體" panose="020B0604030504040204" pitchFamily="34" charset="-120"/>
                          <a:ea typeface="微軟正黑體" panose="020B0604030504040204" pitchFamily="34" charset="-120"/>
                        </a:rPr>
                        <a:t>3</a:t>
                      </a:r>
                      <a:r>
                        <a:rPr lang="zh-TW" altLang="is-IS" sz="1800" b="0" dirty="0" smtClean="0">
                          <a:solidFill>
                            <a:schemeClr val="tx1"/>
                          </a:solidFill>
                          <a:latin typeface="微軟正黑體" panose="020B0604030504040204" pitchFamily="34" charset="-120"/>
                          <a:ea typeface="微軟正黑體" panose="020B0604030504040204" pitchFamily="34" charset="-120"/>
                        </a:rPr>
                        <a:t>日</a:t>
                      </a:r>
                      <a:endParaRPr lang="is-IS" altLang="zh-TW" sz="1800" b="0" dirty="0" smtClean="0">
                        <a:solidFill>
                          <a:schemeClr val="tx1"/>
                        </a:solidFill>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sz="1800" smtClean="0">
                          <a:latin typeface="微軟正黑體" panose="020B0604030504040204" pitchFamily="34" charset="-120"/>
                          <a:ea typeface="微軟正黑體" panose="020B0604030504040204" pitchFamily="34" charset="-120"/>
                          <a:cs typeface="Microsoft JhengHei"/>
                          <a:sym typeface="Microsoft JhengHei"/>
                        </a:rPr>
                        <a:t>苏荣</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800" dirty="0" smtClean="0">
                          <a:latin typeface="微軟正黑體" panose="020B0604030504040204" pitchFamily="34" charset="-120"/>
                          <a:ea typeface="微軟正黑體" panose="020B0604030504040204" pitchFamily="34" charset="-120"/>
                          <a:cs typeface="Microsoft JhengHei"/>
                          <a:sym typeface="Microsoft JhengHei"/>
                        </a:rPr>
                        <a:t>2007</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r>
                        <a:rPr lang="zh-TW" altLang="en-US" sz="18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2013</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a:pPr>
                      <a:r>
                        <a:rPr lang="zh-TW" altLang="en-US" sz="1800" dirty="0"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8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1" smtClean="0">
                          <a:solidFill>
                            <a:srgbClr val="0070C0"/>
                          </a:solidFill>
                          <a:latin typeface="微軟正黑體" panose="020B0604030504040204" pitchFamily="34" charset="-120"/>
                          <a:ea typeface="微軟正黑體" panose="020B0604030504040204" pitchFamily="34" charset="-120"/>
                        </a:rPr>
                        <a:t>追查国际</a:t>
                      </a:r>
                      <a:r>
                        <a:rPr lang="en-US" altLang="zh-TW" sz="18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追查原中央政协副主席苏荣参与迫害法轮功的通告。</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TW" altLang="is-IS" sz="1800" b="0" dirty="0" smtClean="0">
                          <a:solidFill>
                            <a:schemeClr val="tx1"/>
                          </a:solidFill>
                          <a:latin typeface="微軟正黑體" panose="020B0604030504040204" pitchFamily="34" charset="-120"/>
                          <a:ea typeface="微軟正黑體" panose="020B0604030504040204" pitchFamily="34" charset="-120"/>
                        </a:rPr>
                        <a:t>日期：</a:t>
                      </a:r>
                      <a:r>
                        <a:rPr lang="is-IS" altLang="zh-TW" sz="1800" b="0" dirty="0" smtClean="0">
                          <a:solidFill>
                            <a:schemeClr val="tx1"/>
                          </a:solidFill>
                          <a:latin typeface="微軟正黑體" panose="020B0604030504040204" pitchFamily="34" charset="-120"/>
                          <a:ea typeface="微軟正黑體" panose="020B0604030504040204" pitchFamily="34" charset="-120"/>
                        </a:rPr>
                        <a:t>20</a:t>
                      </a:r>
                      <a:r>
                        <a:rPr lang="en-US" altLang="zh-TW" sz="1800" b="0" dirty="0" smtClean="0">
                          <a:solidFill>
                            <a:schemeClr val="tx1"/>
                          </a:solidFill>
                          <a:latin typeface="微軟正黑體" panose="020B0604030504040204" pitchFamily="34" charset="-120"/>
                          <a:ea typeface="微軟正黑體" panose="020B0604030504040204" pitchFamily="34" charset="-120"/>
                        </a:rPr>
                        <a:t>14</a:t>
                      </a:r>
                      <a:r>
                        <a:rPr lang="zh-TW" altLang="is-IS" sz="1800" b="0" dirty="0" smtClean="0">
                          <a:solidFill>
                            <a:schemeClr val="tx1"/>
                          </a:solidFill>
                          <a:latin typeface="微軟正黑體" panose="020B0604030504040204" pitchFamily="34" charset="-120"/>
                          <a:ea typeface="微軟正黑體" panose="020B0604030504040204" pitchFamily="34" charset="-120"/>
                        </a:rPr>
                        <a:t>年</a:t>
                      </a:r>
                      <a:r>
                        <a:rPr lang="en-US" altLang="zh-TW" sz="1800" b="0" dirty="0" smtClean="0">
                          <a:solidFill>
                            <a:schemeClr val="tx1"/>
                          </a:solidFill>
                          <a:latin typeface="微軟正黑體" panose="020B0604030504040204" pitchFamily="34" charset="-120"/>
                          <a:ea typeface="微軟正黑體" panose="020B0604030504040204" pitchFamily="34" charset="-120"/>
                        </a:rPr>
                        <a:t>11</a:t>
                      </a:r>
                      <a:r>
                        <a:rPr lang="zh-TW" altLang="is-IS" sz="1800" b="0" dirty="0" smtClean="0">
                          <a:solidFill>
                            <a:schemeClr val="tx1"/>
                          </a:solidFill>
                          <a:latin typeface="微軟正黑體" panose="020B0604030504040204" pitchFamily="34" charset="-120"/>
                          <a:ea typeface="微軟正黑體" panose="020B0604030504040204" pitchFamily="34" charset="-120"/>
                        </a:rPr>
                        <a:t>月</a:t>
                      </a:r>
                      <a:r>
                        <a:rPr lang="en-US" altLang="zh-TW" sz="1800" b="0" dirty="0" smtClean="0">
                          <a:solidFill>
                            <a:schemeClr val="tx1"/>
                          </a:solidFill>
                          <a:latin typeface="微軟正黑體" panose="020B0604030504040204" pitchFamily="34" charset="-120"/>
                          <a:ea typeface="微軟正黑體" panose="020B0604030504040204" pitchFamily="34" charset="-120"/>
                        </a:rPr>
                        <a:t>29</a:t>
                      </a:r>
                      <a:r>
                        <a:rPr lang="zh-TW" altLang="is-IS" sz="1800" b="0" dirty="0" smtClean="0">
                          <a:solidFill>
                            <a:schemeClr val="tx1"/>
                          </a:solidFill>
                          <a:latin typeface="微軟正黑體" panose="020B0604030504040204" pitchFamily="34" charset="-120"/>
                          <a:ea typeface="微軟正黑體" panose="020B0604030504040204" pitchFamily="34" charset="-120"/>
                        </a:rPr>
                        <a:t>日</a:t>
                      </a:r>
                      <a:endParaRPr lang="en-US" altLang="zh-TW" sz="1800" b="0" dirty="0" smtClean="0">
                        <a:solidFill>
                          <a:schemeClr val="tx1"/>
                        </a:solidFill>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endParaRPr lang="en-US" altLang="zh-TW" sz="1800" b="0" dirty="0" smtClean="0">
                        <a:solidFill>
                          <a:schemeClr val="tx1"/>
                        </a:solidFill>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8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恶报</a:t>
                      </a:r>
                      <a:r>
                        <a:rPr lang="en-US" altLang="zh-TW" sz="18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2017</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年</a:t>
                      </a:r>
                      <a:r>
                        <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1</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月</a:t>
                      </a:r>
                      <a:r>
                        <a:rPr lang="en-US" altLang="zh-TW"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23</a:t>
                      </a:r>
                      <a:r>
                        <a:rPr lang="zh-TW"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日</a:t>
                      </a:r>
                      <a:r>
                        <a:rPr lang="zh-CN"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以“受贿罪”</a:t>
                      </a:r>
                      <a:endParaRPr lang="en-US" altLang="zh-CN"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CN"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被判处</a:t>
                      </a:r>
                      <a:r>
                        <a:rPr lang="zh-CN" altLang="en-US" sz="1800" b="0" i="0" kern="1200" smtClean="0">
                          <a:solidFill>
                            <a:srgbClr val="C00000"/>
                          </a:solidFill>
                          <a:effectLst/>
                          <a:latin typeface="微軟正黑體" panose="020B0604030504040204" pitchFamily="34" charset="-120"/>
                          <a:ea typeface="微軟正黑體" panose="020B0604030504040204" pitchFamily="34" charset="-120"/>
                          <a:cs typeface="+mn-cs"/>
                          <a:sym typeface="Microsoft JhengHei"/>
                        </a:rPr>
                        <a:t>无期徒刑</a:t>
                      </a:r>
                      <a:r>
                        <a:rPr lang="zh-TW"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CN"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苏被指控非法受贿</a:t>
                      </a:r>
                      <a:r>
                        <a:rPr lang="en-US" altLang="zh-CN"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1.16</a:t>
                      </a:r>
                      <a:r>
                        <a:rPr lang="zh-CN"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亿余元</a:t>
                      </a:r>
                      <a:r>
                        <a:rPr lang="zh-TW"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另</a:t>
                      </a:r>
                      <a:r>
                        <a:rPr lang="zh-TW"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有</a:t>
                      </a:r>
                      <a:r>
                        <a:rPr lang="en-US" altLang="zh-TW"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8</a:t>
                      </a:r>
                      <a:r>
                        <a:rPr lang="zh-TW"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千多万元的财产不能说明来源。</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sz="1800" smtClean="0">
                          <a:latin typeface="微軟正黑體" panose="020B0604030504040204" pitchFamily="34" charset="-120"/>
                          <a:ea typeface="微軟正黑體" panose="020B0604030504040204" pitchFamily="34" charset="-120"/>
                          <a:cs typeface="Microsoft JhengHei"/>
                          <a:sym typeface="Microsoft JhengHei"/>
                        </a:rPr>
                        <a:t>强卫</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800" dirty="0" smtClean="0">
                          <a:latin typeface="微軟正黑體" panose="020B0604030504040204" pitchFamily="34" charset="-120"/>
                          <a:ea typeface="微軟正黑體" panose="020B0604030504040204" pitchFamily="34" charset="-120"/>
                          <a:cs typeface="Microsoft JhengHei"/>
                          <a:sym typeface="Microsoft JhengHei"/>
                        </a:rPr>
                        <a:t>2013</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8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- 2016</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6</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月</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a:pPr>
                      <a:r>
                        <a:rPr lang="zh-TW" altLang="en-US" sz="1800" dirty="0"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8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1" smtClean="0">
                          <a:solidFill>
                            <a:srgbClr val="0070C0"/>
                          </a:solidFill>
                          <a:latin typeface="微軟正黑體" panose="020B0604030504040204" pitchFamily="34" charset="-120"/>
                          <a:ea typeface="微軟正黑體" panose="020B0604030504040204" pitchFamily="34" charset="-120"/>
                        </a:rPr>
                        <a:t>追查国际</a:t>
                      </a:r>
                      <a:r>
                        <a:rPr lang="en-US" altLang="zh-TW" sz="18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追查原北京市政法委书记强卫参与迫害法轮功的通告</a:t>
                      </a:r>
                    </a:p>
                    <a:p>
                      <a:pPr algn="l">
                        <a:defRPr sz="1800" b="1">
                          <a:solidFill>
                            <a:srgbClr val="0070C0"/>
                          </a:solidFill>
                          <a:latin typeface="Microsoft JhengHei"/>
                          <a:ea typeface="Microsoft JhengHei"/>
                          <a:cs typeface="Microsoft JhengHei"/>
                          <a:sym typeface="Microsoft JhengHei"/>
                        </a:defRPr>
                      </a:pPr>
                      <a:r>
                        <a:rPr lang="zh-TW" altLang="is-IS" sz="1800" b="0" smtClean="0">
                          <a:solidFill>
                            <a:schemeClr val="tx1"/>
                          </a:solidFill>
                          <a:latin typeface="微軟正黑體" panose="020B0604030504040204" pitchFamily="34" charset="-120"/>
                          <a:ea typeface="微軟正黑體" panose="020B0604030504040204" pitchFamily="34" charset="-120"/>
                        </a:rPr>
                        <a:t>日期</a:t>
                      </a:r>
                      <a:r>
                        <a:rPr lang="zh-TW" altLang="is-IS" sz="1800" b="0" dirty="0" smtClean="0">
                          <a:solidFill>
                            <a:schemeClr val="tx1"/>
                          </a:solidFill>
                          <a:latin typeface="微軟正黑體" panose="020B0604030504040204" pitchFamily="34" charset="-120"/>
                          <a:ea typeface="微軟正黑體" panose="020B0604030504040204" pitchFamily="34" charset="-120"/>
                        </a:rPr>
                        <a:t>：</a:t>
                      </a:r>
                      <a:r>
                        <a:rPr lang="is-IS" altLang="zh-TW" sz="1800" b="0" dirty="0" smtClean="0">
                          <a:solidFill>
                            <a:schemeClr val="tx1"/>
                          </a:solidFill>
                          <a:latin typeface="微軟正黑體" panose="020B0604030504040204" pitchFamily="34" charset="-120"/>
                          <a:ea typeface="微軟正黑體" panose="020B0604030504040204" pitchFamily="34" charset="-120"/>
                        </a:rPr>
                        <a:t>2015</a:t>
                      </a:r>
                      <a:r>
                        <a:rPr lang="zh-TW" altLang="is-IS" sz="1800" b="0" dirty="0" smtClean="0">
                          <a:solidFill>
                            <a:schemeClr val="tx1"/>
                          </a:solidFill>
                          <a:latin typeface="微軟正黑體" panose="020B0604030504040204" pitchFamily="34" charset="-120"/>
                          <a:ea typeface="微軟正黑體" panose="020B0604030504040204" pitchFamily="34" charset="-120"/>
                        </a:rPr>
                        <a:t>年</a:t>
                      </a:r>
                      <a:r>
                        <a:rPr lang="is-IS" altLang="zh-TW" sz="1800" b="0" dirty="0" smtClean="0">
                          <a:solidFill>
                            <a:schemeClr val="tx1"/>
                          </a:solidFill>
                          <a:latin typeface="微軟正黑體" panose="020B0604030504040204" pitchFamily="34" charset="-120"/>
                          <a:ea typeface="微軟正黑體" panose="020B0604030504040204" pitchFamily="34" charset="-120"/>
                        </a:rPr>
                        <a:t>6</a:t>
                      </a:r>
                      <a:r>
                        <a:rPr lang="zh-TW" altLang="is-IS" sz="1800" b="0" dirty="0" smtClean="0">
                          <a:solidFill>
                            <a:schemeClr val="tx1"/>
                          </a:solidFill>
                          <a:latin typeface="微軟正黑體" panose="020B0604030504040204" pitchFamily="34" charset="-120"/>
                          <a:ea typeface="微軟正黑體" panose="020B0604030504040204" pitchFamily="34" charset="-120"/>
                        </a:rPr>
                        <a:t>月</a:t>
                      </a:r>
                      <a:r>
                        <a:rPr lang="en-US" altLang="zh-TW" sz="1800" b="0" dirty="0" smtClean="0">
                          <a:solidFill>
                            <a:schemeClr val="tx1"/>
                          </a:solidFill>
                          <a:latin typeface="微軟正黑體" panose="020B0604030504040204" pitchFamily="34" charset="-120"/>
                          <a:ea typeface="微軟正黑體" panose="020B0604030504040204" pitchFamily="34" charset="-120"/>
                        </a:rPr>
                        <a:t>1</a:t>
                      </a:r>
                      <a:r>
                        <a:rPr lang="is-IS" altLang="zh-TW" sz="1800" b="0" dirty="0" smtClean="0">
                          <a:solidFill>
                            <a:schemeClr val="tx1"/>
                          </a:solidFill>
                          <a:latin typeface="微軟正黑體" panose="020B0604030504040204" pitchFamily="34" charset="-120"/>
                          <a:ea typeface="微軟正黑體" panose="020B0604030504040204" pitchFamily="34" charset="-120"/>
                        </a:rPr>
                        <a:t>8</a:t>
                      </a:r>
                      <a:r>
                        <a:rPr lang="zh-TW" altLang="is-IS" sz="1800" b="0" dirty="0" smtClean="0">
                          <a:solidFill>
                            <a:schemeClr val="tx1"/>
                          </a:solidFill>
                          <a:latin typeface="微軟正黑體" panose="020B0604030504040204" pitchFamily="34" charset="-120"/>
                          <a:ea typeface="微軟正黑體" panose="020B0604030504040204" pitchFamily="34" charset="-120"/>
                        </a:rPr>
                        <a:t>日</a:t>
                      </a:r>
                      <a:endParaRPr lang="is-IS" altLang="zh-TW" sz="1800" b="0" dirty="0" smtClean="0">
                        <a:solidFill>
                          <a:schemeClr val="tx1"/>
                        </a:solidFill>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鹿心社</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en-US" sz="1800" dirty="0" smtClean="0">
                          <a:latin typeface="微軟正黑體" panose="020B0604030504040204" pitchFamily="34" charset="-120"/>
                          <a:ea typeface="微軟正黑體" panose="020B0604030504040204" pitchFamily="34" charset="-120"/>
                          <a:cs typeface="Microsoft JhengHei"/>
                          <a:sym typeface="Microsoft JhengHei"/>
                        </a:rPr>
                        <a:t>201</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6</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6</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月 </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zh-TW" altLang="en-US" sz="180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暂无</a:t>
                      </a:r>
                      <a:endParaRPr sz="180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b="1">
                          <a:solidFill>
                            <a:srgbClr val="0070C0"/>
                          </a:solidFill>
                          <a:latin typeface="Microsoft JhengHei"/>
                          <a:ea typeface="Microsoft JhengHei"/>
                          <a:cs typeface="Microsoft JhengHei"/>
                          <a:sym typeface="Microsoft JhengHei"/>
                        </a:defRPr>
                      </a:pPr>
                      <a:endParaRPr sz="1800" dirty="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r>
            </a:tbl>
          </a:graphicData>
        </a:graphic>
      </p:graphicFrame>
      <p:sp>
        <p:nvSpPr>
          <p:cNvPr id="16" name="矩形 3"/>
          <p:cNvSpPr txBox="1"/>
          <p:nvPr/>
        </p:nvSpPr>
        <p:spPr>
          <a:xfrm>
            <a:off x="211828" y="132080"/>
            <a:ext cx="8352930" cy="58477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3200" b="1">
                <a:latin typeface="微軟正黑體"/>
                <a:ea typeface="微軟正黑體"/>
                <a:cs typeface="微軟正黑體"/>
                <a:sym typeface="微軟正黑體"/>
              </a:defRPr>
            </a:pPr>
            <a:r>
              <a:rPr dirty="0"/>
              <a:t>3. </a:t>
            </a:r>
            <a:r>
              <a:rPr sz="2400" dirty="0" err="1" smtClean="0"/>
              <a:t>历任中共</a:t>
            </a:r>
            <a:r>
              <a:rPr lang="zh-TW" altLang="en-US" sz="3200" dirty="0" smtClean="0">
                <a:solidFill>
                  <a:srgbClr val="C00000"/>
                </a:solidFill>
              </a:rPr>
              <a:t>江西</a:t>
            </a:r>
            <a:r>
              <a:rPr dirty="0" err="1" smtClean="0">
                <a:solidFill>
                  <a:srgbClr val="C00000"/>
                </a:solidFill>
              </a:rPr>
              <a:t>省委书记</a:t>
            </a:r>
            <a:r>
              <a:rPr sz="2400" dirty="0" err="1" smtClean="0"/>
              <a:t>被追查情况</a:t>
            </a:r>
            <a:endParaRPr sz="2400" dirty="0"/>
          </a:p>
        </p:txBody>
      </p:sp>
    </p:spTree>
    <p:extLst>
      <p:ext uri="{BB962C8B-B14F-4D97-AF65-F5344CB8AC3E}">
        <p14:creationId xmlns:p14="http://schemas.microsoft.com/office/powerpoint/2010/main" val="487342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66692" y="163738"/>
              <a:ext cx="5256004"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a:t>4</a:t>
              </a:r>
              <a:r>
                <a:rPr dirty="0" smtClean="0"/>
                <a:t>. </a:t>
              </a:r>
              <a:r>
                <a:rPr lang="zh-TW" altLang="en-US" dirty="0" smtClean="0"/>
                <a:t>省部级高官</a:t>
              </a:r>
              <a:endParaRPr dirty="0"/>
            </a:p>
          </p:txBody>
        </p:sp>
      </p:grpSp>
      <p:sp>
        <p:nvSpPr>
          <p:cNvPr id="136" name="矩形 6"/>
          <p:cNvSpPr/>
          <p:nvPr/>
        </p:nvSpPr>
        <p:spPr>
          <a:xfrm>
            <a:off x="268293" y="5454248"/>
            <a:ext cx="8485061"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wrap="square" lIns="45718" tIns="45718" rIns="45718" bIns="45718">
            <a:spAutoFit/>
          </a:bodyPr>
          <a:lstStyle/>
          <a:p>
            <a:pPr>
              <a:defRPr sz="2400">
                <a:latin typeface="微軟正黑體"/>
                <a:ea typeface="微軟正黑體"/>
                <a:cs typeface="微軟正黑體"/>
                <a:sym typeface="微軟正黑體"/>
              </a:defRPr>
            </a:pPr>
            <a:r>
              <a:rPr smtClean="0"/>
              <a:t>到目前为止，</a:t>
            </a:r>
            <a:r>
              <a:rPr lang="zh-TW" altLang="en-US" sz="2400" b="1" smtClean="0">
                <a:solidFill>
                  <a:srgbClr val="C00000"/>
                </a:solidFill>
              </a:rPr>
              <a:t>江西省</a:t>
            </a:r>
            <a:r>
              <a:rPr lang="zh-TW" altLang="en-US" sz="2400" dirty="0" smtClean="0"/>
              <a:t>有</a:t>
            </a:r>
            <a:r>
              <a:rPr lang="en-US" altLang="zh-TW" sz="2400" b="1" smtClean="0">
                <a:solidFill>
                  <a:srgbClr val="C00000"/>
                </a:solidFill>
              </a:rPr>
              <a:t>960</a:t>
            </a:r>
            <a:r>
              <a:rPr lang="zh-TW" altLang="en-US" sz="2400" b="1" smtClean="0">
                <a:solidFill>
                  <a:srgbClr val="C00000"/>
                </a:solidFill>
              </a:rPr>
              <a:t>名</a:t>
            </a:r>
            <a:r>
              <a:rPr lang="zh-TW" altLang="en-US" sz="2400" smtClean="0"/>
              <a:t>的公检法司</a:t>
            </a:r>
            <a:r>
              <a:rPr smtClean="0"/>
              <a:t>、教育界、媒体界</a:t>
            </a:r>
            <a:endParaRPr lang="en-US" dirty="0" smtClean="0"/>
          </a:p>
          <a:p>
            <a:pPr>
              <a:defRPr sz="2400">
                <a:latin typeface="微軟正黑體"/>
                <a:ea typeface="微軟正黑體"/>
                <a:cs typeface="微軟正黑體"/>
                <a:sym typeface="微軟正黑體"/>
              </a:defRPr>
            </a:pPr>
            <a:r>
              <a:rPr smtClean="0"/>
              <a:t>等人员因迫害法轮功学员，被海外组织“追查国际”立案追查</a:t>
            </a:r>
            <a:endParaRPr dirty="0"/>
          </a:p>
        </p:txBody>
      </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t>追查</a:t>
            </a:r>
            <a:endParaRPr sz="3200" dirty="0"/>
          </a:p>
        </p:txBody>
      </p:sp>
      <p:sp>
        <p:nvSpPr>
          <p:cNvPr id="3" name="文字方塊 2"/>
          <p:cNvSpPr txBox="1"/>
          <p:nvPr/>
        </p:nvSpPr>
        <p:spPr>
          <a:xfrm>
            <a:off x="238452" y="1201554"/>
            <a:ext cx="8773784" cy="3416320"/>
          </a:xfrm>
          <a:prstGeom prst="rect">
            <a:avLst/>
          </a:prstGeom>
          <a:noFill/>
          <a:ln w="38100">
            <a:noFill/>
          </a:ln>
        </p:spPr>
        <p:txBody>
          <a:bodyPr wrap="square" rtlCol="0">
            <a:spAutoFit/>
          </a:bodyPr>
          <a:lstStyle/>
          <a:p>
            <a:r>
              <a:rPr lang="zh-TW" altLang="en-US" sz="2400" b="1" dirty="0" smtClean="0">
                <a:solidFill>
                  <a:srgbClr val="C00000"/>
                </a:solidFill>
                <a:latin typeface="Microsoft JhengHei" charset="-120"/>
                <a:ea typeface="Microsoft JhengHei" charset="-120"/>
                <a:cs typeface="Microsoft JhengHei" charset="-120"/>
              </a:rPr>
              <a:t>江西省</a:t>
            </a:r>
            <a:r>
              <a:rPr lang="zh-CN" altLang="zh-TW" sz="2400" dirty="0" smtClean="0">
                <a:latin typeface="Microsoft JhengHei" charset="-120"/>
                <a:ea typeface="Microsoft JhengHei" charset="-120"/>
                <a:cs typeface="Microsoft JhengHei" charset="-120"/>
              </a:rPr>
              <a:t>许多官员因迫害法轮功被国际追查，包括</a:t>
            </a:r>
            <a:endParaRPr lang="en-US" altLang="zh-CN" sz="2400" dirty="0" smtClean="0">
              <a:latin typeface="Microsoft JhengHei" charset="-120"/>
              <a:ea typeface="Microsoft JhengHei" charset="-120"/>
              <a:cs typeface="Microsoft JhengHei" charset="-120"/>
            </a:endParaRPr>
          </a:p>
          <a:p>
            <a:endParaRPr lang="en-US" altLang="zh-CN" sz="2400" dirty="0" smtClean="0">
              <a:latin typeface="Microsoft JhengHei" charset="-120"/>
              <a:ea typeface="Microsoft JhengHei" charset="-120"/>
              <a:cs typeface="Microsoft JhengHei" charset="-120"/>
            </a:endParaRPr>
          </a:p>
          <a:p>
            <a:r>
              <a:rPr lang="zh-TW" altLang="en-US" sz="2400" dirty="0" smtClean="0">
                <a:latin typeface="Microsoft JhengHei" charset="-120"/>
                <a:ea typeface="Microsoft JhengHei" charset="-120"/>
                <a:cs typeface="Microsoft JhengHei" charset="-120"/>
              </a:rPr>
              <a:t>历任省委书记：强卫、苏荣、孟建柱</a:t>
            </a:r>
            <a:endParaRPr lang="en-US" altLang="zh-TW" sz="2400" dirty="0" smtClean="0">
              <a:latin typeface="Microsoft JhengHei" charset="-120"/>
              <a:ea typeface="Microsoft JhengHei" charset="-120"/>
              <a:cs typeface="Microsoft JhengHei" charset="-120"/>
            </a:endParaRPr>
          </a:p>
          <a:p>
            <a:r>
              <a:rPr lang="zh-TW" altLang="en-US" sz="2400" dirty="0" smtClean="0">
                <a:latin typeface="Microsoft JhengHei" charset="-120"/>
                <a:ea typeface="Microsoft JhengHei" charset="-120"/>
                <a:cs typeface="Microsoft JhengHei" charset="-120"/>
              </a:rPr>
              <a:t/>
            </a:r>
            <a:br>
              <a:rPr lang="zh-TW" altLang="en-US" sz="2400" dirty="0" smtClean="0">
                <a:latin typeface="Microsoft JhengHei" charset="-120"/>
                <a:ea typeface="Microsoft JhengHei" charset="-120"/>
                <a:cs typeface="Microsoft JhengHei" charset="-120"/>
              </a:rPr>
            </a:br>
            <a:r>
              <a:rPr lang="zh-TW" altLang="en-US" sz="2400" dirty="0" smtClean="0">
                <a:latin typeface="Microsoft JhengHei" charset="-120"/>
                <a:ea typeface="Microsoft JhengHei" charset="-120"/>
                <a:cs typeface="Microsoft JhengHei" charset="-120"/>
              </a:rPr>
              <a:t>历任省政法委书记：周萌、舒晓琴</a:t>
            </a:r>
            <a:br>
              <a:rPr lang="zh-TW" altLang="en-US" sz="2400" dirty="0" smtClean="0">
                <a:latin typeface="Microsoft JhengHei" charset="-120"/>
                <a:ea typeface="Microsoft JhengHei" charset="-120"/>
                <a:cs typeface="Microsoft JhengHei" charset="-120"/>
              </a:rPr>
            </a:br>
            <a:endParaRPr lang="en-US" altLang="zh-TW" sz="2400" dirty="0" smtClean="0">
              <a:latin typeface="Microsoft JhengHei" charset="-120"/>
              <a:ea typeface="Microsoft JhengHei" charset="-120"/>
              <a:cs typeface="Microsoft JhengHei" charset="-120"/>
            </a:endParaRPr>
          </a:p>
          <a:p>
            <a:r>
              <a:rPr lang="zh-TW" altLang="en-US" sz="2400" dirty="0" smtClean="0">
                <a:latin typeface="Microsoft JhengHei" charset="-120"/>
                <a:ea typeface="Microsoft JhengHei" charset="-120"/>
                <a:cs typeface="Microsoft JhengHei" charset="-120"/>
              </a:rPr>
              <a:t>历任省委防范办</a:t>
            </a:r>
            <a:r>
              <a:rPr lang="en-US" altLang="zh-TW" sz="2400" dirty="0" smtClean="0">
                <a:latin typeface="Microsoft JhengHei" charset="-120"/>
                <a:ea typeface="Microsoft JhengHei" charset="-120"/>
                <a:cs typeface="Microsoft JhengHei" charset="-120"/>
              </a:rPr>
              <a:t>(610</a:t>
            </a:r>
            <a:r>
              <a:rPr lang="zh-TW" altLang="en-US" sz="2400" dirty="0" smtClean="0">
                <a:latin typeface="Microsoft JhengHei" charset="-120"/>
                <a:ea typeface="Microsoft JhengHei" charset="-120"/>
                <a:cs typeface="Microsoft JhengHei" charset="-120"/>
              </a:rPr>
              <a:t>办</a:t>
            </a:r>
            <a:r>
              <a:rPr lang="en-US" altLang="zh-TW" sz="2400" dirty="0" smtClean="0">
                <a:latin typeface="Microsoft JhengHei" charset="-120"/>
                <a:ea typeface="Microsoft JhengHei" charset="-120"/>
                <a:cs typeface="Microsoft JhengHei" charset="-120"/>
              </a:rPr>
              <a:t>)</a:t>
            </a:r>
            <a:r>
              <a:rPr lang="zh-TW" altLang="en-US" sz="2400" dirty="0" smtClean="0">
                <a:latin typeface="Microsoft JhengHei" charset="-120"/>
                <a:ea typeface="Microsoft JhengHei" charset="-120"/>
                <a:cs typeface="Microsoft JhengHei" charset="-120"/>
              </a:rPr>
              <a:t>主任：李煌、章凯旋、罗永银、梁彩云</a:t>
            </a:r>
          </a:p>
          <a:p>
            <a:pPr>
              <a:defRPr sz="2800">
                <a:latin typeface="微軟正黑體"/>
                <a:ea typeface="微軟正黑體"/>
                <a:cs typeface="微軟正黑體"/>
                <a:sym typeface="微軟正黑體"/>
              </a:defRPr>
            </a:pPr>
            <a:endParaRPr lang="en-US" altLang="zh-TW" sz="2400" b="1" dirty="0">
              <a:solidFill>
                <a:srgbClr val="0070C0"/>
              </a:solidFill>
              <a:latin typeface="Microsoft JhengHei" charset="-120"/>
              <a:ea typeface="Microsoft JhengHei" charset="-120"/>
              <a:cs typeface="Microsoft JhengHei" charset="-120"/>
            </a:endParaRPr>
          </a:p>
          <a:p>
            <a:pPr>
              <a:defRPr sz="2800">
                <a:latin typeface="微軟正黑體"/>
                <a:ea typeface="微軟正黑體"/>
                <a:cs typeface="微軟正黑體"/>
                <a:sym typeface="微軟正黑體"/>
              </a:defRPr>
            </a:pPr>
            <a:endParaRPr lang="en-US" altLang="zh-TW" sz="2400" b="1" dirty="0" smtClean="0">
              <a:solidFill>
                <a:srgbClr val="0070C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2348945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4"/>
            <a:ext cx="9144005" cy="908723"/>
          </a:xfrm>
          <a:prstGeom prst="rect">
            <a:avLst/>
          </a:prstGeom>
          <a:solidFill>
            <a:schemeClr val="tx1"/>
          </a:solidFill>
          <a:ln w="12700" cap="flat">
            <a:noFill/>
            <a:miter lim="400000"/>
          </a:ln>
          <a:effectLst/>
        </p:spPr>
        <p:txBody>
          <a:bodyPr wrap="square" lIns="45718" tIns="45718" rIns="45718" bIns="45718" numCol="1" anchor="ctr">
            <a:noAutofit/>
          </a:bodyPr>
          <a:lstStyle/>
          <a:p>
            <a:r>
              <a:rPr lang="en-US" altLang="zh-TW" sz="2800" b="1" dirty="0">
                <a:solidFill>
                  <a:schemeClr val="bg1"/>
                </a:solidFill>
                <a:latin typeface="微軟正黑體" panose="020B0604030504040204" pitchFamily="34" charset="-120"/>
                <a:ea typeface="微軟正黑體" panose="020B0604030504040204" pitchFamily="34" charset="-120"/>
              </a:rPr>
              <a:t>5-1</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江西省高官恶报</a:t>
            </a:r>
            <a:endParaRPr lang="en-US" altLang="zh-TW" sz="2800" b="1" dirty="0">
              <a:solidFill>
                <a:schemeClr val="bg1"/>
              </a:solidFill>
              <a:latin typeface="微軟正黑體" panose="020B0604030504040204" pitchFamily="34" charset="-120"/>
              <a:ea typeface="微軟正黑體" panose="020B0604030504040204" pitchFamily="34" charset="-120"/>
            </a:endParaRPr>
          </a:p>
          <a:p>
            <a:pPr>
              <a:defRPr>
                <a:solidFill>
                  <a:srgbClr val="FFFFFF"/>
                </a:solidFill>
              </a:defRPr>
            </a:pPr>
            <a:r>
              <a:rPr lang="zh-TW" altLang="en-US" sz="2600" dirty="0" smtClean="0">
                <a:solidFill>
                  <a:srgbClr val="FFFF00"/>
                </a:solidFill>
                <a:latin typeface="Microsoft JhengHei" charset="-120"/>
                <a:ea typeface="Microsoft JhengHei" charset="-120"/>
                <a:cs typeface="Microsoft JhengHei" charset="-120"/>
              </a:rPr>
              <a:t>江西前人大常委会副主委  陈安众 有期徒刑</a:t>
            </a:r>
            <a:r>
              <a:rPr lang="en-US" altLang="zh-TW" sz="2600" dirty="0" smtClean="0">
                <a:solidFill>
                  <a:srgbClr val="FFFF00"/>
                </a:solidFill>
                <a:latin typeface="Microsoft JhengHei" charset="-120"/>
                <a:ea typeface="Microsoft JhengHei" charset="-120"/>
                <a:cs typeface="Microsoft JhengHei" charset="-120"/>
              </a:rPr>
              <a:t>12</a:t>
            </a:r>
            <a:r>
              <a:rPr lang="zh-TW" altLang="en-US" sz="2600" dirty="0" smtClean="0">
                <a:solidFill>
                  <a:srgbClr val="FFFF00"/>
                </a:solidFill>
                <a:latin typeface="Microsoft JhengHei" charset="-120"/>
                <a:ea typeface="Microsoft JhengHei" charset="-120"/>
                <a:cs typeface="Microsoft JhengHei" charset="-120"/>
              </a:rPr>
              <a:t>年</a:t>
            </a:r>
            <a:endParaRPr sz="2600" dirty="0">
              <a:solidFill>
                <a:srgbClr val="FFFF00"/>
              </a:solidFill>
              <a:latin typeface="Microsoft JhengHei" charset="-120"/>
              <a:ea typeface="Microsoft JhengHei" charset="-120"/>
              <a:cs typeface="Microsoft JhengHei" charset="-120"/>
            </a:endParaRPr>
          </a:p>
        </p:txBody>
      </p:sp>
      <p:sp>
        <p:nvSpPr>
          <p:cNvPr id="13" name="矩形"/>
          <p:cNvSpPr/>
          <p:nvPr/>
        </p:nvSpPr>
        <p:spPr>
          <a:xfrm>
            <a:off x="7491868" y="100429"/>
            <a:ext cx="1486351" cy="648078"/>
          </a:xfrm>
          <a:prstGeom prst="rect">
            <a:avLst/>
          </a:prstGeom>
          <a:ln/>
        </p:spPr>
        <p:style>
          <a:lnRef idx="2">
            <a:schemeClr val="dk1"/>
          </a:lnRef>
          <a:fillRef idx="1">
            <a:schemeClr val="lt1"/>
          </a:fillRef>
          <a:effectRef idx="0">
            <a:schemeClr val="dk1"/>
          </a:effectRef>
          <a:fontRef idx="minor">
            <a:schemeClr val="dk1"/>
          </a:fontRef>
        </p:style>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solidFill>
                  <a:schemeClr val="tx1"/>
                </a:solidFill>
              </a:rPr>
              <a:t>惡報</a:t>
            </a:r>
            <a:endParaRPr sz="3200" dirty="0">
              <a:solidFill>
                <a:schemeClr val="tx1"/>
              </a:solidFill>
            </a:endParaRPr>
          </a:p>
        </p:txBody>
      </p:sp>
      <p:sp>
        <p:nvSpPr>
          <p:cNvPr id="2" name="矩形 1"/>
          <p:cNvSpPr/>
          <p:nvPr/>
        </p:nvSpPr>
        <p:spPr>
          <a:xfrm>
            <a:off x="4046173" y="1124744"/>
            <a:ext cx="4932045" cy="2154436"/>
          </a:xfrm>
          <a:prstGeom prst="rect">
            <a:avLst/>
          </a:prstGeom>
        </p:spPr>
        <p:txBody>
          <a:bodyPr wrap="square">
            <a:spAutoFit/>
          </a:bodyPr>
          <a:lstStyle/>
          <a:p>
            <a:r>
              <a:rPr lang="zh-TW" altLang="en-US" sz="2400" b="1" smtClean="0">
                <a:solidFill>
                  <a:srgbClr val="00B050"/>
                </a:solidFill>
                <a:latin typeface="Microsoft JhengHei" charset="-120"/>
                <a:ea typeface="Microsoft JhengHei" charset="-120"/>
                <a:cs typeface="Microsoft JhengHei" charset="-120"/>
              </a:rPr>
              <a:t>陈安众</a:t>
            </a:r>
            <a:endParaRPr lang="en-US" altLang="zh-TW" sz="2400" b="1" dirty="0" smtClean="0">
              <a:solidFill>
                <a:srgbClr val="00B050"/>
              </a:solidFill>
              <a:latin typeface="Microsoft JhengHei" charset="-120"/>
              <a:ea typeface="Microsoft JhengHei" charset="-120"/>
              <a:cs typeface="Microsoft JhengHei" charset="-120"/>
            </a:endParaRPr>
          </a:p>
          <a:p>
            <a:r>
              <a:rPr lang="zh-TW" altLang="en-US" sz="2200" smtClean="0">
                <a:solidFill>
                  <a:srgbClr val="222222"/>
                </a:solidFill>
                <a:latin typeface="Microsoft JhengHei" charset="-120"/>
                <a:ea typeface="Microsoft JhengHei" charset="-120"/>
                <a:cs typeface="Microsoft JhengHei" charset="-120"/>
              </a:rPr>
              <a:t>江西省人大常委会原副</a:t>
            </a:r>
            <a:r>
              <a:rPr lang="zh-TW" altLang="en-US" sz="2200" dirty="0" smtClean="0">
                <a:solidFill>
                  <a:srgbClr val="222222"/>
                </a:solidFill>
                <a:latin typeface="Microsoft JhengHei" charset="-120"/>
                <a:ea typeface="Microsoft JhengHei" charset="-120"/>
                <a:cs typeface="Microsoft JhengHei" charset="-120"/>
              </a:rPr>
              <a:t>主任</a:t>
            </a:r>
            <a:endParaRPr lang="en-US" altLang="zh-TW" sz="2200" dirty="0" smtClean="0">
              <a:solidFill>
                <a:srgbClr val="222222"/>
              </a:solidFill>
              <a:latin typeface="Microsoft JhengHei" charset="-120"/>
              <a:ea typeface="Microsoft JhengHei" charset="-120"/>
              <a:cs typeface="Microsoft JhengHei" charset="-120"/>
            </a:endParaRPr>
          </a:p>
          <a:p>
            <a:endParaRPr lang="en-US" altLang="zh-TW" sz="2200" dirty="0" smtClean="0">
              <a:solidFill>
                <a:srgbClr val="222222"/>
              </a:solidFill>
              <a:latin typeface="Microsoft JhengHei" charset="-120"/>
              <a:ea typeface="Microsoft JhengHei" charset="-120"/>
              <a:cs typeface="Microsoft JhengHei" charset="-120"/>
            </a:endParaRPr>
          </a:p>
          <a:p>
            <a:r>
              <a:rPr lang="en-US" altLang="zh-TW" sz="2200" dirty="0" smtClean="0">
                <a:solidFill>
                  <a:srgbClr val="222222"/>
                </a:solidFill>
                <a:latin typeface="Microsoft JhengHei" charset="-120"/>
                <a:ea typeface="Microsoft JhengHei" charset="-120"/>
                <a:cs typeface="Microsoft JhengHei" charset="-120"/>
              </a:rPr>
              <a:t>2015</a:t>
            </a:r>
            <a:r>
              <a:rPr lang="zh-TW" altLang="en-US" sz="2200" dirty="0">
                <a:solidFill>
                  <a:srgbClr val="222222"/>
                </a:solidFill>
                <a:latin typeface="Microsoft JhengHei" charset="-120"/>
                <a:ea typeface="Microsoft JhengHei" charset="-120"/>
                <a:cs typeface="Microsoft JhengHei" charset="-120"/>
              </a:rPr>
              <a:t>年</a:t>
            </a:r>
            <a:r>
              <a:rPr lang="en-US" altLang="zh-TW" sz="2200" dirty="0">
                <a:solidFill>
                  <a:srgbClr val="222222"/>
                </a:solidFill>
                <a:latin typeface="Microsoft JhengHei" charset="-120"/>
                <a:ea typeface="Microsoft JhengHei" charset="-120"/>
                <a:cs typeface="Microsoft JhengHei" charset="-120"/>
              </a:rPr>
              <a:t>6</a:t>
            </a:r>
            <a:r>
              <a:rPr lang="zh-TW" altLang="en-US" sz="2200" dirty="0">
                <a:solidFill>
                  <a:srgbClr val="222222"/>
                </a:solidFill>
                <a:latin typeface="Microsoft JhengHei" charset="-120"/>
                <a:ea typeface="Microsoft JhengHei" charset="-120"/>
                <a:cs typeface="Microsoft JhengHei" charset="-120"/>
              </a:rPr>
              <a:t>月</a:t>
            </a:r>
            <a:r>
              <a:rPr lang="en-US" altLang="zh-TW" sz="2200" dirty="0">
                <a:solidFill>
                  <a:srgbClr val="222222"/>
                </a:solidFill>
                <a:latin typeface="Microsoft JhengHei" charset="-120"/>
                <a:ea typeface="Microsoft JhengHei" charset="-120"/>
                <a:cs typeface="Microsoft JhengHei" charset="-120"/>
              </a:rPr>
              <a:t>19</a:t>
            </a:r>
            <a:r>
              <a:rPr lang="zh-TW" altLang="en-US" sz="2200" dirty="0">
                <a:solidFill>
                  <a:srgbClr val="222222"/>
                </a:solidFill>
                <a:latin typeface="Microsoft JhengHei" charset="-120"/>
                <a:ea typeface="Microsoft JhengHei" charset="-120"/>
                <a:cs typeface="Microsoft JhengHei" charset="-120"/>
              </a:rPr>
              <a:t>日</a:t>
            </a:r>
            <a:r>
              <a:rPr lang="zh-TW" altLang="en-US" sz="2200" dirty="0" smtClean="0">
                <a:solidFill>
                  <a:srgbClr val="222222"/>
                </a:solidFill>
                <a:latin typeface="Microsoft JhengHei" charset="-120"/>
                <a:ea typeface="Microsoft JhengHei" charset="-120"/>
                <a:cs typeface="Microsoft JhengHei" charset="-120"/>
              </a:rPr>
              <a:t>被宣判，</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b="1" smtClean="0">
                <a:solidFill>
                  <a:srgbClr val="00B050"/>
                </a:solidFill>
                <a:latin typeface="Microsoft JhengHei" charset="-120"/>
                <a:ea typeface="Microsoft JhengHei" charset="-120"/>
                <a:cs typeface="Microsoft JhengHei" charset="-120"/>
              </a:rPr>
              <a:t>陈安众</a:t>
            </a:r>
            <a:r>
              <a:rPr lang="zh-TW" altLang="en-US" sz="2200" smtClean="0">
                <a:solidFill>
                  <a:srgbClr val="222222"/>
                </a:solidFill>
                <a:latin typeface="Microsoft JhengHei" charset="-120"/>
                <a:ea typeface="Microsoft JhengHei" charset="-120"/>
                <a:cs typeface="Microsoft JhengHei" charset="-120"/>
              </a:rPr>
              <a:t>收受折合人民币</a:t>
            </a:r>
            <a:r>
              <a:rPr lang="en-US" altLang="zh-TW" sz="2200" smtClean="0">
                <a:solidFill>
                  <a:srgbClr val="222222"/>
                </a:solidFill>
                <a:latin typeface="Microsoft JhengHei" charset="-120"/>
                <a:ea typeface="Microsoft JhengHei" charset="-120"/>
                <a:cs typeface="Microsoft JhengHei" charset="-120"/>
              </a:rPr>
              <a:t>810</a:t>
            </a:r>
            <a:r>
              <a:rPr lang="zh-TW" altLang="en-US" sz="2200" smtClean="0">
                <a:solidFill>
                  <a:srgbClr val="222222"/>
                </a:solidFill>
                <a:latin typeface="Microsoft JhengHei" charset="-120"/>
                <a:ea typeface="Microsoft JhengHei" charset="-120"/>
                <a:cs typeface="Microsoft JhengHei" charset="-120"/>
              </a:rPr>
              <a:t>万余元财物，</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smtClean="0">
                <a:solidFill>
                  <a:srgbClr val="222222"/>
                </a:solidFill>
                <a:latin typeface="Microsoft JhengHei" charset="-120"/>
                <a:ea typeface="Microsoft JhengHei" charset="-120"/>
                <a:cs typeface="Microsoft JhengHei" charset="-120"/>
              </a:rPr>
              <a:t>一审被判</a:t>
            </a:r>
            <a:r>
              <a:rPr lang="zh-TW" altLang="en-US" sz="2200" b="1" smtClean="0">
                <a:solidFill>
                  <a:srgbClr val="FF0000"/>
                </a:solidFill>
                <a:latin typeface="Microsoft JhengHei" charset="-120"/>
                <a:ea typeface="Microsoft JhengHei" charset="-120"/>
                <a:cs typeface="Microsoft JhengHei" charset="-120"/>
              </a:rPr>
              <a:t>有期徒刑</a:t>
            </a:r>
            <a:r>
              <a:rPr lang="en-US" altLang="zh-TW" sz="2200" b="1" dirty="0" smtClean="0">
                <a:solidFill>
                  <a:srgbClr val="FF0000"/>
                </a:solidFill>
                <a:latin typeface="Microsoft JhengHei" charset="-120"/>
                <a:ea typeface="Microsoft JhengHei" charset="-120"/>
                <a:cs typeface="Microsoft JhengHei" charset="-120"/>
              </a:rPr>
              <a:t>12</a:t>
            </a:r>
            <a:r>
              <a:rPr lang="zh-TW" altLang="en-US" sz="2200" b="1" dirty="0" smtClean="0">
                <a:solidFill>
                  <a:srgbClr val="FF0000"/>
                </a:solidFill>
                <a:latin typeface="Microsoft JhengHei" charset="-120"/>
                <a:ea typeface="Microsoft JhengHei" charset="-120"/>
                <a:cs typeface="Microsoft JhengHei" charset="-120"/>
              </a:rPr>
              <a:t>年</a:t>
            </a:r>
            <a:endParaRPr lang="zh-TW" altLang="en-US" sz="2200" b="1" dirty="0">
              <a:solidFill>
                <a:srgbClr val="FF0000"/>
              </a:solidFill>
              <a:latin typeface="Microsoft JhengHei" charset="-120"/>
              <a:ea typeface="Microsoft JhengHei" charset="-120"/>
              <a:cs typeface="Microsoft JhengHei" charset="-120"/>
            </a:endParaRPr>
          </a:p>
        </p:txBody>
      </p:sp>
      <p:sp>
        <p:nvSpPr>
          <p:cNvPr id="3" name="矩形 2"/>
          <p:cNvSpPr/>
          <p:nvPr/>
        </p:nvSpPr>
        <p:spPr>
          <a:xfrm>
            <a:off x="179512" y="3789040"/>
            <a:ext cx="8798707" cy="2462213"/>
          </a:xfrm>
          <a:prstGeom prst="rect">
            <a:avLst/>
          </a:prstGeom>
          <a:ln>
            <a:solidFill>
              <a:schemeClr val="tx1"/>
            </a:solidFill>
          </a:ln>
        </p:spPr>
        <p:txBody>
          <a:bodyPr wrap="square">
            <a:spAutoFit/>
          </a:bodyPr>
          <a:lstStyle/>
          <a:p>
            <a:r>
              <a:rPr lang="zh-TW" altLang="en-US" sz="2200" b="1" smtClean="0">
                <a:latin typeface="Microsoft JhengHei" charset="-120"/>
                <a:ea typeface="Microsoft JhengHei" charset="-120"/>
                <a:cs typeface="Microsoft JhengHei" charset="-120"/>
              </a:rPr>
              <a:t>迫害法轮功学员情况：</a:t>
            </a:r>
            <a:endParaRPr lang="en-US" altLang="zh-TW" sz="2200" b="1" dirty="0" smtClean="0">
              <a:latin typeface="Microsoft JhengHei" charset="-120"/>
              <a:ea typeface="Microsoft JhengHei" charset="-120"/>
              <a:cs typeface="Microsoft JhengHei" charset="-120"/>
            </a:endParaRPr>
          </a:p>
          <a:p>
            <a:endParaRPr lang="zh-TW" altLang="en-US" sz="2200" b="1" dirty="0">
              <a:latin typeface="Microsoft JhengHei" charset="-120"/>
              <a:ea typeface="Microsoft JhengHei" charset="-120"/>
              <a:cs typeface="Microsoft JhengHei" charset="-120"/>
            </a:endParaRPr>
          </a:p>
          <a:p>
            <a:r>
              <a:rPr lang="zh-TW" altLang="en-US" sz="2200" b="1" smtClean="0">
                <a:solidFill>
                  <a:srgbClr val="00B050"/>
                </a:solidFill>
                <a:latin typeface="Microsoft JhengHei" charset="-120"/>
                <a:ea typeface="Microsoft JhengHei" charset="-120"/>
                <a:cs typeface="Microsoft JhengHei" charset="-120"/>
              </a:rPr>
              <a:t>陈安众</a:t>
            </a:r>
            <a:r>
              <a:rPr lang="zh-TW" altLang="en-US" sz="2200" smtClean="0">
                <a:latin typeface="Microsoft JhengHei" charset="-120"/>
                <a:ea typeface="Microsoft JhengHei" charset="-120"/>
                <a:cs typeface="Microsoft JhengHei" charset="-120"/>
              </a:rPr>
              <a:t>在</a:t>
            </a:r>
            <a:r>
              <a:rPr lang="en-US" altLang="zh-TW" sz="2200" dirty="0" smtClean="0">
                <a:latin typeface="Microsoft JhengHei" charset="-120"/>
                <a:ea typeface="Microsoft JhengHei" charset="-120"/>
                <a:cs typeface="Microsoft JhengHei" charset="-120"/>
              </a:rPr>
              <a:t>2</a:t>
            </a:r>
            <a:r>
              <a:rPr lang="en-US" altLang="zh-TW" sz="2200" dirty="0" smtClean="0">
                <a:solidFill>
                  <a:srgbClr val="222222"/>
                </a:solidFill>
                <a:latin typeface="Microsoft JhengHei" charset="-120"/>
                <a:ea typeface="Microsoft JhengHei" charset="-120"/>
                <a:cs typeface="Microsoft JhengHei" charset="-120"/>
              </a:rPr>
              <a:t>006</a:t>
            </a:r>
            <a:r>
              <a:rPr lang="zh-TW" altLang="en-US" sz="2200" dirty="0">
                <a:solidFill>
                  <a:srgbClr val="222222"/>
                </a:solidFill>
                <a:latin typeface="Microsoft JhengHei" charset="-120"/>
                <a:ea typeface="Microsoft JhengHei" charset="-120"/>
                <a:cs typeface="Microsoft JhengHei" charset="-120"/>
              </a:rPr>
              <a:t>年</a:t>
            </a:r>
            <a:r>
              <a:rPr lang="en-US" altLang="zh-TW" sz="2200" dirty="0">
                <a:solidFill>
                  <a:srgbClr val="222222"/>
                </a:solidFill>
                <a:latin typeface="Microsoft JhengHei" charset="-120"/>
                <a:ea typeface="Microsoft JhengHei" charset="-120"/>
                <a:cs typeface="Microsoft JhengHei" charset="-120"/>
              </a:rPr>
              <a:t>11</a:t>
            </a:r>
            <a:r>
              <a:rPr lang="zh-TW" altLang="en-US" sz="2200" dirty="0">
                <a:solidFill>
                  <a:srgbClr val="222222"/>
                </a:solidFill>
                <a:latin typeface="Microsoft JhengHei" charset="-120"/>
                <a:ea typeface="Microsoft JhengHei" charset="-120"/>
                <a:cs typeface="Microsoft JhengHei" charset="-120"/>
              </a:rPr>
              <a:t>月至</a:t>
            </a:r>
            <a:r>
              <a:rPr lang="en-US" altLang="zh-TW" sz="2200" dirty="0">
                <a:solidFill>
                  <a:srgbClr val="222222"/>
                </a:solidFill>
                <a:latin typeface="Microsoft JhengHei" charset="-120"/>
                <a:ea typeface="Microsoft JhengHei" charset="-120"/>
                <a:cs typeface="Microsoft JhengHei" charset="-120"/>
              </a:rPr>
              <a:t>2008</a:t>
            </a:r>
            <a:r>
              <a:rPr lang="zh-TW" altLang="en-US" sz="2200">
                <a:solidFill>
                  <a:srgbClr val="222222"/>
                </a:solidFill>
                <a:latin typeface="Microsoft JhengHei" charset="-120"/>
                <a:ea typeface="Microsoft JhengHei" charset="-120"/>
                <a:cs typeface="Microsoft JhengHei" charset="-120"/>
              </a:rPr>
              <a:t>年</a:t>
            </a:r>
            <a:r>
              <a:rPr lang="en-US" altLang="zh-TW" sz="2200" smtClean="0">
                <a:solidFill>
                  <a:srgbClr val="222222"/>
                </a:solidFill>
                <a:latin typeface="Microsoft JhengHei" charset="-120"/>
                <a:ea typeface="Microsoft JhengHei" charset="-120"/>
                <a:cs typeface="Microsoft JhengHei" charset="-120"/>
              </a:rPr>
              <a:t>12</a:t>
            </a:r>
            <a:r>
              <a:rPr lang="zh-TW" altLang="en-US" sz="2200" smtClean="0">
                <a:solidFill>
                  <a:srgbClr val="222222"/>
                </a:solidFill>
                <a:latin typeface="Microsoft JhengHei" charset="-120"/>
                <a:ea typeface="Microsoft JhengHei" charset="-120"/>
                <a:cs typeface="Microsoft JhengHei" charset="-120"/>
              </a:rPr>
              <a:t>月任江西省九江市委书记，</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smtClean="0">
                <a:solidFill>
                  <a:srgbClr val="222222"/>
                </a:solidFill>
                <a:latin typeface="Microsoft JhengHei" charset="-120"/>
                <a:ea typeface="Microsoft JhengHei" charset="-120"/>
                <a:cs typeface="Microsoft JhengHei" charset="-120"/>
              </a:rPr>
              <a:t>期间，九江市各区县众多法轮功学员遭绑架、非法判刑、劳教，</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smtClean="0">
                <a:solidFill>
                  <a:srgbClr val="222222"/>
                </a:solidFill>
                <a:latin typeface="Microsoft JhengHei" charset="-120"/>
                <a:ea typeface="Microsoft JhengHei" charset="-120"/>
                <a:cs typeface="Microsoft JhengHei" charset="-120"/>
              </a:rPr>
              <a:t>特别是</a:t>
            </a:r>
            <a:r>
              <a:rPr lang="en-US" altLang="zh-TW" sz="2200" smtClean="0">
                <a:solidFill>
                  <a:srgbClr val="222222"/>
                </a:solidFill>
                <a:latin typeface="Microsoft JhengHei" charset="-120"/>
                <a:ea typeface="Microsoft JhengHei" charset="-120"/>
                <a:cs typeface="Microsoft JhengHei" charset="-120"/>
              </a:rPr>
              <a:t>2008</a:t>
            </a:r>
            <a:r>
              <a:rPr lang="zh-TW" altLang="en-US" sz="2200" smtClean="0">
                <a:solidFill>
                  <a:srgbClr val="222222"/>
                </a:solidFill>
                <a:latin typeface="Microsoft JhengHei" charset="-120"/>
                <a:ea typeface="Microsoft JhengHei" charset="-120"/>
                <a:cs typeface="Microsoft JhengHei" charset="-120"/>
              </a:rPr>
              <a:t>年邪党奥运前后，</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smtClean="0">
                <a:solidFill>
                  <a:srgbClr val="222222"/>
                </a:solidFill>
                <a:latin typeface="Microsoft JhengHei" charset="-120"/>
                <a:ea typeface="Microsoft JhengHei" charset="-120"/>
                <a:cs typeface="Microsoft JhengHei" charset="-120"/>
              </a:rPr>
              <a:t>九江市各区县近百名法轮功学员遭绑架、非法判刑、劳教。</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b="1" smtClean="0">
                <a:solidFill>
                  <a:srgbClr val="00B050"/>
                </a:solidFill>
                <a:latin typeface="Microsoft JhengHei" charset="-120"/>
                <a:ea typeface="Microsoft JhengHei" charset="-120"/>
                <a:cs typeface="Microsoft JhengHei" charset="-120"/>
              </a:rPr>
              <a:t>陈安众</a:t>
            </a:r>
            <a:r>
              <a:rPr lang="zh-TW" altLang="en-US" sz="2200" b="1" smtClean="0">
                <a:solidFill>
                  <a:srgbClr val="FF0000"/>
                </a:solidFill>
                <a:latin typeface="Microsoft JhengHei" charset="-120"/>
                <a:ea typeface="Microsoft JhengHei" charset="-120"/>
                <a:cs typeface="Microsoft JhengHei" charset="-120"/>
              </a:rPr>
              <a:t>对九江</a:t>
            </a:r>
            <a:r>
              <a:rPr lang="zh-TW" altLang="en-US" sz="2200" b="1">
                <a:solidFill>
                  <a:srgbClr val="FF0000"/>
                </a:solidFill>
                <a:latin typeface="Microsoft JhengHei" charset="-120"/>
                <a:ea typeface="Microsoft JhengHei" charset="-120"/>
                <a:cs typeface="Microsoft JhengHei" charset="-120"/>
              </a:rPr>
              <a:t>市</a:t>
            </a:r>
            <a:r>
              <a:rPr lang="zh-TW" altLang="en-US" sz="2200" b="1" smtClean="0">
                <a:solidFill>
                  <a:srgbClr val="FF0000"/>
                </a:solidFill>
                <a:latin typeface="Microsoft JhengHei" charset="-120"/>
                <a:ea typeface="Microsoft JhengHei" charset="-120"/>
                <a:cs typeface="Microsoft JhengHei" charset="-120"/>
              </a:rPr>
              <a:t>法轮功学员的迫害负有直接责任。</a:t>
            </a:r>
            <a:endParaRPr lang="zh-TW" altLang="en-US" sz="2200" b="1" dirty="0">
              <a:solidFill>
                <a:srgbClr val="FF0000"/>
              </a:solidFill>
              <a:latin typeface="Microsoft JhengHei" charset="-120"/>
              <a:ea typeface="Microsoft JhengHei" charset="-120"/>
              <a:cs typeface="Microsoft JhengHei" charset="-120"/>
            </a:endParaRPr>
          </a:p>
        </p:txBody>
      </p:sp>
      <p:pic>
        <p:nvPicPr>
          <p:cNvPr id="4" name="圖片 3"/>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21270" t="83" r="19453" b="36032"/>
          <a:stretch/>
        </p:blipFill>
        <p:spPr>
          <a:xfrm>
            <a:off x="172552" y="1124744"/>
            <a:ext cx="3461321" cy="2034915"/>
          </a:xfrm>
          <a:prstGeom prst="rect">
            <a:avLst/>
          </a:prstGeom>
        </p:spPr>
      </p:pic>
    </p:spTree>
    <p:extLst>
      <p:ext uri="{BB962C8B-B14F-4D97-AF65-F5344CB8AC3E}">
        <p14:creationId xmlns:p14="http://schemas.microsoft.com/office/powerpoint/2010/main" val="1741440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4"/>
            <a:ext cx="9144005" cy="908723"/>
          </a:xfrm>
          <a:prstGeom prst="rect">
            <a:avLst/>
          </a:prstGeom>
          <a:solidFill>
            <a:schemeClr val="tx1"/>
          </a:solidFill>
          <a:ln w="12700" cap="flat">
            <a:noFill/>
            <a:miter lim="400000"/>
          </a:ln>
          <a:effectLst/>
        </p:spPr>
        <p:txBody>
          <a:bodyPr wrap="square" lIns="45718" tIns="45718" rIns="45718" bIns="45718" numCol="1" anchor="ctr">
            <a:noAutofit/>
          </a:bodyPr>
          <a:lstStyle/>
          <a:p>
            <a:r>
              <a:rPr lang="en-US" altLang="zh-TW" sz="2800" b="1" dirty="0" smtClean="0">
                <a:solidFill>
                  <a:schemeClr val="bg1"/>
                </a:solidFill>
                <a:latin typeface="微軟正黑體" panose="020B0604030504040204" pitchFamily="34" charset="-120"/>
                <a:ea typeface="微軟正黑體" panose="020B0604030504040204" pitchFamily="34" charset="-120"/>
              </a:rPr>
              <a:t>5-2.</a:t>
            </a:r>
            <a:r>
              <a:rPr lang="zh-TW" altLang="en-US" sz="2800" b="1" dirty="0">
                <a:solidFill>
                  <a:schemeClr val="bg1"/>
                </a:solidFill>
                <a:latin typeface="微軟正黑體" panose="020B0604030504040204" pitchFamily="34" charset="-120"/>
                <a:ea typeface="微軟正黑體" panose="020B0604030504040204" pitchFamily="34" charset="-120"/>
              </a:rPr>
              <a:t>江西省高官惡報</a:t>
            </a:r>
            <a:endParaRPr lang="en-US" altLang="zh-TW" sz="2800" b="1" dirty="0">
              <a:solidFill>
                <a:schemeClr val="bg1"/>
              </a:solidFill>
              <a:latin typeface="微軟正黑體" panose="020B0604030504040204" pitchFamily="34" charset="-120"/>
              <a:ea typeface="微軟正黑體" panose="020B0604030504040204" pitchFamily="34" charset="-120"/>
            </a:endParaRPr>
          </a:p>
          <a:p>
            <a:pPr>
              <a:defRPr>
                <a:solidFill>
                  <a:srgbClr val="FFFFFF"/>
                </a:solidFill>
              </a:defRPr>
            </a:pPr>
            <a:r>
              <a:rPr lang="zh-TW" altLang="en-US" sz="2600" dirty="0" smtClean="0">
                <a:solidFill>
                  <a:srgbClr val="FFFF00"/>
                </a:solidFill>
                <a:latin typeface="Microsoft JhengHei" charset="-120"/>
                <a:ea typeface="Microsoft JhengHei" charset="-120"/>
                <a:cs typeface="Microsoft JhengHei" charset="-120"/>
              </a:rPr>
              <a:t>前江西省副省長姚木根 判處有期徒刑</a:t>
            </a:r>
            <a:r>
              <a:rPr lang="en-US" altLang="zh-TW" sz="2600" dirty="0" smtClean="0">
                <a:solidFill>
                  <a:srgbClr val="FFFF00"/>
                </a:solidFill>
                <a:latin typeface="Microsoft JhengHei" charset="-120"/>
                <a:ea typeface="Microsoft JhengHei" charset="-120"/>
                <a:cs typeface="Microsoft JhengHei" charset="-120"/>
              </a:rPr>
              <a:t>13</a:t>
            </a:r>
            <a:r>
              <a:rPr lang="zh-TW" altLang="en-US" sz="2600" dirty="0" smtClean="0">
                <a:solidFill>
                  <a:srgbClr val="FFFF00"/>
                </a:solidFill>
                <a:latin typeface="Microsoft JhengHei" charset="-120"/>
                <a:ea typeface="Microsoft JhengHei" charset="-120"/>
                <a:cs typeface="Microsoft JhengHei" charset="-120"/>
              </a:rPr>
              <a:t>年</a:t>
            </a:r>
            <a:endParaRPr lang="en-US" altLang="zh-TW" sz="2600" dirty="0">
              <a:solidFill>
                <a:srgbClr val="FFFF00"/>
              </a:solidFill>
              <a:latin typeface="Microsoft JhengHei" charset="-120"/>
              <a:ea typeface="Microsoft JhengHei" charset="-120"/>
              <a:cs typeface="Microsoft JhengHei" charset="-120"/>
            </a:endParaRPr>
          </a:p>
        </p:txBody>
      </p:sp>
      <p:sp>
        <p:nvSpPr>
          <p:cNvPr id="13" name="矩形"/>
          <p:cNvSpPr/>
          <p:nvPr/>
        </p:nvSpPr>
        <p:spPr>
          <a:xfrm>
            <a:off x="7491868" y="100429"/>
            <a:ext cx="1486351" cy="648078"/>
          </a:xfrm>
          <a:prstGeom prst="rect">
            <a:avLst/>
          </a:prstGeom>
          <a:ln/>
        </p:spPr>
        <p:style>
          <a:lnRef idx="2">
            <a:schemeClr val="dk1"/>
          </a:lnRef>
          <a:fillRef idx="1">
            <a:schemeClr val="lt1"/>
          </a:fillRef>
          <a:effectRef idx="0">
            <a:schemeClr val="dk1"/>
          </a:effectRef>
          <a:fontRef idx="minor">
            <a:schemeClr val="dk1"/>
          </a:fontRef>
        </p:style>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solidFill>
                  <a:schemeClr val="tx1"/>
                </a:solidFill>
              </a:rPr>
              <a:t>惡報</a:t>
            </a:r>
            <a:endParaRPr sz="3200" dirty="0">
              <a:solidFill>
                <a:schemeClr val="tx1"/>
              </a:solidFill>
            </a:endParaRPr>
          </a:p>
        </p:txBody>
      </p:sp>
      <p:sp>
        <p:nvSpPr>
          <p:cNvPr id="2" name="矩形 1"/>
          <p:cNvSpPr/>
          <p:nvPr/>
        </p:nvSpPr>
        <p:spPr>
          <a:xfrm>
            <a:off x="3311352" y="1124744"/>
            <a:ext cx="5365104" cy="2308324"/>
          </a:xfrm>
          <a:prstGeom prst="rect">
            <a:avLst/>
          </a:prstGeom>
        </p:spPr>
        <p:txBody>
          <a:bodyPr wrap="square">
            <a:spAutoFit/>
          </a:bodyPr>
          <a:lstStyle/>
          <a:p>
            <a:r>
              <a:rPr lang="zh-TW" altLang="en-US" sz="2000" b="1" dirty="0">
                <a:solidFill>
                  <a:srgbClr val="00B050"/>
                </a:solidFill>
                <a:latin typeface="Microsoft JhengHei" charset="-120"/>
                <a:ea typeface="Microsoft JhengHei" charset="-120"/>
                <a:cs typeface="Microsoft JhengHei" charset="-120"/>
              </a:rPr>
              <a:t>姚木根</a:t>
            </a:r>
            <a:r>
              <a:rPr lang="zh-TW" altLang="en-US" sz="2000" dirty="0">
                <a:solidFill>
                  <a:srgbClr val="222222"/>
                </a:solidFill>
                <a:latin typeface="Microsoft JhengHei" charset="-120"/>
                <a:ea typeface="Microsoft JhengHei" charset="-120"/>
                <a:cs typeface="Microsoft JhengHei" charset="-120"/>
              </a:rPr>
              <a:t>，中共</a:t>
            </a:r>
            <a:r>
              <a:rPr lang="zh-TW" altLang="en-US" sz="2000">
                <a:solidFill>
                  <a:srgbClr val="222222"/>
                </a:solidFill>
                <a:latin typeface="Microsoft JhengHei" charset="-120"/>
                <a:ea typeface="Microsoft JhengHei" charset="-120"/>
                <a:cs typeface="Microsoft JhengHei" charset="-120"/>
              </a:rPr>
              <a:t>江西省</a:t>
            </a:r>
            <a:r>
              <a:rPr lang="zh-TW" altLang="en-US" sz="2000" smtClean="0">
                <a:solidFill>
                  <a:srgbClr val="222222"/>
                </a:solidFill>
                <a:latin typeface="Microsoft JhengHei" charset="-120"/>
                <a:ea typeface="Microsoft JhengHei" charset="-120"/>
                <a:cs typeface="Microsoft JhengHei" charset="-120"/>
              </a:rPr>
              <a:t>原副省长</a:t>
            </a:r>
            <a:endParaRPr lang="en-US" altLang="zh-TW" sz="2000" dirty="0" smtClean="0">
              <a:solidFill>
                <a:srgbClr val="222222"/>
              </a:solidFill>
              <a:latin typeface="Microsoft JhengHei" charset="-120"/>
              <a:ea typeface="Microsoft JhengHei" charset="-120"/>
              <a:cs typeface="Microsoft JhengHei" charset="-120"/>
            </a:endParaRPr>
          </a:p>
          <a:p>
            <a:endParaRPr lang="en-US" altLang="zh-TW" sz="2200" dirty="0" smtClean="0">
              <a:solidFill>
                <a:srgbClr val="222222"/>
              </a:solidFill>
              <a:latin typeface="Microsoft JhengHei" charset="-120"/>
              <a:ea typeface="Microsoft JhengHei" charset="-120"/>
              <a:cs typeface="Microsoft JhengHei" charset="-120"/>
            </a:endParaRPr>
          </a:p>
          <a:p>
            <a:r>
              <a:rPr lang="en-US" altLang="zh-TW" sz="2000" dirty="0" smtClean="0">
                <a:solidFill>
                  <a:srgbClr val="222222"/>
                </a:solidFill>
                <a:latin typeface="Microsoft JhengHei" charset="-120"/>
                <a:ea typeface="Microsoft JhengHei" charset="-120"/>
                <a:cs typeface="Microsoft JhengHei" charset="-120"/>
              </a:rPr>
              <a:t>2014</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3</a:t>
            </a:r>
            <a:r>
              <a:rPr lang="zh-TW" altLang="en-US" sz="2000">
                <a:solidFill>
                  <a:srgbClr val="222222"/>
                </a:solidFill>
                <a:latin typeface="Microsoft JhengHei" charset="-120"/>
                <a:ea typeface="Microsoft JhengHei" charset="-120"/>
                <a:cs typeface="Microsoft JhengHei" charset="-120"/>
              </a:rPr>
              <a:t>月</a:t>
            </a:r>
            <a:r>
              <a:rPr lang="en-US" altLang="zh-TW" sz="2000" smtClean="0">
                <a:solidFill>
                  <a:srgbClr val="222222"/>
                </a:solidFill>
                <a:latin typeface="Microsoft JhengHei" charset="-120"/>
                <a:ea typeface="Microsoft JhengHei" charset="-120"/>
                <a:cs typeface="Microsoft JhengHei" charset="-120"/>
              </a:rPr>
              <a:t>22</a:t>
            </a:r>
            <a:r>
              <a:rPr lang="zh-TW" altLang="en-US" sz="2000" smtClean="0">
                <a:solidFill>
                  <a:srgbClr val="222222"/>
                </a:solidFill>
                <a:latin typeface="Microsoft JhengHei" charset="-120"/>
                <a:ea typeface="Microsoft JhengHei" charset="-120"/>
                <a:cs typeface="Microsoft JhengHei" charset="-120"/>
              </a:rPr>
              <a:t>日被调查，</a:t>
            </a:r>
            <a:endParaRPr lang="en-US" altLang="zh-TW" sz="2000" dirty="0" smtClean="0">
              <a:solidFill>
                <a:srgbClr val="222222"/>
              </a:solidFill>
              <a:latin typeface="Microsoft JhengHei" charset="-120"/>
              <a:ea typeface="Microsoft JhengHei" charset="-120"/>
              <a:cs typeface="Microsoft JhengHei" charset="-120"/>
            </a:endParaRPr>
          </a:p>
          <a:p>
            <a:r>
              <a:rPr lang="en-US" altLang="zh-TW" sz="2000" dirty="0">
                <a:solidFill>
                  <a:srgbClr val="222222"/>
                </a:solidFill>
                <a:latin typeface="Microsoft JhengHei" charset="-120"/>
                <a:ea typeface="Microsoft JhengHei" charset="-120"/>
                <a:cs typeface="Microsoft JhengHei" charset="-120"/>
              </a:rPr>
              <a:t>2014</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3</a:t>
            </a:r>
            <a:r>
              <a:rPr lang="zh-TW" altLang="en-US" sz="2000" dirty="0">
                <a:solidFill>
                  <a:srgbClr val="222222"/>
                </a:solidFill>
                <a:latin typeface="Microsoft JhengHei" charset="-120"/>
                <a:ea typeface="Microsoft JhengHei" charset="-120"/>
                <a:cs typeface="Microsoft JhengHei" charset="-120"/>
              </a:rPr>
              <a:t>月</a:t>
            </a:r>
            <a:r>
              <a:rPr lang="en-US" altLang="zh-TW" sz="2000" dirty="0" smtClean="0">
                <a:solidFill>
                  <a:srgbClr val="222222"/>
                </a:solidFill>
                <a:latin typeface="Microsoft JhengHei" charset="-120"/>
                <a:ea typeface="Microsoft JhengHei" charset="-120"/>
                <a:cs typeface="Microsoft JhengHei" charset="-120"/>
              </a:rPr>
              <a:t>28</a:t>
            </a:r>
            <a:r>
              <a:rPr lang="zh-TW" altLang="en-US" sz="2000">
                <a:solidFill>
                  <a:srgbClr val="222222"/>
                </a:solidFill>
                <a:latin typeface="Microsoft JhengHei" charset="-120"/>
                <a:ea typeface="Microsoft JhengHei" charset="-120"/>
                <a:cs typeface="Microsoft JhengHei" charset="-120"/>
              </a:rPr>
              <a:t>日</a:t>
            </a:r>
            <a:r>
              <a:rPr lang="zh-TW" altLang="en-US" sz="2000" smtClean="0">
                <a:solidFill>
                  <a:srgbClr val="222222"/>
                </a:solidFill>
                <a:latin typeface="Microsoft JhengHei" charset="-120"/>
                <a:ea typeface="Microsoft JhengHei" charset="-120"/>
                <a:cs typeface="Microsoft JhengHei" charset="-120"/>
              </a:rPr>
              <a:t>被免职</a:t>
            </a:r>
            <a:endParaRPr lang="en-US" altLang="zh-TW" sz="2000" dirty="0" smtClean="0">
              <a:solidFill>
                <a:srgbClr val="222222"/>
              </a:solidFill>
              <a:latin typeface="Microsoft JhengHei" charset="-120"/>
              <a:ea typeface="Microsoft JhengHei" charset="-120"/>
              <a:cs typeface="Microsoft JhengHei" charset="-120"/>
            </a:endParaRPr>
          </a:p>
          <a:p>
            <a:r>
              <a:rPr lang="en-US" altLang="zh-TW" sz="2000" dirty="0" smtClean="0">
                <a:solidFill>
                  <a:srgbClr val="222222"/>
                </a:solidFill>
                <a:latin typeface="Microsoft JhengHei" charset="-120"/>
                <a:ea typeface="Microsoft JhengHei" charset="-120"/>
                <a:cs typeface="Microsoft JhengHei" charset="-120"/>
              </a:rPr>
              <a:t>2015</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12</a:t>
            </a:r>
            <a:r>
              <a:rPr lang="zh-TW" altLang="en-US" sz="2000" dirty="0">
                <a:solidFill>
                  <a:srgbClr val="222222"/>
                </a:solidFill>
                <a:latin typeface="Microsoft JhengHei" charset="-120"/>
                <a:ea typeface="Microsoft JhengHei" charset="-120"/>
                <a:cs typeface="Microsoft JhengHei" charset="-120"/>
              </a:rPr>
              <a:t>月</a:t>
            </a:r>
            <a:r>
              <a:rPr lang="en-US" altLang="zh-TW" sz="2000" dirty="0">
                <a:solidFill>
                  <a:srgbClr val="222222"/>
                </a:solidFill>
                <a:latin typeface="Microsoft JhengHei" charset="-120"/>
                <a:ea typeface="Microsoft JhengHei" charset="-120"/>
                <a:cs typeface="Microsoft JhengHei" charset="-120"/>
              </a:rPr>
              <a:t>18</a:t>
            </a:r>
            <a:r>
              <a:rPr lang="zh-TW" altLang="en-US" sz="2000" dirty="0">
                <a:solidFill>
                  <a:srgbClr val="222222"/>
                </a:solidFill>
                <a:latin typeface="Microsoft JhengHei" charset="-120"/>
                <a:ea typeface="Microsoft JhengHei" charset="-120"/>
                <a:cs typeface="Microsoft JhengHei" charset="-120"/>
              </a:rPr>
              <a:t>日</a:t>
            </a:r>
            <a:r>
              <a:rPr lang="zh-TW" altLang="en-US" sz="2000" dirty="0" smtClean="0">
                <a:solidFill>
                  <a:srgbClr val="222222"/>
                </a:solidFill>
                <a:latin typeface="Microsoft JhengHei" charset="-120"/>
                <a:ea typeface="Microsoft JhengHei" charset="-120"/>
                <a:cs typeface="Microsoft JhengHei" charset="-120"/>
              </a:rPr>
              <a:t>，</a:t>
            </a:r>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smtClean="0">
                <a:solidFill>
                  <a:srgbClr val="222222"/>
                </a:solidFill>
                <a:latin typeface="Microsoft JhengHei" charset="-120"/>
                <a:ea typeface="Microsoft JhengHei" charset="-120"/>
                <a:cs typeface="Microsoft JhengHei" charset="-120"/>
              </a:rPr>
              <a:t>姚木根被判犯有受贿罪，判处</a:t>
            </a:r>
            <a:r>
              <a:rPr lang="zh-TW" altLang="en-US" sz="2000" b="1" smtClean="0">
                <a:solidFill>
                  <a:srgbClr val="FF0000"/>
                </a:solidFill>
                <a:latin typeface="Microsoft JhengHei" charset="-120"/>
                <a:ea typeface="Microsoft JhengHei" charset="-120"/>
                <a:cs typeface="Microsoft JhengHei" charset="-120"/>
              </a:rPr>
              <a:t>有期徒刑</a:t>
            </a:r>
            <a:r>
              <a:rPr lang="en-US" altLang="zh-TW" sz="2000" b="1" dirty="0" smtClean="0">
                <a:solidFill>
                  <a:srgbClr val="FF0000"/>
                </a:solidFill>
                <a:latin typeface="Microsoft JhengHei" charset="-120"/>
                <a:ea typeface="Microsoft JhengHei" charset="-120"/>
                <a:cs typeface="Microsoft JhengHei" charset="-120"/>
              </a:rPr>
              <a:t>13</a:t>
            </a:r>
            <a:r>
              <a:rPr lang="zh-TW" altLang="en-US" sz="2000" b="1" dirty="0" smtClean="0">
                <a:solidFill>
                  <a:srgbClr val="FF0000"/>
                </a:solidFill>
                <a:latin typeface="Microsoft JhengHei" charset="-120"/>
                <a:ea typeface="Microsoft JhengHei" charset="-120"/>
                <a:cs typeface="Microsoft JhengHei" charset="-120"/>
              </a:rPr>
              <a:t>年</a:t>
            </a:r>
            <a:r>
              <a:rPr lang="zh-TW" altLang="en-US" sz="2000" dirty="0" smtClean="0">
                <a:solidFill>
                  <a:srgbClr val="222222"/>
                </a:solidFill>
                <a:latin typeface="Microsoft JhengHei" charset="-120"/>
                <a:ea typeface="Microsoft JhengHei" charset="-120"/>
                <a:cs typeface="Microsoft JhengHei" charset="-120"/>
              </a:rPr>
              <a:t>，</a:t>
            </a:r>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smtClean="0">
                <a:solidFill>
                  <a:srgbClr val="222222"/>
                </a:solidFill>
                <a:latin typeface="Microsoft JhengHei" charset="-120"/>
                <a:ea typeface="Microsoft JhengHei" charset="-120"/>
                <a:cs typeface="Microsoft JhengHei" charset="-120"/>
              </a:rPr>
              <a:t>并没收财产人民币</a:t>
            </a:r>
            <a:r>
              <a:rPr lang="en-US" altLang="zh-TW" sz="2000" smtClean="0">
                <a:solidFill>
                  <a:srgbClr val="222222"/>
                </a:solidFill>
                <a:latin typeface="Microsoft JhengHei" charset="-120"/>
                <a:ea typeface="Microsoft JhengHei" charset="-120"/>
                <a:cs typeface="Microsoft JhengHei" charset="-120"/>
              </a:rPr>
              <a:t>300</a:t>
            </a:r>
            <a:r>
              <a:rPr lang="zh-TW" altLang="en-US" sz="2000" smtClean="0">
                <a:solidFill>
                  <a:srgbClr val="222222"/>
                </a:solidFill>
                <a:latin typeface="Microsoft JhengHei" charset="-120"/>
                <a:ea typeface="Microsoft JhengHei" charset="-120"/>
                <a:cs typeface="Microsoft JhengHei" charset="-120"/>
              </a:rPr>
              <a:t>万元</a:t>
            </a:r>
            <a:endParaRPr lang="zh-TW" altLang="en-US" sz="2000" dirty="0">
              <a:latin typeface="Microsoft JhengHei" charset="-120"/>
              <a:ea typeface="Microsoft JhengHei" charset="-120"/>
              <a:cs typeface="Microsoft JhengHei" charset="-120"/>
            </a:endParaRPr>
          </a:p>
        </p:txBody>
      </p:sp>
      <p:sp>
        <p:nvSpPr>
          <p:cNvPr id="3" name="矩形 2"/>
          <p:cNvSpPr/>
          <p:nvPr/>
        </p:nvSpPr>
        <p:spPr>
          <a:xfrm>
            <a:off x="395536" y="3861048"/>
            <a:ext cx="8424936" cy="2400657"/>
          </a:xfrm>
          <a:prstGeom prst="rect">
            <a:avLst/>
          </a:prstGeom>
          <a:ln>
            <a:solidFill>
              <a:schemeClr val="tx1"/>
            </a:solidFill>
          </a:ln>
        </p:spPr>
        <p:txBody>
          <a:bodyPr wrap="square">
            <a:spAutoFit/>
          </a:bodyPr>
          <a:lstStyle/>
          <a:p>
            <a:r>
              <a:rPr lang="zh-TW" altLang="en-US" sz="2000" b="1" smtClean="0">
                <a:latin typeface="Microsoft JhengHei" charset="-120"/>
                <a:ea typeface="Microsoft JhengHei" charset="-120"/>
                <a:cs typeface="Microsoft JhengHei" charset="-120"/>
              </a:rPr>
              <a:t>迫害法轮功学员情况：</a:t>
            </a:r>
            <a:endParaRPr lang="en-US" altLang="zh-TW" sz="2000" b="1" dirty="0" smtClean="0">
              <a:latin typeface="Microsoft JhengHei" charset="-120"/>
              <a:ea typeface="Microsoft JhengHei" charset="-120"/>
              <a:cs typeface="Microsoft JhengHei" charset="-120"/>
            </a:endParaRPr>
          </a:p>
          <a:p>
            <a:endParaRPr lang="en-US" altLang="zh-TW" sz="2000" b="1" dirty="0" smtClean="0">
              <a:solidFill>
                <a:srgbClr val="00B050"/>
              </a:solidFill>
              <a:latin typeface="Microsoft JhengHei" charset="-120"/>
              <a:ea typeface="Microsoft JhengHei" charset="-120"/>
              <a:cs typeface="Microsoft JhengHei" charset="-120"/>
            </a:endParaRPr>
          </a:p>
          <a:p>
            <a:r>
              <a:rPr lang="zh-TW" altLang="en-US" sz="2200" b="1" dirty="0" smtClean="0">
                <a:solidFill>
                  <a:srgbClr val="00B050"/>
                </a:solidFill>
                <a:latin typeface="Microsoft JhengHei" charset="-120"/>
                <a:ea typeface="Microsoft JhengHei" charset="-120"/>
                <a:cs typeface="Microsoft JhengHei" charset="-120"/>
              </a:rPr>
              <a:t>姚木根</a:t>
            </a:r>
            <a:r>
              <a:rPr lang="en-US" altLang="zh-TW" sz="2200" dirty="0">
                <a:solidFill>
                  <a:srgbClr val="222222"/>
                </a:solidFill>
                <a:latin typeface="Microsoft JhengHei" charset="-120"/>
                <a:ea typeface="Microsoft JhengHei" charset="-120"/>
                <a:cs typeface="Microsoft JhengHei" charset="-120"/>
              </a:rPr>
              <a:t>1998</a:t>
            </a:r>
            <a:r>
              <a:rPr lang="zh-TW" altLang="en-US" sz="2200" dirty="0">
                <a:solidFill>
                  <a:srgbClr val="222222"/>
                </a:solidFill>
                <a:latin typeface="Microsoft JhengHei" charset="-120"/>
                <a:ea typeface="Microsoft JhengHei" charset="-120"/>
                <a:cs typeface="Microsoft JhengHei" charset="-120"/>
              </a:rPr>
              <a:t>年初至</a:t>
            </a:r>
            <a:r>
              <a:rPr lang="en-US" altLang="zh-TW" sz="2200" dirty="0">
                <a:solidFill>
                  <a:srgbClr val="222222"/>
                </a:solidFill>
                <a:latin typeface="Microsoft JhengHei" charset="-120"/>
                <a:ea typeface="Microsoft JhengHei" charset="-120"/>
                <a:cs typeface="Microsoft JhengHei" charset="-120"/>
              </a:rPr>
              <a:t>2013</a:t>
            </a:r>
            <a:r>
              <a:rPr lang="zh-TW" altLang="en-US" sz="2200">
                <a:solidFill>
                  <a:srgbClr val="222222"/>
                </a:solidFill>
                <a:latin typeface="Microsoft JhengHei" charset="-120"/>
                <a:ea typeface="Microsoft JhengHei" charset="-120"/>
                <a:cs typeface="Microsoft JhengHei" charset="-120"/>
              </a:rPr>
              <a:t>年</a:t>
            </a:r>
            <a:r>
              <a:rPr lang="zh-TW" altLang="en-US" sz="2200" smtClean="0">
                <a:solidFill>
                  <a:srgbClr val="222222"/>
                </a:solidFill>
                <a:latin typeface="Microsoft JhengHei" charset="-120"/>
                <a:ea typeface="Microsoft JhengHei" charset="-120"/>
                <a:cs typeface="Microsoft JhengHei" charset="-120"/>
              </a:rPr>
              <a:t>下半年担任江西省政府办公厅副主任、</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smtClean="0">
                <a:solidFill>
                  <a:srgbClr val="222222"/>
                </a:solidFill>
                <a:latin typeface="Microsoft JhengHei" charset="-120"/>
                <a:ea typeface="Microsoft JhengHei" charset="-120"/>
                <a:cs typeface="Microsoft JhengHei" charset="-120"/>
              </a:rPr>
              <a:t>副秘书长、办公厅主任、省政府副省长等职务，</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b="1" smtClean="0">
                <a:solidFill>
                  <a:srgbClr val="FF0000"/>
                </a:solidFill>
                <a:latin typeface="Microsoft JhengHei" charset="-120"/>
                <a:ea typeface="Microsoft JhengHei" charset="-120"/>
                <a:cs typeface="Microsoft JhengHei" charset="-120"/>
              </a:rPr>
              <a:t>对江西省法轮功学员的迫害负有直接责任</a:t>
            </a:r>
            <a:r>
              <a:rPr lang="zh-TW" altLang="en-US" sz="220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截止</a:t>
            </a:r>
            <a:r>
              <a:rPr lang="zh-TW" altLang="en-US" sz="2200">
                <a:solidFill>
                  <a:srgbClr val="222222"/>
                </a:solidFill>
                <a:latin typeface="Microsoft JhengHei" charset="-120"/>
                <a:ea typeface="Microsoft JhengHei" charset="-120"/>
                <a:cs typeface="Microsoft JhengHei" charset="-120"/>
              </a:rPr>
              <a:t>到</a:t>
            </a:r>
            <a:r>
              <a:rPr lang="en-US" altLang="zh-TW" sz="2200" smtClean="0">
                <a:solidFill>
                  <a:srgbClr val="222222"/>
                </a:solidFill>
                <a:latin typeface="Microsoft JhengHei" charset="-120"/>
                <a:ea typeface="Microsoft JhengHei" charset="-120"/>
                <a:cs typeface="Microsoft JhengHei" charset="-120"/>
              </a:rPr>
              <a:t>2013</a:t>
            </a:r>
            <a:r>
              <a:rPr lang="zh-TW" altLang="en-US" sz="2200" smtClean="0">
                <a:solidFill>
                  <a:srgbClr val="222222"/>
                </a:solidFill>
                <a:latin typeface="Microsoft JhengHei" charset="-120"/>
                <a:ea typeface="Microsoft JhengHei" charset="-120"/>
                <a:cs typeface="Microsoft JhengHei" charset="-120"/>
              </a:rPr>
              <a:t>年，江西省被迫害致死的法轮功学员</a:t>
            </a:r>
            <a:r>
              <a:rPr lang="en-US" altLang="zh-TW" sz="2200" smtClean="0">
                <a:solidFill>
                  <a:srgbClr val="222222"/>
                </a:solidFill>
                <a:latin typeface="Microsoft JhengHei" charset="-120"/>
                <a:ea typeface="Microsoft JhengHei" charset="-120"/>
                <a:cs typeface="Microsoft JhengHei" charset="-120"/>
              </a:rPr>
              <a:t>48</a:t>
            </a:r>
            <a:r>
              <a:rPr lang="zh-TW" altLang="en-US" sz="2200" dirty="0">
                <a:solidFill>
                  <a:srgbClr val="222222"/>
                </a:solidFill>
                <a:latin typeface="Microsoft JhengHei" charset="-120"/>
                <a:ea typeface="Microsoft JhengHei" charset="-120"/>
                <a:cs typeface="Microsoft JhengHei" charset="-120"/>
              </a:rPr>
              <a:t>人</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smtClean="0">
                <a:solidFill>
                  <a:srgbClr val="222222"/>
                </a:solidFill>
                <a:latin typeface="Microsoft JhengHei" charset="-120"/>
                <a:ea typeface="Microsoft JhengHei" charset="-120"/>
                <a:cs typeface="Microsoft JhengHei" charset="-120"/>
              </a:rPr>
              <a:t>被绑架、判刑、劳教的善良民</a:t>
            </a:r>
            <a:r>
              <a:rPr lang="zh-TW" altLang="en-US" sz="2200" smtClean="0">
                <a:latin typeface="Microsoft JhengHei" charset="-120"/>
                <a:ea typeface="Microsoft JhengHei" charset="-120"/>
                <a:cs typeface="Microsoft JhengHei" charset="-120"/>
              </a:rPr>
              <a:t>众数以万计</a:t>
            </a:r>
            <a:r>
              <a:rPr lang="zh-TW" altLang="en-US" sz="2200" smtClean="0">
                <a:solidFill>
                  <a:srgbClr val="222222"/>
                </a:solidFill>
                <a:latin typeface="Microsoft JhengHei" charset="-120"/>
                <a:ea typeface="Microsoft JhengHei" charset="-120"/>
                <a:cs typeface="Microsoft JhengHei" charset="-120"/>
              </a:rPr>
              <a:t>。</a:t>
            </a:r>
            <a:endParaRPr lang="zh-TW" altLang="en-US" sz="2200" dirty="0">
              <a:latin typeface="Microsoft JhengHei" charset="-120"/>
              <a:ea typeface="Microsoft JhengHei" charset="-120"/>
              <a:cs typeface="Microsoft JhengHei" charset="-120"/>
            </a:endParaRPr>
          </a:p>
        </p:txBody>
      </p:sp>
      <p:pic>
        <p:nvPicPr>
          <p:cNvPr id="4" name="圖片 3"/>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5208" t="15481" r="27057"/>
          <a:stretch/>
        </p:blipFill>
        <p:spPr>
          <a:xfrm>
            <a:off x="395536" y="1028364"/>
            <a:ext cx="2771498" cy="2302845"/>
          </a:xfrm>
          <a:prstGeom prst="rect">
            <a:avLst/>
          </a:prstGeom>
        </p:spPr>
      </p:pic>
    </p:spTree>
    <p:extLst>
      <p:ext uri="{BB962C8B-B14F-4D97-AF65-F5344CB8AC3E}">
        <p14:creationId xmlns:p14="http://schemas.microsoft.com/office/powerpoint/2010/main" val="1029997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3">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1547664" y="786146"/>
            <a:ext cx="4536504" cy="5875146"/>
          </a:xfrm>
          <a:prstGeom prst="rect">
            <a:avLst/>
          </a:prstGeom>
        </p:spPr>
      </p:pic>
      <p:sp>
        <p:nvSpPr>
          <p:cNvPr id="119" name="矩形 2"/>
          <p:cNvSpPr txBox="1"/>
          <p:nvPr/>
        </p:nvSpPr>
        <p:spPr>
          <a:xfrm>
            <a:off x="179556" y="104635"/>
            <a:ext cx="4735726" cy="645824"/>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3600" dirty="0"/>
              <a:t>6</a:t>
            </a:r>
            <a:r>
              <a:rPr sz="3600" dirty="0" smtClean="0"/>
              <a:t>. </a:t>
            </a:r>
            <a:r>
              <a:rPr sz="3600" b="1" dirty="0" smtClean="0"/>
              <a:t>本次</a:t>
            </a:r>
            <a:r>
              <a:rPr lang="zh-TW" altLang="en-US" sz="3600" b="1" dirty="0" smtClean="0"/>
              <a:t>江西省</a:t>
            </a:r>
            <a:r>
              <a:rPr sz="3600" b="1" dirty="0" smtClean="0"/>
              <a:t>案例</a:t>
            </a:r>
            <a:r>
              <a:rPr lang="zh-TW" altLang="en-US" sz="3600" b="1" dirty="0"/>
              <a:t>一</a:t>
            </a:r>
            <a:r>
              <a:rPr sz="3600" b="1" dirty="0" smtClean="0"/>
              <a:t>覽</a:t>
            </a:r>
            <a:endParaRPr sz="3600" b="1" dirty="0"/>
          </a:p>
        </p:txBody>
      </p:sp>
      <p:sp>
        <p:nvSpPr>
          <p:cNvPr id="120" name="橢圓 4"/>
          <p:cNvSpPr/>
          <p:nvPr/>
        </p:nvSpPr>
        <p:spPr>
          <a:xfrm>
            <a:off x="3354663" y="1909292"/>
            <a:ext cx="922505" cy="1008112"/>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
        <p:nvSpPr>
          <p:cNvPr id="26" name="文字方塊 8"/>
          <p:cNvSpPr txBox="1"/>
          <p:nvPr/>
        </p:nvSpPr>
        <p:spPr>
          <a:xfrm>
            <a:off x="5292080" y="5790545"/>
            <a:ext cx="2448272" cy="40011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endParaRPr lang="en-US" altLang="zh-TW" sz="2000" b="1" dirty="0" smtClean="0">
              <a:solidFill>
                <a:srgbClr val="000000"/>
              </a:solidFill>
              <a:latin typeface="微軟正黑體" panose="020B0604030504040204" pitchFamily="34" charset="-120"/>
              <a:ea typeface="微軟正黑體" panose="020B0604030504040204" pitchFamily="34" charset="-120"/>
            </a:endParaRPr>
          </a:p>
        </p:txBody>
      </p:sp>
      <p:cxnSp>
        <p:nvCxnSpPr>
          <p:cNvPr id="8" name="直線接點 16"/>
          <p:cNvCxnSpPr>
            <a:stCxn id="120" idx="1"/>
            <a:endCxn id="9" idx="3"/>
          </p:cNvCxnSpPr>
          <p:nvPr/>
        </p:nvCxnSpPr>
        <p:spPr>
          <a:xfrm flipH="1" flipV="1">
            <a:off x="2595912" y="1382463"/>
            <a:ext cx="893849" cy="674464"/>
          </a:xfrm>
          <a:prstGeom prst="line">
            <a:avLst/>
          </a:prstGeom>
          <a:ln/>
        </p:spPr>
        <p:style>
          <a:lnRef idx="2">
            <a:schemeClr val="accent5"/>
          </a:lnRef>
          <a:fillRef idx="0">
            <a:schemeClr val="accent5"/>
          </a:fillRef>
          <a:effectRef idx="1">
            <a:schemeClr val="accent5"/>
          </a:effectRef>
          <a:fontRef idx="minor">
            <a:schemeClr val="tx1"/>
          </a:fontRef>
        </p:style>
      </p:cxnSp>
      <p:sp>
        <p:nvSpPr>
          <p:cNvPr id="9" name="文字方塊 8"/>
          <p:cNvSpPr txBox="1"/>
          <p:nvPr/>
        </p:nvSpPr>
        <p:spPr>
          <a:xfrm>
            <a:off x="159829" y="874631"/>
            <a:ext cx="2436083" cy="1015663"/>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rgbClr val="C00000"/>
                </a:solidFill>
                <a:latin typeface="微軟正黑體" panose="020B0604030504040204" pitchFamily="34" charset="-120"/>
                <a:ea typeface="微軟正黑體" panose="020B0604030504040204" pitchFamily="34" charset="-120"/>
              </a:rPr>
              <a:t>案情</a:t>
            </a:r>
            <a:r>
              <a:rPr lang="en-US" altLang="zh-TW" sz="2000" b="1" dirty="0" smtClean="0">
                <a:solidFill>
                  <a:srgbClr val="C00000"/>
                </a:solidFill>
                <a:latin typeface="微軟正黑體" panose="020B0604030504040204" pitchFamily="34" charset="-120"/>
                <a:ea typeface="微軟正黑體" panose="020B0604030504040204" pitchFamily="34" charset="-120"/>
              </a:rPr>
              <a:t>1</a:t>
            </a:r>
            <a:r>
              <a:rPr lang="zh-TW" altLang="en-US" sz="2000" b="1" dirty="0" smtClean="0">
                <a:solidFill>
                  <a:srgbClr val="C00000"/>
                </a:solidFill>
                <a:latin typeface="微軟正黑體" panose="020B0604030504040204" pitchFamily="34" charset="-120"/>
                <a:ea typeface="微軟正黑體" panose="020B0604030504040204" pitchFamily="34" charset="-120"/>
              </a:rPr>
              <a:t>：</a:t>
            </a:r>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南昌</a:t>
            </a:r>
            <a:r>
              <a:rPr lang="zh-TW" altLang="en-US" sz="2000" b="1" dirty="0">
                <a:solidFill>
                  <a:schemeClr val="accent6">
                    <a:lumMod val="75000"/>
                  </a:schemeClr>
                </a:solidFill>
                <a:latin typeface="微軟正黑體" panose="020B0604030504040204" pitchFamily="34" charset="-120"/>
                <a:ea typeface="微軟正黑體" panose="020B0604030504040204" pitchFamily="34" charset="-120"/>
              </a:rPr>
              <a:t>市</a:t>
            </a:r>
            <a:endPar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endParaRPr>
          </a:p>
          <a:p>
            <a:r>
              <a:rPr lang="zh-TW" altLang="zh-TW" sz="2000" smtClean="0">
                <a:latin typeface="Microsoft JhengHei" charset="-120"/>
                <a:ea typeface="Microsoft JhengHei" charset="-120"/>
                <a:cs typeface="Microsoft JhengHei" charset="-120"/>
              </a:rPr>
              <a:t>各</a:t>
            </a:r>
            <a:r>
              <a:rPr lang="zh-TW" altLang="zh-TW" sz="2000" smtClean="0">
                <a:latin typeface="Microsoft JhengHei" charset="-120"/>
                <a:ea typeface="Microsoft JhengHei" charset="-120"/>
                <a:cs typeface="Microsoft JhengHei" charset="-120"/>
              </a:rPr>
              <a:t>所中学</a:t>
            </a:r>
            <a:r>
              <a:rPr lang="zh-TW" altLang="en-US" sz="2000" smtClean="0">
                <a:latin typeface="Microsoft JhengHei" charset="-120"/>
                <a:ea typeface="Microsoft JhengHei" charset="-120"/>
                <a:cs typeface="Microsoft JhengHei" charset="-120"/>
              </a:rPr>
              <a:t>让学生</a:t>
            </a:r>
            <a:r>
              <a:rPr lang="zh-TW" altLang="zh-TW" sz="2000" smtClean="0">
                <a:latin typeface="Microsoft JhengHei" charset="-120"/>
                <a:ea typeface="Microsoft JhengHei" charset="-120"/>
                <a:cs typeface="Microsoft JhengHei" charset="-120"/>
              </a:rPr>
              <a:t>观看污蔑</a:t>
            </a:r>
            <a:r>
              <a:rPr lang="zh-TW" altLang="zh-TW" sz="2000" dirty="0">
                <a:latin typeface="Microsoft JhengHei" charset="-120"/>
                <a:ea typeface="Microsoft JhengHei" charset="-120"/>
                <a:cs typeface="Microsoft JhengHei" charset="-120"/>
              </a:rPr>
              <a:t>大法的影片 </a:t>
            </a:r>
            <a:endParaRPr lang="en-US" altLang="zh-TW" sz="2000" dirty="0">
              <a:latin typeface="Microsoft JhengHei" charset="-120"/>
              <a:ea typeface="Microsoft JhengHei" charset="-120"/>
              <a:cs typeface="Microsoft JhengHei" charset="-120"/>
            </a:endParaRPr>
          </a:p>
        </p:txBody>
      </p:sp>
      <p:sp>
        <p:nvSpPr>
          <p:cNvPr id="11" name="文字方塊 10"/>
          <p:cNvSpPr txBox="1"/>
          <p:nvPr/>
        </p:nvSpPr>
        <p:spPr>
          <a:xfrm>
            <a:off x="3921062" y="6090671"/>
            <a:ext cx="1887305" cy="369332"/>
          </a:xfrm>
          <a:prstGeom prst="rect">
            <a:avLst/>
          </a:prstGeom>
          <a:solidFill>
            <a:schemeClr val="bg1"/>
          </a:solidFill>
        </p:spPr>
        <p:txBody>
          <a:bodyPr wrap="square" rtlCol="0">
            <a:spAutoFit/>
          </a:bodyPr>
          <a:lstStyle/>
          <a:p>
            <a:endParaRPr lang="zh-TW" altLang="en-US" dirty="0"/>
          </a:p>
        </p:txBody>
      </p:sp>
      <p:sp>
        <p:nvSpPr>
          <p:cNvPr id="10" name="文字方塊 9"/>
          <p:cNvSpPr txBox="1"/>
          <p:nvPr/>
        </p:nvSpPr>
        <p:spPr>
          <a:xfrm>
            <a:off x="6156176" y="1096542"/>
            <a:ext cx="2922214" cy="1015663"/>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pPr defTabSz="909458">
              <a:defRPr sz="3000">
                <a:latin typeface="微軟正黑體"/>
                <a:ea typeface="微軟正黑體"/>
                <a:cs typeface="微軟正黑體"/>
                <a:sym typeface="微軟正黑體"/>
              </a:defRPr>
            </a:pPr>
            <a:r>
              <a:rPr lang="zh-TW" altLang="en-US" sz="2000" b="1" dirty="0" smtClean="0">
                <a:solidFill>
                  <a:srgbClr val="C00000"/>
                </a:solidFill>
                <a:latin typeface="微軟正黑體" panose="020B0604030504040204" pitchFamily="34" charset="-120"/>
                <a:ea typeface="微軟正黑體" panose="020B0604030504040204" pitchFamily="34" charset="-120"/>
              </a:rPr>
              <a:t>案情</a:t>
            </a:r>
            <a:r>
              <a:rPr lang="en-US" altLang="zh-TW" sz="2000" b="1">
                <a:solidFill>
                  <a:srgbClr val="C00000"/>
                </a:solidFill>
                <a:latin typeface="微軟正黑體" panose="020B0604030504040204" pitchFamily="34" charset="-120"/>
                <a:ea typeface="微軟正黑體" panose="020B0604030504040204" pitchFamily="34" charset="-120"/>
              </a:rPr>
              <a:t>2</a:t>
            </a:r>
            <a:r>
              <a:rPr lang="zh-TW" altLang="en-US" sz="2000" b="1" smtClean="0">
                <a:solidFill>
                  <a:srgbClr val="C00000"/>
                </a:solidFill>
                <a:latin typeface="微軟正黑體" panose="020B0604030504040204" pitchFamily="34" charset="-120"/>
                <a:ea typeface="微軟正黑體" panose="020B0604030504040204" pitchFamily="34" charset="-120"/>
              </a:rPr>
              <a:t>：</a:t>
            </a:r>
            <a:r>
              <a:rPr lang="zh-TW" altLang="en-US" sz="2000" b="1" smtClean="0">
                <a:solidFill>
                  <a:schemeClr val="accent6">
                    <a:lumMod val="75000"/>
                  </a:schemeClr>
                </a:solidFill>
                <a:latin typeface="Microsoft JhengHei" charset="-120"/>
                <a:ea typeface="Microsoft JhengHei" charset="-120"/>
                <a:cs typeface="Microsoft JhengHei" charset="-120"/>
              </a:rPr>
              <a:t>上饶市</a:t>
            </a:r>
            <a:r>
              <a:rPr lang="zh-TW" altLang="en-US" sz="2000" dirty="0">
                <a:solidFill>
                  <a:schemeClr val="tx1"/>
                </a:solidFill>
                <a:latin typeface="Microsoft JhengHei" charset="-120"/>
                <a:ea typeface="Microsoft JhengHei" charset="-120"/>
                <a:cs typeface="Microsoft JhengHei" charset="-120"/>
              </a:rPr>
              <a:t>多地</a:t>
            </a:r>
            <a:endParaRPr lang="en-US" altLang="zh-TW" sz="2000" dirty="0">
              <a:solidFill>
                <a:schemeClr val="tx1"/>
              </a:solidFill>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000" smtClean="0">
                <a:latin typeface="Microsoft JhengHei" charset="-120"/>
                <a:ea typeface="Microsoft JhengHei" charset="-120"/>
                <a:cs typeface="Microsoft JhengHei" charset="-120"/>
              </a:rPr>
              <a:t>举办所谓“</a:t>
            </a:r>
            <a:r>
              <a:rPr lang="zh-TW" altLang="en-US" sz="2000" dirty="0" smtClean="0">
                <a:latin typeface="Microsoft JhengHei" charset="-120"/>
                <a:ea typeface="Microsoft JhengHei" charset="-120"/>
                <a:cs typeface="Microsoft JhengHei" charset="-120"/>
              </a:rPr>
              <a:t>反</a:t>
            </a:r>
            <a:r>
              <a:rPr lang="en-US" altLang="zh-TW" sz="2000" smtClean="0">
                <a:latin typeface="Microsoft JhengHei" charset="-120"/>
                <a:ea typeface="Microsoft JhengHei" charset="-120"/>
                <a:cs typeface="Microsoft JhengHei" charset="-120"/>
              </a:rPr>
              <a:t>X</a:t>
            </a:r>
            <a:r>
              <a:rPr lang="zh-TW" altLang="en-US" sz="2000" smtClean="0">
                <a:latin typeface="Microsoft JhengHei" charset="-120"/>
                <a:ea typeface="Microsoft JhengHei" charset="-120"/>
                <a:cs typeface="Microsoft JhengHei" charset="-120"/>
              </a:rPr>
              <a:t>教宣传”</a:t>
            </a:r>
            <a:endParaRPr lang="en-US" altLang="zh-TW" sz="2000"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000" smtClean="0">
                <a:latin typeface="Microsoft JhengHei" charset="-120"/>
                <a:ea typeface="Microsoft JhengHei" charset="-120"/>
                <a:cs typeface="Microsoft JhengHei" charset="-120"/>
              </a:rPr>
              <a:t>活动，从中污蔑大法</a:t>
            </a:r>
            <a:r>
              <a:rPr lang="zh-TW" altLang="en-US" sz="2000" dirty="0" smtClean="0">
                <a:latin typeface="Microsoft JhengHei" charset="-120"/>
                <a:ea typeface="Microsoft JhengHei" charset="-120"/>
                <a:cs typeface="Microsoft JhengHei" charset="-120"/>
              </a:rPr>
              <a:t>。</a:t>
            </a:r>
            <a:endParaRPr lang="en-US" altLang="zh-TW" sz="2000" dirty="0">
              <a:latin typeface="Microsoft JhengHei" charset="-120"/>
              <a:ea typeface="Microsoft JhengHei" charset="-120"/>
              <a:cs typeface="Microsoft JhengHei" charset="-120"/>
            </a:endParaRPr>
          </a:p>
        </p:txBody>
      </p:sp>
      <p:sp>
        <p:nvSpPr>
          <p:cNvPr id="12" name="橢圓 4"/>
          <p:cNvSpPr/>
          <p:nvPr/>
        </p:nvSpPr>
        <p:spPr>
          <a:xfrm>
            <a:off x="4819469" y="1835474"/>
            <a:ext cx="1176651" cy="1155747"/>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cxnSp>
        <p:nvCxnSpPr>
          <p:cNvPr id="13" name="直線接點 16"/>
          <p:cNvCxnSpPr>
            <a:stCxn id="12" idx="7"/>
            <a:endCxn id="10" idx="1"/>
          </p:cNvCxnSpPr>
          <p:nvPr/>
        </p:nvCxnSpPr>
        <p:spPr>
          <a:xfrm flipV="1">
            <a:off x="5823803" y="1604374"/>
            <a:ext cx="332373" cy="400355"/>
          </a:xfrm>
          <a:prstGeom prst="line">
            <a:avLst/>
          </a:prstGeom>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3860256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dirty="0">
              <a:latin typeface="Microsoft JhengHei" charset="-120"/>
              <a:ea typeface="Microsoft JhengHei" charset="-120"/>
              <a:cs typeface="Microsoft JhengHei" charset="-120"/>
            </a:endParaRPr>
          </a:p>
        </p:txBody>
      </p:sp>
      <p:sp>
        <p:nvSpPr>
          <p:cNvPr id="133" name="矩形 10"/>
          <p:cNvSpPr txBox="1"/>
          <p:nvPr/>
        </p:nvSpPr>
        <p:spPr>
          <a:xfrm>
            <a:off x="365570" y="1011915"/>
            <a:ext cx="8412857" cy="4062144"/>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sz="2400" b="1" dirty="0" err="1" smtClean="0">
                <a:latin typeface="Microsoft JhengHei" charset="-120"/>
                <a:ea typeface="Microsoft JhengHei" charset="-120"/>
                <a:cs typeface="Microsoft JhengHei" charset="-120"/>
              </a:rPr>
              <a:t>性质</a:t>
            </a:r>
            <a:r>
              <a:rPr sz="2400" b="1" dirty="0" smtClean="0">
                <a:latin typeface="Microsoft JhengHei" charset="-120"/>
                <a:ea typeface="Microsoft JhengHei" charset="-120"/>
                <a:cs typeface="Microsoft JhengHei" charset="-120"/>
              </a:rPr>
              <a:t>：</a:t>
            </a:r>
            <a:r>
              <a:rPr lang="zh-TW" altLang="en-US" sz="2400" b="1" dirty="0" smtClean="0">
                <a:solidFill>
                  <a:srgbClr val="C00000"/>
                </a:solidFill>
                <a:latin typeface="Microsoft JhengHei" charset="-120"/>
                <a:ea typeface="Microsoft JhengHei" charset="-120"/>
                <a:cs typeface="Microsoft JhengHei" charset="-120"/>
              </a:rPr>
              <a:t>污蔑</a:t>
            </a:r>
            <a:r>
              <a:rPr lang="en-US" altLang="zh-TW" sz="2400" b="1" dirty="0" smtClean="0">
                <a:solidFill>
                  <a:srgbClr val="C00000"/>
                </a:solidFill>
                <a:latin typeface="Microsoft JhengHei" charset="-120"/>
                <a:ea typeface="Microsoft JhengHei" charset="-120"/>
                <a:cs typeface="Microsoft JhengHei" charset="-120"/>
              </a:rPr>
              <a:t>&amp;</a:t>
            </a:r>
            <a:r>
              <a:rPr lang="zh-TW" altLang="en-US" sz="2400" b="1" dirty="0" smtClean="0">
                <a:solidFill>
                  <a:srgbClr val="C00000"/>
                </a:solidFill>
                <a:latin typeface="Microsoft JhengHei" charset="-120"/>
                <a:ea typeface="Microsoft JhengHei" charset="-120"/>
                <a:cs typeface="Microsoft JhengHei" charset="-120"/>
              </a:rPr>
              <a:t>毒害众生</a:t>
            </a:r>
            <a:endParaRPr lang="en-US" altLang="zh-TW" sz="2400" b="1" dirty="0" smtClean="0">
              <a:solidFill>
                <a:srgbClr val="C00000"/>
              </a:solidFill>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endParaRPr lang="en-US" sz="2200" b="1"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sz="2200" b="1" dirty="0" err="1" smtClean="0">
                <a:latin typeface="Microsoft JhengHei" charset="-120"/>
                <a:ea typeface="Microsoft JhengHei" charset="-120"/>
                <a:cs typeface="Microsoft JhengHei" charset="-120"/>
              </a:rPr>
              <a:t>情况</a:t>
            </a:r>
            <a:r>
              <a:rPr sz="2200" b="1" dirty="0" smtClean="0">
                <a:latin typeface="Microsoft JhengHei" charset="-120"/>
                <a:ea typeface="Microsoft JhengHei" charset="-120"/>
                <a:cs typeface="Microsoft JhengHei" charset="-120"/>
              </a:rPr>
              <a:t>：</a:t>
            </a:r>
            <a:endParaRPr lang="en-US" sz="2200" b="1"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zh-TW" sz="2400" dirty="0" smtClean="0">
                <a:latin typeface="Microsoft JhengHei" charset="-120"/>
                <a:ea typeface="Microsoft JhengHei" charset="-120"/>
                <a:cs typeface="Microsoft JhengHei" charset="-120"/>
              </a:rPr>
              <a:t>现中国大陆各</a:t>
            </a:r>
            <a:r>
              <a:rPr lang="zh-TW" altLang="zh-TW" sz="2400" dirty="0">
                <a:latin typeface="Microsoft JhengHei" charset="-120"/>
                <a:ea typeface="Microsoft JhengHei" charset="-120"/>
                <a:cs typeface="Microsoft JhengHei" charset="-120"/>
              </a:rPr>
              <a:t>地</a:t>
            </a:r>
            <a:r>
              <a:rPr lang="zh-TW" altLang="zh-TW" sz="2400" dirty="0" smtClean="0">
                <a:latin typeface="Microsoft JhengHei" charset="-120"/>
                <a:ea typeface="Microsoft JhengHei" charset="-120"/>
                <a:cs typeface="Microsoft JhengHei" charset="-120"/>
              </a:rPr>
              <a:t>在开展“对</a:t>
            </a:r>
            <a:r>
              <a:rPr lang="en-US" altLang="zh-TW" sz="2400" dirty="0" smtClean="0">
                <a:latin typeface="Microsoft JhengHei" charset="-120"/>
                <a:ea typeface="Microsoft JhengHei" charset="-120"/>
                <a:cs typeface="Microsoft JhengHei" charset="-120"/>
              </a:rPr>
              <a:t>X</a:t>
            </a:r>
            <a:r>
              <a:rPr lang="zh-TW" altLang="zh-TW" sz="2400" dirty="0" smtClean="0">
                <a:latin typeface="Microsoft JhengHei" charset="-120"/>
                <a:ea typeface="Microsoft JhengHei" charset="-120"/>
                <a:cs typeface="Microsoft JhengHei" charset="-120"/>
              </a:rPr>
              <a:t>教说不，向阳光出发”</a:t>
            </a:r>
            <a:endParaRPr lang="en-US" altLang="zh-TW" sz="2400"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zh-TW" sz="2400" dirty="0" smtClean="0">
                <a:latin typeface="Microsoft JhengHei" charset="-120"/>
                <a:ea typeface="Microsoft JhengHei" charset="-120"/>
                <a:cs typeface="Microsoft JhengHei" charset="-120"/>
              </a:rPr>
              <a:t>的</a:t>
            </a:r>
            <a:r>
              <a:rPr lang="zh-TW" altLang="zh-TW" sz="2400" dirty="0" smtClean="0">
                <a:solidFill>
                  <a:srgbClr val="FF0000"/>
                </a:solidFill>
                <a:latin typeface="Microsoft JhengHei" charset="-120"/>
                <a:ea typeface="Microsoft JhengHei" charset="-120"/>
                <a:cs typeface="Microsoft JhengHei" charset="-120"/>
              </a:rPr>
              <a:t>网上反</a:t>
            </a:r>
            <a:r>
              <a:rPr lang="en-US" altLang="zh-TW" sz="2400" dirty="0" smtClean="0">
                <a:solidFill>
                  <a:srgbClr val="FF0000"/>
                </a:solidFill>
                <a:latin typeface="Microsoft JhengHei" charset="-120"/>
                <a:ea typeface="Microsoft JhengHei" charset="-120"/>
                <a:cs typeface="Microsoft JhengHei" charset="-120"/>
              </a:rPr>
              <a:t>X</a:t>
            </a:r>
            <a:r>
              <a:rPr lang="zh-TW" altLang="zh-TW" sz="2400" dirty="0" smtClean="0">
                <a:solidFill>
                  <a:srgbClr val="FF0000"/>
                </a:solidFill>
                <a:latin typeface="Microsoft JhengHei" charset="-120"/>
                <a:ea typeface="Microsoft JhengHei" charset="-120"/>
                <a:cs typeface="Microsoft JhengHei" charset="-120"/>
              </a:rPr>
              <a:t>教的邪恶签名活动</a:t>
            </a:r>
            <a:r>
              <a:rPr lang="zh-TW" altLang="zh-TW" sz="2400" dirty="0" smtClean="0">
                <a:latin typeface="Microsoft JhengHei" charset="-120"/>
                <a:ea typeface="Microsoft JhengHei" charset="-120"/>
                <a:cs typeface="Microsoft JhengHei" charset="-120"/>
              </a:rPr>
              <a:t>，</a:t>
            </a:r>
            <a:endParaRPr lang="en-US" altLang="zh-TW" sz="2400" dirty="0" smtClean="0">
              <a:latin typeface="Microsoft JhengHei" charset="-120"/>
              <a:ea typeface="Microsoft JhengHei" charset="-120"/>
              <a:cs typeface="Microsoft JhengHei" charset="-120"/>
            </a:endParaRPr>
          </a:p>
          <a:p>
            <a:r>
              <a:rPr lang="zh-TW" altLang="zh-TW" sz="2400" dirty="0" smtClean="0">
                <a:latin typeface="Microsoft JhengHei" charset="-120"/>
                <a:ea typeface="Microsoft JhengHei" charset="-120"/>
                <a:cs typeface="Microsoft JhengHei" charset="-120"/>
              </a:rPr>
              <a:t>征签活动</a:t>
            </a:r>
            <a:r>
              <a:rPr lang="zh-TW" altLang="zh-TW" sz="2400" dirty="0" smtClean="0">
                <a:solidFill>
                  <a:srgbClr val="FF0000"/>
                </a:solidFill>
                <a:latin typeface="Microsoft JhengHei" charset="-120"/>
                <a:ea typeface="Microsoft JhengHei" charset="-120"/>
                <a:cs typeface="Microsoft JhengHei" charset="-120"/>
              </a:rPr>
              <a:t>涉及全国各省市</a:t>
            </a:r>
            <a:r>
              <a:rPr lang="zh-TW" altLang="zh-TW" sz="2400" dirty="0" smtClean="0">
                <a:latin typeface="Microsoft JhengHei" charset="-120"/>
                <a:ea typeface="Microsoft JhengHei" charset="-120"/>
                <a:cs typeface="Microsoft JhengHei" charset="-120"/>
              </a:rPr>
              <a:t>，</a:t>
            </a:r>
            <a:endParaRPr lang="en-US" altLang="zh-TW" sz="2400" dirty="0" smtClean="0">
              <a:latin typeface="Microsoft JhengHei" charset="-120"/>
              <a:ea typeface="Microsoft JhengHei" charset="-120"/>
              <a:cs typeface="Microsoft JhengHei" charset="-120"/>
            </a:endParaRPr>
          </a:p>
          <a:p>
            <a:r>
              <a:rPr lang="zh-TW" altLang="zh-TW" sz="2400" dirty="0" smtClean="0">
                <a:latin typeface="Microsoft JhengHei" charset="-120"/>
                <a:ea typeface="Microsoft JhengHei" charset="-120"/>
                <a:cs typeface="Microsoft JhengHei" charset="-120"/>
              </a:rPr>
              <a:t>有的地方强制签名和单位的年度综治</a:t>
            </a:r>
            <a:r>
              <a:rPr lang="zh-TW" altLang="zh-TW" sz="2400" dirty="0" smtClean="0">
                <a:solidFill>
                  <a:srgbClr val="FF0000"/>
                </a:solidFill>
                <a:latin typeface="Microsoft JhengHei" charset="-120"/>
                <a:ea typeface="Microsoft JhengHei" charset="-120"/>
                <a:cs typeface="Microsoft JhengHei" charset="-120"/>
              </a:rPr>
              <a:t>考评挂钩</a:t>
            </a:r>
            <a:r>
              <a:rPr lang="zh-TW" altLang="zh-TW" sz="2400" dirty="0" smtClean="0">
                <a:latin typeface="Microsoft JhengHei" charset="-120"/>
                <a:ea typeface="Microsoft JhengHei" charset="-120"/>
                <a:cs typeface="Microsoft JhengHei" charset="-120"/>
              </a:rPr>
              <a:t>。</a:t>
            </a:r>
            <a:endParaRPr lang="en-US" altLang="zh-TW" sz="2400" dirty="0" smtClean="0">
              <a:latin typeface="Microsoft JhengHei" charset="-120"/>
              <a:ea typeface="Microsoft JhengHei" charset="-120"/>
              <a:cs typeface="Microsoft JhengHei" charset="-120"/>
            </a:endParaRPr>
          </a:p>
          <a:p>
            <a:endParaRPr lang="en-US" altLang="zh-TW" sz="2400" dirty="0">
              <a:latin typeface="Microsoft JhengHei" charset="-120"/>
              <a:ea typeface="Microsoft JhengHei" charset="-120"/>
              <a:cs typeface="Microsoft JhengHei" charset="-120"/>
            </a:endParaRPr>
          </a:p>
          <a:p>
            <a:r>
              <a:rPr lang="zh-TW" altLang="zh-TW" sz="2400" dirty="0" smtClean="0">
                <a:latin typeface="Microsoft JhengHei" charset="-120"/>
                <a:ea typeface="Microsoft JhengHei" charset="-120"/>
                <a:cs typeface="Microsoft JhengHei" charset="-120"/>
              </a:rPr>
              <a:t>前段时间</a:t>
            </a:r>
            <a:r>
              <a:rPr lang="zh-TW" altLang="en-US" sz="2400" dirty="0" smtClean="0">
                <a:latin typeface="Microsoft JhengHei" charset="-120"/>
                <a:ea typeface="Microsoft JhengHei" charset="-120"/>
                <a:cs typeface="Microsoft JhengHei" charset="-120"/>
              </a:rPr>
              <a:t>，</a:t>
            </a:r>
            <a:r>
              <a:rPr lang="zh-TW" altLang="zh-TW" sz="2400" dirty="0" smtClean="0">
                <a:latin typeface="Microsoft JhengHei" charset="-120"/>
                <a:ea typeface="Microsoft JhengHei" charset="-120"/>
                <a:cs typeface="Microsoft JhengHei" charset="-120"/>
              </a:rPr>
              <a:t>江西省</a:t>
            </a:r>
            <a:r>
              <a:rPr lang="zh-TW" altLang="zh-TW" sz="2400" dirty="0">
                <a:latin typeface="Microsoft JhengHei" charset="-120"/>
                <a:ea typeface="Microsoft JhengHei" charset="-120"/>
                <a:cs typeface="Microsoft JhengHei" charset="-120"/>
              </a:rPr>
              <a:t>南昌市各</a:t>
            </a:r>
            <a:r>
              <a:rPr lang="zh-TW" altLang="zh-TW" sz="2400" dirty="0" smtClean="0">
                <a:latin typeface="Microsoft JhengHei" charset="-120"/>
                <a:ea typeface="Microsoft JhengHei" charset="-120"/>
                <a:cs typeface="Microsoft JhengHei" charset="-120"/>
              </a:rPr>
              <a:t>所中学</a:t>
            </a:r>
            <a:endParaRPr lang="en-US" altLang="zh-TW" sz="2400" dirty="0" smtClean="0">
              <a:latin typeface="Microsoft JhengHei" charset="-120"/>
              <a:ea typeface="Microsoft JhengHei" charset="-120"/>
              <a:cs typeface="Microsoft JhengHei" charset="-120"/>
            </a:endParaRPr>
          </a:p>
          <a:p>
            <a:r>
              <a:rPr lang="zh-TW" altLang="zh-TW" sz="2400" dirty="0" smtClean="0">
                <a:latin typeface="Microsoft JhengHei" charset="-120"/>
                <a:ea typeface="Microsoft JhengHei" charset="-120"/>
                <a:cs typeface="Microsoft JhengHei" charset="-120"/>
              </a:rPr>
              <a:t>初一学生在班会课上被进行洗脑宣传，</a:t>
            </a:r>
            <a:endParaRPr lang="en-US" altLang="zh-TW" sz="2400" dirty="0" smtClean="0">
              <a:latin typeface="Microsoft JhengHei" charset="-120"/>
              <a:ea typeface="Microsoft JhengHei" charset="-120"/>
              <a:cs typeface="Microsoft JhengHei" charset="-120"/>
            </a:endParaRPr>
          </a:p>
          <a:p>
            <a:r>
              <a:rPr lang="zh-TW" altLang="zh-TW" sz="2400" dirty="0" smtClean="0">
                <a:latin typeface="Microsoft JhengHei" charset="-120"/>
                <a:ea typeface="Microsoft JhengHei" charset="-120"/>
                <a:cs typeface="Microsoft JhengHei" charset="-120"/>
              </a:rPr>
              <a:t>观看名为《陷阱》的</a:t>
            </a:r>
            <a:r>
              <a:rPr lang="zh-TW" altLang="zh-TW" sz="2400" dirty="0" smtClean="0">
                <a:solidFill>
                  <a:srgbClr val="FF0000"/>
                </a:solidFill>
                <a:latin typeface="Microsoft JhengHei" charset="-120"/>
                <a:ea typeface="Microsoft JhengHei" charset="-120"/>
                <a:cs typeface="Microsoft JhengHei" charset="-120"/>
              </a:rPr>
              <a:t>污蔑</a:t>
            </a:r>
            <a:r>
              <a:rPr lang="zh-TW" altLang="zh-TW" sz="2400" dirty="0">
                <a:solidFill>
                  <a:srgbClr val="FF0000"/>
                </a:solidFill>
                <a:latin typeface="Microsoft JhengHei" charset="-120"/>
                <a:ea typeface="Microsoft JhengHei" charset="-120"/>
                <a:cs typeface="Microsoft JhengHei" charset="-120"/>
              </a:rPr>
              <a:t>大法</a:t>
            </a:r>
            <a:r>
              <a:rPr lang="zh-TW" altLang="zh-TW" sz="2400" dirty="0">
                <a:latin typeface="Microsoft JhengHei" charset="-120"/>
                <a:ea typeface="Microsoft JhengHei" charset="-120"/>
                <a:cs typeface="Microsoft JhengHei" charset="-120"/>
              </a:rPr>
              <a:t>的影片</a:t>
            </a:r>
            <a:r>
              <a:rPr lang="zh-TW" altLang="zh-TW" sz="2400" dirty="0" smtClean="0">
                <a:latin typeface="Microsoft JhengHei" charset="-120"/>
                <a:ea typeface="Microsoft JhengHei" charset="-120"/>
                <a:cs typeface="Microsoft JhengHei" charset="-120"/>
              </a:rPr>
              <a:t>，</a:t>
            </a:r>
            <a:r>
              <a:rPr lang="zh-TW" altLang="en-US" sz="2400" dirty="0" smtClean="0">
                <a:latin typeface="Microsoft JhengHei" charset="-120"/>
                <a:ea typeface="Microsoft JhengHei" charset="-120"/>
                <a:cs typeface="Microsoft JhengHei" charset="-120"/>
              </a:rPr>
              <a:t>请</a:t>
            </a:r>
            <a:r>
              <a:rPr lang="zh-TW" altLang="zh-TW" sz="2400" dirty="0" smtClean="0">
                <a:latin typeface="Microsoft JhengHei" charset="-120"/>
                <a:ea typeface="Microsoft JhengHei" charset="-120"/>
                <a:cs typeface="Microsoft JhengHei" charset="-120"/>
              </a:rPr>
              <a:t>救救他们。</a:t>
            </a:r>
            <a:endParaRPr lang="zh-TW" altLang="zh-TW" sz="2400" dirty="0">
              <a:latin typeface="Microsoft JhengHei" charset="-120"/>
              <a:ea typeface="Microsoft JhengHei" charset="-120"/>
              <a:cs typeface="Microsoft JhengHei" charset="-120"/>
            </a:endParaRPr>
          </a:p>
        </p:txBody>
      </p:sp>
      <p:grpSp>
        <p:nvGrpSpPr>
          <p:cNvPr id="136" name="矩形 5"/>
          <p:cNvGrpSpPr/>
          <p:nvPr/>
        </p:nvGrpSpPr>
        <p:grpSpPr>
          <a:xfrm>
            <a:off x="-1" y="-5"/>
            <a:ext cx="9144001" cy="848943"/>
            <a:chOff x="0" y="-3"/>
            <a:chExt cx="1300480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0" y="116354"/>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a:latin typeface="微軟正黑體" panose="020B0604030504040204" pitchFamily="34" charset="-120"/>
                  <a:ea typeface="微軟正黑體" panose="020B0604030504040204" pitchFamily="34" charset="-120"/>
                </a:rPr>
                <a:t>7</a:t>
              </a:r>
              <a:r>
                <a:rPr sz="3600" dirty="0" smtClean="0">
                  <a:latin typeface="微軟正黑體" panose="020B0604030504040204" pitchFamily="34" charset="-120"/>
                  <a:ea typeface="微軟正黑體" panose="020B0604030504040204" pitchFamily="34" charset="-120"/>
                </a:rPr>
                <a:t>-1.</a:t>
              </a:r>
              <a:r>
                <a:rPr lang="zh-TW" altLang="en-US" sz="3600" b="1" dirty="0" smtClean="0">
                  <a:latin typeface="微軟正黑體" panose="020B0604030504040204" pitchFamily="34" charset="-120"/>
                  <a:ea typeface="微軟正黑體" panose="020B0604030504040204" pitchFamily="34" charset="-120"/>
                </a:rPr>
                <a:t>南昌市</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grpSp>
      <p:sp>
        <p:nvSpPr>
          <p:cNvPr id="10" name="矩形"/>
          <p:cNvSpPr/>
          <p:nvPr/>
        </p:nvSpPr>
        <p:spPr>
          <a:xfrm>
            <a:off x="7380312" y="100504"/>
            <a:ext cx="1632022"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3600" b="1" dirty="0" err="1" smtClean="0">
                <a:solidFill>
                  <a:schemeClr val="accent6">
                    <a:lumMod val="75000"/>
                  </a:schemeClr>
                </a:solidFill>
              </a:rPr>
              <a:t>案情</a:t>
            </a:r>
            <a:endParaRPr lang="en-US" sz="3600" b="1" dirty="0">
              <a:solidFill>
                <a:schemeClr val="accent6">
                  <a:lumMod val="75000"/>
                </a:schemeClr>
              </a:solidFill>
            </a:endParaRPr>
          </a:p>
        </p:txBody>
      </p:sp>
    </p:spTree>
    <p:extLst>
      <p:ext uri="{BB962C8B-B14F-4D97-AF65-F5344CB8AC3E}">
        <p14:creationId xmlns:p14="http://schemas.microsoft.com/office/powerpoint/2010/main" val="960854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66692" y="163738"/>
              <a:ext cx="5256004"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smtClean="0"/>
                <a:t>7-2</a:t>
              </a:r>
              <a:r>
                <a:rPr dirty="0" smtClean="0"/>
                <a:t>. </a:t>
              </a:r>
              <a:r>
                <a:rPr lang="zh-TW" altLang="en-US" dirty="0" smtClean="0"/>
                <a:t>南昌市</a:t>
              </a:r>
              <a:endParaRPr dirty="0"/>
            </a:p>
          </p:txBody>
        </p:sp>
      </p:grpSp>
      <p:sp>
        <p:nvSpPr>
          <p:cNvPr id="136" name="矩形 6"/>
          <p:cNvSpPr/>
          <p:nvPr/>
        </p:nvSpPr>
        <p:spPr>
          <a:xfrm>
            <a:off x="268293" y="4293096"/>
            <a:ext cx="8485061"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wrap="square" lIns="45718" tIns="45718" rIns="45718" bIns="45718">
            <a:spAutoFit/>
          </a:bodyPr>
          <a:lstStyle/>
          <a:p>
            <a:pPr>
              <a:defRPr sz="2400">
                <a:latin typeface="微軟正黑體"/>
                <a:ea typeface="微軟正黑體"/>
                <a:cs typeface="微軟正黑體"/>
                <a:sym typeface="微軟正黑體"/>
              </a:defRPr>
            </a:pPr>
            <a:r>
              <a:rPr smtClean="0"/>
              <a:t>到目前为止，</a:t>
            </a:r>
            <a:r>
              <a:rPr lang="zh-TW" altLang="en-US" sz="2400" b="1" smtClean="0">
                <a:solidFill>
                  <a:srgbClr val="C00000"/>
                </a:solidFill>
              </a:rPr>
              <a:t>江西省</a:t>
            </a:r>
            <a:r>
              <a:rPr lang="zh-TW" altLang="en-US" sz="2400" dirty="0" smtClean="0"/>
              <a:t>有</a:t>
            </a:r>
            <a:r>
              <a:rPr lang="en-US" altLang="zh-TW" sz="2400" b="1" smtClean="0">
                <a:solidFill>
                  <a:srgbClr val="C00000"/>
                </a:solidFill>
              </a:rPr>
              <a:t>960</a:t>
            </a:r>
            <a:r>
              <a:rPr lang="zh-TW" altLang="en-US" sz="2400" b="1" smtClean="0">
                <a:solidFill>
                  <a:srgbClr val="C00000"/>
                </a:solidFill>
              </a:rPr>
              <a:t>名</a:t>
            </a:r>
            <a:r>
              <a:rPr lang="zh-TW" altLang="en-US" sz="2400" smtClean="0"/>
              <a:t>的公检法司</a:t>
            </a:r>
            <a:r>
              <a:rPr smtClean="0"/>
              <a:t>、教育界、媒体界</a:t>
            </a:r>
            <a:endParaRPr lang="en-US" dirty="0" smtClean="0"/>
          </a:p>
          <a:p>
            <a:pPr>
              <a:defRPr sz="2400">
                <a:latin typeface="微軟正黑體"/>
                <a:ea typeface="微軟正黑體"/>
                <a:cs typeface="微軟正黑體"/>
                <a:sym typeface="微軟正黑體"/>
              </a:defRPr>
            </a:pPr>
            <a:r>
              <a:rPr smtClean="0"/>
              <a:t>等人员因迫害法轮功学员，被海外组织“追查国际”立案追查</a:t>
            </a:r>
            <a:endParaRPr dirty="0"/>
          </a:p>
        </p:txBody>
      </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t>追查</a:t>
            </a:r>
            <a:endParaRPr sz="3200" dirty="0"/>
          </a:p>
        </p:txBody>
      </p:sp>
      <p:sp>
        <p:nvSpPr>
          <p:cNvPr id="3" name="文字方塊 2"/>
          <p:cNvSpPr txBox="1"/>
          <p:nvPr/>
        </p:nvSpPr>
        <p:spPr>
          <a:xfrm>
            <a:off x="337503" y="1179685"/>
            <a:ext cx="8482396" cy="2677656"/>
          </a:xfrm>
          <a:prstGeom prst="rect">
            <a:avLst/>
          </a:prstGeom>
          <a:noFill/>
          <a:ln w="38100">
            <a:noFill/>
          </a:ln>
        </p:spPr>
        <p:txBody>
          <a:bodyPr wrap="square" rtlCol="0">
            <a:spAutoFit/>
          </a:bodyPr>
          <a:lstStyle/>
          <a:p>
            <a:r>
              <a:rPr lang="zh-TW" altLang="en-US" sz="2400" b="1" smtClean="0">
                <a:solidFill>
                  <a:srgbClr val="C00000"/>
                </a:solidFill>
                <a:latin typeface="微軟正黑體" panose="020B0604030504040204" pitchFamily="34" charset="-120"/>
                <a:ea typeface="微軟正黑體" panose="020B0604030504040204" pitchFamily="34" charset="-120"/>
              </a:rPr>
              <a:t>南昌区</a:t>
            </a:r>
            <a:r>
              <a:rPr lang="zh-CN" altLang="zh-TW" sz="2400" smtClean="0">
                <a:latin typeface="微軟正黑體" panose="020B0604030504040204" pitchFamily="34" charset="-120"/>
                <a:ea typeface="微軟正黑體" panose="020B0604030504040204" pitchFamily="34" charset="-120"/>
              </a:rPr>
              <a:t>许多官员因迫害法轮功被国际追查，包括</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a:p>
            <a:pPr>
              <a:defRPr sz="2800">
                <a:latin typeface="微軟正黑體"/>
                <a:ea typeface="微軟正黑體"/>
                <a:cs typeface="微軟正黑體"/>
                <a:sym typeface="微軟正黑體"/>
              </a:defRPr>
            </a:pPr>
            <a:r>
              <a:rPr lang="zh-TW" altLang="en-US" sz="2400" b="1" smtClean="0">
                <a:sym typeface="微軟正黑體"/>
              </a:rPr>
              <a:t>历任市政法委书记：</a:t>
            </a:r>
            <a:r>
              <a:rPr lang="zh-TW" altLang="en-US" sz="2400" smtClean="0">
                <a:sym typeface="微軟正黑體"/>
              </a:rPr>
              <a:t>吴志明、</a:t>
            </a:r>
            <a:r>
              <a:rPr lang="zh-TW" altLang="en-US" sz="2400" dirty="0">
                <a:sym typeface="微軟正黑體"/>
              </a:rPr>
              <a:t>胡</a:t>
            </a:r>
            <a:r>
              <a:rPr lang="zh-TW" altLang="en-US" sz="2400" dirty="0" smtClean="0">
                <a:sym typeface="微軟正黑體"/>
              </a:rPr>
              <a:t>焯 </a:t>
            </a:r>
            <a:endParaRPr lang="en-US" altLang="zh-TW" sz="2400" dirty="0" smtClean="0">
              <a:sym typeface="微軟正黑體"/>
            </a:endParaRPr>
          </a:p>
          <a:p>
            <a:pPr>
              <a:defRPr sz="2800">
                <a:latin typeface="微軟正黑體"/>
                <a:ea typeface="微軟正黑體"/>
                <a:cs typeface="微軟正黑體"/>
                <a:sym typeface="微軟正黑體"/>
              </a:defRPr>
            </a:pPr>
            <a:r>
              <a:rPr lang="en-US" altLang="zh-TW" sz="2400" dirty="0">
                <a:solidFill>
                  <a:srgbClr val="7030A0"/>
                </a:solidFill>
                <a:sym typeface="微軟正黑體"/>
              </a:rPr>
              <a:t>【</a:t>
            </a:r>
            <a:r>
              <a:rPr lang="zh-TW" altLang="en-US" sz="2400" dirty="0" smtClean="0">
                <a:solidFill>
                  <a:srgbClr val="7030A0"/>
                </a:solidFill>
                <a:sym typeface="微軟正黑體"/>
              </a:rPr>
              <a:t>焯</a:t>
            </a:r>
            <a:r>
              <a:rPr lang="en-US" altLang="zh-TW" sz="2400" dirty="0" smtClean="0">
                <a:solidFill>
                  <a:srgbClr val="7030A0"/>
                </a:solidFill>
                <a:sym typeface="微軟正黑體"/>
              </a:rPr>
              <a:t>】(</a:t>
            </a:r>
            <a:r>
              <a:rPr lang="zh-TW" altLang="en-US" sz="2400" dirty="0" smtClean="0">
                <a:solidFill>
                  <a:srgbClr val="7030A0"/>
                </a:solidFill>
                <a:sym typeface="微軟正黑體"/>
              </a:rPr>
              <a:t>拼音</a:t>
            </a:r>
            <a:r>
              <a:rPr lang="en-US" altLang="zh-TW" sz="2400" dirty="0" smtClean="0">
                <a:solidFill>
                  <a:srgbClr val="7030A0"/>
                </a:solidFill>
                <a:sym typeface="微軟正黑體"/>
              </a:rPr>
              <a:t>)</a:t>
            </a:r>
            <a:r>
              <a:rPr lang="zh-TW" altLang="en-US" sz="2400" dirty="0" smtClean="0">
                <a:solidFill>
                  <a:srgbClr val="7030A0"/>
                </a:solidFill>
                <a:sym typeface="微軟正黑體"/>
              </a:rPr>
              <a:t> </a:t>
            </a:r>
            <a:r>
              <a:rPr lang="en-US" altLang="zh-TW" sz="2400" dirty="0" err="1" smtClean="0">
                <a:solidFill>
                  <a:srgbClr val="7030A0"/>
                </a:solidFill>
                <a:latin typeface="微軟正黑體"/>
                <a:ea typeface="微軟正黑體"/>
                <a:cs typeface="微軟正黑體"/>
                <a:sym typeface="微軟正黑體"/>
              </a:rPr>
              <a:t>chāo</a:t>
            </a:r>
            <a:r>
              <a:rPr lang="zh-TW" altLang="en-US" sz="2400" dirty="0" smtClean="0">
                <a:solidFill>
                  <a:srgbClr val="7030A0"/>
                </a:solidFill>
                <a:latin typeface="微軟正黑體"/>
                <a:ea typeface="微軟正黑體"/>
                <a:cs typeface="微軟正黑體"/>
                <a:sym typeface="微軟正黑體"/>
              </a:rPr>
              <a:t>；</a:t>
            </a:r>
            <a:r>
              <a:rPr lang="en-US" altLang="zh-TW" sz="2400" dirty="0" smtClean="0">
                <a:solidFill>
                  <a:srgbClr val="7030A0"/>
                </a:solidFill>
                <a:latin typeface="微軟正黑體"/>
                <a:ea typeface="微軟正黑體"/>
                <a:cs typeface="微軟正黑體"/>
                <a:sym typeface="微軟正黑體"/>
              </a:rPr>
              <a:t>(</a:t>
            </a:r>
            <a:r>
              <a:rPr lang="zh-TW" altLang="en-US" sz="2400" dirty="0" smtClean="0">
                <a:solidFill>
                  <a:srgbClr val="7030A0"/>
                </a:solidFill>
                <a:latin typeface="微軟正黑體"/>
                <a:ea typeface="微軟正黑體"/>
                <a:cs typeface="微軟正黑體"/>
                <a:sym typeface="微軟正黑體"/>
              </a:rPr>
              <a:t>注音</a:t>
            </a:r>
            <a:r>
              <a:rPr lang="en-US" altLang="zh-TW" sz="2400" dirty="0" smtClean="0">
                <a:solidFill>
                  <a:srgbClr val="7030A0"/>
                </a:solidFill>
                <a:latin typeface="微軟正黑體"/>
                <a:ea typeface="微軟正黑體"/>
                <a:cs typeface="微軟正黑體"/>
                <a:sym typeface="微軟正黑體"/>
              </a:rPr>
              <a:t>)</a:t>
            </a:r>
            <a:r>
              <a:rPr lang="zh-CN" altLang="en-US" sz="2400" dirty="0" smtClean="0">
                <a:solidFill>
                  <a:srgbClr val="7030A0"/>
                </a:solidFill>
                <a:latin typeface="微軟正黑體"/>
                <a:ea typeface="微軟正黑體"/>
                <a:cs typeface="微軟正黑體"/>
                <a:sym typeface="微軟正黑體"/>
              </a:rPr>
              <a:t>ㄓ ㄨ ㄛˊ </a:t>
            </a:r>
            <a:r>
              <a:rPr lang="en-US" altLang="zh-CN" sz="2400" dirty="0" smtClean="0">
                <a:solidFill>
                  <a:srgbClr val="7030A0"/>
                </a:solidFill>
                <a:latin typeface="微軟正黑體"/>
                <a:ea typeface="微軟正黑體"/>
                <a:cs typeface="微軟正黑體"/>
                <a:sym typeface="微軟正黑體"/>
              </a:rPr>
              <a:t>)</a:t>
            </a:r>
            <a:endParaRPr lang="en-US" altLang="zh-TW" sz="2400" dirty="0">
              <a:solidFill>
                <a:srgbClr val="7030A0"/>
              </a:solidFill>
              <a:latin typeface="微軟正黑體"/>
              <a:ea typeface="微軟正黑體"/>
              <a:cs typeface="微軟正黑體"/>
              <a:sym typeface="微軟正黑體"/>
            </a:endParaRPr>
          </a:p>
          <a:p>
            <a:pPr>
              <a:defRPr sz="2800">
                <a:latin typeface="微軟正黑體"/>
                <a:ea typeface="微軟正黑體"/>
                <a:cs typeface="微軟正黑體"/>
                <a:sym typeface="微軟正黑體"/>
              </a:defRPr>
            </a:pPr>
            <a:endParaRPr lang="en-US" altLang="zh-TW" sz="2400" dirty="0" smtClean="0">
              <a:sym typeface="微軟正黑體"/>
            </a:endParaRPr>
          </a:p>
          <a:p>
            <a:pPr>
              <a:defRPr sz="2800">
                <a:latin typeface="微軟正黑體"/>
                <a:ea typeface="微軟正黑體"/>
                <a:cs typeface="微軟正黑體"/>
                <a:sym typeface="微軟正黑體"/>
              </a:defRPr>
            </a:pPr>
            <a:r>
              <a:rPr lang="zh-TW" altLang="en-US" sz="2400" b="1" smtClean="0">
                <a:sym typeface="微軟正黑體"/>
              </a:rPr>
              <a:t>历任市委防范办</a:t>
            </a:r>
            <a:r>
              <a:rPr lang="en-US" altLang="zh-TW" sz="2400" b="1" smtClean="0">
                <a:sym typeface="微軟正黑體"/>
              </a:rPr>
              <a:t>(610</a:t>
            </a:r>
            <a:r>
              <a:rPr lang="zh-TW" altLang="en-US" sz="2400" b="1" smtClean="0">
                <a:sym typeface="微軟正黑體"/>
              </a:rPr>
              <a:t>办</a:t>
            </a:r>
            <a:r>
              <a:rPr lang="en-US" altLang="zh-TW" sz="2400" b="1" smtClean="0">
                <a:sym typeface="微軟正黑體"/>
              </a:rPr>
              <a:t>)</a:t>
            </a:r>
            <a:r>
              <a:rPr lang="zh-TW" altLang="en-US" sz="2400" b="1" smtClean="0">
                <a:sym typeface="微軟正黑體"/>
              </a:rPr>
              <a:t>主任</a:t>
            </a:r>
            <a:r>
              <a:rPr lang="zh-TW" altLang="en-US" sz="2400" smtClean="0">
                <a:sym typeface="微軟正黑體"/>
              </a:rPr>
              <a:t>：蔡卫卫，</a:t>
            </a:r>
            <a:endParaRPr lang="en-US" altLang="zh-TW" sz="2400" dirty="0" smtClean="0">
              <a:sym typeface="微軟正黑體"/>
            </a:endParaRPr>
          </a:p>
          <a:p>
            <a:pPr>
              <a:defRPr sz="2800">
                <a:latin typeface="微軟正黑體"/>
                <a:ea typeface="微軟正黑體"/>
                <a:cs typeface="微軟正黑體"/>
                <a:sym typeface="微軟正黑體"/>
              </a:defRPr>
            </a:pPr>
            <a:r>
              <a:rPr lang="zh-TW" altLang="en-US" sz="2400" b="1" smtClean="0">
                <a:sym typeface="微軟正黑體"/>
              </a:rPr>
              <a:t>历任市委防范办</a:t>
            </a:r>
            <a:r>
              <a:rPr lang="en-US" altLang="zh-TW" sz="2400" b="1" smtClean="0">
                <a:sym typeface="微軟正黑體"/>
              </a:rPr>
              <a:t>(610</a:t>
            </a:r>
            <a:r>
              <a:rPr lang="zh-TW" altLang="en-US" sz="2400" b="1" smtClean="0">
                <a:sym typeface="微軟正黑體"/>
              </a:rPr>
              <a:t>办</a:t>
            </a:r>
            <a:r>
              <a:rPr lang="en-US" altLang="zh-TW" sz="2400" b="1" smtClean="0">
                <a:sym typeface="微軟正黑體"/>
              </a:rPr>
              <a:t>)</a:t>
            </a:r>
            <a:r>
              <a:rPr lang="zh-TW" altLang="en-US" sz="2400" b="1">
                <a:sym typeface="微軟正黑體"/>
              </a:rPr>
              <a:t>副</a:t>
            </a:r>
            <a:r>
              <a:rPr lang="zh-TW" altLang="en-US" sz="2400" b="1" smtClean="0">
                <a:sym typeface="微軟正黑體"/>
              </a:rPr>
              <a:t>主任</a:t>
            </a:r>
            <a:r>
              <a:rPr lang="zh-TW" altLang="en-US" sz="2400" smtClean="0">
                <a:sym typeface="微軟正黑體"/>
              </a:rPr>
              <a:t>：刘志斌、李国水、邹智敏</a:t>
            </a:r>
            <a:endParaRPr lang="zh-TW" altLang="en-US" sz="2400" dirty="0">
              <a:sym typeface="微軟正黑體"/>
            </a:endParaRPr>
          </a:p>
        </p:txBody>
      </p:sp>
    </p:spTree>
    <p:extLst>
      <p:ext uri="{BB962C8B-B14F-4D97-AF65-F5344CB8AC3E}">
        <p14:creationId xmlns:p14="http://schemas.microsoft.com/office/powerpoint/2010/main" val="1988894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19643</TotalTime>
  <Words>2418</Words>
  <Application>Microsoft Office PowerPoint</Application>
  <PresentationFormat>如螢幕大小 (4:3)</PresentationFormat>
  <Paragraphs>226</Paragraphs>
  <Slides>17</Slides>
  <Notes>11</Notes>
  <HiddenSlides>0</HiddenSlides>
  <MMClips>0</MMClips>
  <ScaleCrop>false</ScaleCrop>
  <HeadingPairs>
    <vt:vector size="4" baseType="variant">
      <vt:variant>
        <vt:lpstr>佈景主題</vt:lpstr>
      </vt:variant>
      <vt:variant>
        <vt:i4>2</vt:i4>
      </vt:variant>
      <vt:variant>
        <vt:lpstr>投影片標題</vt:lpstr>
      </vt:variant>
      <vt:variant>
        <vt:i4>17</vt:i4>
      </vt:variant>
    </vt:vector>
  </HeadingPairs>
  <TitlesOfParts>
    <vt:vector size="19" baseType="lpstr">
      <vt:lpstr>Office 佈景主題</vt:lpstr>
      <vt:lpstr>2_White</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507</cp:revision>
  <dcterms:created xsi:type="dcterms:W3CDTF">2017-07-01T07:48:25Z</dcterms:created>
  <dcterms:modified xsi:type="dcterms:W3CDTF">2018-02-03T08:13:37Z</dcterms:modified>
</cp:coreProperties>
</file>