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433" r:id="rId2"/>
    <p:sldId id="410" r:id="rId3"/>
    <p:sldId id="436" r:id="rId4"/>
    <p:sldId id="438" r:id="rId5"/>
    <p:sldId id="431" r:id="rId6"/>
    <p:sldId id="390" r:id="rId7"/>
    <p:sldId id="430" r:id="rId8"/>
    <p:sldId id="411" r:id="rId9"/>
    <p:sldId id="439" r:id="rId10"/>
    <p:sldId id="457" r:id="rId11"/>
    <p:sldId id="440" r:id="rId12"/>
    <p:sldId id="441" r:id="rId13"/>
    <p:sldId id="421" r:id="rId14"/>
    <p:sldId id="437" r:id="rId15"/>
    <p:sldId id="455" r:id="rId16"/>
    <p:sldId id="442" r:id="rId17"/>
    <p:sldId id="423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458" r:id="rId28"/>
    <p:sldId id="453" r:id="rId29"/>
    <p:sldId id="454" r:id="rId30"/>
  </p:sldIdLst>
  <p:sldSz cx="9144000" cy="6858000" type="screen4x3"/>
  <p:notesSz cx="6858000" cy="9144000"/>
  <p:defaultTextStyle>
    <a:defPPr>
      <a:defRPr lang="zh-TW"/>
    </a:defPPr>
    <a:lvl1pPr marL="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0E05BB"/>
    <a:srgbClr val="990033"/>
    <a:srgbClr val="FF9900"/>
    <a:srgbClr val="E3A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538" autoAdjust="0"/>
    <p:restoredTop sz="87637" autoAdjust="0"/>
  </p:normalViewPr>
  <p:slideViewPr>
    <p:cSldViewPr>
      <p:cViewPr>
        <p:scale>
          <a:sx n="60" d="100"/>
          <a:sy n="60" d="100"/>
        </p:scale>
        <p:origin x="-11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C7ECE-0D31-4C99-BE49-F510A09AC3A1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C5ECB-B6A9-4FC2-BE85-03F5EF7D11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97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5667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31148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11154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4021027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12944946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0703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503225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4148132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642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b="1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4523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6749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5602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b="1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3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7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938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239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743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743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2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8252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70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8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7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4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0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3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2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79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596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117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4044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947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6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1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949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729" indent="0">
              <a:buNone/>
              <a:defRPr sz="2800"/>
            </a:lvl2pPr>
            <a:lvl3pPr marL="909489" indent="0">
              <a:buNone/>
              <a:defRPr sz="2400"/>
            </a:lvl3pPr>
            <a:lvl4pPr marL="1364250" indent="0">
              <a:buNone/>
              <a:defRPr sz="2000"/>
            </a:lvl4pPr>
            <a:lvl5pPr marL="1819001" indent="0">
              <a:buNone/>
              <a:defRPr sz="2000"/>
            </a:lvl5pPr>
            <a:lvl6pPr marL="2273771" indent="0">
              <a:buNone/>
              <a:defRPr sz="2000"/>
            </a:lvl6pPr>
            <a:lvl7pPr marL="2728500" indent="0">
              <a:buNone/>
              <a:defRPr sz="2000"/>
            </a:lvl7pPr>
            <a:lvl8pPr marL="3183249" indent="0">
              <a:buNone/>
              <a:defRPr sz="2000"/>
            </a:lvl8pPr>
            <a:lvl9pPr marL="3637982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61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0942" tIns="45472" rIns="90942" bIns="45472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305"/>
            <a:ext cx="8229600" cy="4525963"/>
          </a:xfrm>
          <a:prstGeom prst="rect">
            <a:avLst/>
          </a:prstGeom>
        </p:spPr>
        <p:txBody>
          <a:bodyPr vert="horz" lIns="90942" tIns="45472" rIns="90942" bIns="45472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1" y="6356455"/>
            <a:ext cx="2895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503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094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082" indent="-341082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960" indent="-284253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88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626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377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139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5868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062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5350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72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48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25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00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377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50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24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7982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f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microsoft.com/office/2007/relationships/hdphoto" Target="../media/hdphoto6.wdp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4" r="14384"/>
          <a:stretch/>
        </p:blipFill>
        <p:spPr bwMode="auto">
          <a:xfrm>
            <a:off x="15034" y="32963"/>
            <a:ext cx="7725318" cy="616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364089" y="2780928"/>
            <a:ext cx="3779912" cy="1336526"/>
          </a:xfrm>
          <a:prstGeom prst="rect">
            <a:avLst/>
          </a:prstGeom>
          <a:solidFill>
            <a:srgbClr val="FF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重点案例</a:t>
            </a:r>
            <a:r>
              <a:rPr lang="zh-CN" altLang="zh-TW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参考资料</a:t>
            </a:r>
            <a:endParaRPr lang="en-US" altLang="zh-CN" sz="2800" b="1" dirty="0" smtClean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</a:t>
            </a:r>
            <a:r>
              <a:rPr lang="en-US" altLang="zh-TW" sz="2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&amp;</a:t>
            </a:r>
            <a:r>
              <a:rPr lang="zh-TW" altLang="en-US" sz="2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天津市</a:t>
            </a:r>
            <a:endParaRPr lang="en-US" altLang="zh-TW" sz="28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播</a:t>
            </a:r>
            <a:r>
              <a:rPr lang="zh-TW" altLang="en-US" sz="2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打日期</a:t>
            </a:r>
            <a:r>
              <a:rPr lang="en-US" altLang="zh-TW" sz="2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2018/03/05</a:t>
            </a:r>
            <a:endParaRPr lang="en-US" altLang="zh-TW" sz="2200" b="1" dirty="0" smtClean="0">
              <a:solidFill>
                <a:schemeClr val="accent6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CN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268675"/>
            <a:ext cx="9144000" cy="439216"/>
          </a:xfrm>
          <a:prstGeom prst="rect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CN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88282"/>
            <a:ext cx="9144000" cy="404269"/>
          </a:xfrm>
          <a:prstGeom prst="rect">
            <a:avLst/>
          </a:prstGeom>
          <a:solidFill>
            <a:srgbClr val="FF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CN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87978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32960"/>
              <a:ext cx="5256004" cy="6463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6-2</a:t>
              </a:r>
              <a:r>
                <a:rPr dirty="0" smtClean="0"/>
                <a:t>. </a:t>
              </a:r>
              <a:r>
                <a:rPr lang="zh-TW" altLang="en-US" sz="3600" dirty="0"/>
                <a:t>上海市</a:t>
              </a:r>
              <a:endParaRPr sz="3600" dirty="0"/>
            </a:p>
          </p:txBody>
        </p:sp>
      </p:grpSp>
      <p:sp>
        <p:nvSpPr>
          <p:cNvPr id="136" name="矩形 6"/>
          <p:cNvSpPr/>
          <p:nvPr/>
        </p:nvSpPr>
        <p:spPr>
          <a:xfrm>
            <a:off x="268293" y="5454248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mtClean="0"/>
              <a:t>到目前为止，</a:t>
            </a:r>
            <a:r>
              <a:rPr lang="zh-TW" altLang="en-US" sz="2400" b="1" smtClean="0">
                <a:solidFill>
                  <a:srgbClr val="C00000"/>
                </a:solidFill>
              </a:rPr>
              <a:t>上海市</a:t>
            </a:r>
            <a:r>
              <a:rPr lang="zh-TW" altLang="en-US" sz="2400" dirty="0" smtClean="0"/>
              <a:t>有</a:t>
            </a:r>
            <a:r>
              <a:rPr lang="en-US" altLang="zh-TW" sz="2400" b="1" smtClean="0">
                <a:solidFill>
                  <a:srgbClr val="C00000"/>
                </a:solidFill>
              </a:rPr>
              <a:t>1,210</a:t>
            </a:r>
            <a:r>
              <a:rPr lang="zh-TW" altLang="en-US" sz="2400" b="1" smtClean="0">
                <a:solidFill>
                  <a:srgbClr val="C00000"/>
                </a:solidFill>
              </a:rPr>
              <a:t>名</a:t>
            </a:r>
            <a:r>
              <a:rPr lang="zh-TW" altLang="en-US" sz="2400" smtClean="0"/>
              <a:t>的公检法司</a:t>
            </a:r>
            <a:r>
              <a:rPr smtClean="0"/>
              <a:t>、教育界、媒体界</a:t>
            </a:r>
            <a:endParaRPr lang="en-US" dirty="0" smtClean="0"/>
          </a:p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mtClean="0"/>
              <a:t>等人员因迫害法轮功学员，被海外组织“追查国际”立案追查</a:t>
            </a:r>
            <a:endParaRPr dirty="0"/>
          </a:p>
        </p:txBody>
      </p: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/>
              <a:t>追查</a:t>
            </a:r>
            <a:r>
              <a:rPr lang="en-US" altLang="zh-TW" sz="3200" dirty="0" smtClean="0"/>
              <a:t>1</a:t>
            </a:r>
            <a:endParaRPr sz="32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119061" y="1178183"/>
            <a:ext cx="8634293" cy="3908762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上海市</a:t>
            </a:r>
            <a:r>
              <a:rPr lang="zh-CN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许多官员因迫害法轮功被国际追查，包括</a:t>
            </a:r>
            <a:endParaRPr lang="en-US" altLang="zh-CN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CN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历任市委书记：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 李强</a:t>
            </a:r>
            <a:r>
              <a:rPr lang="en-US" altLang="zh-TW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现任</a:t>
            </a:r>
            <a:r>
              <a:rPr lang="en-US" altLang="zh-TW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、韩正、俞正声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smtClean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注：</a:t>
            </a:r>
            <a:r>
              <a:rPr lang="zh-TW" altLang="en-US" sz="2000" b="1" smtClean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李强</a:t>
            </a:r>
            <a:r>
              <a:rPr lang="zh-TW" altLang="en-US" sz="2000" smtClean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在之前</a:t>
            </a:r>
            <a:r>
              <a:rPr lang="zh-TW" altLang="en-US" sz="200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担任</a:t>
            </a:r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〝</a:t>
            </a:r>
            <a:r>
              <a:rPr lang="zh-TW" altLang="en-US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浙江省政法委书记</a:t>
            </a:r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〞</a:t>
            </a:r>
            <a:r>
              <a:rPr lang="zh-TW" altLang="en-US" sz="200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时被追查</a:t>
            </a:r>
            <a:endParaRPr lang="en-US" altLang="zh-TW" sz="20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历任市政法委书记： 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陈寅</a:t>
            </a:r>
            <a:r>
              <a:rPr lang="en-US" altLang="zh-TW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现任</a:t>
            </a:r>
            <a:r>
              <a:rPr lang="en-US" altLang="zh-TW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、姜平、丁薛祥、吴志明、刘云耕</a:t>
            </a:r>
          </a:p>
          <a:p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历任市委防范办（</a:t>
            </a:r>
            <a:r>
              <a:rPr lang="en-US" altLang="zh-TW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办）主任：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徐宪和、顾永和、李红、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en-US" altLang="zh-TW" sz="220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lang="en-US" altLang="zh-TW" sz="2200" smtClean="0">
                <a:latin typeface="Microsoft JhengHei" charset="-120"/>
                <a:ea typeface="Microsoft JhengHei" charset="-120"/>
                <a:cs typeface="Microsoft JhengHei" charset="-120"/>
              </a:rPr>
              <a:t>                                                         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 周国雄、江宪法</a:t>
            </a:r>
            <a:endParaRPr lang="zh-TW" altLang="en-US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 sz="28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400" b="1" dirty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599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237209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20121"/>
              <a:ext cx="12985745" cy="11497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600" b="1" kern="0" dirty="0"/>
                <a:t>6</a:t>
              </a:r>
              <a:r>
                <a:rPr sz="3600" b="1" kern="0" dirty="0" smtClean="0"/>
                <a:t>-3.</a:t>
              </a:r>
              <a:r>
                <a:rPr lang="zh-TW" altLang="en-US" sz="3600" b="1" dirty="0" smtClean="0">
                  <a:sym typeface="PingFang TC Semibold"/>
                </a:rPr>
                <a:t>上海市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108594" y="898394"/>
            <a:ext cx="9000060" cy="2973037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100" b="1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上海市高级法院副院长，</a:t>
            </a:r>
            <a:r>
              <a:rPr lang="zh-TW" altLang="en-US" sz="210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邹碧华</a:t>
            </a:r>
            <a:r>
              <a:rPr lang="zh-TW" altLang="en-US" sz="2100" b="1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心脏病突发死亡</a:t>
            </a:r>
            <a:r>
              <a:rPr lang="en-US" altLang="zh-TW" sz="210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【</a:t>
            </a:r>
            <a:r>
              <a:rPr lang="zh-TW" altLang="en-US" sz="210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明慧网</a:t>
            </a:r>
            <a:r>
              <a:rPr lang="en-US" altLang="zh-TW" sz="210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2015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年</a:t>
            </a:r>
            <a:r>
              <a:rPr lang="en-US" altLang="zh-TW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3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月</a:t>
            </a:r>
            <a:r>
              <a:rPr lang="en-US" altLang="zh-TW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1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日</a:t>
            </a:r>
            <a:r>
              <a:rPr lang="en-US" altLang="zh-TW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1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PingFang TC Semibold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10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邹碧华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，</a:t>
            </a: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2008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</a:t>
            </a:r>
            <a:r>
              <a:rPr lang="en-US" altLang="zh-TW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7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月任上海市长宁区法院院长，</a:t>
            </a:r>
            <a:r>
              <a:rPr lang="en-US" altLang="zh-TW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2012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</a:t>
            </a:r>
            <a:r>
              <a:rPr lang="en-US" altLang="zh-TW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10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月任上海市高级法院副院长。</a:t>
            </a:r>
            <a:r>
              <a:rPr lang="zh-TW" altLang="en-US" sz="210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邹碧华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因积极追随江泽民集团迫害法轮功，非法审判多名法轮功学员，致使法轮功学员</a:t>
            </a:r>
            <a:r>
              <a:rPr lang="zh-TW" altLang="en-US" sz="210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赵斌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被迫害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致死；</a:t>
            </a:r>
            <a:r>
              <a:rPr lang="zh-TW" altLang="en-US" sz="210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何冰刚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等</a:t>
            </a:r>
            <a:r>
              <a:rPr lang="zh-TW" altLang="en-US" sz="210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被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迫害致残。</a:t>
            </a:r>
            <a:endParaRPr lang="en-US" altLang="zh-TW" sz="2100" dirty="0" smtClean="0">
              <a:solidFill>
                <a:srgbClr val="20202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100" dirty="0" smtClean="0">
              <a:solidFill>
                <a:srgbClr val="20202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2014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</a:t>
            </a: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12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月</a:t>
            </a:r>
            <a:r>
              <a:rPr lang="en-US" altLang="zh-TW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10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日下午，上海市高级法院副院长</a:t>
            </a:r>
            <a:r>
              <a:rPr lang="zh-TW" altLang="en-US" sz="210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邹碧华</a:t>
            </a:r>
            <a:r>
              <a:rPr lang="zh-TW" altLang="en-US" sz="21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突发心脏病死亡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，</a:t>
            </a:r>
            <a:endParaRPr lang="en-US" altLang="zh-TW" sz="2100" dirty="0" smtClean="0">
              <a:solidFill>
                <a:srgbClr val="20202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年仅</a:t>
            </a:r>
            <a:r>
              <a:rPr lang="en-US" altLang="zh-TW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47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岁。</a:t>
            </a:r>
            <a:r>
              <a:rPr lang="zh-TW" altLang="en-US" sz="210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邹碧华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参与非法审判法轮功学员，导致法轮功学员被迫害致残、致死。</a:t>
            </a:r>
            <a:r>
              <a:rPr lang="zh-TW" altLang="en-US" sz="210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邹碧华</a:t>
            </a:r>
            <a:r>
              <a:rPr lang="zh-TW" altLang="en-US" sz="210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暴死，再添中共官员因迫害法轮功而遭恶报的实例。</a:t>
            </a:r>
            <a:endParaRPr lang="zh-TW" altLang="en-US" sz="2100" dirty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380312" y="100356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600" b="1" dirty="0" smtClean="0"/>
              <a:t>惡報</a:t>
            </a:r>
            <a:r>
              <a:rPr lang="en-US" altLang="zh-TW" sz="3600" b="1" dirty="0" smtClean="0"/>
              <a:t>1</a:t>
            </a:r>
            <a:endParaRPr lang="en-US" altLang="zh-TW" sz="3600" b="1" dirty="0"/>
          </a:p>
        </p:txBody>
      </p:sp>
      <p:sp>
        <p:nvSpPr>
          <p:cNvPr id="11" name="矩形 4"/>
          <p:cNvSpPr/>
          <p:nvPr/>
        </p:nvSpPr>
        <p:spPr>
          <a:xfrm>
            <a:off x="78670" y="4077072"/>
            <a:ext cx="9000060" cy="2326706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1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上海市公安局头目</a:t>
            </a:r>
            <a:r>
              <a:rPr lang="zh-TW" altLang="en-US" sz="21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谢安</a:t>
            </a:r>
            <a:r>
              <a:rPr lang="zh-TW" altLang="en-US" sz="21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遭恶报死亡</a:t>
            </a:r>
            <a:r>
              <a:rPr lang="en-US" altLang="zh-TW" sz="210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【</a:t>
            </a:r>
            <a:r>
              <a:rPr lang="zh-TW" altLang="en-US" sz="210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明慧网</a:t>
            </a:r>
            <a:r>
              <a:rPr lang="en-US" altLang="zh-TW" sz="210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2013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年</a:t>
            </a:r>
            <a:r>
              <a:rPr lang="en-US" altLang="zh-TW" sz="2100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5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月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24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日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1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1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上海市公安局专管迫害法轮功学员的头目</a:t>
            </a:r>
            <a:r>
              <a:rPr lang="zh-TW" altLang="en-US" sz="21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谢安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1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男</a:t>
            </a:r>
            <a:r>
              <a:rPr lang="zh-TW" altLang="en-US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1972</a:t>
            </a:r>
            <a:r>
              <a:rPr lang="zh-TW" altLang="en-US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年出生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月在</a:t>
            </a:r>
            <a:r>
              <a:rPr lang="zh-TW" altLang="en-US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家</a:t>
            </a:r>
            <a:r>
              <a:rPr lang="zh-TW" altLang="en-US" sz="21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突然</a:t>
            </a:r>
            <a:r>
              <a:rPr lang="zh-TW" altLang="en-US" sz="21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死亡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1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10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谢安</a:t>
            </a:r>
            <a:r>
              <a:rPr lang="zh-TW" altLang="en-US" sz="21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是上海地区迫害法轮功学员的元凶，</a:t>
            </a:r>
            <a:endParaRPr lang="en-US" altLang="zh-TW" sz="21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1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上海各地区的大法弟子被迫害案子都要经过他之手。</a:t>
            </a:r>
          </a:p>
          <a:p>
            <a:pPr fontAlgn="base"/>
            <a:r>
              <a:rPr lang="zh-TW" altLang="en-US" sz="210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谢安</a:t>
            </a:r>
            <a:r>
              <a:rPr lang="zh-TW" altLang="en-US" sz="210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刚满四十岁，就暴毙，可谓遭恶报了。</a:t>
            </a:r>
            <a:endParaRPr lang="en-US" altLang="zh-TW" sz="21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408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FF9999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 smtClean="0"/>
                <a:t>6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上海市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F9999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善報</a:t>
            </a:r>
            <a:r>
              <a:rPr lang="en-US" altLang="ja-JP" sz="40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1</a:t>
            </a:r>
            <a:endParaRPr lang="en-US" altLang="ja-JP" sz="4000" b="1" kern="0" dirty="0">
              <a:solidFill>
                <a:srgbClr val="EF5FA7">
                  <a:hueOff val="-146070"/>
                  <a:satOff val="-10048"/>
                  <a:lumOff val="-30626"/>
                </a:srgbClr>
              </a:solidFill>
            </a:endParaRPr>
          </a:p>
        </p:txBody>
      </p:sp>
      <p:sp>
        <p:nvSpPr>
          <p:cNvPr id="173" name="矩形 4"/>
          <p:cNvSpPr/>
          <p:nvPr/>
        </p:nvSpPr>
        <p:spPr>
          <a:xfrm>
            <a:off x="78671" y="881963"/>
            <a:ext cx="9000060" cy="6010795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4" tIns="31964" rIns="31964" bIns="31964">
            <a:spAutoFit/>
          </a:bodyPr>
          <a:lstStyle/>
          <a:p>
            <a:pPr algn="ctr"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八十八岁老者明真相　转危为安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明慧网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元月，上海市一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88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岁的老者特地找到给他讲真相的大法弟子，开口就说：「谢谢大法师父救命之恩！」也谢谢教他念「法轮大法好」的大法弟子。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月间老者因病住院，一直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默念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000" b="1" dirty="0" smtClean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「法轮大法好！真、善、忍好！」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他做肠部手术，开刀时和手术后一点也没感到疼。起初老人以为是麻药的作用，麻药药性过后他仍</a:t>
            </a:r>
            <a:r>
              <a:rPr lang="zh-TW" altLang="en-US" sz="2000" b="1" dirty="0" smtClean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感觉不到一丝的疼痛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，方知是大法师父在保护自己。</a:t>
            </a: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初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，老者从床上摔落到地上动弹不得了。家人送他到地区医院。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医生觉得老人情况危急，拒收，家人将他送到大医院抢救。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老者开始神志不清、说胡话，十分危险，儿孙们都说这回可能没救了，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医院也开出了病危通知书。</a:t>
            </a: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老者的小儿子知道法轮大法好，还得到过一枚大法真相护身符。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他一到医院就趴在老者耳边小声念：</a:t>
            </a:r>
            <a:r>
              <a:rPr lang="zh-TW" altLang="en-US" sz="2000" b="1" dirty="0" smtClean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「法轮大法好，法轮大法好</a:t>
            </a:r>
            <a:r>
              <a:rPr lang="en-US" altLang="zh-TW" sz="2000" b="1" dirty="0" smtClean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TW" altLang="en-US" sz="20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」。</a:t>
            </a: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天老者渐渐苏醒了，老人自己也默念起了「法轮大法好」。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不久老人就转到普通病房，且胃口大开，能吃米饭和排骨等。</a:t>
            </a: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不久老者感觉身体全好了，请求出院回家。医生都说真是奇迹，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一位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88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岁老人怎么说好病，病就没了呢？不放心，又观察了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天后才让老者出院！</a:t>
            </a: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现今这位明真相的老者天天默念「法轮大法好！真、善、忍好！」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特别感谢大法师父的救命之恩！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3013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3879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013176"/>
            <a:ext cx="9138796" cy="1440160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天津市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-RTC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重點案例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參考</a:t>
            </a:r>
            <a:r>
              <a:rPr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endParaRPr lang="en-US" altLang="zh-CN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播打日期 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2018/03/05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960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圓角化單一角落矩形 8"/>
          <p:cNvSpPr/>
          <p:nvPr/>
        </p:nvSpPr>
        <p:spPr>
          <a:xfrm>
            <a:off x="4067946" y="511807"/>
            <a:ext cx="5076054" cy="6346194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0"/>
            <a:ext cx="406794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1252" y="188641"/>
            <a:ext cx="3808050" cy="645830"/>
          </a:xfrm>
          <a:prstGeom prst="rect">
            <a:avLst/>
          </a:prstGeom>
          <a:noFill/>
        </p:spPr>
        <p:txBody>
          <a:bodyPr wrap="none" lIns="90942" tIns="45472" rIns="90942" bIns="45472" rtlCol="0">
            <a:spAutoFit/>
          </a:bodyPr>
          <a:lstStyle/>
          <a:p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7.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天津市迫害</a:t>
            </a:r>
            <a:r>
              <a:rPr lang="zh-TW" alt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情况</a:t>
            </a:r>
          </a:p>
        </p:txBody>
      </p:sp>
      <p:sp>
        <p:nvSpPr>
          <p:cNvPr id="5" name="矩形 4"/>
          <p:cNvSpPr/>
          <p:nvPr/>
        </p:nvSpPr>
        <p:spPr>
          <a:xfrm>
            <a:off x="107504" y="1124849"/>
            <a:ext cx="3888432" cy="2800266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明慧数据馆数据统计显示，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迫害法轮功案例共计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2031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受迫害人数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2170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受迫害致死人数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58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3705" y="1432875"/>
            <a:ext cx="4824536" cy="2184713"/>
          </a:xfrm>
          <a:prstGeom prst="rect">
            <a:avLst/>
          </a:prstGeom>
          <a:ln>
            <a:noFill/>
          </a:ln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年底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追查国际公布了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天津市</a:t>
            </a:r>
            <a:endParaRPr lang="en-US" altLang="zh-CN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涉嫌参与活摘法轮功学员器官的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</a:t>
            </a:r>
            <a:r>
              <a:rPr lang="zh-TW" altLang="en-US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医院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占全国</a:t>
            </a:r>
            <a:r>
              <a:rPr lang="en-US" altLang="zh-TW" sz="2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%)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187</a:t>
            </a:r>
            <a:r>
              <a:rPr lang="zh-TW" altLang="en-US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医务人员</a:t>
            </a:r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名单，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并将他们立案追查。</a:t>
            </a:r>
            <a:endParaRPr lang="en-US" altLang="zh-TW" sz="2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4067946" y="0"/>
            <a:ext cx="5076054" cy="1340769"/>
            <a:chOff x="5266184" y="-1"/>
            <a:chExt cx="3877816" cy="1052737"/>
          </a:xfrm>
        </p:grpSpPr>
        <p:pic>
          <p:nvPicPr>
            <p:cNvPr id="11" name="Picture 4" descr="「活摘器官」的圖片搜尋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5" r="42154"/>
            <a:stretch/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266184" y="-1"/>
              <a:ext cx="2748386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145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" name="表格 1"/>
          <p:cNvGraphicFramePr/>
          <p:nvPr>
            <p:extLst>
              <p:ext uri="{D42A27DB-BD31-4B8C-83A1-F6EECF244321}">
                <p14:modId xmlns:p14="http://schemas.microsoft.com/office/powerpoint/2010/main" val="2852516125"/>
              </p:ext>
            </p:extLst>
          </p:nvPr>
        </p:nvGraphicFramePr>
        <p:xfrm>
          <a:off x="107504" y="899935"/>
          <a:ext cx="8928124" cy="4958080"/>
        </p:xfrm>
        <a:graphic>
          <a:graphicData uri="http://schemas.openxmlformats.org/drawingml/2006/table">
            <a:tbl>
              <a:tblPr firstRow="1" bandRow="1"/>
              <a:tblGrid>
                <a:gridCol w="951296"/>
                <a:gridCol w="2350568"/>
                <a:gridCol w="1068440"/>
                <a:gridCol w="455782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dirty="0" err="1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姓名</a:t>
                      </a:r>
                      <a:endParaRPr sz="19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任期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追查国际</a:t>
                      </a:r>
                      <a:endParaRPr sz="1900" b="1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err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追查通告</a:t>
                      </a:r>
                      <a:r>
                        <a:rPr lang="en-US" sz="1900" b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/</a:t>
                      </a:r>
                      <a:r>
                        <a:rPr lang="zh-TW" altLang="en-US" sz="19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恶报</a:t>
                      </a:r>
                      <a:endParaRPr sz="19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张立昌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97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sz="16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－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200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en-US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defRPr sz="16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endParaRPr lang="en-US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『</a:t>
                      </a:r>
                      <a:r>
                        <a:rPr lang="zh-TW" altLang="en-US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追查国际</a:t>
                      </a:r>
                      <a:r>
                        <a:rPr lang="en-US" altLang="zh-TW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』</a:t>
                      </a:r>
                      <a:r>
                        <a:rPr lang="zh-CN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天津市市委书记张立昌参与迫害法轮功的部分事实</a:t>
                      </a:r>
                    </a:p>
                    <a:p>
                      <a:pPr algn="l"/>
                      <a:r>
                        <a:rPr lang="zh-TW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日期：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2004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3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28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</a:t>
                      </a:r>
                      <a:endParaRPr lang="en-US" altLang="zh-TW" sz="1800" b="0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l"/>
                      <a:r>
                        <a:rPr lang="en-US" altLang="zh-TW" sz="1800" b="0" i="0" kern="120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2007-07</a:t>
                      </a:r>
                      <a:r>
                        <a:rPr lang="zh-TW" altLang="en-US" sz="1800" b="0" i="0" kern="120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被双规</a:t>
                      </a:r>
                      <a:endParaRPr lang="en-US" altLang="zh-TW" sz="1800" b="0" i="0" kern="1200" dirty="0" smtClean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l"/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2008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日病亡，得</a:t>
                      </a:r>
                      <a:r>
                        <a:rPr lang="zh-TW" altLang="en-US" sz="1800" b="0" i="0" kern="120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800" b="0" i="0" kern="120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68</a:t>
                      </a:r>
                      <a:r>
                        <a:rPr lang="zh-TW" altLang="en-US" sz="1800" b="0" i="0" kern="120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岁。</a:t>
                      </a:r>
                      <a:endParaRPr lang="zh-TW" altLang="en-US" sz="2000" b="0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84656">
                <a:tc>
                  <a:txBody>
                    <a:bodyPr/>
                    <a:lstStyle/>
                    <a:p>
                      <a:pPr marL="0" algn="l" defTabSz="909489" rtl="0" eaLnBrk="1" latinLnBrk="0" hangingPunct="1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张高丽</a:t>
                      </a:r>
                      <a:endParaRPr lang="en-US" altLang="zh-TW" sz="1800" b="0" i="0" kern="12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2007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3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-2012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11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lang="en-US" altLang="zh-TW" sz="18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『</a:t>
                      </a:r>
                      <a:r>
                        <a:rPr lang="zh-TW" altLang="en-US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追查国际</a:t>
                      </a:r>
                      <a:r>
                        <a:rPr lang="en-US" altLang="zh-TW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』</a:t>
                      </a:r>
                      <a:r>
                        <a:rPr lang="zh-CN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追查中共中央政治局常委张高丽迫害法轮功的通告</a:t>
                      </a: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日期：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2016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4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</a:t>
                      </a:r>
                      <a:endParaRPr lang="en-US" altLang="zh-TW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孙春兰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2012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11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-2014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12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『</a:t>
                      </a:r>
                      <a:r>
                        <a:rPr lang="zh-TW" altLang="en-US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追查国际</a:t>
                      </a:r>
                      <a:r>
                        <a:rPr lang="en-US" altLang="zh-TW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』</a:t>
                      </a:r>
                      <a:r>
                        <a:rPr lang="zh-CN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追查天津市迫害法轮功学员的责任人孙春兰、散襄军等的通告</a:t>
                      </a:r>
                    </a:p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日期：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2013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06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08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</a:t>
                      </a:r>
                      <a:endParaRPr lang="en-US" altLang="zh-TW" sz="18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黄兴国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2014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12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-2016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9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i="0" kern="12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暂无</a:t>
                      </a:r>
                      <a:endParaRPr lang="zh-TW" altLang="en-US" sz="18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2017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9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26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日，</a:t>
                      </a: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CN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CN" sz="18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李鸿忠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2016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9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至今</a:t>
                      </a:r>
                      <a:endParaRPr sz="16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『</a:t>
                      </a:r>
                      <a:r>
                        <a:rPr lang="zh-TW" altLang="en-US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追查国际</a:t>
                      </a: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』</a:t>
                      </a:r>
                      <a:r>
                        <a:rPr lang="zh-CN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追查湖北省赤壁市迫害法轮功学员李玄刚的责任人的通告</a:t>
                      </a: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日期：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2012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6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18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日</a:t>
                      </a:r>
                      <a:endParaRPr lang="en-US" altLang="zh-TW" sz="18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矩形"/>
          <p:cNvSpPr/>
          <p:nvPr/>
        </p:nvSpPr>
        <p:spPr>
          <a:xfrm>
            <a:off x="-2" y="0"/>
            <a:ext cx="9130613" cy="83672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8" name="矩形 3"/>
          <p:cNvSpPr txBox="1"/>
          <p:nvPr/>
        </p:nvSpPr>
        <p:spPr>
          <a:xfrm>
            <a:off x="9905" y="125974"/>
            <a:ext cx="8352930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dirty="0" smtClean="0">
                <a:solidFill>
                  <a:schemeClr val="bg1"/>
                </a:solidFill>
              </a:rPr>
              <a:t> 8</a:t>
            </a:r>
            <a:r>
              <a:rPr dirty="0" smtClean="0">
                <a:solidFill>
                  <a:schemeClr val="bg1"/>
                </a:solidFill>
              </a:rPr>
              <a:t>. </a:t>
            </a:r>
            <a:r>
              <a:rPr sz="2400" dirty="0" err="1" smtClean="0">
                <a:solidFill>
                  <a:schemeClr val="bg1"/>
                </a:solidFill>
              </a:rPr>
              <a:t>历任中共</a:t>
            </a:r>
            <a:r>
              <a:rPr lang="zh-TW" altLang="en-US" sz="3600" b="1" dirty="0" smtClean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</a:rPr>
              <a:t>天津</a:t>
            </a:r>
            <a:r>
              <a:rPr lang="zh-TW" altLang="en-US" sz="3600" b="1" dirty="0" smtClean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市委书</a:t>
            </a:r>
            <a:r>
              <a:rPr sz="3600" b="1" dirty="0" smtClean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记</a:t>
            </a:r>
            <a:r>
              <a:rPr lang="en-US" sz="3600" b="1" dirty="0" smtClean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 </a:t>
            </a:r>
            <a:r>
              <a:rPr sz="2400" dirty="0" err="1" smtClean="0">
                <a:solidFill>
                  <a:schemeClr val="bg1"/>
                </a:solidFill>
              </a:rPr>
              <a:t>被追查情况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9720"/>
            <a:ext cx="15113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0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8"/>
              <a:ext cx="5256004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/>
                <a:t>9</a:t>
              </a:r>
              <a:r>
                <a:rPr dirty="0" smtClean="0"/>
                <a:t>. </a:t>
              </a:r>
              <a:r>
                <a:rPr lang="zh-TW" altLang="en-US" dirty="0" smtClean="0"/>
                <a:t>省部级高官</a:t>
              </a:r>
              <a:endParaRPr dirty="0"/>
            </a:p>
          </p:txBody>
        </p:sp>
      </p:grpSp>
      <p:sp>
        <p:nvSpPr>
          <p:cNvPr id="136" name="矩形 6"/>
          <p:cNvSpPr/>
          <p:nvPr/>
        </p:nvSpPr>
        <p:spPr>
          <a:xfrm>
            <a:off x="268293" y="5454248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mtClean="0"/>
              <a:t>到目前为止，</a:t>
            </a:r>
            <a:r>
              <a:rPr lang="zh-TW" altLang="en-US" sz="2400" b="1" smtClean="0">
                <a:solidFill>
                  <a:srgbClr val="C00000"/>
                </a:solidFill>
              </a:rPr>
              <a:t>天津市</a:t>
            </a:r>
            <a:r>
              <a:rPr lang="zh-TW" altLang="en-US" sz="2400" dirty="0" smtClean="0"/>
              <a:t>有</a:t>
            </a:r>
            <a:r>
              <a:rPr lang="en-US" altLang="zh-TW" sz="2400" b="1" smtClean="0">
                <a:solidFill>
                  <a:srgbClr val="C00000"/>
                </a:solidFill>
              </a:rPr>
              <a:t>844</a:t>
            </a:r>
            <a:r>
              <a:rPr lang="zh-TW" altLang="en-US" sz="2400" b="1" smtClean="0">
                <a:solidFill>
                  <a:srgbClr val="C00000"/>
                </a:solidFill>
              </a:rPr>
              <a:t>名</a:t>
            </a:r>
            <a:r>
              <a:rPr lang="zh-TW" altLang="en-US" sz="2400" smtClean="0"/>
              <a:t>的公检法司</a:t>
            </a:r>
            <a:r>
              <a:rPr smtClean="0"/>
              <a:t>、教育界、媒体界</a:t>
            </a:r>
            <a:endParaRPr lang="en-US" dirty="0" smtClean="0"/>
          </a:p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mtClean="0"/>
              <a:t>等人员因迫害法轮功学员，被海外组织“追查国际”立案追查</a:t>
            </a:r>
            <a:endParaRPr dirty="0"/>
          </a:p>
        </p:txBody>
      </p: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/>
              <a:t>追查</a:t>
            </a:r>
            <a:endParaRPr sz="32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238452" y="1201554"/>
            <a:ext cx="8773784" cy="34163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CN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许多官员因迫害法轮功被国际追查，包括</a:t>
            </a:r>
            <a:endParaRPr lang="en-US" altLang="zh-CN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CN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历任市委书记： 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李鸿忠（现任）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r>
              <a:rPr lang="zh-TW" altLang="en-US" sz="2400">
                <a:latin typeface="Microsoft JhengHei" charset="-120"/>
                <a:ea typeface="Microsoft JhengHei" charset="-120"/>
                <a:cs typeface="Microsoft JhengHei" charset="-120"/>
              </a:rPr>
              <a:t> 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孙春兰、 张高丽 、</a:t>
            </a:r>
            <a:r>
              <a:rPr lang="zh-TW" altLang="en-US" sz="2400">
                <a:latin typeface="Microsoft JhengHei" charset="-120"/>
                <a:ea typeface="Microsoft JhengHei" charset="-120"/>
                <a:cs typeface="Microsoft JhengHei" charset="-120"/>
              </a:rPr>
              <a:t> 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张立昌</a:t>
            </a:r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历任市政法委书记：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赵飞（现任）、袁桐利、散襄军、王文华、                            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                                   宋平顺（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已亡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）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历任市委防范办（</a:t>
            </a:r>
            <a:r>
              <a:rPr lang="en-US" altLang="zh-TW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办）主任：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苗宏伟、李保生、滕井然、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                                                          刘文韬</a:t>
            </a:r>
            <a:endParaRPr lang="en-US" altLang="zh-TW" sz="2400" dirty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2010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矩形 5"/>
          <p:cNvGrpSpPr/>
          <p:nvPr/>
        </p:nvGrpSpPr>
        <p:grpSpPr>
          <a:xfrm>
            <a:off x="0" y="-3"/>
            <a:ext cx="9144005" cy="836722"/>
            <a:chOff x="-1" y="-1"/>
            <a:chExt cx="9130605" cy="836720"/>
          </a:xfrm>
          <a:solidFill>
            <a:schemeClr val="tx1"/>
          </a:solidFill>
        </p:grpSpPr>
        <p:sp>
          <p:nvSpPr>
            <p:cNvPr id="5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9-3. 株洲市被國際追查官員"/>
            <p:cNvSpPr txBox="1"/>
            <p:nvPr/>
          </p:nvSpPr>
          <p:spPr>
            <a:xfrm>
              <a:off x="107346" y="125949"/>
              <a:ext cx="8915907" cy="58476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10</a:t>
              </a:r>
              <a:r>
                <a:rPr dirty="0" smtClean="0"/>
                <a:t>.</a:t>
              </a:r>
              <a:r>
                <a:rPr lang="zh-TW" altLang="en-US" dirty="0" smtClean="0"/>
                <a:t> 天津市高官恶报</a:t>
              </a:r>
              <a:endParaRPr lang="zh-CN" altLang="en-US" dirty="0"/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115855"/>
              </p:ext>
            </p:extLst>
          </p:nvPr>
        </p:nvGraphicFramePr>
        <p:xfrm>
          <a:off x="179510" y="1716596"/>
          <a:ext cx="8856987" cy="4720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9168"/>
                <a:gridCol w="1753281"/>
                <a:gridCol w="2376264"/>
                <a:gridCol w="2448274"/>
              </a:tblGrid>
              <a:tr h="432048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市委书记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市委书记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市委书记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政协副主席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8904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张立昌</a:t>
                      </a:r>
                      <a:endParaRPr lang="zh-TW" altLang="en-US" sz="24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张高丽</a:t>
                      </a:r>
                      <a:endParaRPr lang="zh-TW" altLang="en-US" sz="2400" b="1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黄兴国</a:t>
                      </a:r>
                      <a:endParaRPr lang="zh-TW" altLang="en-US" sz="2400" b="1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武长顺</a:t>
                      </a:r>
                      <a:endParaRPr lang="zh-TW" altLang="en-US" sz="24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752">
                <a:tc>
                  <a:txBody>
                    <a:bodyPr/>
                    <a:lstStyle/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2007</a:t>
                      </a:r>
                      <a:r>
                        <a:rPr lang="zh-TW" alt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20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7</a:t>
                      </a:r>
                      <a:r>
                        <a:rPr lang="zh-TW" altLang="en-US" sz="20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zh-TW" altLang="en-US" sz="2000" b="1" i="0" kern="120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被双规</a:t>
                      </a: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/>
                      <a:endParaRPr lang="en-US" altLang="zh-TW" sz="2000" b="0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l"/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2008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</a:t>
                      </a:r>
                      <a:endParaRPr lang="en-US" altLang="zh-TW" sz="2000" b="0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l"/>
                      <a:r>
                        <a:rPr lang="zh-TW" altLang="en-US" sz="2000" b="1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因病死亡。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0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被边缘化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2017</a:t>
                      </a:r>
                      <a:r>
                        <a:rPr lang="zh-TW" alt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9</a:t>
                      </a:r>
                      <a:r>
                        <a:rPr lang="zh-TW" alt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26</a:t>
                      </a:r>
                      <a:r>
                        <a:rPr lang="zh-TW" alt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日，</a:t>
                      </a: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0" kern="120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罚金人民币</a:t>
                      </a:r>
                      <a:r>
                        <a:rPr lang="en-US" altLang="zh-TW" sz="2000" b="0" i="0" kern="120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300</a:t>
                      </a:r>
                      <a:r>
                        <a:rPr lang="zh-TW" altLang="en-US" sz="2000" b="0" i="0" kern="120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万</a:t>
                      </a: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2017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27</a:t>
                      </a:r>
                      <a:r>
                        <a:rPr lang="zh-TW" altLang="en-US" sz="2000" b="0" i="0" kern="120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日，</a:t>
                      </a:r>
                      <a:r>
                        <a:rPr lang="zh-TW" altLang="en-US" sz="2000" b="1" i="0" kern="120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死缓、终身监禁</a:t>
                      </a: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他们为捞取政治资本，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积极追随江泽民、周永康卖力迫害法轮功学员，</a:t>
                      </a:r>
                      <a:endParaRPr lang="en-US" altLang="zh-CN" sz="1800" b="1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双手沾满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人民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的鲜血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矩形"/>
          <p:cNvSpPr/>
          <p:nvPr/>
        </p:nvSpPr>
        <p:spPr>
          <a:xfrm>
            <a:off x="7491868" y="100429"/>
            <a:ext cx="1486351" cy="64807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>
                <a:solidFill>
                  <a:schemeClr val="tx1"/>
                </a:solidFill>
              </a:rPr>
              <a:t>惡報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9150" t="5001" r="16201" b="27321"/>
          <a:stretch/>
        </p:blipFill>
        <p:spPr>
          <a:xfrm>
            <a:off x="467544" y="2708919"/>
            <a:ext cx="1626781" cy="137131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2831" r="27332" b="43119"/>
          <a:stretch/>
        </p:blipFill>
        <p:spPr>
          <a:xfrm>
            <a:off x="2627784" y="2721496"/>
            <a:ext cx="1403497" cy="1296144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1041" t="1017" r="8127" b="38008"/>
          <a:stretch/>
        </p:blipFill>
        <p:spPr>
          <a:xfrm>
            <a:off x="4539742" y="2669248"/>
            <a:ext cx="1760450" cy="1407824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 rotWithShape="1">
          <a:blip r:embed="rId8"/>
          <a:srcRect l="27121" t="16539" r="30105" b="27691"/>
          <a:stretch/>
        </p:blipFill>
        <p:spPr>
          <a:xfrm>
            <a:off x="6754371" y="2669248"/>
            <a:ext cx="2039003" cy="142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04635"/>
            <a:ext cx="4304489" cy="6729620"/>
          </a:xfrm>
          <a:prstGeom prst="rect">
            <a:avLst/>
          </a:prstGeom>
        </p:spPr>
      </p:pic>
      <p:sp>
        <p:nvSpPr>
          <p:cNvPr id="119" name="矩形 2"/>
          <p:cNvSpPr txBox="1"/>
          <p:nvPr/>
        </p:nvSpPr>
        <p:spPr>
          <a:xfrm>
            <a:off x="179556" y="104635"/>
            <a:ext cx="4541762" cy="645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9" tIns="45469" rIns="45469" bIns="45469">
            <a:spAutoFit/>
          </a:bodyPr>
          <a:lstStyle/>
          <a:p>
            <a:pPr defTabSz="909458">
              <a:defRPr sz="4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dirty="0" smtClean="0"/>
              <a:t>11</a:t>
            </a:r>
            <a:r>
              <a:rPr sz="3600" dirty="0" smtClean="0"/>
              <a:t>. </a:t>
            </a:r>
            <a:r>
              <a:rPr sz="3600" b="1" dirty="0" smtClean="0"/>
              <a:t>本次</a:t>
            </a:r>
            <a:r>
              <a:rPr lang="zh-TW" altLang="en-US" sz="3600" b="1" dirty="0" smtClean="0"/>
              <a:t>天津</a:t>
            </a:r>
            <a:r>
              <a:rPr sz="3600" b="1" dirty="0" err="1" smtClean="0"/>
              <a:t>案例</a:t>
            </a:r>
            <a:r>
              <a:rPr lang="zh-TW" altLang="en-US" sz="3600" b="1" dirty="0" smtClean="0"/>
              <a:t>一</a:t>
            </a:r>
            <a:r>
              <a:rPr sz="3600" b="1" dirty="0" smtClean="0"/>
              <a:t>览</a:t>
            </a:r>
            <a:endParaRPr sz="3600" b="1" dirty="0"/>
          </a:p>
        </p:txBody>
      </p:sp>
      <p:sp>
        <p:nvSpPr>
          <p:cNvPr id="120" name="橢圓 4"/>
          <p:cNvSpPr/>
          <p:nvPr/>
        </p:nvSpPr>
        <p:spPr>
          <a:xfrm>
            <a:off x="2483768" y="5558552"/>
            <a:ext cx="990752" cy="966792"/>
          </a:xfrm>
          <a:prstGeom prst="ellipse">
            <a:avLst/>
          </a:prstGeom>
          <a:solidFill>
            <a:srgbClr val="FF0000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6" name="文字方塊 8"/>
          <p:cNvSpPr txBox="1"/>
          <p:nvPr/>
        </p:nvSpPr>
        <p:spPr>
          <a:xfrm>
            <a:off x="5292080" y="5790545"/>
            <a:ext cx="2448272" cy="40011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zh-TW" sz="2000" b="1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接點 16"/>
          <p:cNvCxnSpPr>
            <a:stCxn id="120" idx="6"/>
            <a:endCxn id="9" idx="1"/>
          </p:cNvCxnSpPr>
          <p:nvPr/>
        </p:nvCxnSpPr>
        <p:spPr>
          <a:xfrm flipV="1">
            <a:off x="3474520" y="5471084"/>
            <a:ext cx="2017549" cy="570864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文字方塊 8"/>
          <p:cNvSpPr txBox="1"/>
          <p:nvPr/>
        </p:nvSpPr>
        <p:spPr>
          <a:xfrm>
            <a:off x="5492069" y="4963252"/>
            <a:ext cx="3119651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天津</a:t>
            </a:r>
            <a:r>
              <a:rPr lang="zh-TW" altLang="zh-TW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en-US" altLang="zh-TW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大港区</a:t>
            </a:r>
            <a:endParaRPr lang="en-US" altLang="zh-TW" sz="2000" b="1" dirty="0" smtClean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20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诋毁</a:t>
            </a:r>
            <a:r>
              <a:rPr lang="zh-TW" altLang="en-US" sz="200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大法、</a:t>
            </a:r>
            <a:r>
              <a:rPr lang="zh-TW" altLang="en-US" sz="2000" b="1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毒害</a:t>
            </a:r>
            <a:r>
              <a:rPr lang="zh-TW" altLang="en-US" sz="2000" b="1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众生</a:t>
            </a:r>
            <a:endParaRPr lang="en-US" altLang="zh-TW" sz="20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的橱窗展版</a:t>
            </a:r>
            <a:endParaRPr lang="zh-TW" altLang="zh-TW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7" name="直線接點 16"/>
          <p:cNvCxnSpPr/>
          <p:nvPr/>
        </p:nvCxnSpPr>
        <p:spPr>
          <a:xfrm flipV="1">
            <a:off x="2316586" y="750460"/>
            <a:ext cx="3407542" cy="2102476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文字方塊 17"/>
          <p:cNvSpPr txBox="1"/>
          <p:nvPr/>
        </p:nvSpPr>
        <p:spPr>
          <a:xfrm>
            <a:off x="5724128" y="348498"/>
            <a:ext cx="331236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天津</a:t>
            </a:r>
            <a:r>
              <a:rPr lang="zh-TW" altLang="zh-TW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endParaRPr lang="en-US" altLang="zh-TW" sz="2000" b="1" dirty="0" smtClean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多个地区</a:t>
            </a:r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警察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在同一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绑架</a:t>
            </a:r>
            <a:r>
              <a:rPr lang="en-US" altLang="zh-TW" sz="20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TW" altLang="en-US" sz="20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000" b="1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法轮功学员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橢圓 4"/>
          <p:cNvSpPr/>
          <p:nvPr/>
        </p:nvSpPr>
        <p:spPr>
          <a:xfrm>
            <a:off x="3133231" y="4581128"/>
            <a:ext cx="1012075" cy="1052266"/>
          </a:xfrm>
          <a:prstGeom prst="ellipse">
            <a:avLst/>
          </a:prstGeom>
          <a:solidFill>
            <a:schemeClr val="accent6">
              <a:lumMod val="75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" name="橢圓 4"/>
          <p:cNvSpPr/>
          <p:nvPr/>
        </p:nvSpPr>
        <p:spPr>
          <a:xfrm>
            <a:off x="2316585" y="5373216"/>
            <a:ext cx="1375611" cy="1368152"/>
          </a:xfrm>
          <a:prstGeom prst="ellipse">
            <a:avLst/>
          </a:prstGeom>
          <a:solidFill>
            <a:schemeClr val="accent6">
              <a:lumMod val="75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" name="橢圓 4"/>
          <p:cNvSpPr/>
          <p:nvPr/>
        </p:nvSpPr>
        <p:spPr>
          <a:xfrm>
            <a:off x="971600" y="2492896"/>
            <a:ext cx="1512168" cy="1440160"/>
          </a:xfrm>
          <a:prstGeom prst="ellipse">
            <a:avLst/>
          </a:prstGeom>
          <a:solidFill>
            <a:schemeClr val="accent6">
              <a:lumMod val="75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5" name="橢圓 4"/>
          <p:cNvSpPr/>
          <p:nvPr/>
        </p:nvSpPr>
        <p:spPr>
          <a:xfrm>
            <a:off x="1547664" y="3870793"/>
            <a:ext cx="1080120" cy="1118012"/>
          </a:xfrm>
          <a:prstGeom prst="ellipse">
            <a:avLst/>
          </a:prstGeom>
          <a:solidFill>
            <a:schemeClr val="accent6">
              <a:lumMod val="75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cxnSp>
        <p:nvCxnSpPr>
          <p:cNvPr id="27" name="直線接點 26"/>
          <p:cNvCxnSpPr/>
          <p:nvPr/>
        </p:nvCxnSpPr>
        <p:spPr>
          <a:xfrm flipV="1">
            <a:off x="2316586" y="1801698"/>
            <a:ext cx="1703771" cy="2289618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8" name="直線接點 27"/>
          <p:cNvCxnSpPr>
            <a:stCxn id="20" idx="0"/>
          </p:cNvCxnSpPr>
          <p:nvPr/>
        </p:nvCxnSpPr>
        <p:spPr>
          <a:xfrm flipV="1">
            <a:off x="3639269" y="1801698"/>
            <a:ext cx="381089" cy="2779430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 flipV="1">
            <a:off x="2928683" y="1801698"/>
            <a:ext cx="1091674" cy="4056882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2" name="橢圓 4"/>
          <p:cNvSpPr/>
          <p:nvPr/>
        </p:nvSpPr>
        <p:spPr>
          <a:xfrm>
            <a:off x="3782443" y="3717032"/>
            <a:ext cx="1107654" cy="1144070"/>
          </a:xfrm>
          <a:prstGeom prst="ellipse">
            <a:avLst/>
          </a:prstGeom>
          <a:solidFill>
            <a:schemeClr val="accent6">
              <a:lumMod val="75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cxnSp>
        <p:nvCxnSpPr>
          <p:cNvPr id="33" name="直線接點 32"/>
          <p:cNvCxnSpPr/>
          <p:nvPr/>
        </p:nvCxnSpPr>
        <p:spPr>
          <a:xfrm flipH="1" flipV="1">
            <a:off x="4020358" y="1801698"/>
            <a:ext cx="315912" cy="1915334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36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133" name="矩形 10"/>
          <p:cNvSpPr txBox="1"/>
          <p:nvPr/>
        </p:nvSpPr>
        <p:spPr>
          <a:xfrm>
            <a:off x="179511" y="1100631"/>
            <a:ext cx="8784976" cy="535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100" b="1"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性质</a:t>
            </a:r>
            <a:r>
              <a:rPr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1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非法绑架</a:t>
            </a:r>
            <a:endParaRPr lang="en-US" altLang="zh-TW" sz="21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  <a:sym typeface="微軟正黑體"/>
            </a:endParaRPr>
          </a:p>
          <a:p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时间：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2017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28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日上午</a:t>
            </a:r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涉案单位：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〝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天津市公安局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〞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伙同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〝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各区级公安分局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〞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和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〝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下属派出所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〞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在</a:t>
            </a:r>
            <a:r>
              <a:rPr lang="zh-TW" altLang="zh-TW" sz="21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全市绑架法轮功学员。</a:t>
            </a:r>
            <a:endParaRPr lang="en-US" altLang="zh-TW" sz="2100" dirty="0" smtClean="0">
              <a:solidFill>
                <a:srgbClr val="FF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情况：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根据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不完全统计，</a:t>
            </a:r>
            <a:r>
              <a:rPr lang="zh-TW" altLang="zh-TW" sz="21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已有</a:t>
            </a:r>
            <a:r>
              <a:rPr lang="en-US" altLang="zh-TW" sz="21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23</a:t>
            </a:r>
            <a:r>
              <a:rPr lang="zh-TW" altLang="zh-TW" sz="21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名法轮功学员被绑架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人被放回家，多人被骚扰。在实施绑架抄家过程中，警察重点针对法轮功学员使用真相电话查问，抢劫现金、银行卡等。</a:t>
            </a:r>
            <a:r>
              <a:rPr lang="zh-TW" altLang="zh-TW" sz="21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有警察话中透露对法轮功学员早就布控了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zh-TW" sz="21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zh-TW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绑架范围</a:t>
            </a:r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涉及滨海新区（大港、塘沽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、汉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沽）、武清、南开、红桥、北辰、河东等区域。</a:t>
            </a:r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1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zh-TW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曝光</a:t>
            </a:r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  <a:sym typeface="Wingdings" panose="05000000000000000000" pitchFamily="2" charset="2"/>
              </a:rPr>
              <a:t>：案情和涉案人员已在明慧网曝光</a:t>
            </a:r>
            <a:endParaRPr lang="en-US" altLang="zh-TW" sz="21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zh-TW" sz="21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【明慧网</a:t>
            </a:r>
            <a:r>
              <a:rPr lang="en-US" altLang="zh-TW" sz="21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2018</a:t>
            </a:r>
            <a:r>
              <a:rPr lang="zh-TW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5</a:t>
            </a:r>
            <a:r>
              <a:rPr lang="zh-TW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zh-TW" sz="21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r>
              <a:rPr lang="zh-TW" altLang="en-US" sz="21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天津警察在同一天绑架</a:t>
            </a:r>
            <a:r>
              <a:rPr lang="en-US" altLang="zh-TW" sz="21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23</a:t>
            </a:r>
            <a:r>
              <a:rPr lang="zh-TW" altLang="en-US" sz="21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名法轮功学员</a:t>
            </a:r>
            <a:endParaRPr lang="zh-TW" altLang="en-US" sz="2100" b="1" dirty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12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天津市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129531" y="100504"/>
            <a:ext cx="1882804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案情 2</a:t>
            </a:r>
            <a:endParaRPr lang="en-US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39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圓角化單一角落矩形 8"/>
          <p:cNvSpPr/>
          <p:nvPr/>
        </p:nvSpPr>
        <p:spPr>
          <a:xfrm>
            <a:off x="4067946" y="511807"/>
            <a:ext cx="5076054" cy="6346194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0"/>
            <a:ext cx="406794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1252" y="188641"/>
            <a:ext cx="3808050" cy="645830"/>
          </a:xfrm>
          <a:prstGeom prst="rect">
            <a:avLst/>
          </a:prstGeom>
          <a:noFill/>
        </p:spPr>
        <p:txBody>
          <a:bodyPr wrap="none" lIns="90942" tIns="45472" rIns="90942" bIns="45472" rtlCol="0">
            <a:spAutoFit/>
          </a:bodyPr>
          <a:lstStyle/>
          <a:p>
            <a:r>
              <a: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上海市迫害</a:t>
            </a:r>
            <a:r>
              <a:rPr lang="zh-TW" alt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情况</a:t>
            </a:r>
          </a:p>
        </p:txBody>
      </p:sp>
      <p:sp>
        <p:nvSpPr>
          <p:cNvPr id="5" name="矩形 4"/>
          <p:cNvSpPr/>
          <p:nvPr/>
        </p:nvSpPr>
        <p:spPr>
          <a:xfrm>
            <a:off x="107504" y="1124849"/>
            <a:ext cx="3888432" cy="2800266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明慧数据馆数据统计显示，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迫害法轮功案例共计</a:t>
            </a:r>
            <a:r>
              <a:rPr lang="en-US" altLang="zh-CN" sz="2400" b="1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1188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0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受迫害人数</a:t>
            </a:r>
            <a:r>
              <a:rPr lang="en-US" altLang="zh-CN" sz="2400" b="1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1267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受迫害致死人数</a:t>
            </a:r>
            <a:r>
              <a:rPr lang="en-US" altLang="zh-CN" sz="2400" b="1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3705" y="1432875"/>
            <a:ext cx="4824536" cy="2184713"/>
          </a:xfrm>
          <a:prstGeom prst="rect">
            <a:avLst/>
          </a:prstGeom>
          <a:ln>
            <a:noFill/>
          </a:ln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年底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追查国际公布了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</a:t>
            </a:r>
            <a:endParaRPr lang="en-US" altLang="zh-CN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涉嫌参与活摘法轮功学员器官的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24</a:t>
            </a:r>
            <a:r>
              <a:rPr lang="zh-TW" altLang="en-US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医院</a:t>
            </a:r>
            <a:r>
              <a:rPr lang="en-US" altLang="zh-TW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占全国</a:t>
            </a:r>
            <a:r>
              <a:rPr lang="en-US" altLang="zh-TW" sz="2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2.8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%)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430</a:t>
            </a:r>
            <a:r>
              <a:rPr lang="zh-TW" altLang="en-US" sz="24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200" b="1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医务人员</a:t>
            </a:r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名单，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并将他们立案追查。</a:t>
            </a:r>
            <a:endParaRPr lang="en-US" altLang="zh-TW" sz="2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4067946" y="0"/>
            <a:ext cx="5076054" cy="1340769"/>
            <a:chOff x="5266184" y="-1"/>
            <a:chExt cx="3877816" cy="1052737"/>
          </a:xfrm>
        </p:grpSpPr>
        <p:pic>
          <p:nvPicPr>
            <p:cNvPr id="11" name="Picture 4" descr="「活摘器官」的圖片搜尋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5" r="42154"/>
            <a:stretch/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266184" y="-1"/>
              <a:ext cx="2748386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989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株洲市許多官員因迫害法輪功被國際追查，包括…"/>
          <p:cNvSpPr txBox="1"/>
          <p:nvPr/>
        </p:nvSpPr>
        <p:spPr>
          <a:xfrm>
            <a:off x="408284" y="1196752"/>
            <a:ext cx="8405354" cy="3960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2" tIns="65022" rIns="65022" bIns="65022" numCol="1" anchor="t">
            <a:noAutofit/>
          </a:bodyPr>
          <a:lstStyle/>
          <a:p>
            <a:r>
              <a:rPr lang="zh-TW" altLang="en-US" sz="24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TW" altLang="en-US" sz="24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武清区 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区一级主要被追查官员：</a:t>
            </a:r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历任区政法委书记：李宝锟、郭宝琴</a:t>
            </a:r>
          </a:p>
          <a:p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历任区防范办（</a:t>
            </a:r>
            <a:r>
              <a:rPr lang="en-US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办）主任：张林才、杜学民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TW" altLang="en-US" sz="24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滨海新区</a:t>
            </a:r>
            <a:r>
              <a:rPr lang="en-US" altLang="zh-TW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包含原大港区、塘沽区和汉沽区） </a:t>
            </a:r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区一级主要被追查官员：</a:t>
            </a:r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3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滨海新区</a:t>
            </a:r>
            <a:r>
              <a:rPr lang="zh-TW" altLang="en-US" sz="2300" b="1" smtClean="0">
                <a:latin typeface="Microsoft JhengHei" charset="-120"/>
                <a:ea typeface="Microsoft JhengHei" charset="-120"/>
                <a:cs typeface="Microsoft JhengHei" charset="-120"/>
              </a:rPr>
              <a:t>历任区政法委书记：</a:t>
            </a:r>
            <a:r>
              <a:rPr lang="zh-TW" altLang="en-US" sz="2300" smtClean="0">
                <a:latin typeface="Microsoft JhengHei" charset="-120"/>
                <a:ea typeface="Microsoft JhengHei" charset="-120"/>
                <a:cs typeface="Microsoft JhengHei" charset="-120"/>
              </a:rPr>
              <a:t>孙建华、张传捷、吕福春、李新建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滨海新区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区防范办（</a:t>
            </a:r>
            <a:r>
              <a:rPr lang="en-US" altLang="zh-TW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办）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主任：谢志强</a:t>
            </a:r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46" name="矩形 5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144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7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9-3. 株洲市被國際追查官員"/>
            <p:cNvSpPr txBox="1"/>
            <p:nvPr/>
          </p:nvSpPr>
          <p:spPr>
            <a:xfrm>
              <a:off x="-1" y="107664"/>
              <a:ext cx="12985745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sz="3600" b="1" kern="0" dirty="0"/>
                <a:t> </a:t>
              </a:r>
              <a:r>
                <a:rPr lang="en-US" sz="3600" b="1" kern="0" dirty="0" smtClean="0"/>
                <a:t>12</a:t>
              </a:r>
              <a:r>
                <a:rPr sz="3600" b="1" kern="0" dirty="0" smtClean="0"/>
                <a:t>-</a:t>
              </a:r>
              <a:r>
                <a:rPr lang="en-US" sz="3600" b="1" kern="0" dirty="0" smtClean="0"/>
                <a:t>2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天津市</a:t>
              </a:r>
              <a:endParaRPr sz="3600" b="1" kern="0" dirty="0"/>
            </a:p>
          </p:txBody>
        </p:sp>
      </p:grpSp>
      <p:sp>
        <p:nvSpPr>
          <p:cNvPr id="147" name="矩形 6"/>
          <p:cNvSpPr/>
          <p:nvPr/>
        </p:nvSpPr>
        <p:spPr>
          <a:xfrm>
            <a:off x="408284" y="5445224"/>
            <a:ext cx="8506094" cy="707375"/>
          </a:xfrm>
          <a:prstGeom prst="rect">
            <a:avLst/>
          </a:prstGeom>
          <a:ln w="38100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467" tIns="45467" rIns="45467" bIns="45467">
            <a:spAutoFit/>
          </a:bodyPr>
          <a:lstStyle/>
          <a:p>
            <a:pPr defTabSz="909411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到目前为止，</a:t>
            </a:r>
            <a:r>
              <a:rPr lang="zh-TW" altLang="en-US" sz="20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天津市</a:t>
            </a:r>
            <a:r>
              <a:rPr sz="20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有</a:t>
            </a:r>
            <a:r>
              <a:rPr lang="en-US" altLang="zh-TW" sz="20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844</a:t>
            </a:r>
            <a:r>
              <a:rPr sz="20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名</a:t>
            </a:r>
            <a:r>
              <a:rPr sz="20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的公检法司、</a:t>
            </a:r>
            <a:r>
              <a:rPr sz="2000" ker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教育界</a:t>
            </a:r>
            <a:r>
              <a:rPr sz="20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、媒体界</a:t>
            </a:r>
            <a:endParaRPr lang="en-US" sz="20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09411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等人员因迫害法轮功学员，被海外组织“追查国际”立案追查</a:t>
            </a:r>
            <a:endParaRPr sz="20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12" name="矩形"/>
          <p:cNvSpPr/>
          <p:nvPr/>
        </p:nvSpPr>
        <p:spPr>
          <a:xfrm>
            <a:off x="7164287" y="100505"/>
            <a:ext cx="1847946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4400" dirty="0" smtClean="0"/>
              <a:t>追查</a:t>
            </a:r>
            <a:r>
              <a:rPr lang="en-US" altLang="zh-TW" sz="4400" dirty="0" smtClean="0"/>
              <a:t> 2</a:t>
            </a:r>
            <a:endParaRPr lang="en-US" altLang="zh-TW" sz="4400" dirty="0"/>
          </a:p>
        </p:txBody>
      </p:sp>
    </p:spTree>
    <p:extLst>
      <p:ext uri="{BB962C8B-B14F-4D97-AF65-F5344CB8AC3E}">
        <p14:creationId xmlns:p14="http://schemas.microsoft.com/office/powerpoint/2010/main" val="102242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237209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20121"/>
              <a:ext cx="12985745" cy="11497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600" b="1" kern="0" dirty="0" smtClean="0"/>
                <a:t>12</a:t>
              </a:r>
              <a:r>
                <a:rPr sz="3600" b="1" kern="0" dirty="0" smtClean="0"/>
                <a:t>-3.</a:t>
              </a:r>
              <a:r>
                <a:rPr lang="zh-TW" altLang="en-US" sz="3600" b="1" dirty="0" smtClean="0">
                  <a:sym typeface="PingFang TC Semibold"/>
                </a:rPr>
                <a:t>天津市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108594" y="903980"/>
            <a:ext cx="9000060" cy="3173092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原天津市武清区区长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罗福来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迫害法轮功遭恶报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【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明慧网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2017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年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10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月</a:t>
            </a:r>
            <a:r>
              <a:rPr lang="en-US" altLang="zh-TW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3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日</a:t>
            </a:r>
            <a:r>
              <a:rPr lang="en-US" altLang="zh-TW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2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罗福来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在武清任职十几年时间，积极追随江泽民集团迫害法轮功。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1999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末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罗福来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在他的单车筐内发现了一份法轮功真相传单，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本来是启迪人性善良的真相，到了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罗福来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手里却变成了邀功请赏的资源，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他把这张真相传单送到了政法委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办公室，</a:t>
            </a:r>
            <a:endParaRPr lang="en-US" altLang="zh-TW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没有多长时间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罗福来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升任武清区政法委副书记。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他在任期间，武清区是天津市非法劳教、判刑法轮功学员最多的区。</a:t>
            </a:r>
            <a:endParaRPr lang="en-US" altLang="zh-TW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据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2017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</a:rPr>
              <a:t>9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28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日报导，原天津市武清区区长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罗福来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被调查，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移交司法机关依法处理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en-US" sz="2000" b="1" dirty="0">
              <a:solidFill>
                <a:srgbClr val="FF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380312" y="100356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4400" dirty="0" smtClean="0"/>
              <a:t>惡報</a:t>
            </a:r>
            <a:r>
              <a:rPr lang="en-US" altLang="zh-TW" sz="4400" dirty="0" smtClean="0"/>
              <a:t>2</a:t>
            </a:r>
            <a:endParaRPr lang="en-US" altLang="zh-TW" sz="4400" dirty="0"/>
          </a:p>
        </p:txBody>
      </p:sp>
      <p:sp>
        <p:nvSpPr>
          <p:cNvPr id="10" name="矩形 4"/>
          <p:cNvSpPr/>
          <p:nvPr/>
        </p:nvSpPr>
        <p:spPr>
          <a:xfrm>
            <a:off x="108594" y="4293096"/>
            <a:ext cx="9000060" cy="2218984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天津武清区一中学校长</a:t>
            </a:r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龚印，</a:t>
            </a:r>
            <a:r>
              <a:rPr lang="zh-TW" altLang="en-US" sz="2000" b="1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得脑栓塞</a:t>
            </a:r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【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明慧网</a:t>
            </a:r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2016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年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12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22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日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】</a:t>
            </a:r>
          </a:p>
          <a:p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天津市武清区崔黄口镇第一初级中学校长</a:t>
            </a:r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龚印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，四十多岁。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他积极追随江氏集团，在全校师生中污蔑法轮功，毒害广大师生，搞人人过关。</a:t>
            </a:r>
          </a:p>
          <a:p>
            <a:pPr fontAlgn="base"/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遭到恶报，医院诊断为脑栓塞。目前仍躺在病床上，</a:t>
            </a:r>
            <a:r>
              <a:rPr lang="zh-TW" altLang="en-US" sz="20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上半身已失去知觉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知情人都说：他是强迫师生揭批法轮功遭了恶报。</a:t>
            </a:r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9763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FF9999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solidFill>
                <a:srgbClr val="FF9999"/>
              </a:solidFill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solidFill>
                <a:srgbClr val="FF9999"/>
              </a:solidFill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 smtClean="0"/>
                <a:t>12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天津市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chemeClr val="accent6">
                <a:hueOff val="-146070"/>
                <a:satOff val="-10048"/>
                <a:lumOff val="-30626"/>
              </a:schemeClr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善報</a:t>
            </a:r>
            <a:r>
              <a:rPr lang="en-US" altLang="ja-JP" sz="40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2</a:t>
            </a:r>
            <a:endParaRPr lang="en-US" altLang="ja-JP" sz="4000" b="1" kern="0" dirty="0">
              <a:solidFill>
                <a:srgbClr val="EF5FA7">
                  <a:hueOff val="-146070"/>
                  <a:satOff val="-10048"/>
                  <a:lumOff val="-30626"/>
                </a:srgbClr>
              </a:solidFill>
            </a:endParaRPr>
          </a:p>
        </p:txBody>
      </p:sp>
      <p:sp>
        <p:nvSpPr>
          <p:cNvPr id="173" name="矩形 4"/>
          <p:cNvSpPr/>
          <p:nvPr/>
        </p:nvSpPr>
        <p:spPr>
          <a:xfrm>
            <a:off x="78671" y="922884"/>
            <a:ext cx="9000060" cy="5210576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4" tIns="31964" rIns="31964" bIns="31964">
            <a:spAutoFit/>
          </a:bodyPr>
          <a:lstStyle/>
          <a:p>
            <a:pPr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明真相三退的人躲過塘沽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大爆炸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2015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10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7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endParaRPr lang="en-US" sz="2200" kern="0" dirty="0" smtClean="0">
              <a:solidFill>
                <a:srgbClr val="000000"/>
              </a:solidFill>
              <a:latin typeface="Microsoft JhengHei" charset="-120"/>
              <a:ea typeface="Microsoft JhengHei" charset="-120"/>
              <a:cs typeface="Microsoft JhengHei" charset="-120"/>
              <a:sym typeface="Helvetica Neue"/>
            </a:endParaRPr>
          </a:p>
          <a:p>
            <a:pPr fontAlgn="base"/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大法弟子</a:t>
            </a:r>
            <a:r>
              <a:rPr lang="zh-TW" altLang="en-US" sz="2200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宋印慧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的兒子</a:t>
            </a:r>
            <a:r>
              <a:rPr lang="zh-TW" altLang="en-US" sz="2200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大鵬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在武清開發區開車，經常往塘沽濱海市區送貨，有時白班有時夜班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8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號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公司領導說天氣太熱，放了七天假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兒子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一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家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口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人準備好了去秦皇島旅遊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在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出發的路上在手機上看到了關於塘沽爆炸的新聞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。回來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全家都議論此事說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200" b="1" dirty="0" smtClean="0">
                <a:solidFill>
                  <a:srgbClr val="0E05BB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法輪功太</a:t>
            </a:r>
            <a:r>
              <a:rPr lang="zh-TW" altLang="en-US" sz="2200" b="1" dirty="0">
                <a:solidFill>
                  <a:srgbClr val="0E05BB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神奇了，法輪功師父時時在保護著我們呢！</a:t>
            </a:r>
          </a:p>
          <a:p>
            <a:pPr fontAlgn="base"/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宋</a:t>
            </a:r>
            <a:r>
              <a:rPr lang="zh-TW" altLang="en-US" sz="2200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印慧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說：因為我兒子送貨是九街，爆炸的地點是五街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那天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要是上班正好是值夜班，</a:t>
            </a:r>
            <a:r>
              <a:rPr lang="zh-TW" altLang="en-US" sz="22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要是廠子不放假，可想而知後果不堪設想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。真如同師父講的：「一人得法是全家受益。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」</a:t>
            </a:r>
            <a:endParaRPr lang="en-US" altLang="zh-TW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兒子雖然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沒有修煉法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輪功，但是明白法輪大法真相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特別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支持母親修煉法輪功，相信法輪大法（法輪功）好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早已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做了三退，所以法輪功師父才用廠子放假這種方式保護了我兒子，躲過了這次大災難，我們全家人都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感恩李洪志師父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的慈悲救度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en-US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300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133" name="矩形 10"/>
          <p:cNvSpPr txBox="1"/>
          <p:nvPr/>
        </p:nvSpPr>
        <p:spPr>
          <a:xfrm>
            <a:off x="365570" y="1011915"/>
            <a:ext cx="8412857" cy="455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b="1" dirty="0" smtClean="0"/>
              <a:t>单位：</a:t>
            </a:r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大港区</a:t>
            </a:r>
            <a:r>
              <a:rPr lang="en-US" altLang="zh-TW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大港街</a:t>
            </a:r>
            <a:r>
              <a:rPr lang="en-US" altLang="zh-TW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福苑里居委会</a:t>
            </a:r>
            <a:endParaRPr lang="en-US" sz="2200" b="1" dirty="0"/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 smtClean="0"/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dirty="0" err="1" smtClean="0"/>
              <a:t>性质</a:t>
            </a:r>
            <a:r>
              <a:rPr sz="2200" b="1" dirty="0" smtClean="0"/>
              <a:t>：</a:t>
            </a:r>
            <a:r>
              <a:rPr lang="zh-TW" altLang="en-US" sz="2200" b="1" dirty="0" smtClean="0">
                <a:solidFill>
                  <a:srgbClr val="C00000"/>
                </a:solidFill>
              </a:rPr>
              <a:t>骚污蔑</a:t>
            </a:r>
            <a:r>
              <a:rPr lang="en-US" altLang="zh-TW" sz="2200" b="1" dirty="0" smtClean="0">
                <a:solidFill>
                  <a:srgbClr val="C00000"/>
                </a:solidFill>
              </a:rPr>
              <a:t>&amp;</a:t>
            </a:r>
            <a:r>
              <a:rPr lang="zh-TW" altLang="en-US" sz="2200" b="1" dirty="0" smtClean="0">
                <a:solidFill>
                  <a:srgbClr val="C00000"/>
                </a:solidFill>
              </a:rPr>
              <a:t>毒害世人</a:t>
            </a:r>
            <a:endParaRPr lang="en-US" altLang="zh-TW" sz="2200" b="1" dirty="0" smtClean="0">
              <a:solidFill>
                <a:srgbClr val="C00000"/>
              </a:solidFill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b="1" dirty="0" smtClean="0"/>
              <a:t>情况：</a:t>
            </a: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200" dirty="0" smtClean="0">
                <a:sym typeface="微軟正黑體"/>
              </a:rPr>
              <a:t>天津市</a:t>
            </a:r>
            <a:r>
              <a:rPr lang="en-US" altLang="zh-TW" sz="2200" dirty="0" smtClean="0">
                <a:sym typeface="微軟正黑體"/>
              </a:rPr>
              <a:t>-</a:t>
            </a:r>
            <a:r>
              <a:rPr lang="zh-TW" altLang="zh-TW" sz="2200" dirty="0" smtClean="0">
                <a:sym typeface="微軟正黑體"/>
              </a:rPr>
              <a:t>大港区</a:t>
            </a:r>
            <a:r>
              <a:rPr lang="en-US" altLang="zh-TW" sz="2200" dirty="0" smtClean="0">
                <a:sym typeface="微軟正黑體"/>
              </a:rPr>
              <a:t>-</a:t>
            </a:r>
            <a:r>
              <a:rPr lang="zh-TW" altLang="zh-TW" sz="2200" dirty="0" smtClean="0">
                <a:sym typeface="微軟正黑體"/>
              </a:rPr>
              <a:t>大港街</a:t>
            </a:r>
            <a:r>
              <a:rPr lang="en-US" altLang="zh-TW" sz="2200" dirty="0" smtClean="0">
                <a:sym typeface="微軟正黑體"/>
              </a:rPr>
              <a:t>-</a:t>
            </a:r>
            <a:r>
              <a:rPr lang="zh-TW" altLang="zh-TW" sz="2200" dirty="0" smtClean="0">
                <a:sym typeface="微軟正黑體"/>
              </a:rPr>
              <a:t>福苑里小区居委会</a:t>
            </a: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dirty="0" smtClean="0">
                <a:sym typeface="微軟正黑體"/>
              </a:rPr>
              <a:t>在其</a:t>
            </a:r>
            <a:r>
              <a:rPr lang="zh-TW" altLang="zh-TW" sz="2200" dirty="0" smtClean="0">
                <a:sym typeface="微軟正黑體"/>
              </a:rPr>
              <a:t>前</a:t>
            </a:r>
            <a:r>
              <a:rPr lang="zh-TW" altLang="en-US" sz="2200" dirty="0" smtClean="0">
                <a:sym typeface="微軟正黑體"/>
              </a:rPr>
              <a:t>面</a:t>
            </a:r>
            <a:r>
              <a:rPr lang="zh-TW" altLang="zh-TW" sz="2200" dirty="0" smtClean="0">
                <a:sym typeface="微軟正黑體"/>
              </a:rPr>
              <a:t>的橱窗</a:t>
            </a:r>
            <a:r>
              <a:rPr lang="zh-TW" altLang="en-US" sz="2200" dirty="0" smtClean="0">
                <a:sym typeface="微軟正黑體"/>
              </a:rPr>
              <a:t>多</a:t>
            </a:r>
            <a:r>
              <a:rPr lang="zh-TW" altLang="zh-TW" sz="2200" dirty="0" smtClean="0">
                <a:sym typeface="微軟正黑體"/>
              </a:rPr>
              <a:t>次推出</a:t>
            </a:r>
            <a:r>
              <a:rPr lang="zh-TW" altLang="zh-TW" sz="2200" b="1" dirty="0" smtClean="0">
                <a:solidFill>
                  <a:srgbClr val="FF0000"/>
                </a:solidFill>
                <a:sym typeface="微軟正黑體"/>
              </a:rPr>
              <a:t>诋毁大法、毒害众生的展板</a:t>
            </a:r>
            <a:r>
              <a:rPr lang="zh-TW" altLang="zh-TW" sz="2200" dirty="0" smtClean="0">
                <a:sym typeface="微軟正黑體"/>
              </a:rPr>
              <a:t>，</a:t>
            </a: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200" dirty="0" smtClean="0">
                <a:sym typeface="微軟正黑體"/>
              </a:rPr>
              <a:t>虽经几次清除，居委会仍在机械</a:t>
            </a:r>
            <a:r>
              <a:rPr lang="zh-TW" altLang="en-US" sz="2200" dirty="0" smtClean="0">
                <a:sym typeface="微軟正黑體"/>
              </a:rPr>
              <a:t>性</a:t>
            </a:r>
            <a:r>
              <a:rPr lang="zh-TW" altLang="zh-TW" sz="2200" dirty="0" smtClean="0">
                <a:sym typeface="微軟正黑體"/>
              </a:rPr>
              <a:t>的执行着</a:t>
            </a: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200" dirty="0" smtClean="0">
                <a:sym typeface="微軟正黑體"/>
              </a:rPr>
              <a:t>江氏流氓犯罪集团对大法的迫害政策</a:t>
            </a:r>
            <a:r>
              <a:rPr lang="zh-TW" altLang="en-US" sz="2200" dirty="0" smtClean="0">
                <a:sym typeface="微軟正黑體"/>
              </a:rPr>
              <a:t>。</a:t>
            </a: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>
              <a:solidFill>
                <a:srgbClr val="C00000"/>
              </a:solidFill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400" dirty="0" smtClean="0">
                <a:sym typeface="微軟正黑體"/>
              </a:rPr>
              <a:t>请海外法轮功学员配合讲真相，劝其停止作恶，</a:t>
            </a:r>
            <a:endParaRPr lang="en-US" altLang="zh-TW" sz="24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400" dirty="0" smtClean="0">
                <a:sym typeface="微軟正黑體"/>
              </a:rPr>
              <a:t>尽最大</a:t>
            </a:r>
            <a:r>
              <a:rPr lang="zh-TW" altLang="zh-TW" sz="2400" dirty="0">
                <a:sym typeface="微軟正黑體"/>
              </a:rPr>
              <a:t>努力救度可救度的</a:t>
            </a:r>
            <a:r>
              <a:rPr lang="zh-TW" altLang="zh-TW" sz="2400" dirty="0" smtClean="0">
                <a:sym typeface="微軟正黑體"/>
              </a:rPr>
              <a:t>世人。</a:t>
            </a:r>
            <a:endParaRPr lang="zh-TW" altLang="zh-TW" sz="2400" dirty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>
              <a:solidFill>
                <a:srgbClr val="C00000"/>
              </a:solidFill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13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天津市</a:t>
              </a:r>
              <a:r>
                <a:rPr lang="en-US" altLang="zh-TW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大港</a:t>
              </a:r>
              <a:r>
                <a:rPr lang="zh-TW" altLang="zh-TW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区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129531" y="100504"/>
            <a:ext cx="1882804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案情3</a:t>
            </a:r>
            <a:endParaRPr lang="en-US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43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株洲市許多官員因迫害法輪功被國際追查，包括…"/>
          <p:cNvSpPr txBox="1"/>
          <p:nvPr/>
        </p:nvSpPr>
        <p:spPr>
          <a:xfrm>
            <a:off x="408284" y="1196752"/>
            <a:ext cx="8405354" cy="2952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5022" tIns="65022" rIns="65022" bIns="65022" numCol="1" anchor="t">
            <a:noAutofit/>
          </a:bodyPr>
          <a:lstStyle/>
          <a:p>
            <a:r>
              <a:rPr lang="zh-TW" altLang="en-US" sz="24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TW" altLang="en-US" sz="24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大港区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区一级主要被追查官员：</a:t>
            </a:r>
            <a:endParaRPr lang="en-US" altLang="zh-TW" sz="2400" b="1" dirty="0" smtClean="0">
              <a:solidFill>
                <a:schemeClr val="accent6">
                  <a:lumMod val="75000"/>
                </a:schemeClr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（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2009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400">
                <a:latin typeface="Microsoft JhengHei" charset="-120"/>
                <a:ea typeface="Microsoft JhengHei" charset="-120"/>
                <a:cs typeface="Microsoft JhengHei" charset="-120"/>
              </a:rPr>
              <a:t>11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zh-TW" altLang="en-US" sz="24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大港区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与</a:t>
            </a:r>
            <a:r>
              <a:rPr lang="zh-TW" altLang="en-US" sz="24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塘沽区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r>
              <a:rPr lang="zh-TW" altLang="en-US" sz="24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汉沽区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合并为</a:t>
            </a:r>
            <a:r>
              <a:rPr lang="zh-TW" altLang="en-US" sz="2400" b="1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滨海新区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）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原区政法委书记：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王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建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原区防范办（</a:t>
            </a:r>
            <a:r>
              <a:rPr lang="en-US" altLang="zh-TW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400" b="1" smtClean="0">
                <a:latin typeface="Microsoft JhengHei" charset="-120"/>
                <a:ea typeface="Microsoft JhengHei" charset="-120"/>
                <a:cs typeface="Microsoft JhengHei" charset="-120"/>
              </a:rPr>
              <a:t>办）主任：</a:t>
            </a:r>
            <a:r>
              <a:rPr lang="zh-TW" altLang="en-US" sz="2400" smtClean="0">
                <a:latin typeface="Microsoft JhengHei" charset="-120"/>
                <a:ea typeface="Microsoft JhengHei" charset="-120"/>
                <a:cs typeface="Microsoft JhengHei" charset="-120"/>
              </a:rPr>
              <a:t>苏金安、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李全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鑫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46" name="矩形 5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144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7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9-3. 株洲市被國際追查官員"/>
            <p:cNvSpPr txBox="1"/>
            <p:nvPr/>
          </p:nvSpPr>
          <p:spPr>
            <a:xfrm>
              <a:off x="-1" y="107664"/>
              <a:ext cx="12985745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sz="3600" b="1" kern="0" dirty="0"/>
                <a:t> </a:t>
              </a:r>
              <a:r>
                <a:rPr lang="en-US" sz="3600" b="1" kern="0" dirty="0" smtClean="0"/>
                <a:t>13</a:t>
              </a:r>
              <a:r>
                <a:rPr sz="3600" b="1" kern="0" dirty="0" smtClean="0"/>
                <a:t>-</a:t>
              </a:r>
              <a:r>
                <a:rPr lang="en-US" sz="3600" b="1" kern="0" dirty="0" smtClean="0"/>
                <a:t>2</a:t>
              </a:r>
              <a:r>
                <a:rPr sz="3600" b="1" kern="0" dirty="0" smtClean="0"/>
                <a:t>.</a:t>
              </a:r>
              <a:r>
                <a:rPr lang="zh-TW" altLang="en-US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天津市</a:t>
              </a:r>
              <a:r>
                <a:rPr lang="en-US" altLang="zh-TW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en-US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大港</a:t>
              </a:r>
              <a:r>
                <a:rPr lang="zh-TW" altLang="zh-TW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区</a:t>
              </a:r>
              <a:endParaRPr sz="3600" b="1" kern="0" dirty="0"/>
            </a:p>
          </p:txBody>
        </p:sp>
      </p:grpSp>
      <p:sp>
        <p:nvSpPr>
          <p:cNvPr id="147" name="矩形 6"/>
          <p:cNvSpPr/>
          <p:nvPr/>
        </p:nvSpPr>
        <p:spPr>
          <a:xfrm>
            <a:off x="408284" y="4221088"/>
            <a:ext cx="8506094" cy="768930"/>
          </a:xfrm>
          <a:prstGeom prst="rect">
            <a:avLst/>
          </a:prstGeom>
          <a:ln w="38100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467" tIns="45467" rIns="45467" bIns="45467">
            <a:spAutoFit/>
          </a:bodyPr>
          <a:lstStyle/>
          <a:p>
            <a:pPr defTabSz="909411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到目前为止，</a:t>
            </a:r>
            <a:r>
              <a:rPr lang="zh-TW" altLang="en-US" sz="22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天津市</a:t>
            </a:r>
            <a:r>
              <a:rPr sz="22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有</a:t>
            </a:r>
            <a:r>
              <a:rPr lang="en-US" sz="22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844</a:t>
            </a:r>
            <a:r>
              <a:rPr sz="2200" b="1" kern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名</a:t>
            </a:r>
            <a:r>
              <a:rPr sz="22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的公检法司、</a:t>
            </a:r>
            <a:r>
              <a:rPr sz="2200" ker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教育界</a:t>
            </a:r>
            <a:r>
              <a:rPr sz="22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、媒体界</a:t>
            </a:r>
            <a:endParaRPr lang="en-US" sz="22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09411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kern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等人员因迫害法轮功学员，被海外组织“追查国际”立案追查</a:t>
            </a:r>
            <a:endParaRPr sz="22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12" name="矩形"/>
          <p:cNvSpPr/>
          <p:nvPr/>
        </p:nvSpPr>
        <p:spPr>
          <a:xfrm>
            <a:off x="7164287" y="100505"/>
            <a:ext cx="1847946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4400" dirty="0" smtClean="0"/>
              <a:t>追查</a:t>
            </a:r>
            <a:r>
              <a:rPr lang="en-US" altLang="zh-TW" sz="4400" dirty="0" smtClean="0"/>
              <a:t>3</a:t>
            </a:r>
            <a:endParaRPr lang="en-US" altLang="zh-TW" sz="4400" dirty="0"/>
          </a:p>
        </p:txBody>
      </p:sp>
    </p:spTree>
    <p:extLst>
      <p:ext uri="{BB962C8B-B14F-4D97-AF65-F5344CB8AC3E}">
        <p14:creationId xmlns:p14="http://schemas.microsoft.com/office/powerpoint/2010/main" val="233538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237209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20121"/>
              <a:ext cx="12985745" cy="11497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600" b="1" kern="0" dirty="0" smtClean="0"/>
                <a:t>13</a:t>
              </a:r>
              <a:r>
                <a:rPr sz="3600" b="1" kern="0" dirty="0" smtClean="0"/>
                <a:t>-3.</a:t>
              </a:r>
              <a:r>
                <a:rPr lang="zh-TW" altLang="en-US" sz="3600" b="1" dirty="0" smtClean="0">
                  <a:sym typeface="PingFang TC Semibold"/>
                </a:rPr>
                <a:t>天津市</a:t>
              </a:r>
              <a:r>
                <a:rPr lang="en-US" altLang="zh-TW" sz="3600" b="1" dirty="0" smtClean="0">
                  <a:sym typeface="PingFang TC Semibold"/>
                </a:rPr>
                <a:t>-</a:t>
              </a:r>
              <a:r>
                <a:rPr lang="zh-TW" altLang="en-US" sz="3600" b="1" dirty="0" smtClean="0">
                  <a:sym typeface="PingFang TC Semibold"/>
                </a:rPr>
                <a:t>大港区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108594" y="866716"/>
            <a:ext cx="9000060" cy="3173092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原天津市大港区看守所副所长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李殿刚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遭恶报癌症死亡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【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明慧网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2014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年</a:t>
            </a:r>
            <a:r>
              <a:rPr lang="en-US" altLang="zh-TW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1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月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29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日</a:t>
            </a:r>
            <a:r>
              <a:rPr lang="en-US" altLang="zh-TW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2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原天津市大港区看守所副所长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李殿刚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，大港看守所经常非法关押大批的法轮功学员，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李殿刚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作为看守所负责人之一，常命令、指使手下警察或亲自动手酷刑迫害善良的法轮功学员。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李殿刚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追随中共作恶并没有捞到多大好处，几年前，他被调离了大港看守所，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但没有升迁。相反恶报却如影随形，他长年的身体不适，寻医问药。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秋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李殿刚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突感头痛、肢体无力。被人抬着送到北京各大医院检查，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被确诊为</a:t>
            </a:r>
            <a:r>
              <a:rPr lang="zh-TW" altLang="en-US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淋巴癌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晚期，没有一家医院敢收治，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最后插着氧气瓶回来，到家不久就咽了气。</a:t>
            </a:r>
            <a:r>
              <a:rPr lang="zh-TW" altLang="en-US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前后不过一个月的时间。</a:t>
            </a:r>
            <a:endParaRPr lang="zh-TW" altLang="en-US" sz="2000" b="1" dirty="0">
              <a:solidFill>
                <a:srgbClr val="FF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380312" y="100356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4400" dirty="0" smtClean="0"/>
              <a:t>惡報</a:t>
            </a:r>
            <a:r>
              <a:rPr lang="en-US" altLang="zh-TW" sz="4400" dirty="0" smtClean="0"/>
              <a:t>3</a:t>
            </a:r>
            <a:endParaRPr lang="en-US" altLang="zh-TW" sz="4400" dirty="0"/>
          </a:p>
        </p:txBody>
      </p:sp>
      <p:sp>
        <p:nvSpPr>
          <p:cNvPr id="10" name="矩形 4"/>
          <p:cNvSpPr/>
          <p:nvPr/>
        </p:nvSpPr>
        <p:spPr>
          <a:xfrm>
            <a:off x="108594" y="4144340"/>
            <a:ext cx="9000060" cy="252676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天津市大港区板厂路派出所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陈昭成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靠迫害好人，升迁晚宴当即猝死，时年</a:t>
            </a:r>
            <a:r>
              <a:rPr lang="en-US" altLang="zh-TW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34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岁</a:t>
            </a:r>
            <a:endParaRPr lang="en-US" altLang="zh-TW" sz="2000" b="1" dirty="0" smtClean="0"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【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明慧网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2014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年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1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8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日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】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原大港区板厂路派出所副教导员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陈昭成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，是板厂路派出所迫害法轮功的负责人，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陈昭成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因此而捞到了政治资本，被提升为大港区公安分局政治部副主任。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然而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，就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在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2000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10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日，当他春风得意，接受同行们的祝贺，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享受同事为他就任升迁特意安排的送行晚宴后，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当晚突发心脏病暴死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时年</a:t>
            </a:r>
            <a:r>
              <a:rPr lang="en-US" altLang="zh-TW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34</a:t>
            </a:r>
            <a:r>
              <a:rPr lang="zh-TW" altLang="en-US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岁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，死后被邪党追认为「烈士」，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留下他那幼小的儿子和孤苦伶仃的妻子。</a:t>
            </a:r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09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FF9999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 smtClean="0"/>
                <a:t>13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天津市</a:t>
              </a:r>
              <a:r>
                <a:rPr lang="en-US" altLang="zh-TW" sz="3600" b="1" dirty="0" smtClean="0">
                  <a:sym typeface="PingFang TC Semibold"/>
                </a:rPr>
                <a:t>-</a:t>
              </a:r>
              <a:r>
                <a:rPr lang="zh-TW" altLang="en-US" sz="3600" b="1" dirty="0" smtClean="0">
                  <a:sym typeface="PingFang TC Semibold"/>
                </a:rPr>
                <a:t>大港区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chemeClr val="accent2">
                <a:lumMod val="60000"/>
                <a:lumOff val="40000"/>
              </a:schemeClr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C00000"/>
                </a:solidFill>
              </a:rPr>
              <a:t>善報</a:t>
            </a:r>
            <a:r>
              <a:rPr lang="en-US" altLang="ja-JP" sz="4000" b="1" kern="0" dirty="0" smtClean="0">
                <a:solidFill>
                  <a:srgbClr val="C00000"/>
                </a:solidFill>
              </a:rPr>
              <a:t>3</a:t>
            </a:r>
            <a:endParaRPr lang="en-US" altLang="ja-JP" sz="4000" b="1" kern="0" dirty="0">
              <a:solidFill>
                <a:srgbClr val="C00000"/>
              </a:solidFill>
            </a:endParaRPr>
          </a:p>
        </p:txBody>
      </p:sp>
      <p:sp>
        <p:nvSpPr>
          <p:cNvPr id="173" name="矩形 4"/>
          <p:cNvSpPr/>
          <p:nvPr/>
        </p:nvSpPr>
        <p:spPr>
          <a:xfrm>
            <a:off x="78671" y="922884"/>
            <a:ext cx="9000060" cy="5703019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1964" tIns="31964" rIns="31964" bIns="31964">
            <a:spAutoFit/>
          </a:bodyPr>
          <a:lstStyle/>
          <a:p>
            <a:pPr algn="ctr"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4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法轮大法救了我孩子的命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明慧网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2008</a:t>
            </a:r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10</a:t>
            </a:r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endParaRPr lang="en-US" sz="2000" kern="0" dirty="0" smtClean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  <a:sym typeface="Helvetica Neue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我是大港区的一位居民，从小体弱多病，结婚后几次怀孕保不住胎，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造成习惯性流产。最后好不容易怀一子，生产时医院的大夫和亲友都为我高兴。我给孩子起名叫：珍贵儿。得子不易，我把全部身心都用在孩子身上。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今年暑假，我带着孩子和他的表哥去海边玩。他们俩下海游泳，我在岸边看着。后来表哥累了，上岸休息，儿子一个人套着救生圈在海里玩。眼看儿子向远处漂去。由于救生圈太大，根本就托不起儿子，我正有些担心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突然发现儿子瘦小的身体在向下沉，我吓坏了，鞋都没脱，扔下背包，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不顾一切向儿子跑去。还没到儿子跟前，</a:t>
            </a:r>
            <a:r>
              <a:rPr lang="zh-TW" altLang="en-US" sz="2000" b="1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就发现儿子下沉的身体在向上浮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我急忙游过去，一把抓住孩子。</a:t>
            </a:r>
            <a:endParaRPr lang="en-US" altLang="zh-TW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随后孩子的表哥也赶上来，就看他一米八的大个子，浮在水面居然踩不到底。</a:t>
            </a: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我们俩赶紧把孩子带上岸，惊恐之余，又担心儿子受到惊吓，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我一面安抚他，一面小心翼翼的问他，刚才是怎么回事？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儿子告诉我：</a:t>
            </a:r>
            <a:r>
              <a:rPr lang="zh-TW" altLang="en-US" sz="2000" b="1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他身子下沉时，感觉身下有物体在往上托他。真是太神奇了！</a:t>
            </a: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这时我想起了一位大法弟子劝我做了「三退」（退党、退团、退队），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并告诉过我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：明白大法真相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000" b="1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做了三退，危难时刻能保命。</a:t>
            </a:r>
            <a:endParaRPr lang="en-US" altLang="zh-TW" sz="2000" b="1" dirty="0" smtClean="0">
              <a:solidFill>
                <a:srgbClr val="00B0F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b="1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果真如此啊！在此真心感谢法轮大法救了我儿子的命。</a:t>
            </a:r>
            <a:endParaRPr lang="zh-TW" altLang="en-US" sz="2000" b="1" dirty="0">
              <a:solidFill>
                <a:srgbClr val="00B0F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058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75418" y="165524"/>
            <a:ext cx="26997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14</a:t>
            </a:r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参与办法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781" y="980728"/>
            <a:ext cx="903649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案情说明：</a:t>
            </a:r>
          </a:p>
          <a:p>
            <a:r>
              <a:rPr lang="en-US" altLang="zh-CN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CN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CN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5</a:t>
            </a:r>
            <a:r>
              <a:rPr lang="zh-CN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CN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星期</a:t>
            </a:r>
            <a:r>
              <a:rPr lang="zh-TW" altLang="en-US" sz="2200" b="1">
                <a:latin typeface="Microsoft JhengHei" charset="-120"/>
                <a:ea typeface="Microsoft JhengHei" charset="-120"/>
                <a:cs typeface="Microsoft JhengHei" charset="-120"/>
              </a:rPr>
              <a:t>一</a:t>
            </a:r>
            <a:r>
              <a:rPr lang="en-US" altLang="zh-CN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CN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拨</a:t>
            </a:r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打</a:t>
            </a:r>
            <a:r>
              <a:rPr lang="zh-TW" altLang="en-US" sz="22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上海市</a:t>
            </a:r>
            <a:r>
              <a:rPr lang="zh-TW" altLang="en-US" sz="22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r>
              <a:rPr lang="zh-TW" altLang="en-US" sz="22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重点案例</a:t>
            </a:r>
            <a:endParaRPr lang="en-US" altLang="zh-TW" sz="22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CN" altLang="en-US" sz="22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457200" indent="-457200">
              <a:buAutoNum type="arabicPeriod"/>
            </a:pPr>
            <a:r>
              <a:rPr lang="zh-TW" altLang="zh-TW" smtClean="0">
                <a:latin typeface="Microsoft JhengHei" charset="-120"/>
                <a:ea typeface="Microsoft JhengHei" charset="-120"/>
                <a:cs typeface="Microsoft JhengHei" charset="-120"/>
              </a:rPr>
              <a:t>上海宾馆</a:t>
            </a: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张贴</a:t>
            </a:r>
            <a:r>
              <a:rPr lang="zh-TW" altLang="zh-TW" smtClean="0">
                <a:latin typeface="Microsoft JhengHei" charset="-120"/>
                <a:ea typeface="Microsoft JhengHei" charset="-120"/>
                <a:cs typeface="Microsoft JhengHei" charset="-120"/>
              </a:rPr>
              <a:t>邪恶宣传品</a:t>
            </a:r>
            <a:endParaRPr lang="en-US" altLang="zh-TW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457200" indent="-457200">
              <a:buFontTx/>
              <a:buAutoNum type="arabicPeriod"/>
            </a:pP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天津市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有超过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名法轮功学员在同日被绑架</a:t>
            </a:r>
            <a:endParaRPr lang="en-US" altLang="zh-TW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457200" indent="-457200">
              <a:buAutoNum type="arabicPeriod"/>
            </a:pPr>
            <a:r>
              <a:rPr lang="zh-TW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TW" altLang="zh-TW">
                <a:latin typeface="Microsoft JhengHei" charset="-120"/>
                <a:ea typeface="Microsoft JhengHei" charset="-120"/>
                <a:cs typeface="Microsoft JhengHei" charset="-120"/>
              </a:rPr>
              <a:t>大港街</a:t>
            </a:r>
            <a:r>
              <a:rPr lang="zh-TW" altLang="zh-TW" smtClean="0">
                <a:latin typeface="Microsoft JhengHei" charset="-120"/>
                <a:ea typeface="Microsoft JhengHei" charset="-120"/>
                <a:cs typeface="Microsoft JhengHei" charset="-120"/>
              </a:rPr>
              <a:t>福苑里</a:t>
            </a: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小区</a:t>
            </a:r>
            <a:r>
              <a:rPr lang="zh-TW" altLang="zh-TW" smtClean="0">
                <a:latin typeface="Microsoft JhengHei" charset="-120"/>
                <a:ea typeface="Microsoft JhengHei" charset="-120"/>
                <a:cs typeface="Microsoft JhengHei" charset="-120"/>
              </a:rPr>
              <a:t>有诋毁大法、毒害众生的橱窗展板 </a:t>
            </a:r>
            <a:endParaRPr lang="en-US" altLang="zh-TW" dirty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b="1" dirty="0" smtClean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重点案例说明：</a:t>
            </a:r>
            <a:endParaRPr lang="en-US" altLang="zh-TW" sz="2400" b="1" dirty="0" smtClean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◎周一（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mtClean="0">
                <a:latin typeface="Microsoft JhengHei" charset="-120"/>
                <a:ea typeface="Microsoft JhengHei" charset="-120"/>
                <a:cs typeface="Microsoft JhengHei" charset="-120"/>
              </a:rPr>
              <a:t>5</a:t>
            </a: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日）拨打重点号码。</a:t>
            </a: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</a:b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</a:b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上午时段</a:t>
            </a:r>
            <a:r>
              <a:rPr lang="en-US" altLang="zh-TW" smtClean="0"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101RTC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第一直播</a:t>
            </a: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室</a:t>
            </a:r>
            <a:r>
              <a:rPr lang="en-US" altLang="zh-TW" smtClean="0"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有现场拨打解析。</a:t>
            </a:r>
            <a:endParaRPr lang="en-US" altLang="zh-TW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其它时间</a:t>
            </a:r>
            <a:r>
              <a:rPr lang="en-US" altLang="zh-TW" smtClean="0">
                <a:latin typeface="Microsoft JhengHei" charset="-120"/>
                <a:ea typeface="Microsoft JhengHei" charset="-120"/>
                <a:cs typeface="Microsoft JhengHei" charset="-120"/>
              </a:rPr>
              <a:t>【104RTC</a:t>
            </a: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重点讲真相直播室</a:t>
            </a:r>
            <a:r>
              <a:rPr lang="en-US" altLang="zh-TW" smtClean="0"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每天都有同修值班，互相</a:t>
            </a: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切磋</a:t>
            </a:r>
            <a:r>
              <a:rPr lang="zh-TW" altLang="en-US" smtClean="0">
                <a:latin typeface="Microsoft JhengHei" charset="-120"/>
                <a:ea typeface="Microsoft JhengHei" charset="-120"/>
                <a:cs typeface="Microsoft JhengHei" charset="-120"/>
              </a:rPr>
              <a:t>共同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拨打。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527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41" y="640913"/>
            <a:ext cx="8964488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您可根据自己的情况选择领取以下号码参与重点案例：</a:t>
            </a:r>
            <a:endParaRPr lang="en-US" altLang="zh-TW" sz="24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当地民众：</a:t>
            </a:r>
            <a:endParaRPr lang="en-US" altLang="zh-TW" sz="20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55—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当地的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号码（向当地民众揭露当地邪恶）回馈到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【1002-rtc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普通号码回馈平台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重点号码：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44-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座机（白天拨打）请回馈到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45--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手机（傍晚或晚间拨打）请回馈到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重点号码回馈平台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重要座机特别号码（请平时拨打重点的同修尽量先领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明慧紧急案例回馈平台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重要手机特别号码（请平时拨打重点的同修尽量先领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）请回馈到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明慧紧急案例回馈平台</a:t>
            </a:r>
            <a:r>
              <a:rPr lang="en-US" altLang="zh-TW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重点案例核心号码：</a:t>
            </a:r>
            <a:r>
              <a:rPr lang="zh-TW" altLang="en-US" dirty="0"/>
              <a:t/>
            </a:r>
            <a:br>
              <a:rPr lang="zh-TW" altLang="en-US" dirty="0"/>
            </a:br>
            <a:r>
              <a:rPr lang="zh-TW" altLang="en-US" dirty="0" smtClean="0"/>
              <a:t>重点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案例核心号码的拨打，主要是在安信平台上领号。如有意愿参加核心号码拨打的同修请到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重点讲真相直播室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找当班负责同修，可让负责同修将您加入到领号平台。或请当班同修帮你领号，参与拨打。</a:t>
            </a: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周三联合专案（同一案情）：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联合专案当天，听了真相的号码会自动上传到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号键领号平台。在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号键领号平台里的同修可自由领号参与拨打。请大家共同参与！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4" y="97293"/>
            <a:ext cx="2420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15.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如何参与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7917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1170473" y="0"/>
            <a:ext cx="7157753" cy="6706912"/>
            <a:chOff x="968591" y="-1"/>
            <a:chExt cx="7488832" cy="6847769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4" t="11163" r="52907" b="15194"/>
            <a:stretch/>
          </p:blipFill>
          <p:spPr bwMode="auto">
            <a:xfrm>
              <a:off x="968591" y="-1"/>
              <a:ext cx="7488832" cy="6847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992" t="11163" r="52346" b="15194"/>
            <a:stretch/>
          </p:blipFill>
          <p:spPr bwMode="auto">
            <a:xfrm>
              <a:off x="7230503" y="0"/>
              <a:ext cx="656140" cy="826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992" t="11163" r="52346" b="15194"/>
            <a:stretch/>
          </p:blipFill>
          <p:spPr bwMode="auto">
            <a:xfrm>
              <a:off x="971600" y="-1"/>
              <a:ext cx="656140" cy="826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65659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" name="表格 1"/>
          <p:cNvGraphicFramePr/>
          <p:nvPr>
            <p:extLst>
              <p:ext uri="{D42A27DB-BD31-4B8C-83A1-F6EECF244321}">
                <p14:modId xmlns:p14="http://schemas.microsoft.com/office/powerpoint/2010/main" val="3603730750"/>
              </p:ext>
            </p:extLst>
          </p:nvPr>
        </p:nvGraphicFramePr>
        <p:xfrm>
          <a:off x="322660" y="1052736"/>
          <a:ext cx="8712968" cy="4794096"/>
        </p:xfrm>
        <a:graphic>
          <a:graphicData uri="http://schemas.openxmlformats.org/drawingml/2006/table">
            <a:tbl>
              <a:tblPr firstRow="1" bandRow="1"/>
              <a:tblGrid>
                <a:gridCol w="936104"/>
                <a:gridCol w="2592288"/>
                <a:gridCol w="1080120"/>
                <a:gridCol w="4104456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dirty="0" err="1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姓名</a:t>
                      </a:r>
                      <a:endParaRPr sz="19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任期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追查国际</a:t>
                      </a:r>
                      <a:endParaRPr sz="1900" b="1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err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追查通告</a:t>
                      </a:r>
                      <a:r>
                        <a:rPr lang="en-US" sz="1900" b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/</a:t>
                      </a:r>
                      <a:r>
                        <a:rPr lang="zh-TW" altLang="en-US" sz="1900" b="1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恶报</a:t>
                      </a:r>
                      <a:endParaRPr sz="19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黄菊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94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sz="16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－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200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年1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en-US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暂无</a:t>
                      </a:r>
                      <a:endParaRPr lang="zh-TW" altLang="en-US" sz="18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</a:t>
                      </a:r>
                      <a:r>
                        <a:rPr lang="en-US" altLang="zh-TW" sz="1800" b="0" i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2004</a:t>
                      </a:r>
                      <a:r>
                        <a:rPr lang="zh-TW" altLang="en-US" sz="1800" b="0" i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11</a:t>
                      </a:r>
                      <a:r>
                        <a:rPr lang="zh-TW" altLang="en-US" sz="1800" b="0" i="0" kern="120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zh-TW" altLang="en-US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被海外法轮功学员</a:t>
                      </a:r>
                      <a:endParaRPr lang="en-US" altLang="zh-TW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</a:t>
                      </a:r>
                      <a:r>
                        <a:rPr lang="en-US" altLang="zh-TW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『</a:t>
                      </a:r>
                      <a:r>
                        <a:rPr lang="zh-TW" altLang="en-US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爱尔兰</a:t>
                      </a:r>
                      <a:r>
                        <a:rPr lang="en-US" altLang="zh-TW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』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以</a:t>
                      </a:r>
                      <a:r>
                        <a:rPr lang="en-US" altLang="zh-TW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『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酷刑</a:t>
                      </a:r>
                      <a:r>
                        <a:rPr lang="zh-TW" altLang="en-US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罪</a:t>
                      </a:r>
                      <a:r>
                        <a:rPr lang="en-US" altLang="zh-TW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』</a:t>
                      </a:r>
                      <a:r>
                        <a:rPr lang="zh-TW" altLang="en-US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起诉，</a:t>
                      </a:r>
                      <a:endParaRPr lang="en-US" altLang="zh-TW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时任</a:t>
                      </a:r>
                      <a:r>
                        <a:rPr lang="zh-CN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前中国国务院副总理</a:t>
                      </a:r>
                      <a:endParaRPr lang="en-US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2007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6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日，</a:t>
                      </a:r>
                      <a:r>
                        <a:rPr lang="zh-TW" altLang="en-US" sz="1800" b="1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得胰腺癌死亡</a:t>
                      </a:r>
                      <a:endParaRPr lang="en-US" altLang="zh-TW" sz="1800" b="1" i="0" kern="1200" dirty="0" smtClean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8465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陈良宇</a:t>
                      </a:r>
                      <a:endParaRPr lang="en-US" altLang="zh-TW" sz="1800" b="0" i="0" kern="12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2002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10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-2006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9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暂无</a:t>
                      </a:r>
                      <a:endParaRPr lang="zh-TW" altLang="en-US" sz="18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2008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4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11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日，被判</a:t>
                      </a:r>
                      <a:r>
                        <a:rPr lang="zh-TW" altLang="en-US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TW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18</a:t>
                      </a:r>
                      <a:r>
                        <a:rPr lang="zh-TW" altLang="en-US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习近平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2006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12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-2007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10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暂无</a:t>
                      </a:r>
                      <a:endParaRPr lang="zh-TW" altLang="en-US" sz="18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俞正声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2007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10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-2012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11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i="0" kern="12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『</a:t>
                      </a:r>
                      <a:r>
                        <a:rPr lang="zh-TW" altLang="en-US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追查国际</a:t>
                      </a:r>
                      <a:r>
                        <a:rPr lang="en-US" altLang="zh-TW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』</a:t>
                      </a:r>
                      <a:r>
                        <a:rPr lang="zh-CN" altLang="en-US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追查上海市闵行区迫害法轮功学员石金华的责任人的通告</a:t>
                      </a: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CN" altLang="en-US" sz="1800" b="0" kern="12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日期</a:t>
                      </a:r>
                      <a:r>
                        <a:rPr lang="zh-CN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：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2010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11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22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日</a:t>
                      </a:r>
                      <a:endParaRPr lang="en-US" altLang="zh-TW" sz="18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韩正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2012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11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- 2017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endParaRPr sz="16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CN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『</a:t>
                      </a:r>
                      <a:r>
                        <a:rPr lang="zh-CN" altLang="en-US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追查国际</a:t>
                      </a:r>
                      <a:r>
                        <a:rPr lang="en-US" altLang="zh-CN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』</a:t>
                      </a:r>
                      <a:r>
                        <a:rPr lang="zh-CN" altLang="en-US" sz="1800" b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追查上海市市委书记韩正迫害法轮功学员的通告</a:t>
                      </a:r>
                    </a:p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CN" altLang="en-US" sz="1800" b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：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2014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李强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2017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至今</a:t>
                      </a:r>
                      <a:endParaRPr lang="zh-TW" altLang="en-US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李强担任</a:t>
                      </a:r>
                      <a:r>
                        <a:rPr lang="en-US" altLang="zh-TW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〝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浙江省政法委书记</a:t>
                      </a:r>
                      <a:r>
                        <a:rPr lang="en-US" altLang="zh-TW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〞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时</a:t>
                      </a:r>
                      <a:endParaRPr lang="en-US" altLang="zh-TW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被追查</a:t>
                      </a:r>
                      <a:endParaRPr lang="en-US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矩形"/>
          <p:cNvSpPr/>
          <p:nvPr/>
        </p:nvSpPr>
        <p:spPr>
          <a:xfrm>
            <a:off x="-2" y="0"/>
            <a:ext cx="9130613" cy="83672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8" name="矩形 3"/>
          <p:cNvSpPr txBox="1"/>
          <p:nvPr/>
        </p:nvSpPr>
        <p:spPr>
          <a:xfrm>
            <a:off x="9905" y="125974"/>
            <a:ext cx="8352930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dirty="0" smtClean="0">
                <a:solidFill>
                  <a:schemeClr val="bg1"/>
                </a:solidFill>
              </a:rPr>
              <a:t> 3</a:t>
            </a:r>
            <a:r>
              <a:rPr dirty="0" smtClean="0">
                <a:solidFill>
                  <a:schemeClr val="bg1"/>
                </a:solidFill>
              </a:rPr>
              <a:t>. </a:t>
            </a:r>
            <a:r>
              <a:rPr sz="2400" dirty="0" err="1" smtClean="0">
                <a:solidFill>
                  <a:schemeClr val="bg1"/>
                </a:solidFill>
              </a:rPr>
              <a:t>历任中共</a:t>
            </a:r>
            <a:r>
              <a:rPr lang="zh-TW" altLang="en-US" sz="3600" b="1" dirty="0" smtClean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上海市委书</a:t>
            </a:r>
            <a:r>
              <a:rPr sz="3600" b="1" dirty="0" smtClean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记</a:t>
            </a:r>
            <a:r>
              <a:rPr lang="en-US" sz="3600" b="1" dirty="0" smtClean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 </a:t>
            </a:r>
            <a:r>
              <a:rPr sz="2400" dirty="0" err="1" smtClean="0">
                <a:solidFill>
                  <a:schemeClr val="bg1"/>
                </a:solidFill>
              </a:rPr>
              <a:t>被追查情况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9720"/>
            <a:ext cx="15113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04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8"/>
              <a:ext cx="5256004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/>
                <a:t>4</a:t>
              </a:r>
              <a:r>
                <a:rPr dirty="0" smtClean="0"/>
                <a:t>. </a:t>
              </a:r>
              <a:r>
                <a:rPr lang="zh-TW" altLang="en-US" dirty="0" smtClean="0"/>
                <a:t>省部級高官</a:t>
              </a:r>
              <a:endParaRPr dirty="0"/>
            </a:p>
          </p:txBody>
        </p:sp>
      </p:grpSp>
      <p:sp>
        <p:nvSpPr>
          <p:cNvPr id="136" name="矩形 6"/>
          <p:cNvSpPr/>
          <p:nvPr/>
        </p:nvSpPr>
        <p:spPr>
          <a:xfrm>
            <a:off x="268293" y="5454248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mtClean="0"/>
              <a:t>到目前为止，</a:t>
            </a:r>
            <a:r>
              <a:rPr lang="zh-TW" altLang="en-US" sz="2400" b="1" smtClean="0">
                <a:solidFill>
                  <a:srgbClr val="C00000"/>
                </a:solidFill>
              </a:rPr>
              <a:t>上海市</a:t>
            </a:r>
            <a:r>
              <a:rPr lang="zh-TW" altLang="en-US" sz="2400" dirty="0" smtClean="0"/>
              <a:t>有</a:t>
            </a:r>
            <a:r>
              <a:rPr lang="en-US" altLang="zh-TW" sz="2400" b="1" smtClean="0">
                <a:solidFill>
                  <a:srgbClr val="C00000"/>
                </a:solidFill>
              </a:rPr>
              <a:t>1,210</a:t>
            </a:r>
            <a:r>
              <a:rPr lang="zh-TW" altLang="en-US" sz="2400" b="1" smtClean="0">
                <a:solidFill>
                  <a:srgbClr val="C00000"/>
                </a:solidFill>
              </a:rPr>
              <a:t>名</a:t>
            </a:r>
            <a:r>
              <a:rPr lang="zh-TW" altLang="en-US" sz="2400" smtClean="0"/>
              <a:t>的公检法司</a:t>
            </a:r>
            <a:r>
              <a:rPr smtClean="0"/>
              <a:t>、教育界、媒体界</a:t>
            </a:r>
            <a:endParaRPr lang="en-US" dirty="0" smtClean="0"/>
          </a:p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mtClean="0"/>
              <a:t>等人员因迫害法轮功学员，被海外组织“追查国际”立案追查</a:t>
            </a:r>
            <a:endParaRPr dirty="0"/>
          </a:p>
        </p:txBody>
      </p: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/>
              <a:t>追查</a:t>
            </a:r>
            <a:endParaRPr sz="32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119061" y="1178183"/>
            <a:ext cx="8634293" cy="3908762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上海市</a:t>
            </a:r>
            <a:r>
              <a:rPr lang="zh-CN" altLang="zh-TW" sz="2400" smtClean="0">
                <a:latin typeface="Microsoft JhengHei" charset="-120"/>
                <a:ea typeface="Microsoft JhengHei" charset="-120"/>
                <a:cs typeface="Microsoft JhengHei" charset="-120"/>
              </a:rPr>
              <a:t>许多官员因迫害法轮功被国际追查，包括</a:t>
            </a:r>
            <a:endParaRPr lang="en-US" altLang="zh-CN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CN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历任市委书记：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 李强</a:t>
            </a:r>
            <a:r>
              <a:rPr lang="en-US" altLang="zh-TW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现任</a:t>
            </a:r>
            <a:r>
              <a:rPr lang="en-US" altLang="zh-TW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、韩正、俞正声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smtClean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注：</a:t>
            </a:r>
            <a:r>
              <a:rPr lang="zh-TW" altLang="en-US" sz="2000" b="1" smtClean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李强</a:t>
            </a:r>
            <a:r>
              <a:rPr lang="zh-TW" altLang="en-US" sz="2000" smtClean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在之前</a:t>
            </a:r>
            <a:r>
              <a:rPr lang="zh-TW" altLang="en-US" sz="200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担任</a:t>
            </a:r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〝</a:t>
            </a:r>
            <a:r>
              <a:rPr lang="zh-TW" altLang="en-US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浙江省政法委书记</a:t>
            </a:r>
            <a:r>
              <a:rPr lang="en-US" altLang="zh-TW" sz="2000" b="1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〞</a:t>
            </a:r>
            <a:r>
              <a:rPr lang="zh-TW" altLang="en-US" sz="200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时被追查</a:t>
            </a:r>
            <a:endParaRPr lang="en-US" altLang="zh-TW" sz="20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历任市政法委书记： 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陈寅</a:t>
            </a:r>
            <a:r>
              <a:rPr lang="en-US" altLang="zh-TW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现任</a:t>
            </a:r>
            <a:r>
              <a:rPr lang="en-US" altLang="zh-TW" sz="220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、姜平、丁薛祥、吴志明、刘云耕</a:t>
            </a:r>
          </a:p>
          <a:p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历任市委防范办（</a:t>
            </a:r>
            <a:r>
              <a:rPr lang="en-US" altLang="zh-TW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200" b="1" smtClean="0">
                <a:latin typeface="Microsoft JhengHei" charset="-120"/>
                <a:ea typeface="Microsoft JhengHei" charset="-120"/>
                <a:cs typeface="Microsoft JhengHei" charset="-120"/>
              </a:rPr>
              <a:t>办）主任：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徐宪和、顾永和、李红、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en-US" altLang="zh-TW" sz="220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lang="en-US" altLang="zh-TW" sz="2200" smtClean="0">
                <a:latin typeface="Microsoft JhengHei" charset="-120"/>
                <a:ea typeface="Microsoft JhengHei" charset="-120"/>
                <a:cs typeface="Microsoft JhengHei" charset="-120"/>
              </a:rPr>
              <a:t>                                                         </a:t>
            </a:r>
            <a:r>
              <a:rPr lang="zh-TW" altLang="en-US" sz="2200" smtClean="0">
                <a:latin typeface="Microsoft JhengHei" charset="-120"/>
                <a:ea typeface="Microsoft JhengHei" charset="-120"/>
                <a:cs typeface="Microsoft JhengHei" charset="-120"/>
              </a:rPr>
              <a:t> 周国雄、江宪法</a:t>
            </a:r>
            <a:endParaRPr lang="zh-TW" altLang="en-US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 sz="28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400" b="1" dirty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124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矩形 5"/>
          <p:cNvGrpSpPr/>
          <p:nvPr/>
        </p:nvGrpSpPr>
        <p:grpSpPr>
          <a:xfrm>
            <a:off x="0" y="-3"/>
            <a:ext cx="9144005" cy="836722"/>
            <a:chOff x="-1" y="-1"/>
            <a:chExt cx="9130605" cy="836720"/>
          </a:xfrm>
          <a:solidFill>
            <a:schemeClr val="tx1"/>
          </a:solidFill>
        </p:grpSpPr>
        <p:sp>
          <p:nvSpPr>
            <p:cNvPr id="5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9-3. 株洲市被國際追查官員"/>
            <p:cNvSpPr txBox="1"/>
            <p:nvPr/>
          </p:nvSpPr>
          <p:spPr>
            <a:xfrm>
              <a:off x="107346" y="125949"/>
              <a:ext cx="8915907" cy="58476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5-1</a:t>
              </a:r>
              <a:r>
                <a:rPr dirty="0" smtClean="0"/>
                <a:t>.</a:t>
              </a:r>
              <a:r>
                <a:rPr lang="en-US" dirty="0" smtClean="0"/>
                <a:t> </a:t>
              </a:r>
              <a:r>
                <a:rPr lang="zh-TW" altLang="en-US" dirty="0"/>
                <a:t>上海市高官</a:t>
              </a:r>
              <a:r>
                <a:rPr lang="zh-TW" altLang="en-US" dirty="0" smtClean="0"/>
                <a:t>惡報一覽 </a:t>
              </a:r>
              <a:endParaRPr lang="zh-CN" altLang="en-US" dirty="0"/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570852"/>
              </p:ext>
            </p:extLst>
          </p:nvPr>
        </p:nvGraphicFramePr>
        <p:xfrm>
          <a:off x="132592" y="1700808"/>
          <a:ext cx="8856987" cy="3745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7"/>
                <a:gridCol w="2088232"/>
                <a:gridCol w="2376264"/>
                <a:gridCol w="2448274"/>
              </a:tblGrid>
              <a:tr h="432048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上海市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委書記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上海市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委書記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上海副市長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上海政法委副書記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8904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黃菊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陳良宇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艾寶俊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陳旭</a:t>
                      </a:r>
                      <a:endParaRPr lang="zh-TW" altLang="en-US" sz="24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752">
                <a:tc>
                  <a:txBody>
                    <a:bodyPr/>
                    <a:lstStyle/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1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得胰腺癌</a:t>
                      </a:r>
                      <a:endParaRPr lang="en-US" altLang="zh-TW" sz="1800" b="1" i="0" kern="1200" dirty="0" smtClean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ctr"/>
                      <a:r>
                        <a:rPr lang="zh-TW" altLang="en-US" sz="1800" b="1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不治死亡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TW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18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TW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17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立案審查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他們為撈取政治資本，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積極追隨江澤民、周永康賣力迫害法輪功學員，</a:t>
                      </a:r>
                      <a:endParaRPr lang="en-US" altLang="zh-CN" sz="1800" b="1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雙手沾滿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人民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的鮮血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矩形"/>
          <p:cNvSpPr/>
          <p:nvPr/>
        </p:nvSpPr>
        <p:spPr>
          <a:xfrm>
            <a:off x="7491868" y="100429"/>
            <a:ext cx="1486351" cy="64807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>
                <a:solidFill>
                  <a:schemeClr val="tx1"/>
                </a:solidFill>
              </a:rPr>
              <a:t>惡報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/>
          <a:srcRect l="10826" t="15918" r="17011"/>
          <a:stretch/>
        </p:blipFill>
        <p:spPr>
          <a:xfrm>
            <a:off x="6876256" y="2636912"/>
            <a:ext cx="1857395" cy="144016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r="4018"/>
          <a:stretch/>
        </p:blipFill>
        <p:spPr>
          <a:xfrm>
            <a:off x="4572001" y="2666340"/>
            <a:ext cx="1767738" cy="1410731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 rotWithShape="1">
          <a:blip r:embed="rId5"/>
          <a:srcRect l="15981" t="4952" r="31856" b="39126"/>
          <a:stretch/>
        </p:blipFill>
        <p:spPr>
          <a:xfrm>
            <a:off x="2267744" y="2672658"/>
            <a:ext cx="1800200" cy="1408853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6"/>
          <a:srcRect l="13272" t="6892" r="10976" b="25693"/>
          <a:stretch/>
        </p:blipFill>
        <p:spPr>
          <a:xfrm>
            <a:off x="291204" y="2677098"/>
            <a:ext cx="1760516" cy="139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342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"/>
          <p:cNvSpPr/>
          <p:nvPr/>
        </p:nvSpPr>
        <p:spPr>
          <a:xfrm>
            <a:off x="0" y="-4"/>
            <a:ext cx="9144005" cy="908723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rPr lang="en-US" altLang="zh-TW" sz="26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5-2. </a:t>
            </a:r>
            <a:r>
              <a:rPr lang="zh-TW" altLang="en-US" sz="26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上海市高官恶报</a:t>
            </a:r>
            <a:r>
              <a:rPr lang="en-US" altLang="zh-TW" sz="26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rPr lang="zh-TW" altLang="en-US" sz="2600" dirty="0" smtClean="0">
                <a:solidFill>
                  <a:srgbClr val="FFFF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前上海市委书记陈良宇  有期徒刑</a:t>
            </a:r>
            <a:r>
              <a:rPr lang="en-US" altLang="zh-TW" sz="2600" dirty="0" smtClean="0">
                <a:solidFill>
                  <a:srgbClr val="FFFF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18</a:t>
            </a:r>
            <a:r>
              <a:rPr lang="zh-TW" altLang="en-US" sz="2600" dirty="0" smtClean="0">
                <a:solidFill>
                  <a:srgbClr val="FFFF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endParaRPr sz="2600" dirty="0">
              <a:solidFill>
                <a:srgbClr val="FFFF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491868" y="100429"/>
            <a:ext cx="1486351" cy="64807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>
                <a:solidFill>
                  <a:schemeClr val="tx1"/>
                </a:solidFill>
              </a:rPr>
              <a:t>惡報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710" t="3599" r="4476" b="14821"/>
          <a:stretch/>
        </p:blipFill>
        <p:spPr>
          <a:xfrm>
            <a:off x="179512" y="1275643"/>
            <a:ext cx="2566717" cy="172927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7014" y="3789040"/>
            <a:ext cx="8691205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陈良宇</a:t>
            </a:r>
            <a:endParaRPr lang="en-US" altLang="zh-TW" sz="2200" b="1" dirty="0" smtClean="0">
              <a:solidFill>
                <a:srgbClr val="00B05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中共第十六届政治局委员</a:t>
            </a:r>
            <a:endParaRPr lang="en-US" altLang="zh-TW" sz="20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曾</a:t>
            </a:r>
            <a:r>
              <a:rPr lang="zh-TW" altLang="en-US" sz="20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任中共</a:t>
            </a:r>
            <a:r>
              <a:rPr lang="zh-TW" altLang="en-US" sz="200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</a:t>
            </a:r>
            <a:r>
              <a:rPr lang="zh-TW" altLang="en-US" sz="20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市委书记</a:t>
            </a:r>
            <a:endParaRPr lang="en-US" altLang="zh-TW" sz="2000" dirty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江泽民集团的重要成员，被江氏选中要培养成「接班人」的第一个重要人选。</a:t>
            </a:r>
            <a:endParaRPr lang="en-US" altLang="zh-TW" sz="20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江是从中共上海市委书记直接上任中共总书记的，陈良宇也妄想步其后尘，因此积极追随江泽民，</a:t>
            </a:r>
            <a:r>
              <a:rPr lang="zh-TW" altLang="en-US" sz="20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卖力迫害法轮功</a:t>
            </a:r>
            <a:r>
              <a:rPr lang="zh-TW" altLang="en-US" sz="20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但</a:t>
            </a:r>
            <a:r>
              <a:rPr lang="zh-TW" altLang="en-US" sz="20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人算不如天算</a:t>
            </a:r>
            <a:r>
              <a:rPr lang="zh-TW" altLang="en-US" sz="20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，也因其过于骄横，连中共党内的很多人都看不惯他的恶行，</a:t>
            </a:r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15816" y="1240843"/>
            <a:ext cx="612067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2006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9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24</a:t>
            </a:r>
            <a:r>
              <a:rPr lang="zh-TW" altLang="en-US" sz="220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sz="22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2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陈良宇</a:t>
            </a:r>
            <a:r>
              <a:rPr lang="zh-TW" altLang="en-US" sz="22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被免职，并立案检查。</a:t>
            </a:r>
            <a:endParaRPr lang="en-US" altLang="zh-TW" sz="22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2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en-US" altLang="zh-TW" sz="22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2008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11</a:t>
            </a:r>
            <a:r>
              <a:rPr lang="zh-TW" altLang="en-US" sz="220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sz="22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2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陈良宇</a:t>
            </a:r>
            <a:r>
              <a:rPr lang="zh-TW" altLang="en-US" sz="22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以受贿罪、滥用职权罪被判处</a:t>
            </a:r>
            <a:r>
              <a:rPr lang="zh-TW" altLang="en-US" sz="22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有期徒刑</a:t>
            </a:r>
            <a:r>
              <a:rPr lang="en-US" altLang="zh-TW" sz="2200" b="1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18</a:t>
            </a:r>
            <a:r>
              <a:rPr lang="zh-TW" altLang="en-US" sz="22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zh-TW" altLang="en-US" sz="22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，没收个人财产</a:t>
            </a:r>
            <a:r>
              <a:rPr lang="en-US" altLang="zh-TW" sz="22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30</a:t>
            </a:r>
            <a:r>
              <a:rPr lang="zh-TW" altLang="en-US" sz="22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万元。</a:t>
            </a:r>
            <a:endParaRPr lang="en-US" altLang="zh-TW" sz="22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陈良宇未上诉，一审判决生效，陈入狱。</a:t>
            </a:r>
            <a:endParaRPr lang="zh-TW" altLang="en-US" sz="2200" dirty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41440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"/>
          <p:cNvSpPr/>
          <p:nvPr/>
        </p:nvSpPr>
        <p:spPr>
          <a:xfrm>
            <a:off x="0" y="-3"/>
            <a:ext cx="9144005" cy="836722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rPr lang="en-US" altLang="zh-TW" sz="26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5-3. </a:t>
            </a:r>
            <a:r>
              <a:rPr lang="zh-TW" altLang="en-US" sz="26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上海市高官恶报</a:t>
            </a:r>
            <a:r>
              <a:rPr lang="en-US" altLang="zh-TW" sz="26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  <a:endParaRPr lang="en-US" altLang="zh-TW" sz="26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>
              <a:defRPr>
                <a:solidFill>
                  <a:srgbClr val="FFFFFF"/>
                </a:solidFill>
              </a:defRPr>
            </a:pPr>
            <a:r>
              <a:rPr lang="zh-TW" altLang="en-US" sz="2600" dirty="0" smtClean="0">
                <a:solidFill>
                  <a:srgbClr val="FFFF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前上海市政法委副书记陈旭  被立案审查</a:t>
            </a:r>
            <a:endParaRPr sz="2600" dirty="0">
              <a:solidFill>
                <a:srgbClr val="FFFF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491868" y="100429"/>
            <a:ext cx="1486351" cy="64807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>
                <a:solidFill>
                  <a:schemeClr val="tx1"/>
                </a:solidFill>
              </a:rPr>
              <a:t>惡報</a:t>
            </a:r>
            <a:endParaRPr sz="3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1111815"/>
            <a:ext cx="579613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陈旭</a:t>
            </a:r>
            <a:endParaRPr lang="en-US" altLang="zh-TW" sz="2200" b="1" dirty="0" smtClean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历任上海市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高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院副院长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上海市第一中级法院院长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委副书记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上海市检察院检察长职务。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月初，陈旭落马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25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日，陈旭涉嫌「严重违纪」被审查。</a:t>
            </a:r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289" y="3645024"/>
            <a:ext cx="886161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除了</a:t>
            </a:r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陈旭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的妻子、儿子、弟弟被调查外，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因涉</a:t>
            </a:r>
            <a:r>
              <a:rPr lang="zh-TW" altLang="en-US" sz="2000" b="1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陈旭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案而接受调查的上海政法系统的人已</a:t>
            </a:r>
            <a:r>
              <a:rPr lang="zh-TW" altLang="en-US" sz="20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超过百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人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据明慧网</a:t>
            </a:r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</a:rPr>
              <a:t>2011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</a:rPr>
              <a:t>《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上海十二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年迫害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真相</a:t>
            </a:r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</a:rPr>
              <a:t>》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一文报导，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年多来，上海及外地来沪的成千上万法轮功弟子遭到惨烈迫害，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据不完全统计，</a:t>
            </a:r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</a:rPr>
              <a:t>39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人被迫害致死或因迫害后致死，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三百多人被非法劳教，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三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百多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人被枉法冤判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，一千多人被绑架到洗脑班，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000" smtClean="0">
                <a:latin typeface="Microsoft JhengHei" charset="-120"/>
                <a:ea typeface="Microsoft JhengHei" charset="-120"/>
                <a:cs typeface="Microsoft JhengHei" charset="-120"/>
              </a:rPr>
              <a:t>20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多人或被关精神病院或被迫害致疯致残，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成千上万人被任意绑架、关监、抄家、罚款、骚扰、监控、跟踪（不含被反复绑架、劳教、洗脑、冤判）以上桩桩罪行，</a:t>
            </a:r>
            <a:r>
              <a:rPr lang="zh-TW" altLang="en-US" sz="20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陈旭难辞其咎</a:t>
            </a:r>
            <a:r>
              <a:rPr lang="zh-TW" altLang="en-US" sz="200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2355" t="15674" r="14724"/>
          <a:stretch/>
        </p:blipFill>
        <p:spPr>
          <a:xfrm>
            <a:off x="251520" y="1168092"/>
            <a:ext cx="2808312" cy="216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97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100000" l="0" r="89687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064" y="127000"/>
            <a:ext cx="6896100" cy="6604000"/>
          </a:xfrm>
          <a:prstGeom prst="rect">
            <a:avLst/>
          </a:prstGeom>
        </p:spPr>
      </p:pic>
      <p:sp>
        <p:nvSpPr>
          <p:cNvPr id="119" name="矩形 2"/>
          <p:cNvSpPr txBox="1"/>
          <p:nvPr/>
        </p:nvSpPr>
        <p:spPr>
          <a:xfrm>
            <a:off x="179556" y="104635"/>
            <a:ext cx="4274061" cy="645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9" tIns="45469" rIns="45469" bIns="45469">
            <a:spAutoFit/>
          </a:bodyPr>
          <a:lstStyle/>
          <a:p>
            <a:pPr defTabSz="909458">
              <a:defRPr sz="4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dirty="0"/>
              <a:t>6</a:t>
            </a:r>
            <a:r>
              <a:rPr sz="3600" dirty="0" smtClean="0"/>
              <a:t>. </a:t>
            </a:r>
            <a:r>
              <a:rPr sz="3600" b="1" dirty="0" smtClean="0"/>
              <a:t>本次</a:t>
            </a:r>
            <a:r>
              <a:rPr lang="zh-TW" altLang="en-US" sz="3600" b="1" dirty="0" smtClean="0"/>
              <a:t>上海</a:t>
            </a:r>
            <a:r>
              <a:rPr sz="3600" b="1" dirty="0" err="1" smtClean="0"/>
              <a:t>案例</a:t>
            </a:r>
            <a:r>
              <a:rPr lang="zh-TW" altLang="en-US" sz="3600" b="1" dirty="0" smtClean="0"/>
              <a:t>一</a:t>
            </a:r>
            <a:r>
              <a:rPr sz="3600" b="1" dirty="0" smtClean="0"/>
              <a:t>览</a:t>
            </a:r>
            <a:endParaRPr sz="3600" b="1" dirty="0"/>
          </a:p>
        </p:txBody>
      </p:sp>
      <p:sp>
        <p:nvSpPr>
          <p:cNvPr id="26" name="文字方塊 8"/>
          <p:cNvSpPr txBox="1"/>
          <p:nvPr/>
        </p:nvSpPr>
        <p:spPr>
          <a:xfrm>
            <a:off x="5292080" y="5790545"/>
            <a:ext cx="2448272" cy="40011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zh-TW" sz="2000" b="1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接點 16"/>
          <p:cNvCxnSpPr>
            <a:endCxn id="9" idx="1"/>
          </p:cNvCxnSpPr>
          <p:nvPr/>
        </p:nvCxnSpPr>
        <p:spPr>
          <a:xfrm flipV="1">
            <a:off x="4077847" y="1895147"/>
            <a:ext cx="1214233" cy="957803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9" name="文字方塊 8"/>
          <p:cNvSpPr txBox="1"/>
          <p:nvPr/>
        </p:nvSpPr>
        <p:spPr>
          <a:xfrm>
            <a:off x="5292080" y="1541204"/>
            <a:ext cx="3851921" cy="707886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案情：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上海市的</a:t>
            </a:r>
            <a:r>
              <a:rPr lang="zh-TW" altLang="en-US" sz="2000" b="1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虹口区、徐汇区</a:t>
            </a:r>
            <a:endParaRPr lang="en-US" altLang="zh-TW" sz="20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smtClean="0">
                <a:latin typeface="Microsoft JhengHei" charset="-120"/>
                <a:ea typeface="Microsoft JhengHei" charset="-120"/>
                <a:cs typeface="Microsoft JhengHei" charset="-120"/>
              </a:rPr>
              <a:t>张贴</a:t>
            </a:r>
            <a:r>
              <a:rPr lang="zh-TW" altLang="zh-TW" sz="2000" b="1" smtClean="0">
                <a:latin typeface="Microsoft JhengHei" charset="-120"/>
                <a:ea typeface="Microsoft JhengHei" charset="-120"/>
                <a:cs typeface="Microsoft JhengHei" charset="-120"/>
              </a:rPr>
              <a:t>邪恶</a:t>
            </a:r>
            <a:r>
              <a:rPr lang="zh-TW" altLang="en-US" sz="2000" b="1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污蔑</a:t>
            </a:r>
            <a:r>
              <a:rPr lang="zh-TW" altLang="zh-TW" sz="2000" b="1" smtClean="0">
                <a:latin typeface="Microsoft JhengHei" charset="-120"/>
                <a:ea typeface="Microsoft JhengHei" charset="-120"/>
                <a:cs typeface="Microsoft JhengHei" charset="-120"/>
              </a:rPr>
              <a:t>宣传品 </a:t>
            </a:r>
            <a:endParaRPr lang="zh-TW" altLang="zh-TW" sz="2000" b="1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0" name="橢圓 4"/>
          <p:cNvSpPr/>
          <p:nvPr/>
        </p:nvSpPr>
        <p:spPr>
          <a:xfrm>
            <a:off x="2699793" y="2499329"/>
            <a:ext cx="1378054" cy="1244051"/>
          </a:xfrm>
          <a:prstGeom prst="ellipse">
            <a:avLst/>
          </a:prstGeom>
          <a:solidFill>
            <a:srgbClr val="C0504D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897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133" name="矩形 10"/>
          <p:cNvSpPr txBox="1"/>
          <p:nvPr/>
        </p:nvSpPr>
        <p:spPr>
          <a:xfrm>
            <a:off x="365570" y="1011915"/>
            <a:ext cx="8412857" cy="381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smtClean="0"/>
              <a:t>性质：</a:t>
            </a:r>
            <a:r>
              <a:rPr lang="zh-TW" altLang="en-US" sz="2200" b="1" smtClean="0">
                <a:solidFill>
                  <a:srgbClr val="C00000"/>
                </a:solidFill>
              </a:rPr>
              <a:t>污蔑</a:t>
            </a:r>
            <a:r>
              <a:rPr lang="en-US" altLang="zh-TW" sz="2200" b="1" smtClean="0">
                <a:solidFill>
                  <a:srgbClr val="C00000"/>
                </a:solidFill>
              </a:rPr>
              <a:t>&amp;</a:t>
            </a:r>
            <a:r>
              <a:rPr lang="zh-TW" altLang="en-US" sz="2200" b="1" smtClean="0">
                <a:solidFill>
                  <a:srgbClr val="C00000"/>
                </a:solidFill>
              </a:rPr>
              <a:t>毒害众生</a:t>
            </a:r>
            <a:endParaRPr lang="en-US" altLang="zh-TW" sz="2200" b="1" dirty="0" smtClean="0">
              <a:solidFill>
                <a:srgbClr val="C00000"/>
              </a:solidFill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 smtClean="0"/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smtClean="0"/>
              <a:t>情况：</a:t>
            </a:r>
            <a:endParaRPr lang="en-US" sz="2200" b="1" dirty="0" smtClean="0"/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b="1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◎ </a:t>
            </a:r>
            <a:r>
              <a:rPr lang="zh-TW" altLang="zh-TW" sz="2200" b="1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上海蓝胜宾馆（上海市虹口区松花江路</a:t>
            </a:r>
            <a:r>
              <a:rPr lang="en-US" altLang="zh-TW" sz="2200" b="1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2587</a:t>
            </a:r>
            <a:r>
              <a:rPr lang="zh-TW" altLang="zh-TW" sz="2200" b="1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号）</a:t>
            </a:r>
            <a:endParaRPr lang="en-US" altLang="zh-TW" sz="2200" b="1" dirty="0" smtClean="0">
              <a:solidFill>
                <a:srgbClr val="0E05BB"/>
              </a:solidFill>
              <a:latin typeface="Calibri" charset="0"/>
              <a:cs typeface="Times New Roman" charset="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200" smtClean="0">
                <a:latin typeface="Calibri" charset="0"/>
                <a:cs typeface="Times New Roman" charset="0"/>
              </a:rPr>
              <a:t>办理入住和退房的前台显眼位置</a:t>
            </a:r>
            <a:r>
              <a:rPr lang="zh-TW" altLang="en-US" sz="2200" smtClean="0">
                <a:latin typeface="Calibri" charset="0"/>
                <a:cs typeface="Times New Roman" charset="0"/>
              </a:rPr>
              <a:t>，</a:t>
            </a:r>
            <a:r>
              <a:rPr lang="en-US" altLang="zh-TW" sz="2200" smtClean="0">
                <a:latin typeface="Calibri" charset="0"/>
                <a:cs typeface="Times New Roman" charset="0"/>
              </a:rPr>
              <a:t>〝</a:t>
            </a:r>
            <a:r>
              <a:rPr lang="zh-TW" altLang="zh-TW" sz="2200" smtClean="0">
                <a:solidFill>
                  <a:srgbClr val="FF0000"/>
                </a:solidFill>
                <a:latin typeface="Calibri" charset="0"/>
                <a:cs typeface="Times New Roman" charset="0"/>
              </a:rPr>
              <a:t>贴有污蔑大法</a:t>
            </a:r>
            <a:r>
              <a:rPr lang="zh-TW" altLang="zh-TW" sz="2200" dirty="0">
                <a:solidFill>
                  <a:srgbClr val="FF0000"/>
                </a:solidFill>
                <a:latin typeface="Calibri" charset="0"/>
                <a:cs typeface="Times New Roman" charset="0"/>
              </a:rPr>
              <a:t>的</a:t>
            </a:r>
            <a:r>
              <a:rPr lang="zh-TW" altLang="zh-TW" sz="2200" dirty="0" smtClean="0">
                <a:solidFill>
                  <a:srgbClr val="FF0000"/>
                </a:solidFill>
                <a:latin typeface="Calibri" charset="0"/>
                <a:cs typeface="Times New Roman" charset="0"/>
              </a:rPr>
              <a:t>告示</a:t>
            </a:r>
            <a:r>
              <a:rPr lang="en-US" altLang="zh-TW" sz="2200" dirty="0" smtClean="0">
                <a:latin typeface="Calibri" charset="0"/>
                <a:cs typeface="Times New Roman" charset="0"/>
              </a:rPr>
              <a:t>〞</a:t>
            </a: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smtClean="0">
                <a:latin typeface="Calibri" charset="0"/>
                <a:cs typeface="Times New Roman" charset="0"/>
              </a:rPr>
              <a:t>应是</a:t>
            </a:r>
            <a:r>
              <a:rPr lang="zh-TW" altLang="zh-TW" sz="2200" smtClean="0">
                <a:latin typeface="Calibri" charset="0"/>
                <a:cs typeface="Times New Roman" charset="0"/>
              </a:rPr>
              <a:t>上海市级有关宾馆管理部门统一印制下发要求</a:t>
            </a:r>
            <a:r>
              <a:rPr lang="zh-TW" altLang="en-US" sz="2200" smtClean="0">
                <a:latin typeface="Calibri" charset="0"/>
                <a:cs typeface="Times New Roman" charset="0"/>
              </a:rPr>
              <a:t>各</a:t>
            </a:r>
            <a:r>
              <a:rPr lang="zh-TW" altLang="zh-TW" sz="2200" smtClean="0">
                <a:latin typeface="Calibri" charset="0"/>
                <a:cs typeface="Times New Roman" charset="0"/>
              </a:rPr>
              <a:t>宾馆</a:t>
            </a:r>
            <a:r>
              <a:rPr lang="zh-TW" altLang="en-US" sz="2200" smtClean="0">
                <a:latin typeface="Calibri" charset="0"/>
                <a:cs typeface="Times New Roman" charset="0"/>
              </a:rPr>
              <a:t>张</a:t>
            </a:r>
            <a:r>
              <a:rPr lang="zh-TW" altLang="zh-TW" sz="2200" smtClean="0">
                <a:latin typeface="Calibri" charset="0"/>
                <a:cs typeface="Times New Roman" charset="0"/>
              </a:rPr>
              <a:t>贴</a:t>
            </a:r>
            <a:endParaRPr lang="en-US" altLang="zh-TW" sz="2200" dirty="0" smtClean="0">
              <a:latin typeface="Calibri" charset="0"/>
              <a:cs typeface="Times New Roman" charset="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>
              <a:latin typeface="Calibri" charset="0"/>
              <a:ea typeface="微軟正黑體" panose="020B0604030504040204" pitchFamily="34" charset="-120"/>
              <a:cs typeface="Times New Roman" charset="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b="1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◎ </a:t>
            </a:r>
            <a:r>
              <a:rPr lang="zh-TW" altLang="zh-TW" sz="2200" b="1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上海教育会堂（上海市徐汇区岳阳路</a:t>
            </a:r>
            <a:r>
              <a:rPr lang="en-US" altLang="zh-TW" sz="2200" b="1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1</a:t>
            </a:r>
            <a:r>
              <a:rPr lang="zh-TW" altLang="zh-TW" sz="2200" b="1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号</a:t>
            </a:r>
            <a:r>
              <a:rPr lang="zh-TW" altLang="en-US" sz="2200" b="1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）</a:t>
            </a:r>
            <a:endParaRPr lang="en-US" altLang="zh-TW" sz="2200" b="1" dirty="0" smtClean="0">
              <a:solidFill>
                <a:srgbClr val="0E05BB"/>
              </a:solidFill>
              <a:latin typeface="Calibri" charset="0"/>
              <a:cs typeface="Times New Roman" charset="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200" smtClean="0">
                <a:sym typeface="微軟正黑體"/>
              </a:rPr>
              <a:t>在一楼电梯口就有</a:t>
            </a:r>
            <a:r>
              <a:rPr lang="en-US" altLang="zh-TW" sz="2200" smtClean="0">
                <a:sym typeface="微軟正黑體"/>
              </a:rPr>
              <a:t>3</a:t>
            </a:r>
            <a:r>
              <a:rPr lang="zh-TW" altLang="zh-TW" sz="2200" smtClean="0">
                <a:sym typeface="微軟正黑體"/>
              </a:rPr>
              <a:t>张</a:t>
            </a:r>
            <a:r>
              <a:rPr lang="zh-TW" altLang="en-US" sz="2200" smtClean="0">
                <a:sym typeface="微軟正黑體"/>
              </a:rPr>
              <a:t>跟上面</a:t>
            </a:r>
            <a:r>
              <a:rPr lang="zh-TW" altLang="zh-TW" sz="2200" smtClean="0">
                <a:sym typeface="微軟正黑體"/>
              </a:rPr>
              <a:t>一模一样的</a:t>
            </a:r>
            <a:r>
              <a:rPr lang="zh-TW" altLang="zh-TW" sz="2200" smtClean="0">
                <a:solidFill>
                  <a:srgbClr val="FF0000"/>
                </a:solidFill>
                <a:latin typeface="Calibri" charset="0"/>
                <a:cs typeface="Times New Roman" charset="0"/>
              </a:rPr>
              <a:t>污蔑</a:t>
            </a:r>
            <a:r>
              <a:rPr lang="zh-TW" altLang="en-US" sz="2200" dirty="0" smtClean="0">
                <a:solidFill>
                  <a:srgbClr val="FF0000"/>
                </a:solidFill>
                <a:sym typeface="微軟正黑體"/>
              </a:rPr>
              <a:t>大法的</a:t>
            </a:r>
            <a:r>
              <a:rPr lang="zh-TW" altLang="zh-TW" sz="2200" dirty="0" smtClean="0">
                <a:solidFill>
                  <a:srgbClr val="FF0000"/>
                </a:solidFill>
                <a:sym typeface="微軟正黑體"/>
              </a:rPr>
              <a:t>告示</a:t>
            </a:r>
            <a:endParaRPr lang="en-US" altLang="zh-TW" sz="2200" dirty="0" smtClean="0">
              <a:solidFill>
                <a:srgbClr val="FF0000"/>
              </a:solidFill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>
              <a:latin typeface="微軟正黑體" panose="020B0604030504040204" pitchFamily="34" charset="-120"/>
              <a:ea typeface="微軟正黑體" panose="020B0604030504040204" pitchFamily="34" charset="-120"/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上海</a:t>
              </a:r>
              <a:r>
                <a:rPr lang="zh-TW" altLang="zh-TW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236295" y="100504"/>
            <a:ext cx="1776039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案情 1</a:t>
            </a:r>
            <a:endParaRPr 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81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13343</TotalTime>
  <Words>4209</Words>
  <Application>Microsoft Office PowerPoint</Application>
  <PresentationFormat>如螢幕大小 (4:3)</PresentationFormat>
  <Paragraphs>445</Paragraphs>
  <Slides>29</Slides>
  <Notes>17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29</vt:i4>
      </vt:variant>
    </vt:vector>
  </HeadingPairs>
  <TitlesOfParts>
    <vt:vector size="30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Windows 使用者</cp:lastModifiedBy>
  <cp:revision>462</cp:revision>
  <dcterms:created xsi:type="dcterms:W3CDTF">2017-07-01T07:48:25Z</dcterms:created>
  <dcterms:modified xsi:type="dcterms:W3CDTF">2018-03-01T14:41:15Z</dcterms:modified>
</cp:coreProperties>
</file>