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433" r:id="rId2"/>
    <p:sldId id="410" r:id="rId3"/>
    <p:sldId id="436" r:id="rId4"/>
    <p:sldId id="438" r:id="rId5"/>
    <p:sldId id="431" r:id="rId6"/>
    <p:sldId id="390" r:id="rId7"/>
    <p:sldId id="430" r:id="rId8"/>
    <p:sldId id="411" r:id="rId9"/>
    <p:sldId id="439" r:id="rId10"/>
    <p:sldId id="457" r:id="rId11"/>
    <p:sldId id="440" r:id="rId12"/>
    <p:sldId id="441" r:id="rId13"/>
    <p:sldId id="421" r:id="rId14"/>
    <p:sldId id="437" r:id="rId15"/>
    <p:sldId id="455" r:id="rId16"/>
    <p:sldId id="442" r:id="rId17"/>
    <p:sldId id="423" r:id="rId18"/>
    <p:sldId id="443" r:id="rId19"/>
    <p:sldId id="444" r:id="rId20"/>
    <p:sldId id="445" r:id="rId21"/>
    <p:sldId id="446" r:id="rId22"/>
    <p:sldId id="447" r:id="rId23"/>
    <p:sldId id="448" r:id="rId24"/>
    <p:sldId id="449" r:id="rId25"/>
    <p:sldId id="450" r:id="rId26"/>
    <p:sldId id="451" r:id="rId27"/>
    <p:sldId id="452" r:id="rId28"/>
    <p:sldId id="453" r:id="rId29"/>
    <p:sldId id="454" r:id="rId30"/>
  </p:sldIdLst>
  <p:sldSz cx="9144000" cy="6858000" type="screen4x3"/>
  <p:notesSz cx="6858000" cy="9144000"/>
  <p:defaultTextStyle>
    <a:defPPr>
      <a:defRPr lang="zh-TW"/>
    </a:defPPr>
    <a:lvl1pPr marL="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472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0948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425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19001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3771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28500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83249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37982" algn="l" defTabSz="90948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  <a:srgbClr val="0E05BB"/>
    <a:srgbClr val="990033"/>
    <a:srgbClr val="FF9900"/>
    <a:srgbClr val="E3AF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538" autoAdjust="0"/>
    <p:restoredTop sz="87637" autoAdjust="0"/>
  </p:normalViewPr>
  <p:slideViewPr>
    <p:cSldViewPr>
      <p:cViewPr>
        <p:scale>
          <a:sx n="60" d="100"/>
          <a:sy n="60" d="100"/>
        </p:scale>
        <p:origin x="-11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CC7ECE-0D31-4C99-BE49-F510A09AC3A1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C5ECB-B6A9-4FC2-BE85-03F5EF7D113F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2974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472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948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425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9001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3771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28500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83249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37982" algn="l" defTabSz="9094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minghui.org/categoryb/6,276,11,6.htm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42D60-093C-441C-B22B-3C7304FC9F2A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956673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0" name="Shape 1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311485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211154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4021027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Shape 1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12944946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07036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5032258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Shape 1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  <p:extLst>
      <p:ext uri="{BB962C8B-B14F-4D97-AF65-F5344CB8AC3E}">
        <p14:creationId xmlns:p14="http://schemas.microsoft.com/office/powerpoint/2010/main" val="4148132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6429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b="1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0" name="Shape 1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4523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4" name="Shape 16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6" name="Shape 17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defTabSz="914400">
              <a:lnSpc>
                <a:spcPct val="100000"/>
              </a:lnSpc>
              <a:defRPr sz="1200" b="1">
                <a:latin typeface="Calibri"/>
                <a:ea typeface="Calibri"/>
                <a:cs typeface="Calibri"/>
                <a:sym typeface="Calibri"/>
              </a:defRPr>
            </a:pPr>
            <a:r>
              <a:t>XX省惡人恶报事例</a:t>
            </a:r>
          </a:p>
          <a:p>
            <a:pPr defTabSz="914400">
              <a:lnSpc>
                <a:spcPct val="100000"/>
              </a:lnSpc>
              <a:defRPr sz="1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pPr>
            <a:r>
              <a:rPr>
                <a:hlinkClick r:id="rId3"/>
              </a:rPr>
              <a:t>http://library.minghui.org/categoryb/6,276,11,6.htm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0C5ECB-B6A9-4FC2-BE85-03F5EF7D113F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67491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342D60-093C-441C-B22B-3C7304FC9F2A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56022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 b="1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94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4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9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3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8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32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79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39388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7239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743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743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624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8252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70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8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472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94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42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190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37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285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32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3798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5962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3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3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1175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729" indent="0">
              <a:buNone/>
              <a:defRPr sz="2000" b="1"/>
            </a:lvl2pPr>
            <a:lvl3pPr marL="909489" indent="0">
              <a:buNone/>
              <a:defRPr sz="1800" b="1"/>
            </a:lvl3pPr>
            <a:lvl4pPr marL="1364250" indent="0">
              <a:buNone/>
              <a:defRPr sz="1600" b="1"/>
            </a:lvl4pPr>
            <a:lvl5pPr marL="1819001" indent="0">
              <a:buNone/>
              <a:defRPr sz="1600" b="1"/>
            </a:lvl5pPr>
            <a:lvl6pPr marL="2273771" indent="0">
              <a:buNone/>
              <a:defRPr sz="1600" b="1"/>
            </a:lvl6pPr>
            <a:lvl7pPr marL="2728500" indent="0">
              <a:buNone/>
              <a:defRPr sz="1600" b="1"/>
            </a:lvl7pPr>
            <a:lvl8pPr marL="3183249" indent="0">
              <a:buNone/>
              <a:defRPr sz="1600" b="1"/>
            </a:lvl8pPr>
            <a:lvl9pPr marL="3637982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4729" indent="0">
              <a:buNone/>
              <a:defRPr sz="2000" b="1"/>
            </a:lvl2pPr>
            <a:lvl3pPr marL="909489" indent="0">
              <a:buNone/>
              <a:defRPr sz="1800" b="1"/>
            </a:lvl3pPr>
            <a:lvl4pPr marL="1364250" indent="0">
              <a:buNone/>
              <a:defRPr sz="1600" b="1"/>
            </a:lvl4pPr>
            <a:lvl5pPr marL="1819001" indent="0">
              <a:buNone/>
              <a:defRPr sz="1600" b="1"/>
            </a:lvl5pPr>
            <a:lvl6pPr marL="2273771" indent="0">
              <a:buNone/>
              <a:defRPr sz="1600" b="1"/>
            </a:lvl6pPr>
            <a:lvl7pPr marL="2728500" indent="0">
              <a:buNone/>
              <a:defRPr sz="1600" b="1"/>
            </a:lvl7pPr>
            <a:lvl8pPr marL="3183249" indent="0">
              <a:buNone/>
              <a:defRPr sz="1600" b="1"/>
            </a:lvl8pPr>
            <a:lvl9pPr marL="3637982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4044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9471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2615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1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4729" indent="0">
              <a:buNone/>
              <a:defRPr sz="1200"/>
            </a:lvl2pPr>
            <a:lvl3pPr marL="909489" indent="0">
              <a:buNone/>
              <a:defRPr sz="1000"/>
            </a:lvl3pPr>
            <a:lvl4pPr marL="1364250" indent="0">
              <a:buNone/>
              <a:defRPr sz="900"/>
            </a:lvl4pPr>
            <a:lvl5pPr marL="1819001" indent="0">
              <a:buNone/>
              <a:defRPr sz="900"/>
            </a:lvl5pPr>
            <a:lvl6pPr marL="2273771" indent="0">
              <a:buNone/>
              <a:defRPr sz="900"/>
            </a:lvl6pPr>
            <a:lvl7pPr marL="2728500" indent="0">
              <a:buNone/>
              <a:defRPr sz="900"/>
            </a:lvl7pPr>
            <a:lvl8pPr marL="3183249" indent="0">
              <a:buNone/>
              <a:defRPr sz="900"/>
            </a:lvl8pPr>
            <a:lvl9pPr marL="3637982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09498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4729" indent="0">
              <a:buNone/>
              <a:defRPr sz="2800"/>
            </a:lvl2pPr>
            <a:lvl3pPr marL="909489" indent="0">
              <a:buNone/>
              <a:defRPr sz="2400"/>
            </a:lvl3pPr>
            <a:lvl4pPr marL="1364250" indent="0">
              <a:buNone/>
              <a:defRPr sz="2000"/>
            </a:lvl4pPr>
            <a:lvl5pPr marL="1819001" indent="0">
              <a:buNone/>
              <a:defRPr sz="2000"/>
            </a:lvl5pPr>
            <a:lvl6pPr marL="2273771" indent="0">
              <a:buNone/>
              <a:defRPr sz="2000"/>
            </a:lvl6pPr>
            <a:lvl7pPr marL="2728500" indent="0">
              <a:buNone/>
              <a:defRPr sz="2000"/>
            </a:lvl7pPr>
            <a:lvl8pPr marL="3183249" indent="0">
              <a:buNone/>
              <a:defRPr sz="2000"/>
            </a:lvl8pPr>
            <a:lvl9pPr marL="3637982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4729" indent="0">
              <a:buNone/>
              <a:defRPr sz="1200"/>
            </a:lvl2pPr>
            <a:lvl3pPr marL="909489" indent="0">
              <a:buNone/>
              <a:defRPr sz="1000"/>
            </a:lvl3pPr>
            <a:lvl4pPr marL="1364250" indent="0">
              <a:buNone/>
              <a:defRPr sz="900"/>
            </a:lvl4pPr>
            <a:lvl5pPr marL="1819001" indent="0">
              <a:buNone/>
              <a:defRPr sz="900"/>
            </a:lvl5pPr>
            <a:lvl6pPr marL="2273771" indent="0">
              <a:buNone/>
              <a:defRPr sz="900"/>
            </a:lvl6pPr>
            <a:lvl7pPr marL="2728500" indent="0">
              <a:buNone/>
              <a:defRPr sz="900"/>
            </a:lvl7pPr>
            <a:lvl8pPr marL="3183249" indent="0">
              <a:buNone/>
              <a:defRPr sz="900"/>
            </a:lvl8pPr>
            <a:lvl9pPr marL="3637982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610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0942" tIns="45472" rIns="90942" bIns="45472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305"/>
            <a:ext cx="8229600" cy="4525963"/>
          </a:xfrm>
          <a:prstGeom prst="rect">
            <a:avLst/>
          </a:prstGeom>
        </p:spPr>
        <p:txBody>
          <a:bodyPr vert="horz" lIns="90942" tIns="45472" rIns="90942" bIns="45472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455"/>
            <a:ext cx="2133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6E90E-4A05-4D29-B676-ADFE5E9BC2B6}" type="datetimeFigureOut">
              <a:rPr lang="zh-TW" altLang="en-US" smtClean="0"/>
              <a:t>2018/3/1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1" y="6356455"/>
            <a:ext cx="2895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455"/>
            <a:ext cx="2133600" cy="365125"/>
          </a:xfrm>
          <a:prstGeom prst="rect">
            <a:avLst/>
          </a:prstGeom>
        </p:spPr>
        <p:txBody>
          <a:bodyPr vert="horz" lIns="90942" tIns="45472" rIns="90942" bIns="4547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9991F-E2F8-4909-90BD-B6863248F053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5037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0948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082" indent="-341082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8960" indent="-284253" algn="l" defTabSz="909489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6882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626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6377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1139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5868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0622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5350" indent="-227357" algn="l" defTabSz="909489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72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48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25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001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3771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8500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249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7982" algn="l" defTabSz="9094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iff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microsoft.com/office/2007/relationships/hdphoto" Target="../media/hdphoto6.wdp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4" r="14384"/>
          <a:stretch/>
        </p:blipFill>
        <p:spPr bwMode="auto">
          <a:xfrm>
            <a:off x="15034" y="32963"/>
            <a:ext cx="7725318" cy="6167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364089" y="2780928"/>
            <a:ext cx="3779912" cy="1336526"/>
          </a:xfrm>
          <a:prstGeom prst="rect">
            <a:avLst/>
          </a:prstGeom>
          <a:solidFill>
            <a:srgbClr val="FF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en-US" altLang="zh-TW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重點案例</a:t>
            </a:r>
            <a:r>
              <a:rPr lang="zh-CN" altLang="zh-TW" sz="28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參考資料</a:t>
            </a:r>
            <a:endParaRPr lang="en-US" altLang="zh-CN" sz="2800" b="1" dirty="0" smtClean="0">
              <a:solidFill>
                <a:srgbClr val="FFFF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上海市</a:t>
            </a:r>
            <a:r>
              <a:rPr lang="en-US" altLang="zh-TW" sz="2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&amp;</a:t>
            </a:r>
            <a:r>
              <a:rPr lang="zh-TW" altLang="en-US" sz="2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天津市</a:t>
            </a:r>
            <a:endParaRPr lang="en-US" altLang="zh-TW" sz="28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播</a:t>
            </a:r>
            <a:r>
              <a:rPr lang="zh-TW" altLang="en-US" sz="2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打日期</a:t>
            </a:r>
            <a:r>
              <a:rPr lang="en-US" altLang="zh-TW" sz="22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2018/03/05</a:t>
            </a:r>
            <a:endParaRPr lang="en-US" altLang="zh-TW" sz="2200" b="1" dirty="0" smtClean="0">
              <a:solidFill>
                <a:schemeClr val="accent6">
                  <a:lumMod val="20000"/>
                  <a:lumOff val="8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CN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268675"/>
            <a:ext cx="9144000" cy="439216"/>
          </a:xfrm>
          <a:prstGeom prst="rect">
            <a:avLst/>
          </a:prstGeom>
          <a:solidFill>
            <a:srgbClr val="FFC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CN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488282"/>
            <a:ext cx="9144000" cy="404269"/>
          </a:xfrm>
          <a:prstGeom prst="rect">
            <a:avLst/>
          </a:prstGeom>
          <a:solidFill>
            <a:srgbClr val="FF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endParaRPr lang="en-US" altLang="zh-CN" sz="32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879782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</p:grpSpPr>
        <p:sp>
          <p:nvSpPr>
            <p:cNvPr id="133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9-3. 株洲市被國際追查官員"/>
            <p:cNvSpPr txBox="1"/>
            <p:nvPr/>
          </p:nvSpPr>
          <p:spPr>
            <a:xfrm>
              <a:off x="166692" y="132960"/>
              <a:ext cx="5256004" cy="6463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 smtClean="0"/>
                <a:t>6-2</a:t>
              </a:r>
              <a:r>
                <a:rPr dirty="0" smtClean="0"/>
                <a:t>. </a:t>
              </a:r>
              <a:r>
                <a:rPr lang="zh-TW" altLang="en-US" sz="3600" dirty="0"/>
                <a:t>上海市</a:t>
              </a:r>
              <a:endParaRPr sz="3600" dirty="0"/>
            </a:p>
          </p:txBody>
        </p:sp>
      </p:grpSp>
      <p:sp>
        <p:nvSpPr>
          <p:cNvPr id="136" name="矩形 6"/>
          <p:cNvSpPr/>
          <p:nvPr/>
        </p:nvSpPr>
        <p:spPr>
          <a:xfrm>
            <a:off x="268293" y="5454248"/>
            <a:ext cx="8485061" cy="830993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 smtClean="0"/>
              <a:t>到目前為止，</a:t>
            </a:r>
            <a:r>
              <a:rPr lang="zh-TW" altLang="en-US" sz="2400" b="1" dirty="0" smtClean="0">
                <a:solidFill>
                  <a:srgbClr val="C00000"/>
                </a:solidFill>
              </a:rPr>
              <a:t>上海市</a:t>
            </a:r>
            <a:r>
              <a:rPr lang="zh-TW" altLang="en-US" sz="2400" dirty="0" smtClean="0"/>
              <a:t>有</a:t>
            </a:r>
            <a:r>
              <a:rPr lang="en-US" altLang="zh-TW" sz="2400" b="1" dirty="0" smtClean="0">
                <a:solidFill>
                  <a:srgbClr val="C00000"/>
                </a:solidFill>
              </a:rPr>
              <a:t>1,210</a:t>
            </a:r>
            <a:r>
              <a:rPr lang="zh-TW" altLang="en-US" sz="2400" b="1" dirty="0" smtClean="0">
                <a:solidFill>
                  <a:srgbClr val="C00000"/>
                </a:solidFill>
              </a:rPr>
              <a:t>名</a:t>
            </a:r>
            <a:r>
              <a:rPr lang="zh-TW" altLang="en-US" sz="2400" dirty="0" smtClean="0"/>
              <a:t>的公檢法司</a:t>
            </a:r>
            <a:r>
              <a:rPr dirty="0" smtClean="0"/>
              <a:t>、教育界、媒體界</a:t>
            </a:r>
            <a:endParaRPr lang="en-US" dirty="0" smtClean="0"/>
          </a:p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 smtClean="0"/>
              <a:t>等人員因迫害法輪功學員，被海外組織“追查國際”立案追查</a:t>
            </a:r>
            <a:endParaRPr dirty="0"/>
          </a:p>
        </p:txBody>
      </p:sp>
      <p:sp>
        <p:nvSpPr>
          <p:cNvPr id="137" name="矩形"/>
          <p:cNvSpPr/>
          <p:nvPr/>
        </p:nvSpPr>
        <p:spPr>
          <a:xfrm>
            <a:off x="7525885" y="100429"/>
            <a:ext cx="1486351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 smtClean="0"/>
              <a:t>追查</a:t>
            </a:r>
            <a:r>
              <a:rPr lang="en-US" altLang="zh-TW" sz="3200" dirty="0" smtClean="0"/>
              <a:t>1</a:t>
            </a:r>
            <a:endParaRPr sz="3200" dirty="0"/>
          </a:p>
        </p:txBody>
      </p:sp>
      <p:sp>
        <p:nvSpPr>
          <p:cNvPr id="3" name="文字方塊 2"/>
          <p:cNvSpPr txBox="1"/>
          <p:nvPr/>
        </p:nvSpPr>
        <p:spPr>
          <a:xfrm>
            <a:off x="119061" y="1178183"/>
            <a:ext cx="8634293" cy="3908762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上海市</a:t>
            </a:r>
            <a:r>
              <a:rPr lang="zh-CN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許多官員因迫害法輪功被國際追查，包括</a:t>
            </a:r>
            <a:endParaRPr lang="en-US" altLang="zh-CN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CN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歷任市委書記：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 李強</a:t>
            </a:r>
            <a:r>
              <a:rPr lang="en-US" altLang="zh-TW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(</a:t>
            </a:r>
            <a:r>
              <a:rPr lang="zh-TW" altLang="en-US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現任</a:t>
            </a:r>
            <a:r>
              <a:rPr lang="en-US" altLang="zh-TW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、韓正、俞正聲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>
                <a:solidFill>
                  <a:srgbClr val="7030A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註：</a:t>
            </a:r>
            <a:r>
              <a:rPr lang="zh-TW" altLang="en-US" sz="2000" b="1" dirty="0">
                <a:solidFill>
                  <a:srgbClr val="7030A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李強</a:t>
            </a:r>
            <a:r>
              <a:rPr lang="zh-TW" altLang="en-US" sz="2000" dirty="0">
                <a:solidFill>
                  <a:srgbClr val="7030A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在之前</a:t>
            </a:r>
            <a:r>
              <a:rPr lang="zh-TW" altLang="en-US" sz="20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擔任</a:t>
            </a:r>
            <a:r>
              <a:rPr lang="en-US" altLang="zh-TW" sz="20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〝</a:t>
            </a:r>
            <a:r>
              <a:rPr lang="zh-TW" altLang="en-US" sz="20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浙江省政法委書記</a:t>
            </a:r>
            <a:r>
              <a:rPr lang="en-US" altLang="zh-TW" sz="20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〞</a:t>
            </a:r>
            <a:r>
              <a:rPr lang="zh-TW" altLang="en-US" sz="20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時被追查</a:t>
            </a:r>
            <a:endParaRPr lang="en-US" altLang="zh-TW" sz="20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歷任</a:t>
            </a:r>
            <a:r>
              <a:rPr lang="zh-TW" altLang="en-US" sz="2200" b="1" dirty="0">
                <a:latin typeface="Microsoft JhengHei" charset="-120"/>
                <a:ea typeface="Microsoft JhengHei" charset="-120"/>
                <a:cs typeface="Microsoft JhengHei" charset="-120"/>
              </a:rPr>
              <a:t>市政法委書記： 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陳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寅</a:t>
            </a:r>
            <a:r>
              <a:rPr lang="en-US" altLang="zh-TW" sz="2200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(</a:t>
            </a:r>
            <a:r>
              <a:rPr lang="zh-TW" altLang="en-US" sz="2200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現任</a:t>
            </a:r>
            <a:r>
              <a:rPr lang="en-US" altLang="zh-TW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、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姜平、丁薛祥、吳志明、劉雲耕</a:t>
            </a:r>
          </a:p>
          <a:p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歷任</a:t>
            </a:r>
            <a:r>
              <a:rPr lang="zh-TW" altLang="en-US" sz="2200" b="1" dirty="0">
                <a:latin typeface="Microsoft JhengHei" charset="-120"/>
                <a:ea typeface="Microsoft JhengHei" charset="-120"/>
                <a:cs typeface="Microsoft JhengHei" charset="-120"/>
              </a:rPr>
              <a:t>市委防範辦（</a:t>
            </a:r>
            <a:r>
              <a:rPr lang="en-US" altLang="zh-TW" sz="2200" b="1" dirty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200" b="1" dirty="0">
                <a:latin typeface="Microsoft JhengHei" charset="-120"/>
                <a:ea typeface="Microsoft JhengHei" charset="-120"/>
                <a:cs typeface="Microsoft JhengHei" charset="-120"/>
              </a:rPr>
              <a:t>辦）主任：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徐憲和、顧永和、李紅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、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 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                                                         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 周國雄、江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憲法</a:t>
            </a:r>
          </a:p>
          <a:p>
            <a:pPr>
              <a:defRPr sz="28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altLang="zh-TW" sz="2400" b="1" dirty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9599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矩形 5"/>
          <p:cNvSpPr txBox="1"/>
          <p:nvPr/>
        </p:nvSpPr>
        <p:spPr>
          <a:xfrm>
            <a:off x="318740" y="100356"/>
            <a:ext cx="6237209" cy="768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467" tIns="45467" rIns="45467" bIns="45467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55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</p:grpSpPr>
        <p:sp>
          <p:nvSpPr>
            <p:cNvPr id="153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11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54" name="9-3. 株洲市官員惡報實例"/>
            <p:cNvSpPr txBox="1"/>
            <p:nvPr/>
          </p:nvSpPr>
          <p:spPr>
            <a:xfrm>
              <a:off x="-1" y="20121"/>
              <a:ext cx="12985745" cy="11497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b="1" kern="0" dirty="0"/>
                <a:t> </a:t>
              </a:r>
              <a:r>
                <a:rPr lang="en-US" sz="3600" b="1" kern="0" dirty="0"/>
                <a:t>6</a:t>
              </a:r>
              <a:r>
                <a:rPr sz="3600" b="1" kern="0" dirty="0" smtClean="0"/>
                <a:t>-3.</a:t>
              </a:r>
              <a:r>
                <a:rPr lang="zh-TW" altLang="en-US" sz="3600" b="1" dirty="0" smtClean="0">
                  <a:sym typeface="PingFang TC Semibold"/>
                </a:rPr>
                <a:t>上海市</a:t>
              </a:r>
              <a:endParaRPr sz="3600" b="1" kern="0" dirty="0"/>
            </a:p>
          </p:txBody>
        </p:sp>
      </p:grpSp>
      <p:sp>
        <p:nvSpPr>
          <p:cNvPr id="160" name="矩形 4"/>
          <p:cNvSpPr/>
          <p:nvPr/>
        </p:nvSpPr>
        <p:spPr>
          <a:xfrm>
            <a:off x="108594" y="898394"/>
            <a:ext cx="9000060" cy="2973037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1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上海市高級法院副院長，</a:t>
            </a:r>
            <a:r>
              <a:rPr lang="zh-TW" altLang="en-US" sz="2100" dirty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鄒碧華</a:t>
            </a:r>
            <a:r>
              <a:rPr lang="zh-TW" altLang="en-US" sz="2100" b="1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心臟病</a:t>
            </a:r>
            <a:r>
              <a:rPr lang="zh-TW" altLang="en-US" sz="2100" b="1" dirty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突發死亡</a:t>
            </a:r>
            <a:r>
              <a:rPr lang="en-US" altLang="zh-TW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【</a:t>
            </a:r>
            <a:r>
              <a:rPr lang="zh-TW" altLang="en-US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明慧網</a:t>
            </a:r>
            <a:r>
              <a:rPr lang="en-US" altLang="zh-TW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2015</a:t>
            </a:r>
            <a:r>
              <a:rPr lang="zh-TW" altLang="en-US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年</a:t>
            </a:r>
            <a:r>
              <a:rPr lang="en-US" altLang="zh-TW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3</a:t>
            </a:r>
            <a:r>
              <a:rPr lang="zh-TW" altLang="en-US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月</a:t>
            </a:r>
            <a:r>
              <a:rPr lang="en-US" altLang="zh-TW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1</a:t>
            </a:r>
            <a:r>
              <a:rPr lang="zh-TW" altLang="en-US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日</a:t>
            </a:r>
            <a:r>
              <a:rPr lang="en-US" altLang="zh-TW" sz="2100" dirty="0" smtClean="0">
                <a:latin typeface="微軟正黑體" panose="020B0604030504040204" pitchFamily="34" charset="-120"/>
                <a:ea typeface="微軟正黑體" panose="020B0604030504040204" pitchFamily="34" charset="-120"/>
                <a:sym typeface="PingFang TC Semibold"/>
              </a:rPr>
              <a:t>】</a:t>
            </a: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altLang="zh-TW" sz="2100" b="1" dirty="0" smtClean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sym typeface="PingFang TC Semibold"/>
            </a:endParaRP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1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鄒碧華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，</a:t>
            </a:r>
            <a:r>
              <a:rPr lang="en-US" altLang="zh-TW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2008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年</a:t>
            </a:r>
            <a:r>
              <a:rPr lang="en-US" altLang="zh-TW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7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月任上海市長寧區法院院長，</a:t>
            </a:r>
            <a:r>
              <a:rPr lang="en-US" altLang="zh-TW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2012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年</a:t>
            </a:r>
            <a:r>
              <a:rPr lang="en-US" altLang="zh-TW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10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月任上海市高級法院副院長。</a:t>
            </a:r>
            <a:r>
              <a:rPr lang="zh-TW" altLang="en-US" sz="21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鄒碧華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因積極追隨江澤民集團迫害法輪功，非法審判多名法輪功學員，致使法輪功學員</a:t>
            </a:r>
            <a:r>
              <a:rPr lang="zh-TW" altLang="en-US" sz="210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趙斌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被迫害致死；</a:t>
            </a:r>
            <a:r>
              <a:rPr lang="zh-TW" altLang="en-US" sz="2100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何冰剛</a:t>
            </a:r>
            <a:r>
              <a:rPr lang="zh-TW" altLang="en-US" sz="2100" dirty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等被迫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害致殘。</a:t>
            </a:r>
            <a:endParaRPr lang="en-US" altLang="zh-TW" sz="2100" dirty="0" smtClean="0">
              <a:solidFill>
                <a:srgbClr val="20202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icrosoft JhengHei" charset="-120"/>
            </a:endParaRP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altLang="zh-TW" sz="2100" dirty="0" smtClean="0">
              <a:solidFill>
                <a:srgbClr val="20202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icrosoft JhengHei" charset="-120"/>
            </a:endParaRP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en-US" altLang="zh-TW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2014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年</a:t>
            </a:r>
            <a:r>
              <a:rPr lang="en-US" altLang="zh-TW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12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月</a:t>
            </a:r>
            <a:r>
              <a:rPr lang="en-US" altLang="zh-TW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10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日下午，上海市高級法院副院長</a:t>
            </a:r>
            <a:r>
              <a:rPr lang="zh-TW" altLang="en-US" sz="21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鄒碧華</a:t>
            </a:r>
            <a:r>
              <a:rPr lang="zh-TW" altLang="en-US" sz="21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突發心臟病死亡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，</a:t>
            </a:r>
            <a:endParaRPr lang="en-US" altLang="zh-TW" sz="2100" dirty="0" smtClean="0">
              <a:solidFill>
                <a:srgbClr val="20202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icrosoft JhengHei" charset="-120"/>
            </a:endParaRP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年僅</a:t>
            </a:r>
            <a:r>
              <a:rPr lang="en-US" altLang="zh-TW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47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歲。</a:t>
            </a:r>
            <a:r>
              <a:rPr lang="zh-TW" altLang="en-US" sz="21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鄒碧華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參與非法審判法輪功學員，導致法輪功學員被迫害致殘、致死。</a:t>
            </a:r>
            <a:r>
              <a:rPr lang="zh-TW" altLang="en-US" sz="2100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鄒碧華</a:t>
            </a:r>
            <a:r>
              <a:rPr lang="zh-TW" altLang="en-US" sz="2100" dirty="0" smtClean="0">
                <a:solidFill>
                  <a:srgbClr val="20202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暴死，再添中共官員因迫害法輪功而遭惡報的實例。</a:t>
            </a:r>
            <a:endParaRPr lang="zh-TW" altLang="en-US" sz="2100" dirty="0">
              <a:latin typeface="微軟正黑體" panose="020B0604030504040204" pitchFamily="34" charset="-120"/>
              <a:ea typeface="微軟正黑體" panose="020B0604030504040204" pitchFamily="34" charset="-120"/>
              <a:cs typeface="Microsoft JhengHei" charset="-120"/>
            </a:endParaRPr>
          </a:p>
        </p:txBody>
      </p:sp>
      <p:sp>
        <p:nvSpPr>
          <p:cNvPr id="13" name="矩形"/>
          <p:cNvSpPr/>
          <p:nvPr/>
        </p:nvSpPr>
        <p:spPr>
          <a:xfrm>
            <a:off x="7380312" y="100356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600" b="1" dirty="0" smtClean="0"/>
              <a:t>惡報</a:t>
            </a:r>
            <a:r>
              <a:rPr lang="en-US" altLang="zh-TW" sz="3600" b="1" dirty="0" smtClean="0"/>
              <a:t>1</a:t>
            </a:r>
            <a:endParaRPr lang="en-US" altLang="zh-TW" sz="3600" b="1" dirty="0"/>
          </a:p>
        </p:txBody>
      </p:sp>
      <p:sp>
        <p:nvSpPr>
          <p:cNvPr id="11" name="矩形 4"/>
          <p:cNvSpPr/>
          <p:nvPr/>
        </p:nvSpPr>
        <p:spPr>
          <a:xfrm>
            <a:off x="78670" y="4077072"/>
            <a:ext cx="9000060" cy="2326706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100" b="1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上海市公安局頭目</a:t>
            </a:r>
            <a:r>
              <a:rPr lang="zh-TW" altLang="en-US" sz="21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謝安</a:t>
            </a:r>
            <a:r>
              <a:rPr lang="zh-TW" altLang="en-US" sz="2100" b="1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遭惡報死亡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【</a:t>
            </a:r>
            <a:r>
              <a:rPr lang="zh-TW" altLang="en-US" sz="21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明慧網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2013</a:t>
            </a:r>
            <a:r>
              <a:rPr lang="zh-TW" altLang="en-US" sz="21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年</a:t>
            </a:r>
            <a:r>
              <a:rPr lang="en-US" altLang="zh-TW" sz="2100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5</a:t>
            </a:r>
            <a:r>
              <a:rPr lang="zh-TW" altLang="en-US" sz="21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月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24</a:t>
            </a:r>
            <a:r>
              <a:rPr lang="zh-TW" altLang="en-US" sz="21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日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】</a:t>
            </a: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altLang="zh-TW" sz="21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r>
              <a:rPr lang="zh-TW" altLang="en-US" sz="21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上海市公安局專管迫害法輪功學員的頭目</a:t>
            </a:r>
            <a:r>
              <a:rPr lang="zh-TW" altLang="en-US" sz="21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謝安</a:t>
            </a:r>
            <a:r>
              <a:rPr lang="zh-TW" altLang="en-US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1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男</a:t>
            </a:r>
            <a:r>
              <a:rPr lang="zh-TW" altLang="en-US" sz="21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en-US" altLang="zh-TW" sz="21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1972</a:t>
            </a:r>
            <a:r>
              <a:rPr lang="zh-TW" altLang="en-US" sz="21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年出生</a:t>
            </a:r>
            <a:r>
              <a:rPr lang="zh-TW" altLang="en-US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en-US" altLang="zh-TW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2013</a:t>
            </a:r>
            <a:r>
              <a:rPr lang="zh-TW" altLang="en-US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4</a:t>
            </a:r>
            <a:r>
              <a:rPr lang="zh-TW" altLang="en-US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月在</a:t>
            </a:r>
            <a:r>
              <a:rPr lang="zh-TW" altLang="en-US" sz="21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家</a:t>
            </a:r>
            <a:r>
              <a:rPr lang="zh-TW" altLang="en-US" sz="21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突然</a:t>
            </a:r>
            <a:r>
              <a:rPr lang="zh-TW" altLang="en-US" sz="21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死亡</a:t>
            </a:r>
            <a:r>
              <a:rPr lang="zh-TW" altLang="en-US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1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100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謝</a:t>
            </a:r>
            <a:r>
              <a:rPr lang="zh-TW" altLang="en-US" sz="2100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安</a:t>
            </a:r>
            <a:r>
              <a:rPr lang="zh-TW" altLang="en-US" sz="21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是上海地區迫害法輪功學員的元凶</a:t>
            </a:r>
            <a:r>
              <a:rPr lang="zh-TW" altLang="en-US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1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上海</a:t>
            </a:r>
            <a:r>
              <a:rPr lang="zh-TW" altLang="en-US" sz="21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各地區的大法弟子被迫害案子都要經過他之手。</a:t>
            </a:r>
          </a:p>
          <a:p>
            <a:pPr fontAlgn="base"/>
            <a:r>
              <a:rPr lang="zh-TW" altLang="en-US" sz="2100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謝安</a:t>
            </a:r>
            <a:r>
              <a:rPr lang="zh-TW" altLang="en-US" sz="21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剛滿四十歲，就暴斃，可謂遭惡報了</a:t>
            </a:r>
            <a:r>
              <a:rPr lang="zh-TW" altLang="en-US" sz="21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1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4408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5"/>
          <p:cNvSpPr txBox="1"/>
          <p:nvPr/>
        </p:nvSpPr>
        <p:spPr>
          <a:xfrm>
            <a:off x="318740" y="184312"/>
            <a:ext cx="6237213" cy="76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469" tIns="45469" rIns="45469" bIns="45469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69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  <a:solidFill>
            <a:srgbClr val="FF9999"/>
          </a:solidFill>
        </p:grpSpPr>
        <p:sp>
          <p:nvSpPr>
            <p:cNvPr id="167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68" name="9-3. 株洲市官員惡報實例"/>
            <p:cNvSpPr txBox="1"/>
            <p:nvPr/>
          </p:nvSpPr>
          <p:spPr>
            <a:xfrm>
              <a:off x="-1" y="107665"/>
              <a:ext cx="12985745" cy="97466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lang="en-US" sz="3600" b="1" kern="0" dirty="0" smtClean="0"/>
                <a:t>6</a:t>
              </a:r>
              <a:r>
                <a:rPr sz="3600" b="1" kern="0" dirty="0" smtClean="0"/>
                <a:t>-</a:t>
              </a:r>
              <a:r>
                <a:rPr lang="en-US" sz="3600" b="1" kern="0" dirty="0"/>
                <a:t>4</a:t>
              </a:r>
              <a:r>
                <a:rPr sz="3600" b="1" kern="0" dirty="0" smtClean="0"/>
                <a:t>.</a:t>
              </a:r>
              <a:r>
                <a:rPr lang="zh-TW" altLang="en-US" sz="3600" b="1" dirty="0" smtClean="0">
                  <a:sym typeface="PingFang TC Semibold"/>
                </a:rPr>
                <a:t>上海市</a:t>
              </a:r>
              <a:endParaRPr lang="zh-TW" altLang="en-US" sz="3600" b="1" kern="0" dirty="0"/>
            </a:p>
          </p:txBody>
        </p:sp>
      </p:grpSp>
      <p:sp>
        <p:nvSpPr>
          <p:cNvPr id="170" name="矩形"/>
          <p:cNvSpPr/>
          <p:nvPr/>
        </p:nvSpPr>
        <p:spPr>
          <a:xfrm>
            <a:off x="7380312" y="100504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F9999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 hangingPunct="0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ja-JP" altLang="en-US" sz="4000" b="1" kern="0" dirty="0" smtClean="0">
                <a:solidFill>
                  <a:srgbClr val="EF5FA7">
                    <a:hueOff val="-146070"/>
                    <a:satOff val="-10048"/>
                    <a:lumOff val="-30626"/>
                  </a:srgbClr>
                </a:solidFill>
              </a:rPr>
              <a:t>善報</a:t>
            </a:r>
            <a:r>
              <a:rPr lang="en-US" altLang="ja-JP" sz="4000" b="1" kern="0" dirty="0" smtClean="0">
                <a:solidFill>
                  <a:srgbClr val="EF5FA7">
                    <a:hueOff val="-146070"/>
                    <a:satOff val="-10048"/>
                    <a:lumOff val="-30626"/>
                  </a:srgbClr>
                </a:solidFill>
              </a:rPr>
              <a:t>1</a:t>
            </a:r>
            <a:endParaRPr lang="en-US" altLang="ja-JP" sz="4000" b="1" kern="0" dirty="0">
              <a:solidFill>
                <a:srgbClr val="EF5FA7">
                  <a:hueOff val="-146070"/>
                  <a:satOff val="-10048"/>
                  <a:lumOff val="-30626"/>
                </a:srgbClr>
              </a:solidFill>
            </a:endParaRPr>
          </a:p>
        </p:txBody>
      </p:sp>
      <p:sp>
        <p:nvSpPr>
          <p:cNvPr id="173" name="矩形 4"/>
          <p:cNvSpPr/>
          <p:nvPr/>
        </p:nvSpPr>
        <p:spPr>
          <a:xfrm>
            <a:off x="78671" y="881963"/>
            <a:ext cx="9000060" cy="6010795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4" tIns="31964" rIns="31964" bIns="31964">
            <a:spAutoFit/>
          </a:bodyPr>
          <a:lstStyle/>
          <a:p>
            <a:pPr algn="ctr" defTabSz="8929" hangingPunct="0">
              <a:lnSpc>
                <a:spcPct val="110000"/>
              </a:lnSpc>
              <a:tabLst>
                <a:tab pos="248670" algn="l"/>
                <a:tab pos="497334" algn="l"/>
                <a:tab pos="746068" algn="l"/>
                <a:tab pos="994734" algn="l"/>
                <a:tab pos="1243394" algn="l"/>
                <a:tab pos="1492100" algn="l"/>
                <a:tab pos="1740726" algn="l"/>
                <a:tab pos="1989465" algn="l"/>
                <a:tab pos="2238140" algn="l"/>
                <a:tab pos="2486801" algn="l"/>
                <a:tab pos="2735518" algn="l"/>
                <a:tab pos="2984173" algn="l"/>
              </a:tabLst>
              <a:defRPr>
                <a:solidFill>
                  <a:srgbClr val="0433FF"/>
                </a:solidFill>
              </a:defRPr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八十八歲老者明真相　</a:t>
            </a:r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轉危為安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</a:t>
            </a:r>
            <a:r>
              <a:rPr lang="zh-TW" altLang="en-US" sz="2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網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r>
              <a:rPr lang="en-US" altLang="zh-TW" sz="22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</a:p>
          <a:p>
            <a:pPr fontAlgn="base"/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元月，上海市一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位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88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歲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的老者特地找到給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他講真相的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大法弟子，開口就說：「謝謝大法師父救命之恩！」也謝謝教他念「法輪大法好」的大法弟子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endParaRPr lang="zh-TW" altLang="en-US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2013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9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間老者因病住院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，一直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默念：</a:t>
            </a:r>
            <a:r>
              <a:rPr lang="zh-TW" altLang="en-US" sz="2000" b="1" dirty="0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「法輪大法好！真、善、忍好！」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他做腸部手術，開刀時和手術後一點也沒感到疼。起初老人以為是麻藥的作用，麻藥藥性過後他仍</a:t>
            </a:r>
            <a:r>
              <a:rPr lang="zh-TW" altLang="en-US" sz="2000" b="1" dirty="0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感覺不到一絲的疼痛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，方知是大法師父在保護自己。</a:t>
            </a:r>
          </a:p>
          <a:p>
            <a:pPr fontAlgn="base"/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初，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老者從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床上摔落到地上動彈不得了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。家人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送他到地區醫院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醫生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覺得老人情況危急，拒收，家人將他送到大醫院搶救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老者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開始神志不清、說胡話，十分危險，兒孫們都說這回可能沒救了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醫院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也開出了病危通知書。</a:t>
            </a:r>
          </a:p>
          <a:p>
            <a:pPr fontAlgn="base"/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老者的小兒子知道法輪大法好，還得到過一枚大法真相護身符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他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一到醫院就趴在老者耳邊小聲念：</a:t>
            </a:r>
            <a:r>
              <a:rPr lang="zh-TW" altLang="en-US" sz="2000" b="1" dirty="0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「法輪大法好，法輪大法好</a:t>
            </a:r>
            <a:r>
              <a:rPr lang="en-US" altLang="zh-TW" sz="2000" b="1" dirty="0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  <a:r>
              <a:rPr lang="zh-TW" altLang="en-US" sz="2000" b="1" dirty="0">
                <a:solidFill>
                  <a:srgbClr val="0E05BB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」。</a:t>
            </a: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天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老者漸漸甦醒了，老人自己也默念起了「法輪大法好」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不久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老人就轉到普通病房，且胃口大開，能吃米飯和排骨等。</a:t>
            </a:r>
          </a:p>
          <a:p>
            <a:pPr fontAlgn="base"/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不久老者感覺身體全好了，請求出院回家。醫生都說真是奇蹟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一位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88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歲老人怎麼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說好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病，病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就沒了呢？不放心，又觀察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了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天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後才讓老者出院！</a:t>
            </a:r>
          </a:p>
          <a:p>
            <a:pPr fontAlgn="base"/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現今這位明真相的老者天天默念「法輪大法好！真、善、忍好！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特別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感謝大法師父的救命之恩！</a:t>
            </a:r>
          </a:p>
        </p:txBody>
      </p:sp>
    </p:spTree>
    <p:extLst>
      <p:ext uri="{BB962C8B-B14F-4D97-AF65-F5344CB8AC3E}">
        <p14:creationId xmlns:p14="http://schemas.microsoft.com/office/powerpoint/2010/main" val="423013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38795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013176"/>
            <a:ext cx="9138796" cy="1440160"/>
          </a:xfrm>
          <a:prstGeom prst="rect">
            <a:avLst/>
          </a:prstGeom>
          <a:solidFill>
            <a:srgbClr val="4F62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42" tIns="45472" rIns="90942" bIns="45472" rtlCol="0" anchor="ctr"/>
          <a:lstStyle/>
          <a:p>
            <a:pPr algn="ctr"/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天津市</a:t>
            </a:r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-RTC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重點案例</a:t>
            </a:r>
            <a:r>
              <a:rPr lang="zh-CN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參考</a:t>
            </a:r>
            <a:r>
              <a:rPr lang="zh-CN" altLang="zh-TW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</a:t>
            </a:r>
            <a:endParaRPr lang="en-US" altLang="zh-CN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r"/>
            <a:r>
              <a:rPr lang="zh-TW" altLang="en-US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播打日期 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en-US" altLang="zh-TW" sz="24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2018/03/05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960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圓角化單一角落矩形 8"/>
          <p:cNvSpPr/>
          <p:nvPr/>
        </p:nvSpPr>
        <p:spPr>
          <a:xfrm>
            <a:off x="4067946" y="511807"/>
            <a:ext cx="5076054" cy="6346194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0"/>
            <a:ext cx="4067945" cy="6858000"/>
          </a:xfrm>
          <a:prstGeom prst="rect">
            <a:avLst/>
          </a:prstGeom>
          <a:solidFill>
            <a:schemeClr val="tx2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42" tIns="45472" rIns="90942" bIns="45472" rtlCol="0" anchor="ctr"/>
          <a:lstStyle/>
          <a:p>
            <a:pPr algn="ctr"/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101252" y="188641"/>
            <a:ext cx="3808050" cy="645830"/>
          </a:xfrm>
          <a:prstGeom prst="rect">
            <a:avLst/>
          </a:prstGeom>
          <a:noFill/>
        </p:spPr>
        <p:txBody>
          <a:bodyPr wrap="none" lIns="90942" tIns="45472" rIns="90942" bIns="45472" rtlCol="0">
            <a:spAutoFit/>
          </a:bodyPr>
          <a:lstStyle/>
          <a:p>
            <a:r>
              <a:rPr lang="en-US" altLang="zh-TW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7.</a:t>
            </a:r>
            <a:r>
              <a:rPr lang="zh-TW" altLang="en-US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天津市迫害</a:t>
            </a:r>
            <a:r>
              <a:rPr lang="zh-TW" alt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情况</a:t>
            </a:r>
          </a:p>
        </p:txBody>
      </p:sp>
      <p:sp>
        <p:nvSpPr>
          <p:cNvPr id="5" name="矩形 4"/>
          <p:cNvSpPr/>
          <p:nvPr/>
        </p:nvSpPr>
        <p:spPr>
          <a:xfrm>
            <a:off x="107504" y="1124849"/>
            <a:ext cx="3888432" cy="2800266"/>
          </a:xfrm>
          <a:prstGeom prst="rect">
            <a:avLst/>
          </a:prstGeom>
        </p:spPr>
        <p:txBody>
          <a:bodyPr wrap="square" lIns="90942" tIns="45472" rIns="90942" bIns="45472">
            <a:spAutoFit/>
          </a:bodyPr>
          <a:lstStyle/>
          <a:p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2018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明慧資料館資料統計顯示，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迫害法輪功案例共計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2031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直接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受迫害人數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2170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迫害致死人數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58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93705" y="1432875"/>
            <a:ext cx="4824536" cy="2184713"/>
          </a:xfrm>
          <a:prstGeom prst="rect">
            <a:avLst/>
          </a:prstGeom>
          <a:ln>
            <a:noFill/>
          </a:ln>
        </p:spPr>
        <p:txBody>
          <a:bodyPr wrap="square" lIns="90942" tIns="45472" rIns="90942" bIns="45472">
            <a:spAutoFit/>
          </a:bodyPr>
          <a:lstStyle/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年底</a:t>
            </a:r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追查國際公佈了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天津市</a:t>
            </a:r>
            <a:endParaRPr lang="en-US" altLang="zh-CN" sz="2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涉嫌參與活摘法輪功學員器官的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17</a:t>
            </a:r>
            <a:r>
              <a:rPr lang="zh-TW" altLang="en-US" sz="2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醫院</a:t>
            </a:r>
            <a:r>
              <a:rPr lang="en-US" altLang="zh-TW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占全國</a:t>
            </a:r>
            <a:r>
              <a:rPr lang="en-US" altLang="zh-TW" sz="2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%)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TW" sz="2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187</a:t>
            </a:r>
            <a:r>
              <a:rPr lang="zh-TW" altLang="en-US" sz="2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醫務人員</a:t>
            </a:r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名單，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並將他們立案追查</a:t>
            </a:r>
            <a:r>
              <a:rPr lang="zh-TW" altLang="en-US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4067946" y="0"/>
            <a:ext cx="5076054" cy="1340769"/>
            <a:chOff x="5266184" y="-1"/>
            <a:chExt cx="3877816" cy="1052737"/>
          </a:xfrm>
        </p:grpSpPr>
        <p:pic>
          <p:nvPicPr>
            <p:cNvPr id="11" name="Picture 4" descr="「活摘器官」的圖片搜尋結果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15" r="42154"/>
            <a:stretch/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5266184" y="-1"/>
              <a:ext cx="2748386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145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" name="表格 1"/>
          <p:cNvGraphicFramePr/>
          <p:nvPr>
            <p:extLst>
              <p:ext uri="{D42A27DB-BD31-4B8C-83A1-F6EECF244321}">
                <p14:modId xmlns:p14="http://schemas.microsoft.com/office/powerpoint/2010/main" val="4206404379"/>
              </p:ext>
            </p:extLst>
          </p:nvPr>
        </p:nvGraphicFramePr>
        <p:xfrm>
          <a:off x="107504" y="899935"/>
          <a:ext cx="8928124" cy="4958080"/>
        </p:xfrm>
        <a:graphic>
          <a:graphicData uri="http://schemas.openxmlformats.org/drawingml/2006/table">
            <a:tbl>
              <a:tblPr firstRow="1" bandRow="1"/>
              <a:tblGrid>
                <a:gridCol w="951296"/>
                <a:gridCol w="2350568"/>
                <a:gridCol w="1068440"/>
                <a:gridCol w="4557820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900" b="1" dirty="0" err="1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姓名</a:t>
                      </a:r>
                      <a:endParaRPr sz="19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9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任期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900" b="1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追查國際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900" b="1" dirty="0" err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追查通告</a:t>
                      </a:r>
                      <a:r>
                        <a:rPr lang="en-US" sz="19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/</a:t>
                      </a:r>
                      <a:r>
                        <a:rPr lang="zh-TW" altLang="en-US" sz="19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惡報</a:t>
                      </a:r>
                      <a:endParaRPr sz="19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張立昌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60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</a:t>
                      </a: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97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sz="16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－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200</a:t>
                      </a: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en-US" sz="16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>
                        <a:defRPr sz="160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endParaRPr lang="en-US" sz="16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被追查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『</a:t>
                      </a:r>
                      <a:r>
                        <a:rPr lang="zh-TW" altLang="en-US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追查國際</a:t>
                      </a:r>
                      <a:r>
                        <a:rPr lang="en-US" altLang="zh-TW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』</a:t>
                      </a:r>
                      <a:r>
                        <a:rPr lang="zh-CN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天津市市委书记张立昌参与迫害法轮功的部分事实</a:t>
                      </a:r>
                    </a:p>
                    <a:p>
                      <a:pPr algn="l"/>
                      <a:r>
                        <a:rPr lang="zh-TW" alt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日期：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2004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3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28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日</a:t>
                      </a:r>
                      <a:endParaRPr lang="en-US" altLang="zh-TW" sz="1800" b="0" i="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l"/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2007-07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 被雙規</a:t>
                      </a:r>
                      <a:endParaRPr lang="en-US" altLang="zh-TW" sz="1800" b="0" i="0" kern="1200" dirty="0" smtClean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l"/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2008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日病亡，得年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68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歲。</a:t>
                      </a:r>
                      <a:endParaRPr lang="zh-TW" altLang="en-US" sz="2000" b="0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84656">
                <a:tc>
                  <a:txBody>
                    <a:bodyPr/>
                    <a:lstStyle/>
                    <a:p>
                      <a:pPr marL="0" algn="l" defTabSz="909489" rtl="0" eaLnBrk="1" latinLnBrk="0" hangingPunct="1">
                        <a:defRPr sz="1800"/>
                      </a:pP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張高麗</a:t>
                      </a:r>
                      <a:endParaRPr lang="en-US" altLang="zh-TW" sz="1800" b="0" i="0" kern="12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2007</a:t>
                      </a:r>
                      <a:r>
                        <a:rPr lang="zh-TW" alt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3</a:t>
                      </a:r>
                      <a:r>
                        <a:rPr lang="zh-TW" alt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-2012</a:t>
                      </a:r>
                      <a:r>
                        <a:rPr lang="zh-TW" alt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11</a:t>
                      </a:r>
                      <a:r>
                        <a:rPr lang="zh-TW" alt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endParaRPr lang="en-US" altLang="zh-TW" sz="16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被追查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endParaRPr lang="en-US" altLang="zh-TW" sz="18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en-US" altLang="zh-TW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『</a:t>
                      </a:r>
                      <a:r>
                        <a:rPr lang="zh-TW" altLang="en-US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追查國際</a:t>
                      </a:r>
                      <a:r>
                        <a:rPr lang="en-US" altLang="zh-TW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』</a:t>
                      </a:r>
                      <a:r>
                        <a:rPr lang="zh-CN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追查中共中央政治局常委张高丽迫害法轮功的通告</a:t>
                      </a: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TW" alt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日期：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2016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年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4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月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20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日</a:t>
                      </a:r>
                      <a:endParaRPr lang="en-US" altLang="zh-TW" sz="18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 charset="-120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孫春蘭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2012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11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-2014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12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endParaRPr lang="en-US" altLang="zh-TW" sz="16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被追查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en-US" altLang="zh-TW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『</a:t>
                      </a:r>
                      <a:r>
                        <a:rPr lang="zh-TW" altLang="en-US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追查國際</a:t>
                      </a:r>
                      <a:r>
                        <a:rPr lang="en-US" altLang="zh-TW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』</a:t>
                      </a:r>
                      <a:r>
                        <a:rPr lang="zh-CN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追查天津市迫害法轮功学员的责任人孙春兰、散襄军等的通告</a:t>
                      </a:r>
                    </a:p>
                    <a:p>
                      <a:pPr algn="l"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TW" altLang="en-US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日期：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2013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年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06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月</a:t>
                      </a:r>
                      <a:r>
                        <a:rPr lang="en-US" altLang="zh-TW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08</a:t>
                      </a: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日</a:t>
                      </a:r>
                      <a:endParaRPr lang="en-US" altLang="zh-TW" sz="1800" b="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 charset="-120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黃興國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2014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12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-2016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9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endParaRPr lang="en-US" altLang="zh-TW" sz="1600" b="0" i="0" kern="12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暫無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Microsoft JhengHei"/>
                        </a:rPr>
                        <a:t>2017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Microsoft JhengHei"/>
                        </a:rPr>
                        <a:t>年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Microsoft JhengHei"/>
                        </a:rPr>
                        <a:t>9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Microsoft JhengHei"/>
                        </a:rPr>
                        <a:t>月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Microsoft JhengHei"/>
                        </a:rPr>
                        <a:t>26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Microsoft JhengHei"/>
                        </a:rPr>
                        <a:t>日，</a:t>
                      </a: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有期徒刑</a:t>
                      </a:r>
                      <a:r>
                        <a:rPr lang="en-US" altLang="zh-CN" sz="18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en-US" altLang="zh-CN" sz="18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李鴻忠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en-US" altLang="zh-TW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2016</a:t>
                      </a:r>
                      <a:r>
                        <a:rPr lang="zh-TW" alt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9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zh-TW" alt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至今</a:t>
                      </a:r>
                      <a:endParaRPr sz="16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被追查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en-US" altLang="zh-TW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『</a:t>
                      </a:r>
                      <a:r>
                        <a:rPr lang="zh-TW" altLang="en-US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追查國際</a:t>
                      </a:r>
                      <a:r>
                        <a:rPr lang="en-US" altLang="zh-TW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』</a:t>
                      </a:r>
                      <a:r>
                        <a:rPr lang="zh-CN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追查湖北省赤壁市迫害法轮功学员李玄刚的责任人的通告</a:t>
                      </a: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日期：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2012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6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18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日</a:t>
                      </a:r>
                      <a:endParaRPr lang="en-US" altLang="zh-TW" sz="18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矩形"/>
          <p:cNvSpPr/>
          <p:nvPr/>
        </p:nvSpPr>
        <p:spPr>
          <a:xfrm>
            <a:off x="-2" y="0"/>
            <a:ext cx="9130613" cy="83672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8" name="矩形 3"/>
          <p:cNvSpPr txBox="1"/>
          <p:nvPr/>
        </p:nvSpPr>
        <p:spPr>
          <a:xfrm>
            <a:off x="9905" y="125974"/>
            <a:ext cx="8352930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 b="1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dirty="0" smtClean="0">
                <a:solidFill>
                  <a:schemeClr val="bg1"/>
                </a:solidFill>
              </a:rPr>
              <a:t> 8</a:t>
            </a:r>
            <a:r>
              <a:rPr dirty="0" smtClean="0">
                <a:solidFill>
                  <a:schemeClr val="bg1"/>
                </a:solidFill>
              </a:rPr>
              <a:t>. </a:t>
            </a:r>
            <a:r>
              <a:rPr sz="2400" dirty="0" err="1" smtClean="0">
                <a:solidFill>
                  <a:schemeClr val="bg1"/>
                </a:solidFill>
              </a:rPr>
              <a:t>歷任中共</a:t>
            </a:r>
            <a:r>
              <a:rPr lang="zh-TW" altLang="en-US" sz="3600" b="1" dirty="0">
                <a:solidFill>
                  <a:schemeClr val="bg2">
                    <a:lumMod val="90000"/>
                  </a:schemeClr>
                </a:solidFill>
                <a:latin typeface="微軟正黑體"/>
                <a:ea typeface="微軟正黑體"/>
              </a:rPr>
              <a:t>天津</a:t>
            </a:r>
            <a:r>
              <a:rPr lang="zh-TW" altLang="en-US" sz="3600" b="1" dirty="0" smtClean="0">
                <a:solidFill>
                  <a:schemeClr val="bg2">
                    <a:lumMod val="90000"/>
                  </a:schemeClr>
                </a:solidFill>
                <a:latin typeface="微軟正黑體"/>
                <a:ea typeface="微軟正黑體"/>
                <a:cs typeface="微軟正黑體"/>
              </a:rPr>
              <a:t>市委</a:t>
            </a:r>
            <a:r>
              <a:rPr lang="zh-TW" altLang="en-US" sz="3600" b="1" dirty="0">
                <a:solidFill>
                  <a:schemeClr val="bg2">
                    <a:lumMod val="90000"/>
                  </a:schemeClr>
                </a:solidFill>
                <a:latin typeface="微軟正黑體"/>
                <a:ea typeface="微軟正黑體"/>
                <a:cs typeface="微軟正黑體"/>
              </a:rPr>
              <a:t>書</a:t>
            </a:r>
            <a:r>
              <a:rPr sz="3600" b="1" dirty="0">
                <a:solidFill>
                  <a:schemeClr val="bg2">
                    <a:lumMod val="90000"/>
                  </a:schemeClr>
                </a:solidFill>
                <a:latin typeface="微軟正黑體"/>
                <a:ea typeface="微軟正黑體"/>
                <a:cs typeface="微軟正黑體"/>
              </a:rPr>
              <a:t>記</a:t>
            </a:r>
            <a:r>
              <a:rPr lang="en-US" sz="3600" b="1" dirty="0">
                <a:solidFill>
                  <a:schemeClr val="bg2">
                    <a:lumMod val="90000"/>
                  </a:schemeClr>
                </a:solidFill>
                <a:latin typeface="微軟正黑體"/>
                <a:ea typeface="微軟正黑體"/>
                <a:cs typeface="微軟正黑體"/>
              </a:rPr>
              <a:t> </a:t>
            </a:r>
            <a:r>
              <a:rPr sz="2400" dirty="0" err="1" smtClean="0">
                <a:solidFill>
                  <a:schemeClr val="bg1"/>
                </a:solidFill>
              </a:rPr>
              <a:t>被追查情況</a:t>
            </a:r>
            <a:endParaRPr sz="24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9720"/>
            <a:ext cx="1511300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08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</p:grpSpPr>
        <p:sp>
          <p:nvSpPr>
            <p:cNvPr id="133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9-3. 株洲市被國際追查官員"/>
            <p:cNvSpPr txBox="1"/>
            <p:nvPr/>
          </p:nvSpPr>
          <p:spPr>
            <a:xfrm>
              <a:off x="166692" y="163738"/>
              <a:ext cx="5256004" cy="584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/>
                <a:t>9</a:t>
              </a:r>
              <a:r>
                <a:rPr dirty="0" smtClean="0"/>
                <a:t>. </a:t>
              </a:r>
              <a:r>
                <a:rPr lang="zh-TW" altLang="en-US" dirty="0" smtClean="0"/>
                <a:t>省部級高官</a:t>
              </a:r>
              <a:endParaRPr dirty="0"/>
            </a:p>
          </p:txBody>
        </p:sp>
      </p:grpSp>
      <p:sp>
        <p:nvSpPr>
          <p:cNvPr id="136" name="矩形 6"/>
          <p:cNvSpPr/>
          <p:nvPr/>
        </p:nvSpPr>
        <p:spPr>
          <a:xfrm>
            <a:off x="268293" y="5454248"/>
            <a:ext cx="8485061" cy="830993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 smtClean="0"/>
              <a:t>到目前為止，</a:t>
            </a:r>
            <a:r>
              <a:rPr lang="zh-TW" altLang="en-US" sz="2400" b="1" dirty="0" smtClean="0">
                <a:solidFill>
                  <a:srgbClr val="C00000"/>
                </a:solidFill>
              </a:rPr>
              <a:t>天津市</a:t>
            </a:r>
            <a:r>
              <a:rPr lang="zh-TW" altLang="en-US" sz="2400" dirty="0" smtClean="0"/>
              <a:t>有</a:t>
            </a:r>
            <a:r>
              <a:rPr lang="en-US" altLang="zh-TW" sz="2400" b="1" smtClean="0">
                <a:solidFill>
                  <a:srgbClr val="C00000"/>
                </a:solidFill>
              </a:rPr>
              <a:t>844</a:t>
            </a:r>
            <a:r>
              <a:rPr lang="zh-TW" altLang="en-US" sz="2400" b="1" smtClean="0">
                <a:solidFill>
                  <a:srgbClr val="C00000"/>
                </a:solidFill>
              </a:rPr>
              <a:t>名</a:t>
            </a:r>
            <a:r>
              <a:rPr lang="zh-TW" altLang="en-US" sz="2400" dirty="0" smtClean="0"/>
              <a:t>的公檢法司</a:t>
            </a:r>
            <a:r>
              <a:rPr dirty="0" smtClean="0"/>
              <a:t>、教育界、媒體界</a:t>
            </a:r>
            <a:endParaRPr lang="en-US" dirty="0" smtClean="0"/>
          </a:p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 smtClean="0"/>
              <a:t>等人員因迫害法輪功學員，被海外組織“追查國際”立案追查</a:t>
            </a:r>
            <a:endParaRPr dirty="0"/>
          </a:p>
        </p:txBody>
      </p:sp>
      <p:sp>
        <p:nvSpPr>
          <p:cNvPr id="137" name="矩形"/>
          <p:cNvSpPr/>
          <p:nvPr/>
        </p:nvSpPr>
        <p:spPr>
          <a:xfrm>
            <a:off x="7525885" y="100429"/>
            <a:ext cx="1486351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/>
              <a:t>追查</a:t>
            </a:r>
            <a:endParaRPr sz="3200" dirty="0"/>
          </a:p>
        </p:txBody>
      </p:sp>
      <p:sp>
        <p:nvSpPr>
          <p:cNvPr id="3" name="文字方塊 2"/>
          <p:cNvSpPr txBox="1"/>
          <p:nvPr/>
        </p:nvSpPr>
        <p:spPr>
          <a:xfrm>
            <a:off x="238452" y="1201554"/>
            <a:ext cx="8773784" cy="34163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天津市</a:t>
            </a:r>
            <a:r>
              <a:rPr lang="zh-CN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許多官員因迫害法輪功被國際追查，包括</a:t>
            </a:r>
            <a:endParaRPr lang="en-US" altLang="zh-CN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CN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歷任市委書記： 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李鴻忠（現任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）、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 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孫春蘭、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 張高麗 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、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 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張立昌</a:t>
            </a:r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4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歷任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市政法委書記：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趙飛（現任）、袁桐利、散襄軍、王文華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、                            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 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                                   宋平順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（已亡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）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歷任市委防範辦（</a:t>
            </a:r>
            <a:r>
              <a:rPr lang="en-US" altLang="zh-TW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辦）主任：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苗宏偉、李保生、滕井然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、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 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                                                          劉文韜</a:t>
            </a:r>
            <a:endParaRPr lang="en-US" altLang="zh-TW" sz="2400" dirty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2010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矩形 5"/>
          <p:cNvGrpSpPr/>
          <p:nvPr/>
        </p:nvGrpSpPr>
        <p:grpSpPr>
          <a:xfrm>
            <a:off x="0" y="-3"/>
            <a:ext cx="9144005" cy="836722"/>
            <a:chOff x="-1" y="-1"/>
            <a:chExt cx="9130605" cy="836720"/>
          </a:xfrm>
          <a:solidFill>
            <a:schemeClr val="tx1"/>
          </a:solidFill>
        </p:grpSpPr>
        <p:sp>
          <p:nvSpPr>
            <p:cNvPr id="5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" name="9-3. 株洲市被國際追查官員"/>
            <p:cNvSpPr txBox="1"/>
            <p:nvPr/>
          </p:nvSpPr>
          <p:spPr>
            <a:xfrm>
              <a:off x="107346" y="125949"/>
              <a:ext cx="8915907" cy="58476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 smtClean="0"/>
                <a:t>10</a:t>
              </a:r>
              <a:r>
                <a:rPr dirty="0" smtClean="0"/>
                <a:t>.</a:t>
              </a:r>
              <a:r>
                <a:rPr lang="zh-TW" altLang="en-US" dirty="0" smtClean="0"/>
                <a:t> 天津市高官惡報</a:t>
              </a:r>
              <a:endParaRPr lang="zh-CN" altLang="en-US" dirty="0"/>
            </a:p>
          </p:txBody>
        </p:sp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115855"/>
              </p:ext>
            </p:extLst>
          </p:nvPr>
        </p:nvGraphicFramePr>
        <p:xfrm>
          <a:off x="179510" y="1716596"/>
          <a:ext cx="8856987" cy="4720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9168"/>
                <a:gridCol w="1753281"/>
                <a:gridCol w="2376264"/>
                <a:gridCol w="2448274"/>
              </a:tblGrid>
              <a:tr h="432048"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市委書記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市委書記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市委書記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政協副主席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8904"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張立昌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張高麗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黃興國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武長順</a:t>
                      </a:r>
                      <a:endParaRPr lang="zh-TW" altLang="en-US" sz="24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3752">
                <a:tc>
                  <a:txBody>
                    <a:bodyPr/>
                    <a:lstStyle/>
                    <a:p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en-US" altLang="zh-CN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2007</a:t>
                      </a:r>
                      <a:r>
                        <a:rPr lang="zh-TW" alt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7</a:t>
                      </a:r>
                      <a:r>
                        <a:rPr lang="zh-TW" alt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r>
                        <a:rPr lang="zh-TW" altLang="en-US" sz="2000" b="1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被雙規</a:t>
                      </a: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/>
                      <a:endParaRPr lang="en-US" altLang="zh-TW" sz="2000" b="0" i="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l"/>
                      <a:r>
                        <a:rPr lang="en-US" altLang="zh-TW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2008</a:t>
                      </a:r>
                      <a:r>
                        <a:rPr lang="zh-TW" alt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</a:t>
                      </a:r>
                      <a:r>
                        <a:rPr lang="zh-TW" alt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r>
                        <a:rPr lang="en-US" altLang="zh-TW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日</a:t>
                      </a:r>
                      <a:endParaRPr lang="en-US" altLang="zh-TW" sz="2000" b="0" i="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l"/>
                      <a:r>
                        <a:rPr lang="zh-TW" altLang="en-US" sz="2000" b="1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因病死亡。</a:t>
                      </a:r>
                      <a:endParaRPr lang="zh-TW" altLang="en-US" sz="2000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TW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/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被邊緣化</a:t>
                      </a:r>
                      <a:endParaRPr lang="zh-TW" altLang="en-US" sz="20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2017</a:t>
                      </a:r>
                      <a:r>
                        <a:rPr lang="zh-TW" alt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年</a:t>
                      </a:r>
                      <a:r>
                        <a:rPr lang="en-US" altLang="zh-TW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9</a:t>
                      </a:r>
                      <a:r>
                        <a:rPr lang="zh-TW" alt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月</a:t>
                      </a:r>
                      <a:r>
                        <a:rPr lang="en-US" altLang="zh-TW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26</a:t>
                      </a:r>
                      <a:r>
                        <a:rPr lang="zh-TW" altLang="en-US" sz="20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日，</a:t>
                      </a:r>
                      <a:endParaRPr lang="en-US" altLang="zh-CN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有期徒刑</a:t>
                      </a:r>
                      <a:r>
                        <a:rPr lang="en-US" altLang="zh-CN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r>
                        <a:rPr lang="zh-CN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en-US" altLang="zh-CN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罰金人民幣</a:t>
                      </a:r>
                      <a:r>
                        <a:rPr lang="en-US" altLang="zh-TW" sz="20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300</a:t>
                      </a:r>
                      <a:r>
                        <a:rPr lang="zh-TW" altLang="en-US" sz="20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萬</a:t>
                      </a:r>
                      <a:endParaRPr lang="en-US" altLang="zh-CN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2017</a:t>
                      </a:r>
                      <a:r>
                        <a:rPr lang="zh-TW" alt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5</a:t>
                      </a:r>
                      <a:r>
                        <a:rPr lang="zh-TW" alt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r>
                        <a:rPr lang="en-US" altLang="zh-TW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27</a:t>
                      </a:r>
                      <a:r>
                        <a:rPr lang="zh-TW" altLang="en-US" sz="2000" b="0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日，</a:t>
                      </a:r>
                      <a:r>
                        <a:rPr lang="zh-TW" altLang="en-US" sz="2000" b="1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死緩、終身監禁</a:t>
                      </a: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1" dirty="0" smtClean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他們為撈取政治資本，</a:t>
                      </a:r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積極追隨江澤民、周永康賣力迫害法輪功學員，</a:t>
                      </a:r>
                      <a:endParaRPr lang="en-US" altLang="zh-CN" sz="1800" b="1" i="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雙手沾滿</a:t>
                      </a:r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人民</a:t>
                      </a:r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的鮮血</a:t>
                      </a:r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zh-TW" altLang="en-US" sz="24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" name="矩形"/>
          <p:cNvSpPr/>
          <p:nvPr/>
        </p:nvSpPr>
        <p:spPr>
          <a:xfrm>
            <a:off x="7491868" y="100429"/>
            <a:ext cx="1486351" cy="64807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>
                <a:solidFill>
                  <a:schemeClr val="tx1"/>
                </a:solidFill>
              </a:rPr>
              <a:t>惡報</a:t>
            </a:r>
            <a:endParaRPr sz="3200" dirty="0">
              <a:solidFill>
                <a:schemeClr val="tx1"/>
              </a:solidFill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9150" t="5001" r="16201" b="27321"/>
          <a:stretch/>
        </p:blipFill>
        <p:spPr>
          <a:xfrm>
            <a:off x="467544" y="2708919"/>
            <a:ext cx="1626781" cy="1371315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2831" r="27332" b="43119"/>
          <a:stretch/>
        </p:blipFill>
        <p:spPr>
          <a:xfrm>
            <a:off x="2627784" y="2721496"/>
            <a:ext cx="1403497" cy="1296144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41041" t="1017" r="8127" b="38008"/>
          <a:stretch/>
        </p:blipFill>
        <p:spPr>
          <a:xfrm>
            <a:off x="4539742" y="2669248"/>
            <a:ext cx="1760450" cy="1407824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 rotWithShape="1">
          <a:blip r:embed="rId8"/>
          <a:srcRect l="27121" t="16539" r="30105" b="27691"/>
          <a:stretch/>
        </p:blipFill>
        <p:spPr>
          <a:xfrm>
            <a:off x="6754371" y="2669248"/>
            <a:ext cx="2039003" cy="142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1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04635"/>
            <a:ext cx="4304489" cy="6729620"/>
          </a:xfrm>
          <a:prstGeom prst="rect">
            <a:avLst/>
          </a:prstGeom>
        </p:spPr>
      </p:pic>
      <p:sp>
        <p:nvSpPr>
          <p:cNvPr id="119" name="矩形 2"/>
          <p:cNvSpPr txBox="1"/>
          <p:nvPr/>
        </p:nvSpPr>
        <p:spPr>
          <a:xfrm>
            <a:off x="179556" y="104635"/>
            <a:ext cx="4541762" cy="6458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469" tIns="45469" rIns="45469" bIns="45469">
            <a:spAutoFit/>
          </a:bodyPr>
          <a:lstStyle/>
          <a:p>
            <a:pPr defTabSz="909458">
              <a:defRPr sz="4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3600" dirty="0" smtClean="0"/>
              <a:t>11</a:t>
            </a:r>
            <a:r>
              <a:rPr sz="3600" dirty="0" smtClean="0"/>
              <a:t>. </a:t>
            </a:r>
            <a:r>
              <a:rPr sz="3600" b="1" dirty="0" smtClean="0"/>
              <a:t>本次</a:t>
            </a:r>
            <a:r>
              <a:rPr lang="zh-TW" altLang="en-US" sz="3600" b="1" dirty="0" smtClean="0"/>
              <a:t>天津</a:t>
            </a:r>
            <a:r>
              <a:rPr sz="3600" b="1" dirty="0" smtClean="0"/>
              <a:t>案例</a:t>
            </a:r>
            <a:r>
              <a:rPr lang="zh-TW" altLang="en-US" sz="3600" b="1" dirty="0"/>
              <a:t>一</a:t>
            </a:r>
            <a:r>
              <a:rPr sz="3600" b="1" dirty="0" smtClean="0"/>
              <a:t>覽</a:t>
            </a:r>
            <a:endParaRPr sz="3600" b="1" dirty="0"/>
          </a:p>
        </p:txBody>
      </p:sp>
      <p:sp>
        <p:nvSpPr>
          <p:cNvPr id="120" name="橢圓 4"/>
          <p:cNvSpPr/>
          <p:nvPr/>
        </p:nvSpPr>
        <p:spPr>
          <a:xfrm>
            <a:off x="2483768" y="5558552"/>
            <a:ext cx="990752" cy="966792"/>
          </a:xfrm>
          <a:prstGeom prst="ellipse">
            <a:avLst/>
          </a:prstGeom>
          <a:solidFill>
            <a:srgbClr val="FF0000">
              <a:alpha val="35000"/>
            </a:srgb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6" name="文字方塊 8"/>
          <p:cNvSpPr txBox="1"/>
          <p:nvPr/>
        </p:nvSpPr>
        <p:spPr>
          <a:xfrm>
            <a:off x="5292080" y="5790545"/>
            <a:ext cx="2448272" cy="40011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zh-TW" sz="2000" b="1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接點 16"/>
          <p:cNvCxnSpPr>
            <a:stCxn id="120" idx="6"/>
            <a:endCxn id="9" idx="1"/>
          </p:cNvCxnSpPr>
          <p:nvPr/>
        </p:nvCxnSpPr>
        <p:spPr>
          <a:xfrm flipV="1">
            <a:off x="3474520" y="5471084"/>
            <a:ext cx="2017549" cy="570864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9" name="文字方塊 8"/>
          <p:cNvSpPr txBox="1"/>
          <p:nvPr/>
        </p:nvSpPr>
        <p:spPr>
          <a:xfrm>
            <a:off x="5492069" y="4963252"/>
            <a:ext cx="3119651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lang="en-US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天津</a:t>
            </a:r>
            <a:r>
              <a:rPr lang="zh-TW" altLang="zh-TW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r>
              <a:rPr lang="en-US" altLang="zh-TW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大港區</a:t>
            </a:r>
            <a:endParaRPr lang="en-US" altLang="zh-TW" sz="2000" b="1" dirty="0" smtClean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有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詆毀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大法、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毒害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眾生</a:t>
            </a:r>
            <a:endParaRPr lang="en-US" altLang="zh-TW" sz="2000" b="1" dirty="0" smtClean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的櫥窗展版</a:t>
            </a:r>
            <a:endParaRPr lang="zh-TW" altLang="zh-TW" sz="200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7" name="直線接點 16"/>
          <p:cNvCxnSpPr/>
          <p:nvPr/>
        </p:nvCxnSpPr>
        <p:spPr>
          <a:xfrm flipV="1">
            <a:off x="2316586" y="750460"/>
            <a:ext cx="3407542" cy="2102476"/>
          </a:xfrm>
          <a:prstGeom prst="lin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8" name="文字方塊 17"/>
          <p:cNvSpPr txBox="1"/>
          <p:nvPr/>
        </p:nvSpPr>
        <p:spPr>
          <a:xfrm>
            <a:off x="5724128" y="348498"/>
            <a:ext cx="3312368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</a:t>
            </a:r>
            <a:r>
              <a:rPr lang="en-US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天津</a:t>
            </a:r>
            <a:r>
              <a:rPr lang="zh-TW" altLang="zh-TW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市</a:t>
            </a:r>
            <a:endParaRPr lang="en-US" altLang="zh-TW" sz="2000" b="1" dirty="0" smtClean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多</a:t>
            </a:r>
            <a:r>
              <a:rPr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</a:t>
            </a:r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地區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警察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在同一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天</a:t>
            </a:r>
            <a:endParaRPr lang="en-US" altLang="zh-TW" sz="2000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綁架</a:t>
            </a:r>
            <a:r>
              <a:rPr lang="en-US" altLang="zh-TW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23</a:t>
            </a:r>
            <a:r>
              <a:rPr lang="zh-TW" altLang="en-US" sz="20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法輪功</a:t>
            </a:r>
            <a:r>
              <a:rPr lang="zh-TW" altLang="en-US" sz="20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學員</a:t>
            </a:r>
            <a:endParaRPr lang="zh-TW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橢圓 4"/>
          <p:cNvSpPr/>
          <p:nvPr/>
        </p:nvSpPr>
        <p:spPr>
          <a:xfrm>
            <a:off x="3133231" y="4581128"/>
            <a:ext cx="1012075" cy="1052266"/>
          </a:xfrm>
          <a:prstGeom prst="ellipse">
            <a:avLst/>
          </a:prstGeom>
          <a:solidFill>
            <a:schemeClr val="accent6">
              <a:lumMod val="75000"/>
              <a:alpha val="35000"/>
            </a:scheme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3" name="橢圓 4"/>
          <p:cNvSpPr/>
          <p:nvPr/>
        </p:nvSpPr>
        <p:spPr>
          <a:xfrm>
            <a:off x="2316585" y="5373216"/>
            <a:ext cx="1375611" cy="1368152"/>
          </a:xfrm>
          <a:prstGeom prst="ellipse">
            <a:avLst/>
          </a:prstGeom>
          <a:solidFill>
            <a:schemeClr val="accent6">
              <a:lumMod val="75000"/>
              <a:alpha val="35000"/>
            </a:scheme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4" name="橢圓 4"/>
          <p:cNvSpPr/>
          <p:nvPr/>
        </p:nvSpPr>
        <p:spPr>
          <a:xfrm>
            <a:off x="971600" y="2492896"/>
            <a:ext cx="1512168" cy="1440160"/>
          </a:xfrm>
          <a:prstGeom prst="ellipse">
            <a:avLst/>
          </a:prstGeom>
          <a:solidFill>
            <a:schemeClr val="accent6">
              <a:lumMod val="75000"/>
              <a:alpha val="35000"/>
            </a:scheme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25" name="橢圓 4"/>
          <p:cNvSpPr/>
          <p:nvPr/>
        </p:nvSpPr>
        <p:spPr>
          <a:xfrm>
            <a:off x="1547664" y="3870793"/>
            <a:ext cx="1080120" cy="1118012"/>
          </a:xfrm>
          <a:prstGeom prst="ellipse">
            <a:avLst/>
          </a:prstGeom>
          <a:solidFill>
            <a:schemeClr val="accent6">
              <a:lumMod val="75000"/>
              <a:alpha val="35000"/>
            </a:scheme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cxnSp>
        <p:nvCxnSpPr>
          <p:cNvPr id="27" name="直線接點 26"/>
          <p:cNvCxnSpPr/>
          <p:nvPr/>
        </p:nvCxnSpPr>
        <p:spPr>
          <a:xfrm flipV="1">
            <a:off x="2316586" y="1801698"/>
            <a:ext cx="1703771" cy="2289618"/>
          </a:xfrm>
          <a:prstGeom prst="lin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8" name="直線接點 27"/>
          <p:cNvCxnSpPr>
            <a:stCxn id="20" idx="0"/>
          </p:cNvCxnSpPr>
          <p:nvPr/>
        </p:nvCxnSpPr>
        <p:spPr>
          <a:xfrm flipV="1">
            <a:off x="3639269" y="1801698"/>
            <a:ext cx="381089" cy="2779430"/>
          </a:xfrm>
          <a:prstGeom prst="lin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9" name="直線接點 28"/>
          <p:cNvCxnSpPr/>
          <p:nvPr/>
        </p:nvCxnSpPr>
        <p:spPr>
          <a:xfrm flipV="1">
            <a:off x="2928683" y="1801698"/>
            <a:ext cx="1091674" cy="4056882"/>
          </a:xfrm>
          <a:prstGeom prst="lin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2" name="橢圓 4"/>
          <p:cNvSpPr/>
          <p:nvPr/>
        </p:nvSpPr>
        <p:spPr>
          <a:xfrm>
            <a:off x="3782443" y="3717032"/>
            <a:ext cx="1107654" cy="1144070"/>
          </a:xfrm>
          <a:prstGeom prst="ellipse">
            <a:avLst/>
          </a:prstGeom>
          <a:solidFill>
            <a:schemeClr val="accent6">
              <a:lumMod val="75000"/>
              <a:alpha val="35000"/>
            </a:scheme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cxnSp>
        <p:nvCxnSpPr>
          <p:cNvPr id="33" name="直線接點 32"/>
          <p:cNvCxnSpPr/>
          <p:nvPr/>
        </p:nvCxnSpPr>
        <p:spPr>
          <a:xfrm flipH="1" flipV="1">
            <a:off x="4020358" y="1801698"/>
            <a:ext cx="315912" cy="1915334"/>
          </a:xfrm>
          <a:prstGeom prst="lin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8361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7"/>
          <p:cNvSpPr/>
          <p:nvPr/>
        </p:nvSpPr>
        <p:spPr>
          <a:xfrm>
            <a:off x="225792" y="848936"/>
            <a:ext cx="8786543" cy="511953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  <p:sp>
        <p:nvSpPr>
          <p:cNvPr id="133" name="矩形 10"/>
          <p:cNvSpPr txBox="1"/>
          <p:nvPr/>
        </p:nvSpPr>
        <p:spPr>
          <a:xfrm>
            <a:off x="179511" y="1100631"/>
            <a:ext cx="8784976" cy="535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469" tIns="45469" rIns="45469" bIns="45469">
            <a:spAutoFit/>
          </a:bodyPr>
          <a:lstStyle/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100" b="1" dirty="0" err="1" smtClean="0">
                <a:latin typeface="Microsoft JhengHei" charset="-120"/>
                <a:ea typeface="Microsoft JhengHei" charset="-120"/>
                <a:cs typeface="Microsoft JhengHei" charset="-120"/>
              </a:rPr>
              <a:t>性質</a:t>
            </a:r>
            <a:r>
              <a:rPr sz="21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en-US" sz="21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非法綁架</a:t>
            </a:r>
            <a:endParaRPr lang="en-US" altLang="zh-TW" sz="21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altLang="zh-TW" sz="2100" dirty="0" smtClean="0">
              <a:latin typeface="Microsoft JhengHei" charset="-120"/>
              <a:ea typeface="Microsoft JhengHei" charset="-120"/>
              <a:cs typeface="Microsoft JhengHei" charset="-120"/>
              <a:sym typeface="微軟正黑體"/>
            </a:endParaRPr>
          </a:p>
          <a:p>
            <a:r>
              <a:rPr lang="zh-TW" altLang="en-US" sz="21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時間：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2017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28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日上午</a:t>
            </a:r>
            <a:endParaRPr lang="en-US" altLang="zh-TW" sz="21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1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100" b="1" dirty="0">
                <a:latin typeface="Microsoft JhengHei" charset="-120"/>
                <a:ea typeface="Microsoft JhengHei" charset="-120"/>
                <a:cs typeface="Microsoft JhengHei" charset="-120"/>
              </a:rPr>
              <a:t>涉</a:t>
            </a:r>
            <a:r>
              <a:rPr lang="zh-TW" altLang="en-US" sz="21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案單位：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〝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天津市公安局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〞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夥同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〝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各</a:t>
            </a:r>
            <a:r>
              <a:rPr lang="zh-TW" altLang="zh-TW" sz="2100" dirty="0">
                <a:latin typeface="Microsoft JhengHei" charset="-120"/>
                <a:ea typeface="Microsoft JhengHei" charset="-120"/>
                <a:cs typeface="Microsoft JhengHei" charset="-120"/>
              </a:rPr>
              <a:t>區級公安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分局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〞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和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〝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下屬派出所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〞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在</a:t>
            </a:r>
            <a:r>
              <a:rPr lang="zh-TW" altLang="zh-TW" sz="2100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全市綁架法輪功學員</a:t>
            </a:r>
            <a:r>
              <a:rPr lang="zh-TW" altLang="zh-TW" sz="21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100" dirty="0" smtClean="0">
              <a:solidFill>
                <a:srgbClr val="FF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1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1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情況：</a:t>
            </a:r>
            <a:r>
              <a:rPr lang="zh-TW" altLang="en-US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根據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不</a:t>
            </a:r>
            <a:r>
              <a:rPr lang="zh-TW" altLang="zh-TW" sz="2100" dirty="0">
                <a:latin typeface="Microsoft JhengHei" charset="-120"/>
                <a:ea typeface="Microsoft JhengHei" charset="-120"/>
                <a:cs typeface="Microsoft JhengHei" charset="-120"/>
              </a:rPr>
              <a:t>完全統計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zh-TW" altLang="zh-TW" sz="21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已有</a:t>
            </a:r>
            <a:r>
              <a:rPr lang="en-US" altLang="zh-TW" sz="21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23</a:t>
            </a:r>
            <a:r>
              <a:rPr lang="zh-TW" altLang="zh-TW" sz="2100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名</a:t>
            </a:r>
            <a:r>
              <a:rPr lang="zh-TW" altLang="zh-TW" sz="2100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法輪功學員被綁架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en-US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4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人</a:t>
            </a:r>
            <a:r>
              <a:rPr lang="zh-TW" altLang="zh-TW" sz="2100" dirty="0">
                <a:latin typeface="Microsoft JhengHei" charset="-120"/>
                <a:ea typeface="Microsoft JhengHei" charset="-120"/>
                <a:cs typeface="Microsoft JhengHei" charset="-120"/>
              </a:rPr>
              <a:t>被放回家，多人被騷擾。在實施綁架抄家過程中，員警重點針對法輪功學員使用真相電話查問，搶劫現金、銀行卡等。</a:t>
            </a:r>
            <a:r>
              <a:rPr lang="zh-TW" altLang="zh-TW" sz="2100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有員警話中透露對法輪功學員早就布控了</a:t>
            </a:r>
            <a:r>
              <a:rPr lang="zh-TW" altLang="zh-TW" sz="2100" dirty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</a:p>
          <a:p>
            <a:endParaRPr lang="en-US" altLang="zh-TW" sz="21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zh-TW" sz="21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綁架範圍</a:t>
            </a:r>
            <a:r>
              <a:rPr lang="zh-TW" altLang="en-US" sz="21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涉及</a:t>
            </a:r>
            <a:r>
              <a:rPr lang="zh-TW" altLang="zh-TW" sz="2100" dirty="0">
                <a:latin typeface="Microsoft JhengHei" charset="-120"/>
                <a:ea typeface="Microsoft JhengHei" charset="-120"/>
                <a:cs typeface="Microsoft JhengHei" charset="-120"/>
              </a:rPr>
              <a:t>濱海新區（大港、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塘沽</a:t>
            </a:r>
            <a:r>
              <a:rPr lang="zh-TW" altLang="en-US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、漢</a:t>
            </a:r>
            <a:r>
              <a:rPr lang="zh-TW" altLang="zh-TW" sz="2100" dirty="0">
                <a:latin typeface="Microsoft JhengHei" charset="-120"/>
                <a:ea typeface="Microsoft JhengHei" charset="-120"/>
                <a:cs typeface="Microsoft JhengHei" charset="-120"/>
              </a:rPr>
              <a:t>沽）、武清、南開、紅橋、北辰、河東等區域</a:t>
            </a:r>
            <a:r>
              <a:rPr lang="zh-TW" altLang="zh-TW" sz="21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1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1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zh-TW" sz="2100" b="1" dirty="0">
                <a:latin typeface="Microsoft JhengHei" charset="-120"/>
                <a:ea typeface="Microsoft JhengHei" charset="-120"/>
                <a:cs typeface="Microsoft JhengHei" charset="-120"/>
              </a:rPr>
              <a:t>明慧網</a:t>
            </a:r>
            <a:r>
              <a:rPr lang="zh-TW" altLang="en-US" sz="21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曝光</a:t>
            </a:r>
            <a:r>
              <a:rPr lang="zh-TW" altLang="en-US" sz="2100" b="1" dirty="0" smtClean="0">
                <a:latin typeface="Microsoft JhengHei" charset="-120"/>
                <a:ea typeface="Microsoft JhengHei" charset="-120"/>
                <a:cs typeface="Microsoft JhengHei" charset="-120"/>
                <a:sym typeface="Wingdings" panose="05000000000000000000" pitchFamily="2" charset="2"/>
              </a:rPr>
              <a:t>：案情和涉案人員已在明慧網曝光</a:t>
            </a:r>
            <a:endParaRPr lang="en-US" altLang="zh-TW" sz="21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zh-TW" sz="2100" b="1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【明慧網</a:t>
            </a:r>
            <a:r>
              <a:rPr lang="en-US" altLang="zh-TW" sz="2100" b="1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2018</a:t>
            </a:r>
            <a:r>
              <a:rPr lang="zh-TW" altLang="zh-TW" sz="2100" b="1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100" b="1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</a:t>
            </a:r>
            <a:r>
              <a:rPr lang="zh-TW" altLang="zh-TW" sz="2100" b="1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100" b="1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5</a:t>
            </a:r>
            <a:r>
              <a:rPr lang="zh-TW" altLang="zh-TW" sz="2100" b="1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日】</a:t>
            </a:r>
            <a:r>
              <a:rPr lang="zh-TW" altLang="en-US" sz="2100" b="1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天津警察在同一天綁架</a:t>
            </a:r>
            <a:r>
              <a:rPr lang="en-US" altLang="zh-TW" sz="2100" b="1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23</a:t>
            </a:r>
            <a:r>
              <a:rPr lang="zh-TW" altLang="en-US" sz="2100" b="1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名法輪功學員</a:t>
            </a:r>
          </a:p>
        </p:txBody>
      </p:sp>
      <p:grpSp>
        <p:nvGrpSpPr>
          <p:cNvPr id="136" name="矩形 5"/>
          <p:cNvGrpSpPr/>
          <p:nvPr/>
        </p:nvGrpSpPr>
        <p:grpSpPr>
          <a:xfrm>
            <a:off x="-1" y="-5"/>
            <a:ext cx="9144001" cy="848943"/>
            <a:chOff x="0" y="-3"/>
            <a:chExt cx="13004800" cy="1207383"/>
          </a:xfrm>
        </p:grpSpPr>
        <p:sp>
          <p:nvSpPr>
            <p:cNvPr id="134" name="矩形"/>
            <p:cNvSpPr/>
            <p:nvPr/>
          </p:nvSpPr>
          <p:spPr>
            <a:xfrm>
              <a:off x="0" y="-3"/>
              <a:ext cx="13004800" cy="1207383"/>
            </a:xfrm>
            <a:prstGeom prst="rect">
              <a:avLst/>
            </a:prstGeom>
            <a:solidFill>
              <a:srgbClr val="E46C0A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>
                <a:defRPr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5" name="9-1. 湖南專案一(株洲市)"/>
            <p:cNvSpPr txBox="1"/>
            <p:nvPr/>
          </p:nvSpPr>
          <p:spPr>
            <a:xfrm>
              <a:off x="0" y="116354"/>
              <a:ext cx="13004800" cy="97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12</a:t>
              </a:r>
              <a:r>
                <a:rPr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-1.</a:t>
              </a:r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天津市</a:t>
              </a:r>
              <a:endPara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0" name="矩形"/>
          <p:cNvSpPr/>
          <p:nvPr/>
        </p:nvSpPr>
        <p:spPr>
          <a:xfrm>
            <a:off x="7129531" y="100504"/>
            <a:ext cx="1882804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79646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案情 2</a:t>
            </a:r>
            <a:endParaRPr lang="en-US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39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圓角化單一角落矩形 8"/>
          <p:cNvSpPr/>
          <p:nvPr/>
        </p:nvSpPr>
        <p:spPr>
          <a:xfrm>
            <a:off x="4067946" y="511807"/>
            <a:ext cx="5076054" cy="6346194"/>
          </a:xfrm>
          <a:prstGeom prst="round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" y="0"/>
            <a:ext cx="4067945" cy="6858000"/>
          </a:xfrm>
          <a:prstGeom prst="rect">
            <a:avLst/>
          </a:prstGeom>
          <a:solidFill>
            <a:schemeClr val="tx2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42" tIns="45472" rIns="90942" bIns="45472" rtlCol="0" anchor="ctr"/>
          <a:lstStyle/>
          <a:p>
            <a:pPr algn="ctr"/>
            <a:endParaRPr lang="en-US" altLang="zh-TW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101252" y="188641"/>
            <a:ext cx="3808050" cy="645830"/>
          </a:xfrm>
          <a:prstGeom prst="rect">
            <a:avLst/>
          </a:prstGeom>
          <a:noFill/>
        </p:spPr>
        <p:txBody>
          <a:bodyPr wrap="none" lIns="90942" tIns="45472" rIns="90942" bIns="45472" rtlCol="0">
            <a:spAutoFit/>
          </a:bodyPr>
          <a:lstStyle/>
          <a:p>
            <a:r>
              <a: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en-US" altLang="zh-TW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3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上海市迫害</a:t>
            </a:r>
            <a:r>
              <a:rPr lang="zh-TW" altLang="en-US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情况</a:t>
            </a:r>
          </a:p>
        </p:txBody>
      </p:sp>
      <p:sp>
        <p:nvSpPr>
          <p:cNvPr id="5" name="矩形 4"/>
          <p:cNvSpPr/>
          <p:nvPr/>
        </p:nvSpPr>
        <p:spPr>
          <a:xfrm>
            <a:off x="107504" y="1124849"/>
            <a:ext cx="3888432" cy="2800266"/>
          </a:xfrm>
          <a:prstGeom prst="rect">
            <a:avLst/>
          </a:prstGeom>
        </p:spPr>
        <p:txBody>
          <a:bodyPr wrap="square" lIns="90942" tIns="45472" rIns="90942" bIns="45472">
            <a:spAutoFit/>
          </a:bodyPr>
          <a:lstStyle/>
          <a:p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2018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CN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明慧資料館資料統計顯示，</a:t>
            </a:r>
            <a:endParaRPr lang="zh-TW" altLang="zh-TW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4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迫害法輪功案例共計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1188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直接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受迫害人數</a:t>
            </a:r>
            <a:r>
              <a:rPr lang="en-US" altLang="zh-CN" sz="2400" b="1" dirty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1267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CN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CN" altLang="zh-TW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迫害致死人數</a:t>
            </a:r>
            <a:r>
              <a:rPr lang="en-US" altLang="zh-CN" sz="2400" b="1" dirty="0" smtClean="0">
                <a:solidFill>
                  <a:srgbClr val="FFFF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21</a:t>
            </a:r>
            <a:r>
              <a:rPr lang="zh-CN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人。</a:t>
            </a:r>
            <a:endParaRPr lang="en-US" altLang="zh-CN" sz="20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93705" y="1432875"/>
            <a:ext cx="4824536" cy="2184713"/>
          </a:xfrm>
          <a:prstGeom prst="rect">
            <a:avLst/>
          </a:prstGeom>
          <a:ln>
            <a:noFill/>
          </a:ln>
        </p:spPr>
        <p:txBody>
          <a:bodyPr wrap="square" lIns="90942" tIns="45472" rIns="90942" bIns="45472">
            <a:spAutoFit/>
          </a:bodyPr>
          <a:lstStyle/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截至</a:t>
            </a:r>
            <a:r>
              <a:rPr lang="en-US" altLang="zh-TW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2014</a:t>
            </a:r>
            <a:r>
              <a:rPr lang="zh-TW" altLang="en-US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年底</a:t>
            </a:r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追查國際公佈了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上海市</a:t>
            </a:r>
            <a:endParaRPr lang="en-US" altLang="zh-CN" sz="2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涉嫌參與活摘法輪功學員器官的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24</a:t>
            </a:r>
            <a:r>
              <a:rPr lang="zh-TW" altLang="en-US" sz="2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醫院</a:t>
            </a:r>
            <a:r>
              <a:rPr lang="en-US" altLang="zh-TW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占全國</a:t>
            </a:r>
            <a:r>
              <a:rPr lang="en-US" altLang="zh-TW" sz="2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2.8</a:t>
            </a:r>
            <a:r>
              <a:rPr lang="en-US" altLang="zh-TW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%)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endParaRPr lang="en-US" altLang="zh-TW" sz="22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430</a:t>
            </a:r>
            <a:r>
              <a:rPr lang="zh-TW" altLang="en-US" sz="24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</a:t>
            </a:r>
            <a:r>
              <a:rPr lang="zh-TW" altLang="en-US" sz="22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醫務人員</a:t>
            </a:r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名單，</a:t>
            </a:r>
            <a:endParaRPr lang="en-US" altLang="zh-TW" sz="22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2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並將他們立案追查</a:t>
            </a:r>
            <a:r>
              <a:rPr lang="zh-TW" altLang="en-US" sz="22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2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4067946" y="0"/>
            <a:ext cx="5076054" cy="1340769"/>
            <a:chOff x="5266184" y="-1"/>
            <a:chExt cx="3877816" cy="1052737"/>
          </a:xfrm>
        </p:grpSpPr>
        <p:pic>
          <p:nvPicPr>
            <p:cNvPr id="11" name="Picture 4" descr="「活摘器官」的圖片搜尋結果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015" r="42154"/>
            <a:stretch/>
          </p:blipFill>
          <p:spPr bwMode="auto">
            <a:xfrm>
              <a:off x="8014570" y="0"/>
              <a:ext cx="1129430" cy="1052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5266184" y="-1"/>
              <a:ext cx="2748386" cy="10527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TW" sz="3200" b="1" dirty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</a:t>
              </a:r>
              <a:endPara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989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株洲市許多官員因迫害法輪功被國際追查，包括…"/>
          <p:cNvSpPr txBox="1"/>
          <p:nvPr/>
        </p:nvSpPr>
        <p:spPr>
          <a:xfrm>
            <a:off x="408284" y="1196752"/>
            <a:ext cx="8405354" cy="39604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5022" tIns="65022" rIns="65022" bIns="65022" numCol="1" anchor="t">
            <a:noAutofit/>
          </a:bodyPr>
          <a:lstStyle/>
          <a:p>
            <a:r>
              <a:rPr lang="zh-TW" altLang="en-US" sz="2400" b="1" dirty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天津市</a:t>
            </a: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武清區 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區一級主要被追查官員</a:t>
            </a: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歷任區政法委書記：李寶錕、郭寶琴</a:t>
            </a:r>
          </a:p>
          <a:p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歷任區防範辦（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辦）主任：張林才、杜學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民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4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天津市</a:t>
            </a: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濱海新</a:t>
            </a:r>
            <a:r>
              <a:rPr lang="zh-TW" altLang="en-US" sz="2400" b="1" dirty="0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區</a:t>
            </a:r>
            <a:r>
              <a:rPr lang="en-US" altLang="zh-TW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(</a:t>
            </a: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包含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原大港區、塘沽區和漢沽區） </a:t>
            </a:r>
            <a:endParaRPr lang="en-US" altLang="zh-TW" sz="24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區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一級主要被追查官員</a:t>
            </a: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endParaRPr lang="en-US" altLang="zh-TW" sz="2400" b="1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300" b="1" dirty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濱海新區</a:t>
            </a:r>
            <a:r>
              <a:rPr lang="zh-TW" altLang="en-US" sz="23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歷任</a:t>
            </a:r>
            <a:r>
              <a:rPr lang="zh-TW" altLang="en-US" sz="2300" b="1" dirty="0">
                <a:latin typeface="Microsoft JhengHei" charset="-120"/>
                <a:ea typeface="Microsoft JhengHei" charset="-120"/>
                <a:cs typeface="Microsoft JhengHei" charset="-120"/>
              </a:rPr>
              <a:t>區政法委書記：</a:t>
            </a:r>
            <a:r>
              <a:rPr lang="zh-TW" altLang="en-US" sz="2300" dirty="0">
                <a:latin typeface="Microsoft JhengHei" charset="-120"/>
                <a:ea typeface="Microsoft JhengHei" charset="-120"/>
                <a:cs typeface="Microsoft JhengHei" charset="-120"/>
              </a:rPr>
              <a:t>孫建華、張傳捷、呂福春、</a:t>
            </a:r>
            <a:r>
              <a:rPr lang="zh-TW" altLang="en-US" sz="23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李新建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濱海新區</a:t>
            </a:r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區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防範辦（</a:t>
            </a:r>
            <a:r>
              <a:rPr lang="en-US" altLang="zh-TW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辦）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主任：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謝志強</a:t>
            </a:r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grpSp>
        <p:nvGrpSpPr>
          <p:cNvPr id="146" name="矩形 5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</p:grpSpPr>
        <p:sp>
          <p:nvSpPr>
            <p:cNvPr id="144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11" hangingPunct="0">
                <a:defRPr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17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9-3. 株洲市被國際追查官員"/>
            <p:cNvSpPr txBox="1"/>
            <p:nvPr/>
          </p:nvSpPr>
          <p:spPr>
            <a:xfrm>
              <a:off x="-1" y="107664"/>
              <a:ext cx="12985745" cy="97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sz="3600" b="1" kern="0" dirty="0"/>
                <a:t> </a:t>
              </a:r>
              <a:r>
                <a:rPr lang="en-US" sz="3600" b="1" kern="0" dirty="0" smtClean="0"/>
                <a:t>12</a:t>
              </a:r>
              <a:r>
                <a:rPr sz="3600" b="1" kern="0" dirty="0" smtClean="0"/>
                <a:t>-</a:t>
              </a:r>
              <a:r>
                <a:rPr lang="en-US" sz="3600" b="1" kern="0" dirty="0" smtClean="0"/>
                <a:t>2</a:t>
              </a:r>
              <a:r>
                <a:rPr sz="3600" b="1" kern="0" dirty="0" smtClean="0"/>
                <a:t>.</a:t>
              </a:r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天津市</a:t>
              </a:r>
              <a:endParaRPr sz="3600" b="1" kern="0" dirty="0"/>
            </a:p>
          </p:txBody>
        </p:sp>
      </p:grpSp>
      <p:sp>
        <p:nvSpPr>
          <p:cNvPr id="147" name="矩形 6"/>
          <p:cNvSpPr/>
          <p:nvPr/>
        </p:nvSpPr>
        <p:spPr>
          <a:xfrm>
            <a:off x="408284" y="5445224"/>
            <a:ext cx="8506094" cy="707375"/>
          </a:xfrm>
          <a:prstGeom prst="rect">
            <a:avLst/>
          </a:prstGeom>
          <a:ln w="38100">
            <a:solidFill>
              <a:srgbClr val="0070C0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467" tIns="45467" rIns="45467" bIns="45467">
            <a:spAutoFit/>
          </a:bodyPr>
          <a:lstStyle/>
          <a:p>
            <a:pPr defTabSz="909411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000" kern="0" dirty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到目前為止</a:t>
            </a:r>
            <a:r>
              <a:rPr sz="2000" kern="0" dirty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，</a:t>
            </a:r>
            <a:r>
              <a:rPr lang="zh-TW" altLang="en-US" sz="2000" b="1" kern="0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天津市</a:t>
            </a:r>
            <a:r>
              <a:rPr sz="2000" kern="0" dirty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有</a:t>
            </a:r>
            <a:r>
              <a:rPr lang="en-US" altLang="zh-TW" sz="2000" b="1" kern="0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844</a:t>
            </a:r>
            <a:r>
              <a:rPr sz="2000" b="1" kern="0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名</a:t>
            </a:r>
            <a:r>
              <a:rPr sz="2000" kern="0" dirty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的公檢法司</a:t>
            </a:r>
            <a:r>
              <a:rPr sz="2000" kern="0" dirty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、教育界、</a:t>
            </a:r>
            <a:r>
              <a:rPr sz="2000" kern="0" dirty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媒體界</a:t>
            </a:r>
            <a:endParaRPr lang="en-US" sz="2000" kern="0" dirty="0" smtClean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09411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000" kern="0" dirty="0" err="1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等人員因迫害法輪功學員</a:t>
            </a:r>
            <a:r>
              <a:rPr sz="2000" kern="0" dirty="0" err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，被海外組織“追查國際”立案追查</a:t>
            </a:r>
            <a:endParaRPr sz="20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</p:txBody>
      </p:sp>
      <p:sp>
        <p:nvSpPr>
          <p:cNvPr id="12" name="矩形"/>
          <p:cNvSpPr/>
          <p:nvPr/>
        </p:nvSpPr>
        <p:spPr>
          <a:xfrm>
            <a:off x="7164287" y="100505"/>
            <a:ext cx="1847946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4400" dirty="0" smtClean="0"/>
              <a:t>追查</a:t>
            </a:r>
            <a:r>
              <a:rPr lang="en-US" altLang="zh-TW" sz="4400" dirty="0" smtClean="0"/>
              <a:t> 2</a:t>
            </a:r>
            <a:endParaRPr lang="en-US" altLang="zh-TW" sz="4400" dirty="0"/>
          </a:p>
        </p:txBody>
      </p:sp>
    </p:spTree>
    <p:extLst>
      <p:ext uri="{BB962C8B-B14F-4D97-AF65-F5344CB8AC3E}">
        <p14:creationId xmlns:p14="http://schemas.microsoft.com/office/powerpoint/2010/main" val="102242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矩形 5"/>
          <p:cNvSpPr txBox="1"/>
          <p:nvPr/>
        </p:nvSpPr>
        <p:spPr>
          <a:xfrm>
            <a:off x="318740" y="100356"/>
            <a:ext cx="6237209" cy="768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467" tIns="45467" rIns="45467" bIns="45467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55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</p:grpSpPr>
        <p:sp>
          <p:nvSpPr>
            <p:cNvPr id="153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11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54" name="9-3. 株洲市官員惡報實例"/>
            <p:cNvSpPr txBox="1"/>
            <p:nvPr/>
          </p:nvSpPr>
          <p:spPr>
            <a:xfrm>
              <a:off x="-1" y="20121"/>
              <a:ext cx="12985745" cy="11497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b="1" kern="0" dirty="0"/>
                <a:t> </a:t>
              </a:r>
              <a:r>
                <a:rPr lang="en-US" sz="3600" b="1" kern="0" dirty="0" smtClean="0"/>
                <a:t>12</a:t>
              </a:r>
              <a:r>
                <a:rPr sz="3600" b="1" kern="0" dirty="0" smtClean="0"/>
                <a:t>-3.</a:t>
              </a:r>
              <a:r>
                <a:rPr lang="zh-TW" altLang="en-US" sz="3600" b="1" dirty="0" smtClean="0">
                  <a:sym typeface="PingFang TC Semibold"/>
                </a:rPr>
                <a:t>天津市</a:t>
              </a:r>
              <a:endParaRPr sz="3600" b="1" kern="0" dirty="0"/>
            </a:p>
          </p:txBody>
        </p:sp>
      </p:grpSp>
      <p:sp>
        <p:nvSpPr>
          <p:cNvPr id="160" name="矩形 4"/>
          <p:cNvSpPr/>
          <p:nvPr/>
        </p:nvSpPr>
        <p:spPr>
          <a:xfrm>
            <a:off x="108594" y="903980"/>
            <a:ext cx="9000060" cy="3173092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000" b="1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原天津市武清區區長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羅福來</a:t>
            </a:r>
            <a:r>
              <a:rPr lang="zh-TW" altLang="en-US" sz="2000" b="1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迫害法輪功遭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惡報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【</a:t>
            </a:r>
            <a:r>
              <a:rPr lang="zh-TW" altLang="en-US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明慧網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2017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年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10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月</a:t>
            </a:r>
            <a:r>
              <a:rPr lang="en-US" altLang="zh-TW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3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日</a:t>
            </a:r>
            <a:r>
              <a:rPr lang="en-US" altLang="zh-TW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】</a:t>
            </a: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altLang="zh-TW" sz="22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羅福來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在武清任職十幾年時間，積極追隨江澤民集團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迫害法輪功。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1999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末，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羅福來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在他的單車筐內發現了一份法輪功真相傳單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本來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是啟迪人性善良的真相，到了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羅福來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手裏卻變成了邀功請賞的資源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他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把這張真相傳單送到了政法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委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辦公室，</a:t>
            </a:r>
            <a:endParaRPr lang="en-US" altLang="zh-TW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沒有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多長時間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羅福來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升任武清區政法委副書記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他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在任期間，武清區是天津市非法勞教、判刑法輪功學員最多的區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據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2017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>
                <a:latin typeface="Microsoft JhengHei" charset="-120"/>
                <a:ea typeface="Microsoft JhengHei" charset="-120"/>
                <a:cs typeface="Microsoft JhengHei" charset="-120"/>
              </a:rPr>
              <a:t>9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28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報導，原天津市武清區區長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羅福來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被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調查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移交</a:t>
            </a:r>
            <a:r>
              <a:rPr lang="zh-TW" altLang="en-US" sz="20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司法機關依法處理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zh-TW" altLang="en-US" sz="2000" b="1" dirty="0">
              <a:solidFill>
                <a:srgbClr val="FF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3" name="矩形"/>
          <p:cNvSpPr/>
          <p:nvPr/>
        </p:nvSpPr>
        <p:spPr>
          <a:xfrm>
            <a:off x="7380312" y="100356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4400" dirty="0" smtClean="0"/>
              <a:t>惡報</a:t>
            </a:r>
            <a:r>
              <a:rPr lang="en-US" altLang="zh-TW" sz="4400" dirty="0" smtClean="0"/>
              <a:t>2</a:t>
            </a:r>
            <a:endParaRPr lang="en-US" altLang="zh-TW" sz="4400" dirty="0"/>
          </a:p>
        </p:txBody>
      </p:sp>
      <p:sp>
        <p:nvSpPr>
          <p:cNvPr id="10" name="矩形 4"/>
          <p:cNvSpPr/>
          <p:nvPr/>
        </p:nvSpPr>
        <p:spPr>
          <a:xfrm>
            <a:off x="108594" y="4293096"/>
            <a:ext cx="9000060" cy="2218984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天津</a:t>
            </a:r>
            <a:r>
              <a:rPr lang="zh-TW" altLang="en-US" sz="2000" b="1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武清區一中學校長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龔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印，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得</a:t>
            </a:r>
            <a:r>
              <a:rPr lang="zh-TW" altLang="en-US" sz="2000" b="1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腦栓塞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【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明慧網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2016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年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12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月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22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日</a:t>
            </a:r>
            <a:r>
              <a:rPr lang="en-US" altLang="zh-TW" sz="2000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】</a:t>
            </a:r>
          </a:p>
          <a:p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天津市武清區崔黃口鎮第一初級中學校長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龔印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，四十多歲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他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積極追隨江氏集團，在全校師生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中汙衊法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輪功，毒害廣大師生，搞人人過關。</a:t>
            </a:r>
          </a:p>
          <a:p>
            <a:pPr fontAlgn="base"/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遭到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惡報，醫院診斷為腦栓塞。目前仍躺在病床上，</a:t>
            </a:r>
            <a:r>
              <a:rPr lang="zh-TW" altLang="en-US" sz="20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上半身已失去知覺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知情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人都說：他是強迫師生揭批法輪功遭了惡報。</a:t>
            </a:r>
          </a:p>
        </p:txBody>
      </p:sp>
    </p:spTree>
    <p:extLst>
      <p:ext uri="{BB962C8B-B14F-4D97-AF65-F5344CB8AC3E}">
        <p14:creationId xmlns:p14="http://schemas.microsoft.com/office/powerpoint/2010/main" val="309763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5"/>
          <p:cNvSpPr txBox="1"/>
          <p:nvPr/>
        </p:nvSpPr>
        <p:spPr>
          <a:xfrm>
            <a:off x="318740" y="184312"/>
            <a:ext cx="6237213" cy="76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469" tIns="45469" rIns="45469" bIns="45469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69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  <a:solidFill>
            <a:srgbClr val="FF9999"/>
          </a:solidFill>
        </p:grpSpPr>
        <p:sp>
          <p:nvSpPr>
            <p:cNvPr id="167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grpFill/>
            <a:ln w="12700" cap="flat">
              <a:solidFill>
                <a:srgbClr val="FF9999"/>
              </a:solidFill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68" name="9-3. 株洲市官員惡報實例"/>
            <p:cNvSpPr txBox="1"/>
            <p:nvPr/>
          </p:nvSpPr>
          <p:spPr>
            <a:xfrm>
              <a:off x="-1" y="107665"/>
              <a:ext cx="12985745" cy="974664"/>
            </a:xfrm>
            <a:prstGeom prst="rect">
              <a:avLst/>
            </a:prstGeom>
            <a:grpFill/>
            <a:ln w="12700" cap="flat">
              <a:solidFill>
                <a:srgbClr val="FF9999"/>
              </a:solidFill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lang="en-US" sz="3600" b="1" kern="0" dirty="0" smtClean="0"/>
                <a:t>12</a:t>
              </a:r>
              <a:r>
                <a:rPr sz="3600" b="1" kern="0" dirty="0" smtClean="0"/>
                <a:t>-</a:t>
              </a:r>
              <a:r>
                <a:rPr lang="en-US" sz="3600" b="1" kern="0" dirty="0"/>
                <a:t>4</a:t>
              </a:r>
              <a:r>
                <a:rPr sz="3600" b="1" kern="0" dirty="0" smtClean="0"/>
                <a:t>.</a:t>
              </a:r>
              <a:r>
                <a:rPr lang="zh-TW" altLang="en-US" sz="3600" b="1" dirty="0" smtClean="0">
                  <a:sym typeface="PingFang TC Semibold"/>
                </a:rPr>
                <a:t>天津市</a:t>
              </a:r>
              <a:endParaRPr lang="zh-TW" altLang="en-US" sz="3600" b="1" kern="0" dirty="0"/>
            </a:p>
          </p:txBody>
        </p:sp>
      </p:grpSp>
      <p:sp>
        <p:nvSpPr>
          <p:cNvPr id="170" name="矩形"/>
          <p:cNvSpPr/>
          <p:nvPr/>
        </p:nvSpPr>
        <p:spPr>
          <a:xfrm>
            <a:off x="7380312" y="100504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chemeClr val="accent6">
                <a:hueOff val="-146070"/>
                <a:satOff val="-10048"/>
                <a:lumOff val="-30626"/>
              </a:schemeClr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 hangingPunct="0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ja-JP" altLang="en-US" sz="4000" b="1" kern="0" dirty="0" smtClean="0">
                <a:solidFill>
                  <a:srgbClr val="EF5FA7">
                    <a:hueOff val="-146070"/>
                    <a:satOff val="-10048"/>
                    <a:lumOff val="-30626"/>
                  </a:srgbClr>
                </a:solidFill>
              </a:rPr>
              <a:t>善報</a:t>
            </a:r>
            <a:r>
              <a:rPr lang="en-US" altLang="ja-JP" sz="4000" b="1" kern="0" dirty="0" smtClean="0">
                <a:solidFill>
                  <a:srgbClr val="EF5FA7">
                    <a:hueOff val="-146070"/>
                    <a:satOff val="-10048"/>
                    <a:lumOff val="-30626"/>
                  </a:srgbClr>
                </a:solidFill>
              </a:rPr>
              <a:t>2</a:t>
            </a:r>
            <a:endParaRPr lang="en-US" altLang="ja-JP" sz="4000" b="1" kern="0" dirty="0">
              <a:solidFill>
                <a:srgbClr val="EF5FA7">
                  <a:hueOff val="-146070"/>
                  <a:satOff val="-10048"/>
                  <a:lumOff val="-30626"/>
                </a:srgbClr>
              </a:solidFill>
            </a:endParaRPr>
          </a:p>
        </p:txBody>
      </p:sp>
      <p:sp>
        <p:nvSpPr>
          <p:cNvPr id="173" name="矩形 4"/>
          <p:cNvSpPr/>
          <p:nvPr/>
        </p:nvSpPr>
        <p:spPr>
          <a:xfrm>
            <a:off x="78671" y="922884"/>
            <a:ext cx="9000060" cy="5210576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4" tIns="31964" rIns="31964" bIns="31964">
            <a:spAutoFit/>
          </a:bodyPr>
          <a:lstStyle/>
          <a:p>
            <a:pPr defTabSz="8929" hangingPunct="0">
              <a:lnSpc>
                <a:spcPct val="110000"/>
              </a:lnSpc>
              <a:tabLst>
                <a:tab pos="248670" algn="l"/>
                <a:tab pos="497334" algn="l"/>
                <a:tab pos="746068" algn="l"/>
                <a:tab pos="994734" algn="l"/>
                <a:tab pos="1243394" algn="l"/>
                <a:tab pos="1492100" algn="l"/>
                <a:tab pos="1740726" algn="l"/>
                <a:tab pos="1989465" algn="l"/>
                <a:tab pos="2238140" algn="l"/>
                <a:tab pos="2486801" algn="l"/>
                <a:tab pos="2735518" algn="l"/>
                <a:tab pos="2984173" algn="l"/>
              </a:tabLst>
              <a:defRPr>
                <a:solidFill>
                  <a:srgbClr val="0433FF"/>
                </a:solidFill>
              </a:defRPr>
            </a:pPr>
            <a:r>
              <a:rPr lang="zh-TW" altLang="en-US" sz="2200" b="1" dirty="0">
                <a:latin typeface="Microsoft JhengHei" charset="-120"/>
                <a:ea typeface="Microsoft JhengHei" charset="-120"/>
                <a:cs typeface="Microsoft JhengHei" charset="-120"/>
              </a:rPr>
              <a:t>明真相三退的人躲過塘沽</a:t>
            </a:r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大爆炸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明慧網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2015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10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7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</a:p>
          <a:p>
            <a:pPr defTabSz="8929" hangingPunct="0">
              <a:lnSpc>
                <a:spcPct val="110000"/>
              </a:lnSpc>
              <a:tabLst>
                <a:tab pos="248670" algn="l"/>
                <a:tab pos="497334" algn="l"/>
                <a:tab pos="746068" algn="l"/>
                <a:tab pos="994734" algn="l"/>
                <a:tab pos="1243394" algn="l"/>
                <a:tab pos="1492100" algn="l"/>
                <a:tab pos="1740726" algn="l"/>
                <a:tab pos="1989465" algn="l"/>
                <a:tab pos="2238140" algn="l"/>
                <a:tab pos="2486801" algn="l"/>
                <a:tab pos="2735518" algn="l"/>
                <a:tab pos="2984173" algn="l"/>
              </a:tabLst>
              <a:defRPr>
                <a:solidFill>
                  <a:srgbClr val="0433FF"/>
                </a:solidFill>
              </a:defRPr>
            </a:pPr>
            <a:endParaRPr lang="en-US" sz="2200" kern="0" dirty="0" smtClean="0">
              <a:solidFill>
                <a:srgbClr val="000000"/>
              </a:solidFill>
              <a:latin typeface="Microsoft JhengHei" charset="-120"/>
              <a:ea typeface="Microsoft JhengHei" charset="-120"/>
              <a:cs typeface="Microsoft JhengHei" charset="-120"/>
              <a:sym typeface="Helvetica Neue"/>
            </a:endParaRPr>
          </a:p>
          <a:p>
            <a:pPr fontAlgn="base"/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大法弟子</a:t>
            </a:r>
            <a:r>
              <a:rPr lang="zh-TW" altLang="en-US" sz="2200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宋印慧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的兒子</a:t>
            </a:r>
            <a:r>
              <a:rPr lang="zh-TW" altLang="en-US" sz="2200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大鵬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在武清開發區開車，經常往塘沽濱海市區送貨，有時白班有時夜班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8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號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公司領導說天氣太熱，放了七天假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兒子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一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家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口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人準備好了去秦皇島旅遊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在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出發的路上在手機上看到了關於塘沽爆炸的新聞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。回來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全家都議論此事說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r>
              <a:rPr lang="zh-TW" altLang="en-US" sz="2200" b="1" dirty="0" smtClean="0">
                <a:solidFill>
                  <a:srgbClr val="0E05BB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法輪功太</a:t>
            </a:r>
            <a:r>
              <a:rPr lang="zh-TW" altLang="en-US" sz="2200" b="1" dirty="0">
                <a:solidFill>
                  <a:srgbClr val="0E05BB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神奇了，法輪功師父時時在保護著我們呢！</a:t>
            </a:r>
          </a:p>
          <a:p>
            <a:pPr fontAlgn="base"/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宋</a:t>
            </a:r>
            <a:r>
              <a:rPr lang="zh-TW" altLang="en-US" sz="2200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印慧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說：因為我兒子送貨是九街，爆炸的地點是五街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那天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要是上班正好是值夜班，</a:t>
            </a:r>
            <a:r>
              <a:rPr lang="zh-TW" altLang="en-US" sz="22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要是廠子不放假，可想而知後果不堪設想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。真如同師父講的：「一人得法是全家受益。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」</a:t>
            </a:r>
            <a:endParaRPr lang="en-US" altLang="zh-TW" sz="22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我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兒子雖然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沒有修煉法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輪功，但是明白法輪大法真相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特別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支持母親修煉法輪功，相信法輪大法（法輪功）好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早已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做了三退，所以法輪功師父才用廠子放假這種方式保護了我兒子，躲過了這次大災難，我們全家人都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感恩李洪志師父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的慈悲救度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zh-TW" altLang="en-US" sz="22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9300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7"/>
          <p:cNvSpPr/>
          <p:nvPr/>
        </p:nvSpPr>
        <p:spPr>
          <a:xfrm>
            <a:off x="225792" y="848936"/>
            <a:ext cx="8786543" cy="511953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  <p:sp>
        <p:nvSpPr>
          <p:cNvPr id="133" name="矩形 10"/>
          <p:cNvSpPr txBox="1"/>
          <p:nvPr/>
        </p:nvSpPr>
        <p:spPr>
          <a:xfrm>
            <a:off x="365570" y="1011915"/>
            <a:ext cx="8412857" cy="4554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469" tIns="45469" rIns="45469" bIns="45469">
            <a:spAutoFit/>
          </a:bodyPr>
          <a:lstStyle/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200" b="1" dirty="0" smtClean="0"/>
              <a:t>單位：</a:t>
            </a:r>
            <a:r>
              <a:rPr lang="zh-TW" altLang="en-US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大港區</a:t>
            </a:r>
            <a:r>
              <a:rPr lang="en-US" altLang="zh-TW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大港街</a:t>
            </a:r>
            <a:r>
              <a:rPr lang="en-US" altLang="zh-TW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福苑裡居委會</a:t>
            </a:r>
            <a:endParaRPr lang="en-US" sz="2200" b="1" dirty="0"/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200" b="1" dirty="0" smtClean="0"/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200" b="1" dirty="0" smtClean="0"/>
              <a:t>性質：</a:t>
            </a:r>
            <a:r>
              <a:rPr lang="zh-TW" altLang="en-US" sz="2200" b="1" dirty="0" smtClean="0">
                <a:solidFill>
                  <a:srgbClr val="C00000"/>
                </a:solidFill>
              </a:rPr>
              <a:t>騷污衊</a:t>
            </a:r>
            <a:r>
              <a:rPr lang="en-US" altLang="zh-TW" sz="2200" b="1" dirty="0" smtClean="0">
                <a:solidFill>
                  <a:srgbClr val="C00000"/>
                </a:solidFill>
              </a:rPr>
              <a:t>&amp;</a:t>
            </a:r>
            <a:r>
              <a:rPr lang="zh-TW" altLang="en-US" sz="2200" b="1" dirty="0" smtClean="0">
                <a:solidFill>
                  <a:srgbClr val="C00000"/>
                </a:solidFill>
              </a:rPr>
              <a:t>毒害世人</a:t>
            </a:r>
            <a:endParaRPr lang="en-US" altLang="zh-TW" sz="2200" b="1" dirty="0" smtClean="0">
              <a:solidFill>
                <a:srgbClr val="C00000"/>
              </a:solidFill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altLang="zh-TW" sz="2200" dirty="0" smtClean="0"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200" b="1" dirty="0"/>
              <a:t>情況</a:t>
            </a:r>
            <a:r>
              <a:rPr lang="zh-TW" altLang="en-US" sz="2200" b="1" dirty="0" smtClean="0"/>
              <a:t>：</a:t>
            </a:r>
            <a:endParaRPr lang="en-US" altLang="zh-TW" sz="2200" dirty="0" smtClean="0"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200" dirty="0" smtClean="0">
                <a:sym typeface="微軟正黑體"/>
              </a:rPr>
              <a:t>天津市</a:t>
            </a:r>
            <a:r>
              <a:rPr lang="en-US" altLang="zh-TW" sz="2200" dirty="0" smtClean="0">
                <a:sym typeface="微軟正黑體"/>
              </a:rPr>
              <a:t>-</a:t>
            </a:r>
            <a:r>
              <a:rPr lang="zh-TW" altLang="zh-TW" sz="2200" dirty="0" smtClean="0">
                <a:sym typeface="微軟正黑體"/>
              </a:rPr>
              <a:t>大</a:t>
            </a:r>
            <a:r>
              <a:rPr lang="zh-TW" altLang="zh-TW" sz="2200" dirty="0">
                <a:sym typeface="微軟正黑體"/>
              </a:rPr>
              <a:t>港</a:t>
            </a:r>
            <a:r>
              <a:rPr lang="zh-TW" altLang="zh-TW" sz="2200" dirty="0" smtClean="0">
                <a:sym typeface="微軟正黑體"/>
              </a:rPr>
              <a:t>區</a:t>
            </a:r>
            <a:r>
              <a:rPr lang="en-US" altLang="zh-TW" sz="2200" dirty="0" smtClean="0">
                <a:sym typeface="微軟正黑體"/>
              </a:rPr>
              <a:t>-</a:t>
            </a:r>
            <a:r>
              <a:rPr lang="zh-TW" altLang="zh-TW" sz="2200" dirty="0" smtClean="0">
                <a:sym typeface="微軟正黑體"/>
              </a:rPr>
              <a:t>大港街</a:t>
            </a:r>
            <a:r>
              <a:rPr lang="en-US" altLang="zh-TW" sz="2200" dirty="0" smtClean="0">
                <a:sym typeface="微軟正黑體"/>
              </a:rPr>
              <a:t>-</a:t>
            </a:r>
            <a:r>
              <a:rPr lang="zh-TW" altLang="zh-TW" sz="2200" dirty="0" smtClean="0">
                <a:sym typeface="微軟正黑體"/>
              </a:rPr>
              <a:t>福</a:t>
            </a:r>
            <a:r>
              <a:rPr lang="zh-TW" altLang="zh-TW" sz="2200" dirty="0">
                <a:sym typeface="微軟正黑體"/>
              </a:rPr>
              <a:t>苑裡社區居委</a:t>
            </a:r>
            <a:r>
              <a:rPr lang="zh-TW" altLang="zh-TW" sz="2200" dirty="0" smtClean="0">
                <a:sym typeface="微軟正黑體"/>
              </a:rPr>
              <a:t>會</a:t>
            </a:r>
            <a:endParaRPr lang="en-US" altLang="zh-TW" sz="2200" dirty="0" smtClean="0"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200" dirty="0" smtClean="0">
                <a:sym typeface="微軟正黑體"/>
              </a:rPr>
              <a:t>在其</a:t>
            </a:r>
            <a:r>
              <a:rPr lang="zh-TW" altLang="zh-TW" sz="2200" dirty="0" smtClean="0">
                <a:sym typeface="微軟正黑體"/>
              </a:rPr>
              <a:t>前</a:t>
            </a:r>
            <a:r>
              <a:rPr lang="zh-TW" altLang="en-US" sz="2200" dirty="0" smtClean="0">
                <a:sym typeface="微軟正黑體"/>
              </a:rPr>
              <a:t>面</a:t>
            </a:r>
            <a:r>
              <a:rPr lang="zh-TW" altLang="zh-TW" sz="2200" dirty="0" smtClean="0">
                <a:sym typeface="微軟正黑體"/>
              </a:rPr>
              <a:t>的櫥窗</a:t>
            </a:r>
            <a:r>
              <a:rPr lang="zh-TW" altLang="en-US" sz="2200" dirty="0" smtClean="0">
                <a:sym typeface="微軟正黑體"/>
              </a:rPr>
              <a:t>多</a:t>
            </a:r>
            <a:r>
              <a:rPr lang="zh-TW" altLang="zh-TW" sz="2200" dirty="0" smtClean="0">
                <a:sym typeface="微軟正黑體"/>
              </a:rPr>
              <a:t>次</a:t>
            </a:r>
            <a:r>
              <a:rPr lang="zh-TW" altLang="zh-TW" sz="2200" dirty="0">
                <a:sym typeface="微軟正黑體"/>
              </a:rPr>
              <a:t>推出</a:t>
            </a:r>
            <a:r>
              <a:rPr lang="zh-TW" altLang="zh-TW" sz="2200" b="1" dirty="0">
                <a:solidFill>
                  <a:srgbClr val="FF0000"/>
                </a:solidFill>
                <a:sym typeface="微軟正黑體"/>
              </a:rPr>
              <a:t>詆毀大法、毒害眾生的展板</a:t>
            </a:r>
            <a:r>
              <a:rPr lang="zh-TW" altLang="zh-TW" sz="2200" dirty="0" smtClean="0">
                <a:sym typeface="微軟正黑體"/>
              </a:rPr>
              <a:t>，</a:t>
            </a:r>
            <a:endParaRPr lang="en-US" altLang="zh-TW" sz="2200" dirty="0" smtClean="0"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200" dirty="0" smtClean="0">
                <a:sym typeface="微軟正黑體"/>
              </a:rPr>
              <a:t>雖</a:t>
            </a:r>
            <a:r>
              <a:rPr lang="zh-TW" altLang="zh-TW" sz="2200" dirty="0">
                <a:sym typeface="微軟正黑體"/>
              </a:rPr>
              <a:t>經幾次清除</a:t>
            </a:r>
            <a:r>
              <a:rPr lang="zh-TW" altLang="zh-TW" sz="2200" dirty="0" smtClean="0">
                <a:sym typeface="微軟正黑體"/>
              </a:rPr>
              <a:t>，居委會</a:t>
            </a:r>
            <a:r>
              <a:rPr lang="zh-TW" altLang="zh-TW" sz="2200" dirty="0">
                <a:sym typeface="微軟正黑體"/>
              </a:rPr>
              <a:t>仍在</a:t>
            </a:r>
            <a:r>
              <a:rPr lang="zh-TW" altLang="zh-TW" sz="2200" dirty="0" smtClean="0">
                <a:sym typeface="微軟正黑體"/>
              </a:rPr>
              <a:t>機械</a:t>
            </a:r>
            <a:r>
              <a:rPr lang="zh-TW" altLang="en-US" sz="2200" dirty="0" smtClean="0">
                <a:sym typeface="微軟正黑體"/>
              </a:rPr>
              <a:t>性</a:t>
            </a:r>
            <a:r>
              <a:rPr lang="zh-TW" altLang="zh-TW" sz="2200" dirty="0" smtClean="0">
                <a:sym typeface="微軟正黑體"/>
              </a:rPr>
              <a:t>的</a:t>
            </a:r>
            <a:r>
              <a:rPr lang="zh-TW" altLang="zh-TW" sz="2200" dirty="0">
                <a:sym typeface="微軟正黑體"/>
              </a:rPr>
              <a:t>執行</a:t>
            </a:r>
            <a:r>
              <a:rPr lang="zh-TW" altLang="zh-TW" sz="2200" dirty="0" smtClean="0">
                <a:sym typeface="微軟正黑體"/>
              </a:rPr>
              <a:t>著</a:t>
            </a:r>
            <a:endParaRPr lang="en-US" altLang="zh-TW" sz="2200" dirty="0" smtClean="0"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200" dirty="0" smtClean="0">
                <a:sym typeface="微軟正黑體"/>
              </a:rPr>
              <a:t>江</a:t>
            </a:r>
            <a:r>
              <a:rPr lang="zh-TW" altLang="zh-TW" sz="2200" dirty="0">
                <a:sym typeface="微軟正黑體"/>
              </a:rPr>
              <a:t>氏流氓犯罪集團對大法的迫害</a:t>
            </a:r>
            <a:r>
              <a:rPr lang="zh-TW" altLang="zh-TW" sz="2200" dirty="0" smtClean="0">
                <a:sym typeface="微軟正黑體"/>
              </a:rPr>
              <a:t>政策</a:t>
            </a:r>
            <a:r>
              <a:rPr lang="zh-TW" altLang="en-US" sz="2200" dirty="0" smtClean="0">
                <a:sym typeface="微軟正黑體"/>
              </a:rPr>
              <a:t>。</a:t>
            </a:r>
            <a:endParaRPr lang="en-US" altLang="zh-TW" sz="2200" dirty="0" smtClean="0"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200" b="1" dirty="0">
              <a:solidFill>
                <a:srgbClr val="C00000"/>
              </a:solidFill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400" dirty="0">
                <a:sym typeface="微軟正黑體"/>
              </a:rPr>
              <a:t>請海外法輪功學員配合講真相，勸其停止作惡</a:t>
            </a:r>
            <a:r>
              <a:rPr lang="zh-TW" altLang="zh-TW" sz="2400" dirty="0" smtClean="0">
                <a:sym typeface="微軟正黑體"/>
              </a:rPr>
              <a:t>，</a:t>
            </a:r>
            <a:endParaRPr lang="en-US" altLang="zh-TW" sz="2400" dirty="0" smtClean="0"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400" dirty="0" smtClean="0">
                <a:sym typeface="微軟正黑體"/>
              </a:rPr>
              <a:t>盡</a:t>
            </a:r>
            <a:r>
              <a:rPr lang="zh-TW" altLang="zh-TW" sz="2400" dirty="0">
                <a:sym typeface="微軟正黑體"/>
              </a:rPr>
              <a:t>最大努力救度可救度的</a:t>
            </a:r>
            <a:r>
              <a:rPr lang="zh-TW" altLang="zh-TW" sz="2400" dirty="0" smtClean="0">
                <a:sym typeface="微軟正黑體"/>
              </a:rPr>
              <a:t>世人。</a:t>
            </a:r>
            <a:endParaRPr lang="zh-TW" altLang="zh-TW" sz="2400" dirty="0"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200" b="1" dirty="0">
              <a:solidFill>
                <a:srgbClr val="C00000"/>
              </a:solidFill>
            </a:endParaRPr>
          </a:p>
        </p:txBody>
      </p:sp>
      <p:grpSp>
        <p:nvGrpSpPr>
          <p:cNvPr id="136" name="矩形 5"/>
          <p:cNvGrpSpPr/>
          <p:nvPr/>
        </p:nvGrpSpPr>
        <p:grpSpPr>
          <a:xfrm>
            <a:off x="-1" y="-5"/>
            <a:ext cx="9144001" cy="848943"/>
            <a:chOff x="0" y="-3"/>
            <a:chExt cx="13004800" cy="1207383"/>
          </a:xfrm>
        </p:grpSpPr>
        <p:sp>
          <p:nvSpPr>
            <p:cNvPr id="134" name="矩形"/>
            <p:cNvSpPr/>
            <p:nvPr/>
          </p:nvSpPr>
          <p:spPr>
            <a:xfrm>
              <a:off x="0" y="-3"/>
              <a:ext cx="13004800" cy="1207383"/>
            </a:xfrm>
            <a:prstGeom prst="rect">
              <a:avLst/>
            </a:prstGeom>
            <a:solidFill>
              <a:srgbClr val="E46C0A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>
                <a:defRPr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5" name="9-1. 湖南專案一(株洲市)"/>
            <p:cNvSpPr txBox="1"/>
            <p:nvPr/>
          </p:nvSpPr>
          <p:spPr>
            <a:xfrm>
              <a:off x="0" y="116354"/>
              <a:ext cx="13004800" cy="97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13</a:t>
              </a:r>
              <a:r>
                <a:rPr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-1.</a:t>
              </a:r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天津市</a:t>
              </a:r>
              <a:r>
                <a:rPr lang="en-US" altLang="zh-TW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大港</a:t>
              </a:r>
              <a:r>
                <a:rPr lang="zh-TW" altLang="zh-TW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區</a:t>
              </a:r>
              <a:endPara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0" name="矩形"/>
          <p:cNvSpPr/>
          <p:nvPr/>
        </p:nvSpPr>
        <p:spPr>
          <a:xfrm>
            <a:off x="7129531" y="100504"/>
            <a:ext cx="1882804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79646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4400" b="1" dirty="0" smtClean="0">
                <a:solidFill>
                  <a:schemeClr val="accent6">
                    <a:lumMod val="75000"/>
                  </a:schemeClr>
                </a:solidFill>
              </a:rPr>
              <a:t>案情3</a:t>
            </a:r>
            <a:endParaRPr lang="en-US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43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株洲市許多官員因迫害法輪功被國際追查，包括…"/>
          <p:cNvSpPr txBox="1"/>
          <p:nvPr/>
        </p:nvSpPr>
        <p:spPr>
          <a:xfrm>
            <a:off x="408284" y="1196752"/>
            <a:ext cx="8405354" cy="2952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65022" tIns="65022" rIns="65022" bIns="65022" numCol="1" anchor="t">
            <a:noAutofit/>
          </a:bodyPr>
          <a:lstStyle/>
          <a:p>
            <a:r>
              <a:rPr lang="zh-TW" altLang="en-US" sz="24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天津市</a:t>
            </a: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大</a:t>
            </a:r>
            <a:r>
              <a:rPr lang="zh-TW" altLang="en-US" sz="2400" b="1" dirty="0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港區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區一級主要被追查官員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endParaRPr lang="en-US" altLang="zh-TW" sz="2400" b="1" dirty="0" smtClean="0">
              <a:solidFill>
                <a:schemeClr val="accent6">
                  <a:lumMod val="75000"/>
                </a:schemeClr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（</a:t>
            </a:r>
            <a:r>
              <a:rPr lang="en-US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2009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400" dirty="0">
                <a:latin typeface="Microsoft JhengHei" charset="-120"/>
                <a:ea typeface="Microsoft JhengHei" charset="-120"/>
                <a:cs typeface="Microsoft JhengHei" charset="-120"/>
              </a:rPr>
              <a:t>11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zh-TW" altLang="en-US" sz="2400" b="1" dirty="0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大港區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與</a:t>
            </a: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塘沽區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、</a:t>
            </a: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漢沽區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合併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為</a:t>
            </a:r>
            <a:r>
              <a:rPr lang="zh-TW" altLang="en-US" sz="2400" b="1" dirty="0" smtClean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濱海</a:t>
            </a:r>
            <a:r>
              <a:rPr lang="zh-TW" altLang="en-US" sz="2400" b="1" dirty="0">
                <a:solidFill>
                  <a:schemeClr val="accent6">
                    <a:lumMod val="75000"/>
                  </a:schemeClr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新區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）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 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原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區政法委書記：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王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建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TW" altLang="en-US" sz="24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原區防範辦（</a:t>
            </a:r>
            <a:r>
              <a:rPr lang="en-US" altLang="zh-TW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400" b="1" dirty="0">
                <a:latin typeface="Microsoft JhengHei" charset="-120"/>
                <a:ea typeface="Microsoft JhengHei" charset="-120"/>
                <a:cs typeface="Microsoft JhengHei" charset="-120"/>
              </a:rPr>
              <a:t>辦）主任：</a:t>
            </a:r>
            <a:r>
              <a:rPr lang="zh-TW" altLang="en-US" sz="2400" dirty="0">
                <a:latin typeface="Microsoft JhengHei" charset="-120"/>
                <a:ea typeface="Microsoft JhengHei" charset="-120"/>
                <a:cs typeface="Microsoft JhengHei" charset="-120"/>
              </a:rPr>
              <a:t>蘇金安、李全</a:t>
            </a:r>
            <a:r>
              <a:rPr lang="zh-TW" altLang="en-US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鑫</a:t>
            </a:r>
            <a:endParaRPr lang="en-US" altLang="zh-TW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grpSp>
        <p:nvGrpSpPr>
          <p:cNvPr id="146" name="矩形 5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</p:grpSpPr>
        <p:sp>
          <p:nvSpPr>
            <p:cNvPr id="144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11" hangingPunct="0">
                <a:defRPr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sz="1700" ker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9-3. 株洲市被國際追查官員"/>
            <p:cNvSpPr txBox="1"/>
            <p:nvPr/>
          </p:nvSpPr>
          <p:spPr>
            <a:xfrm>
              <a:off x="-1" y="107664"/>
              <a:ext cx="12985745" cy="97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sz="3600" b="1" kern="0" dirty="0"/>
                <a:t> </a:t>
              </a:r>
              <a:r>
                <a:rPr lang="en-US" sz="3600" b="1" kern="0" dirty="0" smtClean="0"/>
                <a:t>13</a:t>
              </a:r>
              <a:r>
                <a:rPr sz="3600" b="1" kern="0" dirty="0" smtClean="0"/>
                <a:t>-</a:t>
              </a:r>
              <a:r>
                <a:rPr lang="en-US" sz="3600" b="1" kern="0" dirty="0" smtClean="0"/>
                <a:t>2</a:t>
              </a:r>
              <a:r>
                <a:rPr sz="3600" b="1" kern="0" dirty="0" smtClean="0"/>
                <a:t>.</a:t>
              </a:r>
              <a:r>
                <a:rPr lang="zh-TW" altLang="en-US"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天津市</a:t>
              </a:r>
              <a:r>
                <a:rPr lang="en-US" altLang="zh-TW"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</a:t>
              </a:r>
              <a:r>
                <a:rPr lang="zh-TW" altLang="en-US"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大港</a:t>
              </a:r>
              <a:r>
                <a:rPr lang="zh-TW" altLang="zh-TW"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區</a:t>
              </a:r>
              <a:endParaRPr sz="3600" b="1" kern="0" dirty="0"/>
            </a:p>
          </p:txBody>
        </p:sp>
      </p:grpSp>
      <p:sp>
        <p:nvSpPr>
          <p:cNvPr id="147" name="矩形 6"/>
          <p:cNvSpPr/>
          <p:nvPr/>
        </p:nvSpPr>
        <p:spPr>
          <a:xfrm>
            <a:off x="408284" y="4221088"/>
            <a:ext cx="8506094" cy="768930"/>
          </a:xfrm>
          <a:prstGeom prst="rect">
            <a:avLst/>
          </a:prstGeom>
          <a:ln w="38100">
            <a:solidFill>
              <a:srgbClr val="0070C0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467" tIns="45467" rIns="45467" bIns="45467">
            <a:spAutoFit/>
          </a:bodyPr>
          <a:lstStyle/>
          <a:p>
            <a:pPr defTabSz="909411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200" kern="0" dirty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到目前為止</a:t>
            </a:r>
            <a:r>
              <a:rPr sz="2200" kern="0" dirty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，</a:t>
            </a:r>
            <a:r>
              <a:rPr lang="zh-TW" altLang="en-US" sz="2200" b="1" kern="0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天津市</a:t>
            </a:r>
            <a:r>
              <a:rPr sz="2200" kern="0" dirty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有</a:t>
            </a:r>
            <a:r>
              <a:rPr lang="en-US" sz="2200" b="1" kern="0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844</a:t>
            </a:r>
            <a:r>
              <a:rPr sz="2200" b="1" kern="0" dirty="0" smtClean="0">
                <a:solidFill>
                  <a:srgbClr val="C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名</a:t>
            </a:r>
            <a:r>
              <a:rPr sz="2200" kern="0" dirty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的公檢法司</a:t>
            </a:r>
            <a:r>
              <a:rPr sz="2200" kern="0" dirty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、教育界、</a:t>
            </a:r>
            <a:r>
              <a:rPr sz="2200" kern="0" dirty="0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媒體界</a:t>
            </a:r>
            <a:endParaRPr lang="en-US" sz="2200" kern="0" dirty="0" smtClean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  <a:p>
            <a:pPr defTabSz="909411" hangingPunct="0">
              <a:defRPr sz="3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200" kern="0" dirty="0" err="1" smtClean="0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等人員因迫害法輪功學員</a:t>
            </a:r>
            <a:r>
              <a:rPr sz="2200" kern="0" dirty="0" err="1">
                <a:solidFill>
                  <a:srgbClr val="000000"/>
                </a:solidFill>
                <a:latin typeface="微軟正黑體"/>
                <a:ea typeface="微軟正黑體"/>
                <a:cs typeface="微軟正黑體"/>
                <a:sym typeface="微軟正黑體"/>
              </a:rPr>
              <a:t>，被海外組織“追查國際”立案追查</a:t>
            </a:r>
            <a:endParaRPr sz="2200" kern="0" dirty="0">
              <a:solidFill>
                <a:srgbClr val="000000"/>
              </a:solidFill>
              <a:latin typeface="微軟正黑體"/>
              <a:ea typeface="微軟正黑體"/>
              <a:cs typeface="微軟正黑體"/>
              <a:sym typeface="微軟正黑體"/>
            </a:endParaRPr>
          </a:p>
        </p:txBody>
      </p:sp>
      <p:sp>
        <p:nvSpPr>
          <p:cNvPr id="12" name="矩形"/>
          <p:cNvSpPr/>
          <p:nvPr/>
        </p:nvSpPr>
        <p:spPr>
          <a:xfrm>
            <a:off x="7164287" y="100505"/>
            <a:ext cx="1847946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4400" dirty="0" smtClean="0"/>
              <a:t>追查</a:t>
            </a:r>
            <a:r>
              <a:rPr lang="en-US" altLang="zh-TW" sz="4400" dirty="0" smtClean="0"/>
              <a:t>3</a:t>
            </a:r>
            <a:endParaRPr lang="en-US" altLang="zh-TW" sz="4400" dirty="0"/>
          </a:p>
        </p:txBody>
      </p:sp>
    </p:spTree>
    <p:extLst>
      <p:ext uri="{BB962C8B-B14F-4D97-AF65-F5344CB8AC3E}">
        <p14:creationId xmlns:p14="http://schemas.microsoft.com/office/powerpoint/2010/main" val="233538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矩形 5"/>
          <p:cNvSpPr txBox="1"/>
          <p:nvPr/>
        </p:nvSpPr>
        <p:spPr>
          <a:xfrm>
            <a:off x="318740" y="100356"/>
            <a:ext cx="6237209" cy="768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467" tIns="45467" rIns="45467" bIns="45467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55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</p:grpSpPr>
        <p:sp>
          <p:nvSpPr>
            <p:cNvPr id="153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11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54" name="9-3. 株洲市官員惡報實例"/>
            <p:cNvSpPr txBox="1"/>
            <p:nvPr/>
          </p:nvSpPr>
          <p:spPr>
            <a:xfrm>
              <a:off x="-1" y="20121"/>
              <a:ext cx="12985745" cy="114975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b="1" kern="0" dirty="0"/>
                <a:t> </a:t>
              </a:r>
              <a:r>
                <a:rPr lang="en-US" sz="3600" b="1" kern="0" dirty="0" smtClean="0"/>
                <a:t>13</a:t>
              </a:r>
              <a:r>
                <a:rPr sz="3600" b="1" kern="0" dirty="0" smtClean="0"/>
                <a:t>-3.</a:t>
              </a:r>
              <a:r>
                <a:rPr lang="zh-TW" altLang="en-US" sz="3600" b="1" dirty="0" smtClean="0">
                  <a:sym typeface="PingFang TC Semibold"/>
                </a:rPr>
                <a:t>天津市</a:t>
              </a:r>
              <a:r>
                <a:rPr lang="en-US" altLang="zh-TW" sz="3600" b="1" dirty="0" smtClean="0">
                  <a:sym typeface="PingFang TC Semibold"/>
                </a:rPr>
                <a:t>-</a:t>
              </a:r>
              <a:r>
                <a:rPr lang="zh-TW" altLang="en-US" sz="3600" b="1" dirty="0" smtClean="0">
                  <a:sym typeface="PingFang TC Semibold"/>
                </a:rPr>
                <a:t>大港區</a:t>
              </a:r>
              <a:endParaRPr sz="3600" b="1" kern="0" dirty="0"/>
            </a:p>
          </p:txBody>
        </p:sp>
      </p:grpSp>
      <p:sp>
        <p:nvSpPr>
          <p:cNvPr id="160" name="矩形 4"/>
          <p:cNvSpPr/>
          <p:nvPr/>
        </p:nvSpPr>
        <p:spPr>
          <a:xfrm>
            <a:off x="108594" y="866716"/>
            <a:ext cx="9000060" cy="3173092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000" b="1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原天津市大港區看守所副所長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李殿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剛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遭惡報癌症</a:t>
            </a:r>
            <a:r>
              <a:rPr lang="zh-TW" altLang="en-US" sz="2000" b="1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死亡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【</a:t>
            </a:r>
            <a:r>
              <a:rPr lang="zh-TW" altLang="en-US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明慧網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2014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年</a:t>
            </a:r>
            <a:r>
              <a:rPr lang="en-US" altLang="zh-TW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1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月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29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日</a:t>
            </a:r>
            <a:r>
              <a:rPr lang="en-US" altLang="zh-TW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】</a:t>
            </a: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endParaRPr lang="en-US" altLang="zh-TW" sz="2200" b="1" dirty="0" smtClean="0">
              <a:solidFill>
                <a:srgbClr val="C00000"/>
              </a:solidFill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fontAlgn="base"/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原天津市大港區看守所副所長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李殿</a:t>
            </a:r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剛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，大港看守所經常非法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關押大批的法輪功學員，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李殿剛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作為看守所負責人之一，常命令、指使手下警察或親自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動手酷刑迫害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善良的法輪功學員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殿剛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追隨中共作惡並沒有撈到多大好處，幾年前，他被調離了大港看守所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但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沒有升遷。相反惡報卻如影隨形，他長年的身體不適，尋醫問藥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2013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秋，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李殿剛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突感頭痛、肢體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無力。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被人抬著送到北京各大醫院檢查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被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確診為</a:t>
            </a:r>
            <a:r>
              <a:rPr lang="zh-TW" altLang="en-US" sz="20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淋巴癌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晚期，沒有一家醫院敢收治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最後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插著氧氣瓶回來，到家不久就咽了氣。</a:t>
            </a:r>
            <a:r>
              <a:rPr lang="zh-TW" altLang="en-US" sz="20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前後不過一個月的時間</a:t>
            </a:r>
            <a:r>
              <a:rPr lang="zh-TW" altLang="en-US" sz="20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zh-TW" altLang="en-US" sz="2000" b="1" dirty="0">
              <a:solidFill>
                <a:srgbClr val="FF00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3" name="矩形"/>
          <p:cNvSpPr/>
          <p:nvPr/>
        </p:nvSpPr>
        <p:spPr>
          <a:xfrm>
            <a:off x="7380312" y="100356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4400" dirty="0" smtClean="0"/>
              <a:t>惡報</a:t>
            </a:r>
            <a:r>
              <a:rPr lang="en-US" altLang="zh-TW" sz="4400" dirty="0" smtClean="0"/>
              <a:t>3</a:t>
            </a:r>
            <a:endParaRPr lang="en-US" altLang="zh-TW" sz="4400" dirty="0"/>
          </a:p>
        </p:txBody>
      </p:sp>
      <p:sp>
        <p:nvSpPr>
          <p:cNvPr id="10" name="矩形 4"/>
          <p:cNvSpPr/>
          <p:nvPr/>
        </p:nvSpPr>
        <p:spPr>
          <a:xfrm>
            <a:off x="108594" y="4144340"/>
            <a:ext cx="9000060" cy="2526761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2" tIns="31962" rIns="31962" bIns="31962">
            <a:spAutoFit/>
          </a:bodyPr>
          <a:lstStyle/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zh-TW" altLang="en-US" sz="2000" b="1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天津市大港區板廠路派出所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陳昭成</a:t>
            </a:r>
            <a:r>
              <a:rPr lang="zh-TW" altLang="en-US" sz="2000" b="1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靠迫害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好人，升遷晚宴當即猝死，時年</a:t>
            </a:r>
            <a:r>
              <a:rPr lang="en-US" altLang="zh-TW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34</a:t>
            </a:r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歲</a:t>
            </a:r>
            <a:endParaRPr lang="en-US" altLang="zh-TW" sz="2000" b="1" dirty="0" smtClean="0">
              <a:latin typeface="Microsoft JhengHei" charset="-120"/>
              <a:ea typeface="Microsoft JhengHei" charset="-120"/>
              <a:cs typeface="Microsoft JhengHei" charset="-120"/>
              <a:sym typeface="PingFang TC Semibold"/>
            </a:endParaRPr>
          </a:p>
          <a:p>
            <a:pPr defTabSz="639423" hangingPunct="0">
              <a:defRPr sz="2000" b="0">
                <a:solidFill>
                  <a:srgbClr val="C00000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【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明慧網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2014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年</a:t>
            </a:r>
            <a:r>
              <a:rPr lang="en-US" altLang="zh-TW" sz="2000" dirty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1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月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8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日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  <a:sym typeface="PingFang TC Semibold"/>
              </a:rPr>
              <a:t>】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原大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港區板廠路派出所副教導員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陳昭成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，是板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廠路派出所迫害法輪功的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負責人，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陳昭成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因此而撈到了政治資本，被提升為大港區公安分局政治部副主任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然而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，就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在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2000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10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，當他春風得意，接受同行們的祝賀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享受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同事為他就任升遷特意安排的送行晚宴後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當晚</a:t>
            </a:r>
            <a:r>
              <a:rPr lang="zh-TW" altLang="en-US" sz="20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突發心臟病暴死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zh-TW" altLang="en-US" sz="20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時年</a:t>
            </a:r>
            <a:r>
              <a:rPr lang="en-US" altLang="zh-TW" sz="20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34</a:t>
            </a:r>
            <a:r>
              <a:rPr lang="zh-TW" altLang="en-US" sz="20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歲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，死後被邪黨追認為「烈士」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solidFill>
                <a:srgbClr val="20202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留下</a:t>
            </a:r>
            <a:r>
              <a:rPr lang="zh-TW" altLang="en-US" sz="2000" dirty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他那幼小的兒子和孤苦伶仃的妻子</a:t>
            </a:r>
            <a:r>
              <a:rPr lang="zh-TW" altLang="en-US" sz="2000" dirty="0" smtClean="0">
                <a:solidFill>
                  <a:srgbClr val="20202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zh-TW" altLang="en-US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3095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矩形 5"/>
          <p:cNvSpPr txBox="1"/>
          <p:nvPr/>
        </p:nvSpPr>
        <p:spPr>
          <a:xfrm>
            <a:off x="318740" y="184312"/>
            <a:ext cx="6237213" cy="76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469" tIns="45469" rIns="45469" bIns="45469">
            <a:spAutoFit/>
          </a:bodyPr>
          <a:lstStyle>
            <a:lvl1pPr algn="l" defTabSz="1300480">
              <a:defRPr sz="440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lvl1pPr>
          </a:lstStyle>
          <a:p>
            <a:pPr hangingPunct="0"/>
            <a:r>
              <a:rPr b="1" kern="0"/>
              <a:t>11-3. XX市官員惡報實例</a:t>
            </a:r>
          </a:p>
        </p:txBody>
      </p:sp>
      <p:grpSp>
        <p:nvGrpSpPr>
          <p:cNvPr id="169" name="矩形 3"/>
          <p:cNvGrpSpPr/>
          <p:nvPr/>
        </p:nvGrpSpPr>
        <p:grpSpPr>
          <a:xfrm>
            <a:off x="13399" y="-2"/>
            <a:ext cx="9130603" cy="836718"/>
            <a:chOff x="-1" y="-2"/>
            <a:chExt cx="12985745" cy="1189997"/>
          </a:xfrm>
          <a:solidFill>
            <a:srgbClr val="FF9999"/>
          </a:solidFill>
        </p:grpSpPr>
        <p:sp>
          <p:nvSpPr>
            <p:cNvPr id="167" name="矩形"/>
            <p:cNvSpPr/>
            <p:nvPr/>
          </p:nvSpPr>
          <p:spPr>
            <a:xfrm>
              <a:off x="-1" y="-2"/>
              <a:ext cx="12985745" cy="1189997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 hangingPunct="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pPr>
              <a:endParaRPr sz="3100" b="1" kern="0">
                <a:solidFill>
                  <a:srgbClr val="FFFFFF"/>
                </a:solidFill>
                <a:latin typeface="微軟正黑體"/>
                <a:ea typeface="微軟正黑體"/>
                <a:cs typeface="微軟正黑體"/>
                <a:sym typeface="微軟正黑體"/>
              </a:endParaRPr>
            </a:p>
          </p:txBody>
        </p:sp>
        <p:sp>
          <p:nvSpPr>
            <p:cNvPr id="168" name="9-3. 株洲市官員惡報實例"/>
            <p:cNvSpPr txBox="1"/>
            <p:nvPr/>
          </p:nvSpPr>
          <p:spPr>
            <a:xfrm>
              <a:off x="-1" y="107665"/>
              <a:ext cx="12985745" cy="974664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pPr hangingPunct="0"/>
              <a:r>
                <a:rPr lang="en-US" sz="3600" b="1" kern="0" dirty="0" smtClean="0"/>
                <a:t>13</a:t>
              </a:r>
              <a:r>
                <a:rPr sz="3600" b="1" kern="0" dirty="0" smtClean="0"/>
                <a:t>-</a:t>
              </a:r>
              <a:r>
                <a:rPr lang="en-US" sz="3600" b="1" kern="0" dirty="0"/>
                <a:t>4</a:t>
              </a:r>
              <a:r>
                <a:rPr sz="3600" b="1" kern="0" dirty="0" smtClean="0"/>
                <a:t>.</a:t>
              </a:r>
              <a:r>
                <a:rPr lang="zh-TW" altLang="en-US" sz="3600" b="1" dirty="0" smtClean="0">
                  <a:sym typeface="PingFang TC Semibold"/>
                </a:rPr>
                <a:t>天津市</a:t>
              </a:r>
              <a:r>
                <a:rPr lang="en-US" altLang="zh-TW" sz="3600" b="1" dirty="0" smtClean="0">
                  <a:sym typeface="PingFang TC Semibold"/>
                </a:rPr>
                <a:t>-</a:t>
              </a:r>
              <a:r>
                <a:rPr lang="zh-TW" altLang="en-US" sz="3600" b="1" dirty="0" smtClean="0">
                  <a:sym typeface="PingFang TC Semibold"/>
                </a:rPr>
                <a:t>大港區</a:t>
              </a:r>
              <a:endParaRPr lang="zh-TW" altLang="en-US" sz="3600" b="1" kern="0" dirty="0"/>
            </a:p>
          </p:txBody>
        </p:sp>
      </p:grpSp>
      <p:sp>
        <p:nvSpPr>
          <p:cNvPr id="170" name="矩形"/>
          <p:cNvSpPr/>
          <p:nvPr/>
        </p:nvSpPr>
        <p:spPr>
          <a:xfrm>
            <a:off x="7380312" y="100504"/>
            <a:ext cx="1631922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chemeClr val="accent2">
                <a:lumMod val="60000"/>
                <a:lumOff val="40000"/>
              </a:schemeClr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 hangingPunct="0">
              <a:defRPr sz="56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ja-JP" altLang="en-US" sz="4000" b="1" kern="0" dirty="0" smtClean="0">
                <a:solidFill>
                  <a:srgbClr val="C00000"/>
                </a:solidFill>
              </a:rPr>
              <a:t>善報</a:t>
            </a:r>
            <a:r>
              <a:rPr lang="en-US" altLang="ja-JP" sz="4000" b="1" kern="0" dirty="0" smtClean="0">
                <a:solidFill>
                  <a:srgbClr val="C00000"/>
                </a:solidFill>
              </a:rPr>
              <a:t>3</a:t>
            </a:r>
            <a:endParaRPr lang="en-US" altLang="ja-JP" sz="4000" b="1" kern="0" dirty="0">
              <a:solidFill>
                <a:srgbClr val="C00000"/>
              </a:solidFill>
            </a:endParaRPr>
          </a:p>
        </p:txBody>
      </p:sp>
      <p:sp>
        <p:nvSpPr>
          <p:cNvPr id="173" name="矩形 4"/>
          <p:cNvSpPr/>
          <p:nvPr/>
        </p:nvSpPr>
        <p:spPr>
          <a:xfrm>
            <a:off x="78671" y="922884"/>
            <a:ext cx="9000060" cy="5703019"/>
          </a:xfrm>
          <a:prstGeom prst="rect">
            <a:avLst/>
          </a:prstGeom>
          <a:ln>
            <a:solidFill>
              <a:srgbClr val="984807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1964" tIns="31964" rIns="31964" bIns="31964">
            <a:spAutoFit/>
          </a:bodyPr>
          <a:lstStyle/>
          <a:p>
            <a:pPr algn="ctr" defTabSz="8929" hangingPunct="0">
              <a:lnSpc>
                <a:spcPct val="110000"/>
              </a:lnSpc>
              <a:tabLst>
                <a:tab pos="248670" algn="l"/>
                <a:tab pos="497334" algn="l"/>
                <a:tab pos="746068" algn="l"/>
                <a:tab pos="994734" algn="l"/>
                <a:tab pos="1243394" algn="l"/>
                <a:tab pos="1492100" algn="l"/>
                <a:tab pos="1740726" algn="l"/>
                <a:tab pos="1989465" algn="l"/>
                <a:tab pos="2238140" algn="l"/>
                <a:tab pos="2486801" algn="l"/>
                <a:tab pos="2735518" algn="l"/>
                <a:tab pos="2984173" algn="l"/>
              </a:tabLst>
              <a:defRPr>
                <a:solidFill>
                  <a:srgbClr val="0433FF"/>
                </a:solidFill>
              </a:defRPr>
            </a:pPr>
            <a:r>
              <a:rPr lang="zh-TW" altLang="en-US" sz="2400" b="1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法輪大法救了我孩子的命</a:t>
            </a:r>
            <a:r>
              <a:rPr lang="en-US" altLang="zh-TW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【</a:t>
            </a:r>
            <a:r>
              <a:rPr lang="zh-TW" altLang="en-US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明慧網</a:t>
            </a:r>
            <a:r>
              <a:rPr lang="en-US" altLang="zh-TW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2008</a:t>
            </a:r>
            <a:r>
              <a:rPr lang="zh-TW" altLang="en-US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10</a:t>
            </a:r>
            <a:r>
              <a:rPr lang="zh-TW" altLang="en-US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TW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endParaRPr lang="en-US" sz="2000" kern="0" dirty="0" smtClean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  <a:sym typeface="Helvetica Neue"/>
            </a:endParaRPr>
          </a:p>
          <a:p>
            <a:pPr fontAlgn="base"/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我是大港區的一位居民，從小體弱多病，結婚後幾次懷孕保不住胎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造成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習慣性流產。最後好不容易懷一子，生產時醫院的大夫和親友都為我高興。我給孩子起名叫：珍貴兒。得子不易，我把全部身心都用在孩子身上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endParaRPr lang="zh-TW" altLang="en-US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今年暑假，我帶著孩子和他的表哥去海邊玩。他們倆下海游泳，我在岸邊看著。後來表哥累了，上岸休息，兒子一個人套著救生圈在海裏玩。眼看兒子向遠處漂去。由於救生圈太大，根本就托不起兒子，我正有些擔心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突然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發現兒子瘦小的身體在向下沉，我嚇壞了，鞋都沒脫，扔下背包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不顧一切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向兒子跑去。還沒到兒子跟前，</a:t>
            </a:r>
            <a:r>
              <a:rPr lang="zh-TW" altLang="en-US" sz="2000" b="1" dirty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就發現兒子下沉的身體在向上浮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我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急忙游過去，一把抓住孩子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隨後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孩子的表哥也趕上來，就看他一米八的大個子，浮在水面居然踩不到底。</a:t>
            </a:r>
          </a:p>
          <a:p>
            <a:pPr fontAlgn="base"/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我們倆趕緊把孩子帶上岸，驚恐之餘，又擔心兒子受到驚嚇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我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一面安撫他，一面小心翼翼的問他，剛才是怎麼回事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？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兒子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告訴我：</a:t>
            </a:r>
            <a:r>
              <a:rPr lang="zh-TW" altLang="en-US" sz="2000" b="1" dirty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他身子下沉時，感覺身下有物體在往上托他。真是太神奇了！</a:t>
            </a:r>
          </a:p>
          <a:p>
            <a:pPr fontAlgn="base"/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這時我想起了一位大法弟子勸我做了「三退」（退黨、退團、退隊）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並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告訴過我：明白大法真相，</a:t>
            </a:r>
            <a:r>
              <a:rPr lang="zh-TW" altLang="en-US" sz="2000" b="1" dirty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做了三退，危難時刻能保命</a:t>
            </a:r>
            <a:r>
              <a:rPr lang="zh-TW" altLang="en-US" sz="2000" b="1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b="1" dirty="0" smtClean="0">
              <a:solidFill>
                <a:srgbClr val="00B0F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b="1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果真</a:t>
            </a:r>
            <a:r>
              <a:rPr lang="zh-TW" altLang="en-US" sz="2000" b="1" dirty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如此啊！在此真心感謝法輪大法救了我兒子的命</a:t>
            </a:r>
            <a:r>
              <a:rPr lang="zh-TW" altLang="en-US" sz="2000" b="1" dirty="0" smtClean="0">
                <a:solidFill>
                  <a:srgbClr val="00B0F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zh-TW" altLang="en-US" sz="2000" b="1" dirty="0">
              <a:solidFill>
                <a:srgbClr val="00B0F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058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75418" y="165524"/>
            <a:ext cx="26997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altLang="zh-TW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14.</a:t>
            </a:r>
            <a:r>
              <a:rPr lang="zh-TW" altLang="en-US" sz="3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參與辦法</a:t>
            </a:r>
            <a:endParaRPr lang="zh-TW" altLang="en-US" sz="3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781" y="980728"/>
            <a:ext cx="9036496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案情說明：</a:t>
            </a:r>
          </a:p>
          <a:p>
            <a:r>
              <a:rPr lang="en-US" altLang="zh-CN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CN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CN" sz="2200" b="1" dirty="0">
                <a:latin typeface="Microsoft JhengHei" charset="-120"/>
                <a:ea typeface="Microsoft JhengHei" charset="-120"/>
                <a:cs typeface="Microsoft JhengHei" charset="-120"/>
              </a:rPr>
              <a:t>5</a:t>
            </a:r>
            <a:r>
              <a:rPr lang="zh-CN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en-US" altLang="zh-CN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(</a:t>
            </a:r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星期</a:t>
            </a:r>
            <a:r>
              <a:rPr lang="zh-TW" altLang="en-US" sz="2200" b="1" dirty="0">
                <a:latin typeface="Microsoft JhengHei" charset="-120"/>
                <a:ea typeface="Microsoft JhengHei" charset="-120"/>
                <a:cs typeface="Microsoft JhengHei" charset="-120"/>
              </a:rPr>
              <a:t>一</a:t>
            </a:r>
            <a:r>
              <a:rPr lang="en-US" altLang="zh-CN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CN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撥</a:t>
            </a:r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打</a:t>
            </a:r>
            <a:r>
              <a:rPr lang="zh-TW" altLang="en-US" sz="22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上海市、天津市</a:t>
            </a:r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重點案例</a:t>
            </a:r>
            <a:endParaRPr lang="en-US" altLang="zh-TW" sz="22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zh-CN" altLang="en-US" sz="2200" b="1" dirty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marL="457200" indent="-457200">
              <a:buAutoNum type="arabicPeriod"/>
            </a:pPr>
            <a:r>
              <a:rPr lang="zh-TW" altLang="zh-TW" dirty="0">
                <a:latin typeface="Microsoft JhengHei" charset="-120"/>
                <a:ea typeface="Microsoft JhengHei" charset="-120"/>
                <a:cs typeface="Microsoft JhengHei" charset="-120"/>
              </a:rPr>
              <a:t>上海</a:t>
            </a:r>
            <a:r>
              <a:rPr lang="zh-TW" altLang="zh-TW" dirty="0" smtClean="0">
                <a:latin typeface="Microsoft JhengHei" charset="-120"/>
                <a:ea typeface="Microsoft JhengHei" charset="-120"/>
                <a:cs typeface="Microsoft JhengHei" charset="-120"/>
              </a:rPr>
              <a:t>賓館</a:t>
            </a:r>
            <a:r>
              <a:rPr lang="zh-TW" altLang="en-US" dirty="0">
                <a:latin typeface="Microsoft JhengHei" charset="-120"/>
                <a:ea typeface="Microsoft JhengHei" charset="-120"/>
                <a:cs typeface="Microsoft JhengHei" charset="-120"/>
              </a:rPr>
              <a:t>張貼</a:t>
            </a:r>
            <a:r>
              <a:rPr lang="zh-TW" altLang="zh-TW" dirty="0" smtClean="0">
                <a:latin typeface="Microsoft JhengHei" charset="-120"/>
                <a:ea typeface="Microsoft JhengHei" charset="-120"/>
                <a:cs typeface="Microsoft JhengHei" charset="-120"/>
              </a:rPr>
              <a:t>邪惡宣傳品</a:t>
            </a:r>
            <a:endParaRPr lang="en-US" altLang="zh-TW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marL="457200" indent="-457200">
              <a:buFontTx/>
              <a:buAutoNum type="arabicPeriod"/>
            </a:pP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天津市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有超過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名法輪功學員在同日被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綁架</a:t>
            </a:r>
            <a:endParaRPr lang="en-US" altLang="zh-TW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marL="457200" indent="-457200">
              <a:buAutoNum type="arabicPeriod"/>
            </a:pPr>
            <a:r>
              <a:rPr lang="zh-TW" altLang="zh-TW" dirty="0" smtClean="0">
                <a:latin typeface="Microsoft JhengHei" charset="-120"/>
                <a:ea typeface="Microsoft JhengHei" charset="-120"/>
                <a:cs typeface="Microsoft JhengHei" charset="-120"/>
              </a:rPr>
              <a:t>天津市</a:t>
            </a:r>
            <a:r>
              <a:rPr lang="zh-TW" altLang="zh-TW" dirty="0">
                <a:latin typeface="Microsoft JhengHei" charset="-120"/>
                <a:ea typeface="Microsoft JhengHei" charset="-120"/>
                <a:cs typeface="Microsoft JhengHei" charset="-120"/>
              </a:rPr>
              <a:t>大港街福</a:t>
            </a:r>
            <a:r>
              <a:rPr lang="zh-TW" altLang="zh-TW" dirty="0" smtClean="0">
                <a:latin typeface="Microsoft JhengHei" charset="-120"/>
                <a:ea typeface="Microsoft JhengHei" charset="-120"/>
                <a:cs typeface="Microsoft JhengHei" charset="-120"/>
              </a:rPr>
              <a:t>苑裡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>社區</a:t>
            </a:r>
            <a:r>
              <a:rPr lang="zh-TW" altLang="zh-TW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有</a:t>
            </a:r>
            <a:r>
              <a:rPr lang="zh-TW" altLang="zh-TW" dirty="0">
                <a:latin typeface="Microsoft JhengHei" charset="-120"/>
                <a:ea typeface="Microsoft JhengHei" charset="-120"/>
                <a:cs typeface="Microsoft JhengHei" charset="-120"/>
              </a:rPr>
              <a:t>詆毀大法、毒害眾生的櫥窗展板 </a:t>
            </a:r>
            <a:endParaRPr lang="en-US" altLang="zh-TW" dirty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400" b="1" dirty="0" smtClean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400" b="1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重點案例說明</a:t>
            </a:r>
            <a:r>
              <a:rPr lang="zh-TW" altLang="en-US" sz="2400" b="1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：</a:t>
            </a:r>
            <a:endParaRPr lang="en-US" altLang="zh-TW" sz="2400" b="1" dirty="0" smtClean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dirty="0">
                <a:latin typeface="Microsoft JhengHei" charset="-120"/>
                <a:ea typeface="Microsoft JhengHei" charset="-120"/>
                <a:cs typeface="Microsoft JhengHei" charset="-120"/>
              </a:rPr>
              <a:t>◎週一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（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</a:rPr>
              <a:t>3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</a:rPr>
              <a:t>5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zh-TW" altLang="en-US" dirty="0">
                <a:latin typeface="Microsoft JhengHei" charset="-120"/>
                <a:ea typeface="Microsoft JhengHei" charset="-120"/>
                <a:cs typeface="Microsoft JhengHei" charset="-120"/>
              </a:rPr>
              <a:t>）撥打重點號碼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/>
            </a:r>
            <a:b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</a:b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/>
            </a:r>
            <a:b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</a:b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上午時段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【101RTC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>第一直播室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>有現場撥打解析。</a:t>
            </a:r>
            <a:endParaRPr lang="en-US" altLang="zh-TW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>其它時間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【104RTC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>重點講真相直播室</a:t>
            </a:r>
            <a:r>
              <a:rPr lang="en-US" altLang="zh-TW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】</a:t>
            </a:r>
            <a:r>
              <a:rPr lang="zh-TW" altLang="en-US" dirty="0" smtClean="0">
                <a:latin typeface="Microsoft JhengHei" charset="-120"/>
                <a:ea typeface="Microsoft JhengHei" charset="-120"/>
                <a:cs typeface="Microsoft JhengHei" charset="-120"/>
              </a:rPr>
              <a:t>每天都有同修值班，互相切磋共同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撥打。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2218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141" y="640913"/>
            <a:ext cx="8964488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b="1" dirty="0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您可根據自己的情況選擇領取以下</a:t>
            </a:r>
            <a:r>
              <a:rPr lang="zh-TW" altLang="en-US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號碼參與</a:t>
            </a:r>
            <a:r>
              <a:rPr lang="zh-TW" altLang="en-US" sz="2200" b="1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重點案例</a:t>
            </a:r>
            <a:r>
              <a:rPr lang="zh-TW" altLang="en-US" sz="2200" b="1" smtClean="0">
                <a:solidFill>
                  <a:srgbClr val="0070C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24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當地民眾：</a:t>
            </a:r>
            <a:endParaRPr lang="en-US" altLang="zh-TW" sz="2000" b="1" dirty="0" smtClean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55—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當地的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號碼（向當地民眾揭露當地邪惡）回饋到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【1002-rtc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普通號碼回饋平臺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en-US" altLang="zh-TW" sz="2000" b="1" dirty="0">
              <a:solidFill>
                <a:srgbClr val="0070C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0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重點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號碼：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44-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座機（白天撥打）請回饋到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【1003-rtc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重點號碼回饋平臺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45--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手機（傍晚或晚間撥打）請回饋到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【1003-rtc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重點號碼回饋平臺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46—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重要座機特別號碼（請平時撥打重點的同修儘量先領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46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）請回饋到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【1005-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明慧緊急案例回饋平臺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</a:p>
          <a:p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47--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重要手機特別號碼（請平時撥打重點的同修儘量先領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47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）請回饋到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【1005-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明慧緊急案例回饋平臺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</a:p>
          <a:p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重點案例核心號碼：</a:t>
            </a:r>
            <a:r>
              <a:rPr lang="zh-TW" altLang="en-US" dirty="0"/>
              <a:t/>
            </a:r>
            <a:br>
              <a:rPr lang="zh-TW" altLang="en-US" dirty="0"/>
            </a:br>
            <a:r>
              <a:rPr lang="zh-TW" altLang="en-US" dirty="0" smtClean="0"/>
              <a:t>重點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案例核心號碼的撥打，主要是在安信平臺上領號。如有意願參加核心號碼撥打的同修請到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【104RTC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重點講真相直播室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找當班負責同修，可讓負責同修將您加入到領號平臺。或請當班同修幫你領號，參與撥打。</a:t>
            </a:r>
          </a:p>
          <a:p>
            <a:endParaRPr lang="en-US" altLang="zh-TW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◎</a:t>
            </a:r>
            <a:r>
              <a:rPr lang="zh-TW" altLang="en-US" sz="2000" b="1" dirty="0" smtClean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週三聯合專案（同一案情）：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聯合專案當天，聽了真相的號碼會自動上傳到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號鍵領號平臺。在</a:t>
            </a:r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8</a:t>
            </a:r>
            <a:r>
              <a:rPr lang="zh-TW" altLang="en-US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號鍵領號平臺裡的同修可自由領號參與撥打。請大家共同參與！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504" y="97293"/>
            <a:ext cx="2420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en-US" altLang="zh-TW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15.</a:t>
            </a:r>
            <a:r>
              <a:rPr lang="zh-TW" altLang="en-US" sz="32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如何參與</a:t>
            </a:r>
            <a:endParaRPr lang="zh-TW" alt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7917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群組 2"/>
          <p:cNvGrpSpPr/>
          <p:nvPr/>
        </p:nvGrpSpPr>
        <p:grpSpPr>
          <a:xfrm>
            <a:off x="1170473" y="0"/>
            <a:ext cx="7157753" cy="6706912"/>
            <a:chOff x="968591" y="-1"/>
            <a:chExt cx="7488832" cy="6847769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4" t="11163" r="52907" b="15194"/>
            <a:stretch/>
          </p:blipFill>
          <p:spPr bwMode="auto">
            <a:xfrm>
              <a:off x="968591" y="-1"/>
              <a:ext cx="7488832" cy="6847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992" t="11163" r="52346" b="15194"/>
            <a:stretch/>
          </p:blipFill>
          <p:spPr bwMode="auto">
            <a:xfrm>
              <a:off x="7230503" y="0"/>
              <a:ext cx="656140" cy="826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992" t="11163" r="52346" b="15194"/>
            <a:stretch/>
          </p:blipFill>
          <p:spPr bwMode="auto">
            <a:xfrm>
              <a:off x="971600" y="-1"/>
              <a:ext cx="656140" cy="826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65659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" name="表格 1"/>
          <p:cNvGraphicFramePr/>
          <p:nvPr>
            <p:extLst>
              <p:ext uri="{D42A27DB-BD31-4B8C-83A1-F6EECF244321}">
                <p14:modId xmlns:p14="http://schemas.microsoft.com/office/powerpoint/2010/main" val="3603730750"/>
              </p:ext>
            </p:extLst>
          </p:nvPr>
        </p:nvGraphicFramePr>
        <p:xfrm>
          <a:off x="322660" y="1052736"/>
          <a:ext cx="8712968" cy="4794096"/>
        </p:xfrm>
        <a:graphic>
          <a:graphicData uri="http://schemas.openxmlformats.org/drawingml/2006/table">
            <a:tbl>
              <a:tblPr firstRow="1" bandRow="1"/>
              <a:tblGrid>
                <a:gridCol w="936104"/>
                <a:gridCol w="2592288"/>
                <a:gridCol w="1080120"/>
                <a:gridCol w="4104456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900" b="1" dirty="0" err="1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姓名</a:t>
                      </a:r>
                      <a:endParaRPr sz="19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9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任期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900" b="1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追查國際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900" b="1" dirty="0" err="1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追查通告</a:t>
                      </a:r>
                      <a:r>
                        <a:rPr lang="en-US" sz="1900" b="1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/</a:t>
                      </a:r>
                      <a:r>
                        <a:rPr lang="zh-TW" altLang="en-US" sz="19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惡報</a:t>
                      </a:r>
                      <a:endParaRPr sz="19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黃菊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600"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</a:t>
                      </a: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94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sz="1600" b="0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－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200</a:t>
                      </a:r>
                      <a:r>
                        <a:rPr lang="en-US" altLang="zh-TW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年1</a:t>
                      </a: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</a:t>
                      </a:r>
                      <a:r>
                        <a:rPr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endParaRPr lang="en-US" sz="16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暫無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TW" altLang="en-US" sz="1800" b="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</a:t>
                      </a:r>
                      <a:r>
                        <a:rPr lang="en-US" altLang="zh-TW" sz="1800" b="0" i="0" kern="1200" dirty="0" smtClean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2004</a:t>
                      </a:r>
                      <a:r>
                        <a:rPr lang="zh-TW" altLang="en-US" sz="1800" b="0" i="0" kern="1200" dirty="0" smtClean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年</a:t>
                      </a:r>
                      <a:r>
                        <a:rPr lang="en-US" altLang="zh-TW" sz="1800" b="0" i="0" kern="1200" dirty="0" smtClean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11</a:t>
                      </a:r>
                      <a:r>
                        <a:rPr lang="zh-TW" altLang="en-US" sz="1800" b="0" i="0" kern="1200" dirty="0" smtClean="0">
                          <a:solidFill>
                            <a:srgbClr val="0070C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月</a:t>
                      </a: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被海外法輪功學員</a:t>
                      </a:r>
                      <a:endParaRPr lang="en-US" altLang="zh-TW" sz="18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在</a:t>
                      </a:r>
                      <a:r>
                        <a:rPr lang="en-US" altLang="zh-TW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『</a:t>
                      </a: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愛爾蘭</a:t>
                      </a:r>
                      <a:r>
                        <a:rPr lang="en-US" altLang="zh-TW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』</a:t>
                      </a: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以</a:t>
                      </a:r>
                      <a:r>
                        <a:rPr lang="en-US" altLang="zh-TW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『</a:t>
                      </a: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酷刑罪</a:t>
                      </a:r>
                      <a:r>
                        <a:rPr lang="en-US" altLang="zh-TW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』</a:t>
                      </a: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起訴，</a:t>
                      </a:r>
                      <a:endParaRPr lang="en-US" altLang="zh-TW" sz="18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時任</a:t>
                      </a:r>
                      <a:r>
                        <a:rPr lang="zh-CN" altLang="en-US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前中國國務院副總理</a:t>
                      </a:r>
                      <a:endParaRPr lang="en-US" sz="18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2007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年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6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月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日，</a:t>
                      </a:r>
                      <a:r>
                        <a:rPr lang="zh-TW" altLang="en-US" sz="1800" b="1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得胰腺癌死亡</a:t>
                      </a:r>
                      <a:endParaRPr lang="en-US" altLang="zh-TW" sz="1800" b="1" i="0" kern="1200" dirty="0" smtClean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8465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陳良宇</a:t>
                      </a:r>
                      <a:endParaRPr lang="en-US" altLang="zh-TW" sz="1800" b="0" i="0" kern="12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2002</a:t>
                      </a:r>
                      <a:r>
                        <a:rPr lang="zh-TW" alt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10</a:t>
                      </a:r>
                      <a:r>
                        <a:rPr lang="zh-TW" alt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-2006</a:t>
                      </a:r>
                      <a:r>
                        <a:rPr lang="zh-TW" alt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9</a:t>
                      </a:r>
                      <a:r>
                        <a:rPr lang="zh-TW" altLang="en-US" sz="16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endParaRPr lang="en-US" altLang="zh-TW" sz="16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暫無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2008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年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4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月</a:t>
                      </a:r>
                      <a:r>
                        <a:rPr lang="en-US" altLang="zh-TW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11</a:t>
                      </a:r>
                      <a:r>
                        <a:rPr lang="zh-TW" altLang="en-US" sz="1800" b="0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日，被判</a:t>
                      </a:r>
                      <a:r>
                        <a:rPr lang="zh-TW" altLang="en-US" sz="18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有期徒刑</a:t>
                      </a:r>
                      <a:r>
                        <a:rPr lang="en-US" altLang="zh-TW" sz="18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18</a:t>
                      </a:r>
                      <a:r>
                        <a:rPr lang="zh-TW" altLang="en-US" sz="18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習近平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2006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12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-2007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10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endParaRPr lang="en-US" altLang="zh-TW" sz="16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暫無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俞正聲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2007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10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-2012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11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endParaRPr lang="en-US" altLang="zh-TW" sz="1600" b="0" i="0" kern="1200" dirty="0" smtClean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被追查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en-US" altLang="zh-TW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『</a:t>
                      </a:r>
                      <a:r>
                        <a:rPr lang="zh-TW" altLang="en-US" sz="1800" b="0" kern="120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追查</a:t>
                      </a:r>
                      <a:r>
                        <a:rPr lang="zh-TW" altLang="en-US" sz="1800" b="0" kern="120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國際</a:t>
                      </a:r>
                      <a:r>
                        <a:rPr lang="en-US" altLang="zh-TW" sz="1800" b="0" kern="120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』</a:t>
                      </a:r>
                      <a:r>
                        <a:rPr lang="zh-CN" altLang="en-US" sz="1800" b="0" kern="120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追查上海市閔行區迫害法輪功學員石金華的責任人的通告</a:t>
                      </a: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CN" altLang="en-US" sz="1800" b="0" kern="120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日期</a:t>
                      </a:r>
                      <a:r>
                        <a:rPr lang="zh-CN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</a:rPr>
                        <a:t>：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2010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年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11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22</a:t>
                      </a:r>
                      <a:r>
                        <a:rPr lang="zh-TW" altLang="en-US" sz="18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日</a:t>
                      </a:r>
                      <a:endParaRPr lang="en-US" altLang="zh-TW" sz="1800" b="0" kern="12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kern="120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韓正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en-US" altLang="zh-TW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2012</a:t>
                      </a:r>
                      <a:r>
                        <a:rPr lang="zh-TW" alt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11</a:t>
                      </a:r>
                      <a:r>
                        <a:rPr lang="zh-TW" altLang="en-US" sz="1600" b="0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月</a:t>
                      </a:r>
                      <a:r>
                        <a:rPr lang="en-US" altLang="zh-TW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- 2017</a:t>
                      </a:r>
                      <a:r>
                        <a:rPr lang="zh-TW" alt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endParaRPr sz="16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被追查</a:t>
                      </a: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en-US" altLang="zh-CN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『</a:t>
                      </a:r>
                      <a:r>
                        <a:rPr lang="zh-CN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追查國際</a:t>
                      </a:r>
                      <a:r>
                        <a:rPr lang="en-US" altLang="zh-CN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』</a:t>
                      </a:r>
                      <a:r>
                        <a:rPr lang="zh-CN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追查上海市市委書記韓正迫害法輪功學員的通告</a:t>
                      </a:r>
                    </a:p>
                    <a:p>
                      <a:pPr algn="l"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日期：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2014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月</a:t>
                      </a:r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</a:t>
                      </a:r>
                    </a:p>
                  </a:txBody>
                  <a:tcPr marL="45720" marR="45720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zh-TW" alt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李強</a:t>
                      </a:r>
                      <a:endParaRPr sz="1800" b="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en-US" altLang="zh-TW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2017</a:t>
                      </a:r>
                      <a:r>
                        <a:rPr lang="zh-TW" alt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年</a:t>
                      </a:r>
                      <a:r>
                        <a:rPr lang="en-US" altLang="zh-TW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10</a:t>
                      </a:r>
                      <a:r>
                        <a:rPr lang="zh-TW" alt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月</a:t>
                      </a:r>
                      <a:r>
                        <a:rPr lang="zh-TW" altLang="en-US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  <a:sym typeface="Microsoft JhengHei"/>
                        </a:rPr>
                        <a:t>至今</a:t>
                      </a:r>
                      <a:endParaRPr lang="zh-TW" altLang="en-US" sz="16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/>
                        <a:sym typeface="Microsoft JhengHei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/>
                      </a:pPr>
                      <a:r>
                        <a:rPr lang="zh-TW" altLang="en-US" sz="1800" b="0" dirty="0" smtClean="0">
                          <a:solidFill>
                            <a:srgbClr val="0070C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/>
                          <a:sym typeface="Microsoft JhengHei"/>
                        </a:rPr>
                        <a:t>被追查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李強擔任</a:t>
                      </a:r>
                      <a:r>
                        <a:rPr lang="en-US" altLang="zh-TW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〝</a:t>
                      </a: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浙江省政法委書記</a:t>
                      </a:r>
                      <a:r>
                        <a:rPr lang="en-US" altLang="zh-TW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〞</a:t>
                      </a: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時</a:t>
                      </a:r>
                      <a:endParaRPr lang="en-US" altLang="zh-TW" sz="18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Microsoft JhengHei" charset="-120"/>
                      </a:endParaRPr>
                    </a:p>
                    <a:p>
                      <a:pPr algn="l">
                        <a:defRPr sz="1800" b="1">
                          <a:solidFill>
                            <a:srgbClr val="0070C0"/>
                          </a:solidFill>
                          <a:latin typeface="Microsoft JhengHei"/>
                          <a:ea typeface="Microsoft JhengHei"/>
                          <a:cs typeface="Microsoft JhengHei"/>
                          <a:sym typeface="Microsoft JhengHei"/>
                        </a:defRPr>
                      </a:pPr>
                      <a:r>
                        <a:rPr lang="zh-TW" altLang="en-US" sz="1800" b="0" dirty="0" smtClean="0"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Microsoft JhengHei" charset="-120"/>
                        </a:rPr>
                        <a:t>被追查</a:t>
                      </a:r>
                      <a:endParaRPr lang="en-US" sz="1800" b="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矩形"/>
          <p:cNvSpPr/>
          <p:nvPr/>
        </p:nvSpPr>
        <p:spPr>
          <a:xfrm>
            <a:off x="-2" y="0"/>
            <a:ext cx="9130613" cy="836725"/>
          </a:xfrm>
          <a:prstGeom prst="rect">
            <a:avLst/>
          </a:prstGeom>
          <a:solidFill>
            <a:srgbClr val="0070C0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8" name="矩形 3"/>
          <p:cNvSpPr txBox="1"/>
          <p:nvPr/>
        </p:nvSpPr>
        <p:spPr>
          <a:xfrm>
            <a:off x="9905" y="125974"/>
            <a:ext cx="8352930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200" b="1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dirty="0" smtClean="0">
                <a:solidFill>
                  <a:schemeClr val="bg1"/>
                </a:solidFill>
              </a:rPr>
              <a:t> 3</a:t>
            </a:r>
            <a:r>
              <a:rPr dirty="0" smtClean="0">
                <a:solidFill>
                  <a:schemeClr val="bg1"/>
                </a:solidFill>
              </a:rPr>
              <a:t>. </a:t>
            </a:r>
            <a:r>
              <a:rPr sz="2400" dirty="0" err="1" smtClean="0">
                <a:solidFill>
                  <a:schemeClr val="bg1"/>
                </a:solidFill>
              </a:rPr>
              <a:t>歷任中共</a:t>
            </a:r>
            <a:r>
              <a:rPr lang="zh-TW" altLang="en-US" sz="3600" b="1" dirty="0" smtClean="0">
                <a:solidFill>
                  <a:schemeClr val="bg2">
                    <a:lumMod val="90000"/>
                  </a:schemeClr>
                </a:solidFill>
                <a:latin typeface="微軟正黑體"/>
                <a:ea typeface="微軟正黑體"/>
                <a:cs typeface="微軟正黑體"/>
              </a:rPr>
              <a:t>上海</a:t>
            </a:r>
            <a:r>
              <a:rPr lang="zh-TW" altLang="en-US" sz="3600" b="1" dirty="0">
                <a:solidFill>
                  <a:schemeClr val="bg2">
                    <a:lumMod val="90000"/>
                  </a:schemeClr>
                </a:solidFill>
                <a:latin typeface="微軟正黑體"/>
                <a:ea typeface="微軟正黑體"/>
                <a:cs typeface="微軟正黑體"/>
              </a:rPr>
              <a:t>市委書</a:t>
            </a:r>
            <a:r>
              <a:rPr sz="3600" b="1" dirty="0">
                <a:solidFill>
                  <a:schemeClr val="bg2">
                    <a:lumMod val="90000"/>
                  </a:schemeClr>
                </a:solidFill>
                <a:latin typeface="微軟正黑體"/>
                <a:ea typeface="微軟正黑體"/>
                <a:cs typeface="微軟正黑體"/>
              </a:rPr>
              <a:t>記</a:t>
            </a:r>
            <a:r>
              <a:rPr lang="en-US" sz="3600" b="1" dirty="0">
                <a:solidFill>
                  <a:schemeClr val="bg2">
                    <a:lumMod val="90000"/>
                  </a:schemeClr>
                </a:solidFill>
                <a:latin typeface="微軟正黑體"/>
                <a:ea typeface="微軟正黑體"/>
                <a:cs typeface="微軟正黑體"/>
              </a:rPr>
              <a:t> </a:t>
            </a:r>
            <a:r>
              <a:rPr sz="2400" dirty="0" err="1" smtClean="0">
                <a:solidFill>
                  <a:schemeClr val="bg1"/>
                </a:solidFill>
              </a:rPr>
              <a:t>被追查情況</a:t>
            </a:r>
            <a:endParaRPr sz="24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9720"/>
            <a:ext cx="1511300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704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矩形 5"/>
          <p:cNvGrpSpPr/>
          <p:nvPr/>
        </p:nvGrpSpPr>
        <p:grpSpPr>
          <a:xfrm>
            <a:off x="13398" y="-3"/>
            <a:ext cx="9130607" cy="836722"/>
            <a:chOff x="-1" y="-1"/>
            <a:chExt cx="9130605" cy="836720"/>
          </a:xfrm>
        </p:grpSpPr>
        <p:sp>
          <p:nvSpPr>
            <p:cNvPr id="133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solidFill>
              <a:srgbClr val="0070C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4" name="9-3. 株洲市被國際追查官員"/>
            <p:cNvSpPr txBox="1"/>
            <p:nvPr/>
          </p:nvSpPr>
          <p:spPr>
            <a:xfrm>
              <a:off x="166692" y="163738"/>
              <a:ext cx="5256004" cy="5847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/>
                <a:t>4</a:t>
              </a:r>
              <a:r>
                <a:rPr dirty="0" smtClean="0"/>
                <a:t>. </a:t>
              </a:r>
              <a:r>
                <a:rPr lang="zh-TW" altLang="en-US" dirty="0" smtClean="0"/>
                <a:t>省部級高官</a:t>
              </a:r>
              <a:endParaRPr dirty="0"/>
            </a:p>
          </p:txBody>
        </p:sp>
      </p:grpSp>
      <p:sp>
        <p:nvSpPr>
          <p:cNvPr id="136" name="矩形 6"/>
          <p:cNvSpPr/>
          <p:nvPr/>
        </p:nvSpPr>
        <p:spPr>
          <a:xfrm>
            <a:off x="268293" y="5454248"/>
            <a:ext cx="8485061" cy="830993"/>
          </a:xfrm>
          <a:prstGeom prst="rect">
            <a:avLst/>
          </a:prstGeom>
          <a:ln w="28575">
            <a:solidFill>
              <a:srgbClr val="0070C0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 smtClean="0"/>
              <a:t>到目前為止，</a:t>
            </a:r>
            <a:r>
              <a:rPr lang="zh-TW" altLang="en-US" sz="2400" b="1" dirty="0" smtClean="0">
                <a:solidFill>
                  <a:srgbClr val="C00000"/>
                </a:solidFill>
              </a:rPr>
              <a:t>上海市</a:t>
            </a:r>
            <a:r>
              <a:rPr lang="zh-TW" altLang="en-US" sz="2400" dirty="0" smtClean="0"/>
              <a:t>有</a:t>
            </a:r>
            <a:r>
              <a:rPr lang="en-US" altLang="zh-TW" sz="2400" b="1" dirty="0" smtClean="0">
                <a:solidFill>
                  <a:srgbClr val="C00000"/>
                </a:solidFill>
              </a:rPr>
              <a:t>1,210</a:t>
            </a:r>
            <a:r>
              <a:rPr lang="zh-TW" altLang="en-US" sz="2400" b="1" dirty="0" smtClean="0">
                <a:solidFill>
                  <a:srgbClr val="C00000"/>
                </a:solidFill>
              </a:rPr>
              <a:t>名</a:t>
            </a:r>
            <a:r>
              <a:rPr lang="zh-TW" altLang="en-US" sz="2400" dirty="0" smtClean="0"/>
              <a:t>的公檢法司</a:t>
            </a:r>
            <a:r>
              <a:rPr dirty="0" smtClean="0"/>
              <a:t>、教育界、媒體界</a:t>
            </a:r>
            <a:endParaRPr lang="en-US" dirty="0" smtClean="0"/>
          </a:p>
          <a:p>
            <a:pPr>
              <a:defRPr sz="24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dirty="0" smtClean="0"/>
              <a:t>等人員因迫害法輪功學員，被海外組織“追查國際”立案追查</a:t>
            </a:r>
            <a:endParaRPr dirty="0"/>
          </a:p>
        </p:txBody>
      </p:sp>
      <p:sp>
        <p:nvSpPr>
          <p:cNvPr id="137" name="矩形"/>
          <p:cNvSpPr/>
          <p:nvPr/>
        </p:nvSpPr>
        <p:spPr>
          <a:xfrm>
            <a:off x="7525885" y="100429"/>
            <a:ext cx="1486351" cy="648078"/>
          </a:xfrm>
          <a:prstGeom prst="rect">
            <a:avLst/>
          </a:prstGeom>
          <a:solidFill>
            <a:srgbClr val="FFFFFF"/>
          </a:solidFill>
          <a:ln w="28575" cap="flat">
            <a:solidFill>
              <a:srgbClr val="0070C0"/>
            </a:solidFill>
            <a:prstDash val="solid"/>
            <a:round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/>
              <a:t>追查</a:t>
            </a:r>
            <a:endParaRPr sz="3200" dirty="0"/>
          </a:p>
        </p:txBody>
      </p:sp>
      <p:sp>
        <p:nvSpPr>
          <p:cNvPr id="3" name="文字方塊 2"/>
          <p:cNvSpPr txBox="1"/>
          <p:nvPr/>
        </p:nvSpPr>
        <p:spPr>
          <a:xfrm>
            <a:off x="119061" y="1178183"/>
            <a:ext cx="8634293" cy="3908762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solidFill>
                  <a:srgbClr val="C0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上海市</a:t>
            </a:r>
            <a:r>
              <a:rPr lang="zh-CN" altLang="zh-TW" sz="24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許多官員因迫害法輪功被國際追查，包括</a:t>
            </a:r>
            <a:endParaRPr lang="en-US" altLang="zh-CN" sz="24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CN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歷任市委書記：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 李強</a:t>
            </a:r>
            <a:r>
              <a:rPr lang="en-US" altLang="zh-TW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(</a:t>
            </a:r>
            <a:r>
              <a:rPr lang="zh-TW" altLang="en-US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現任</a:t>
            </a:r>
            <a:r>
              <a:rPr lang="en-US" altLang="zh-TW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、韓正、俞正聲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>
                <a:solidFill>
                  <a:srgbClr val="7030A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註：</a:t>
            </a:r>
            <a:r>
              <a:rPr lang="zh-TW" altLang="en-US" sz="2000" b="1" dirty="0">
                <a:solidFill>
                  <a:srgbClr val="7030A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李強</a:t>
            </a:r>
            <a:r>
              <a:rPr lang="zh-TW" altLang="en-US" sz="2000" dirty="0">
                <a:solidFill>
                  <a:srgbClr val="7030A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在之前</a:t>
            </a:r>
            <a:r>
              <a:rPr lang="zh-TW" altLang="en-US" sz="20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擔任</a:t>
            </a:r>
            <a:r>
              <a:rPr lang="en-US" altLang="zh-TW" sz="20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〝</a:t>
            </a:r>
            <a:r>
              <a:rPr lang="zh-TW" altLang="en-US" sz="20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浙江省政法委書記</a:t>
            </a:r>
            <a:r>
              <a:rPr lang="en-US" altLang="zh-TW" sz="20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〞</a:t>
            </a:r>
            <a:r>
              <a:rPr lang="zh-TW" altLang="en-US" sz="2000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時被追查</a:t>
            </a:r>
            <a:endParaRPr lang="en-US" altLang="zh-TW" sz="2000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歷任</a:t>
            </a:r>
            <a:r>
              <a:rPr lang="zh-TW" altLang="en-US" sz="2200" b="1" dirty="0">
                <a:latin typeface="Microsoft JhengHei" charset="-120"/>
                <a:ea typeface="Microsoft JhengHei" charset="-120"/>
                <a:cs typeface="Microsoft JhengHei" charset="-120"/>
              </a:rPr>
              <a:t>市政法委書記： 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陳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寅</a:t>
            </a:r>
            <a:r>
              <a:rPr lang="en-US" altLang="zh-TW" sz="2200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(</a:t>
            </a:r>
            <a:r>
              <a:rPr lang="zh-TW" altLang="en-US" sz="2200" dirty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現任</a:t>
            </a:r>
            <a:r>
              <a:rPr lang="en-US" altLang="zh-TW" sz="2200" dirty="0" smtClean="0">
                <a:solidFill>
                  <a:srgbClr val="0070C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)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、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姜平、丁薛祥、吳志明、劉雲耕</a:t>
            </a:r>
          </a:p>
          <a:p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2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歷任</a:t>
            </a:r>
            <a:r>
              <a:rPr lang="zh-TW" altLang="en-US" sz="2200" b="1" dirty="0">
                <a:latin typeface="Microsoft JhengHei" charset="-120"/>
                <a:ea typeface="Microsoft JhengHei" charset="-120"/>
                <a:cs typeface="Microsoft JhengHei" charset="-120"/>
              </a:rPr>
              <a:t>市委防範辦（</a:t>
            </a:r>
            <a:r>
              <a:rPr lang="en-US" altLang="zh-TW" sz="2200" b="1" dirty="0">
                <a:latin typeface="Microsoft JhengHei" charset="-120"/>
                <a:ea typeface="Microsoft JhengHei" charset="-120"/>
                <a:cs typeface="Microsoft JhengHei" charset="-120"/>
              </a:rPr>
              <a:t>610</a:t>
            </a:r>
            <a:r>
              <a:rPr lang="zh-TW" altLang="en-US" sz="2200" b="1" dirty="0">
                <a:latin typeface="Microsoft JhengHei" charset="-120"/>
                <a:ea typeface="Microsoft JhengHei" charset="-120"/>
                <a:cs typeface="Microsoft JhengHei" charset="-120"/>
              </a:rPr>
              <a:t>辦）主任：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徐憲和、顧永和、李紅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、</a:t>
            </a:r>
            <a:endParaRPr lang="en-US" altLang="zh-TW" sz="22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en-US" altLang="zh-TW" sz="2200" dirty="0">
                <a:latin typeface="Microsoft JhengHei" charset="-120"/>
                <a:ea typeface="Microsoft JhengHei" charset="-120"/>
                <a:cs typeface="Microsoft JhengHei" charset="-120"/>
              </a:rPr>
              <a:t> </a:t>
            </a:r>
            <a:r>
              <a:rPr lang="en-US" altLang="zh-TW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                                                         </a:t>
            </a:r>
            <a:r>
              <a:rPr lang="zh-TW" altLang="en-US" sz="22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 周國雄、江</a:t>
            </a:r>
            <a:r>
              <a:rPr lang="zh-TW" altLang="en-US" sz="2200" dirty="0">
                <a:latin typeface="Microsoft JhengHei" charset="-120"/>
                <a:ea typeface="Microsoft JhengHei" charset="-120"/>
                <a:cs typeface="Microsoft JhengHei" charset="-120"/>
              </a:rPr>
              <a:t>憲法</a:t>
            </a:r>
          </a:p>
          <a:p>
            <a:pPr>
              <a:defRPr sz="28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altLang="zh-TW" sz="2400" b="1" dirty="0">
              <a:solidFill>
                <a:srgbClr val="0070C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8124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矩形 5"/>
          <p:cNvGrpSpPr/>
          <p:nvPr/>
        </p:nvGrpSpPr>
        <p:grpSpPr>
          <a:xfrm>
            <a:off x="0" y="-3"/>
            <a:ext cx="9144005" cy="836722"/>
            <a:chOff x="-1" y="-1"/>
            <a:chExt cx="9130605" cy="836720"/>
          </a:xfrm>
          <a:solidFill>
            <a:schemeClr val="tx1"/>
          </a:solidFill>
        </p:grpSpPr>
        <p:sp>
          <p:nvSpPr>
            <p:cNvPr id="5" name="矩形"/>
            <p:cNvSpPr/>
            <p:nvPr/>
          </p:nvSpPr>
          <p:spPr>
            <a:xfrm>
              <a:off x="-1" y="-1"/>
              <a:ext cx="9130605" cy="836720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" name="9-3. 株洲市被國際追查官員"/>
            <p:cNvSpPr txBox="1"/>
            <p:nvPr/>
          </p:nvSpPr>
          <p:spPr>
            <a:xfrm>
              <a:off x="107346" y="125949"/>
              <a:ext cx="8915907" cy="584769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3200" b="1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dirty="0" smtClean="0"/>
                <a:t>5-1</a:t>
              </a:r>
              <a:r>
                <a:rPr dirty="0" smtClean="0"/>
                <a:t>.</a:t>
              </a:r>
              <a:r>
                <a:rPr lang="en-US" dirty="0" smtClean="0"/>
                <a:t> </a:t>
              </a:r>
              <a:r>
                <a:rPr lang="zh-TW" altLang="en-US" dirty="0"/>
                <a:t>上海市高官</a:t>
              </a:r>
              <a:r>
                <a:rPr lang="zh-TW" altLang="en-US" dirty="0" smtClean="0"/>
                <a:t>惡報一覽 </a:t>
              </a:r>
              <a:endParaRPr lang="zh-CN" altLang="en-US" dirty="0"/>
            </a:p>
          </p:txBody>
        </p:sp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570852"/>
              </p:ext>
            </p:extLst>
          </p:nvPr>
        </p:nvGraphicFramePr>
        <p:xfrm>
          <a:off x="132592" y="1700808"/>
          <a:ext cx="8856987" cy="3745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7"/>
                <a:gridCol w="2088232"/>
                <a:gridCol w="2376264"/>
                <a:gridCol w="2448274"/>
              </a:tblGrid>
              <a:tr h="432048"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上海市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委書記</a:t>
                      </a:r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上海市</a:t>
                      </a:r>
                      <a:r>
                        <a:rPr lang="zh-CN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委書記</a:t>
                      </a:r>
                      <a:endParaRPr lang="zh-TW" altLang="en-US" sz="2000" dirty="0" smtClean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上海副市長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上海政法委副書記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8904"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黃菊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陳良宇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艾寶俊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kern="1200" dirty="0" smtClean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陳旭</a:t>
                      </a:r>
                      <a:endParaRPr lang="zh-TW" altLang="en-US" sz="24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3752">
                <a:tc>
                  <a:txBody>
                    <a:bodyPr/>
                    <a:lstStyle/>
                    <a:p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indent="0" algn="l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24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800" b="1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得胰腺癌</a:t>
                      </a:r>
                      <a:endParaRPr lang="en-US" altLang="zh-TW" sz="1800" b="1" i="0" kern="1200" dirty="0" smtClean="0">
                        <a:solidFill>
                          <a:srgbClr val="FF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ctr"/>
                      <a:r>
                        <a:rPr lang="zh-TW" altLang="en-US" sz="1800" b="1" i="0" kern="1200" dirty="0" smtClean="0">
                          <a:solidFill>
                            <a:srgbClr val="FF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不治死亡</a:t>
                      </a:r>
                      <a:endParaRPr lang="zh-TW" altLang="en-US" sz="20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有期徒刑</a:t>
                      </a:r>
                      <a:r>
                        <a:rPr lang="en-US" altLang="zh-TW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18</a:t>
                      </a: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zh-TW" altLang="en-US" sz="2000" b="1" dirty="0">
                        <a:solidFill>
                          <a:srgbClr val="FF0000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有期徒刑</a:t>
                      </a:r>
                      <a:r>
                        <a:rPr lang="en-US" altLang="zh-TW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17</a:t>
                      </a: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094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 smtClean="0">
                          <a:solidFill>
                            <a:srgbClr val="FF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立案審查</a:t>
                      </a:r>
                      <a:endParaRPr lang="en-US" altLang="zh-TW" sz="2000" dirty="0" smtClean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他們為撈取政治資本，</a:t>
                      </a:r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積極追隨江澤民、周永康賣力迫害法輪功學員，</a:t>
                      </a:r>
                      <a:endParaRPr lang="en-US" altLang="zh-CN" sz="1800" b="1" i="0" kern="1200" dirty="0" smtClean="0">
                        <a:solidFill>
                          <a:schemeClr val="dk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雙手沾滿</a:t>
                      </a:r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人民</a:t>
                      </a:r>
                      <a:r>
                        <a:rPr lang="zh-CN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的鮮血</a:t>
                      </a:r>
                      <a:r>
                        <a:rPr lang="zh-TW" alt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。</a:t>
                      </a:r>
                      <a:endParaRPr lang="zh-TW" altLang="en-US" sz="24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sz="24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" name="矩形"/>
          <p:cNvSpPr/>
          <p:nvPr/>
        </p:nvSpPr>
        <p:spPr>
          <a:xfrm>
            <a:off x="7491868" y="100429"/>
            <a:ext cx="1486351" cy="64807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>
                <a:solidFill>
                  <a:schemeClr val="tx1"/>
                </a:solidFill>
              </a:rPr>
              <a:t>惡報</a:t>
            </a:r>
            <a:endParaRPr sz="3200" dirty="0">
              <a:solidFill>
                <a:schemeClr val="tx1"/>
              </a:solidFill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/>
          <a:srcRect l="10826" t="15918" r="17011"/>
          <a:stretch/>
        </p:blipFill>
        <p:spPr>
          <a:xfrm>
            <a:off x="6876256" y="2636912"/>
            <a:ext cx="1857395" cy="1440160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r="4018"/>
          <a:stretch/>
        </p:blipFill>
        <p:spPr>
          <a:xfrm>
            <a:off x="4572001" y="2666340"/>
            <a:ext cx="1767738" cy="1410731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 rotWithShape="1">
          <a:blip r:embed="rId5"/>
          <a:srcRect l="15981" t="4952" r="31856" b="39126"/>
          <a:stretch/>
        </p:blipFill>
        <p:spPr>
          <a:xfrm>
            <a:off x="2267744" y="2672658"/>
            <a:ext cx="1800200" cy="1408853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/>
        </p:nvPicPr>
        <p:blipFill rotWithShape="1">
          <a:blip r:embed="rId6"/>
          <a:srcRect l="13272" t="6892" r="10976" b="25693"/>
          <a:stretch/>
        </p:blipFill>
        <p:spPr>
          <a:xfrm>
            <a:off x="291204" y="2677098"/>
            <a:ext cx="1760516" cy="139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342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"/>
          <p:cNvSpPr/>
          <p:nvPr/>
        </p:nvSpPr>
        <p:spPr>
          <a:xfrm>
            <a:off x="0" y="-4"/>
            <a:ext cx="9144005" cy="908723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rPr lang="en-US" altLang="zh-TW" sz="26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5-2. </a:t>
            </a:r>
            <a:r>
              <a:rPr lang="zh-TW" altLang="en-US" sz="26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上海市高官惡報</a:t>
            </a:r>
            <a:r>
              <a:rPr lang="en-US" altLang="zh-TW" sz="26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-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rPr lang="zh-TW" altLang="en-US" sz="2600" dirty="0" smtClean="0">
                <a:solidFill>
                  <a:srgbClr val="FFFF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前上海市委書記陳良宇  有期徒刑</a:t>
            </a:r>
            <a:r>
              <a:rPr lang="en-US" altLang="zh-TW" sz="2600" dirty="0" smtClean="0">
                <a:solidFill>
                  <a:srgbClr val="FFFF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18</a:t>
            </a:r>
            <a:r>
              <a:rPr lang="zh-TW" altLang="en-US" sz="2600" dirty="0" smtClean="0">
                <a:solidFill>
                  <a:srgbClr val="FFFF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endParaRPr sz="2600" dirty="0">
              <a:solidFill>
                <a:srgbClr val="FFFF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3" name="矩形"/>
          <p:cNvSpPr/>
          <p:nvPr/>
        </p:nvSpPr>
        <p:spPr>
          <a:xfrm>
            <a:off x="7491868" y="100429"/>
            <a:ext cx="1486351" cy="64807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>
                <a:solidFill>
                  <a:schemeClr val="tx1"/>
                </a:solidFill>
              </a:rPr>
              <a:t>惡報</a:t>
            </a:r>
            <a:endParaRPr sz="3200" dirty="0">
              <a:solidFill>
                <a:schemeClr val="tx1"/>
              </a:solidFill>
            </a:endParaRPr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4710" t="3599" r="4476" b="14821"/>
          <a:stretch/>
        </p:blipFill>
        <p:spPr>
          <a:xfrm>
            <a:off x="179512" y="1275643"/>
            <a:ext cx="2566717" cy="172927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87014" y="3789040"/>
            <a:ext cx="8691205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陳良</a:t>
            </a:r>
            <a:r>
              <a:rPr lang="zh-TW" altLang="en-US" sz="2200" b="1" dirty="0" smtClean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宇</a:t>
            </a:r>
            <a:endParaRPr lang="en-US" altLang="zh-TW" sz="2200" b="1" dirty="0" smtClean="0">
              <a:solidFill>
                <a:srgbClr val="00B05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中共</a:t>
            </a:r>
            <a:r>
              <a:rPr lang="zh-TW" altLang="en-US" sz="20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第十六屆政治局</a:t>
            </a:r>
            <a:r>
              <a:rPr lang="zh-TW" altLang="en-US" sz="20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委員</a:t>
            </a:r>
            <a:endParaRPr lang="en-US" altLang="zh-TW" sz="2000" dirty="0" smtClean="0">
              <a:solidFill>
                <a:srgbClr val="222222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曾</a:t>
            </a:r>
            <a:r>
              <a:rPr lang="zh-TW" altLang="en-US" sz="20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任中共上海市委</a:t>
            </a:r>
            <a:r>
              <a:rPr lang="zh-TW" altLang="en-US" sz="20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書記</a:t>
            </a:r>
            <a:endParaRPr lang="en-US" altLang="zh-TW" sz="2000" dirty="0">
              <a:solidFill>
                <a:srgbClr val="222222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江澤民</a:t>
            </a:r>
            <a:r>
              <a:rPr lang="zh-TW" altLang="en-US" sz="20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集團的重要</a:t>
            </a:r>
            <a:r>
              <a:rPr lang="zh-TW" altLang="en-US" sz="20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成員，被</a:t>
            </a:r>
            <a:r>
              <a:rPr lang="zh-TW" altLang="en-US" sz="20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江氏選中要培養成「接班人」的第一個重要人選</a:t>
            </a:r>
            <a:r>
              <a:rPr lang="zh-TW" altLang="en-US" sz="20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solidFill>
                <a:srgbClr val="222222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江</a:t>
            </a:r>
            <a:r>
              <a:rPr lang="zh-TW" altLang="en-US" sz="20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是從中共上海市委書記直接上任中共總書記的，陳良宇也妄想步其後塵，因此積極追隨江澤民，</a:t>
            </a:r>
            <a:r>
              <a:rPr lang="zh-TW" altLang="en-US" sz="20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賣力迫害法輪功</a:t>
            </a:r>
            <a:r>
              <a:rPr lang="zh-TW" altLang="en-US" sz="20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solidFill>
                <a:srgbClr val="222222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0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但</a:t>
            </a:r>
            <a:r>
              <a:rPr lang="zh-TW" altLang="en-US" sz="20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人算不如天算</a:t>
            </a:r>
            <a:r>
              <a:rPr lang="zh-TW" altLang="en-US" sz="20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，也</a:t>
            </a:r>
            <a:r>
              <a:rPr lang="zh-TW" altLang="en-US" sz="20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因其過於驕橫，連中共黨內的很多人都看不慣他的惡行</a:t>
            </a:r>
            <a:r>
              <a:rPr lang="zh-TW" altLang="en-US" sz="20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zh-TW" altLang="en-US" sz="2000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15816" y="1240843"/>
            <a:ext cx="612067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2006</a:t>
            </a:r>
            <a:r>
              <a:rPr lang="zh-TW" altLang="en-US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9</a:t>
            </a:r>
            <a:r>
              <a:rPr lang="zh-TW" altLang="en-US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24</a:t>
            </a:r>
            <a:r>
              <a:rPr lang="zh-TW" altLang="en-US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日，</a:t>
            </a:r>
            <a:r>
              <a:rPr lang="zh-TW" altLang="en-US" sz="22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陳良宇</a:t>
            </a:r>
            <a:r>
              <a:rPr lang="zh-TW" altLang="en-US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被免職，並立案檢查</a:t>
            </a:r>
            <a:r>
              <a:rPr lang="zh-TW" altLang="en-US" sz="22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200" dirty="0" smtClean="0">
              <a:solidFill>
                <a:srgbClr val="222222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endParaRPr lang="en-US" altLang="zh-TW" sz="2200" dirty="0" smtClean="0">
              <a:solidFill>
                <a:srgbClr val="222222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en-US" altLang="zh-TW" sz="22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2008</a:t>
            </a:r>
            <a:r>
              <a:rPr lang="zh-TW" altLang="en-US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4</a:t>
            </a:r>
            <a:r>
              <a:rPr lang="zh-TW" altLang="en-US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月</a:t>
            </a:r>
            <a:r>
              <a:rPr lang="en-US" altLang="zh-TW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11</a:t>
            </a:r>
            <a:r>
              <a:rPr lang="zh-TW" altLang="en-US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日</a:t>
            </a:r>
            <a:r>
              <a:rPr lang="zh-TW" altLang="en-US" sz="22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zh-TW" altLang="en-US" sz="22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陳良宇</a:t>
            </a:r>
            <a:r>
              <a:rPr lang="zh-TW" altLang="en-US" sz="22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以</a:t>
            </a:r>
            <a:r>
              <a:rPr lang="zh-TW" altLang="en-US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受賄罪</a:t>
            </a:r>
            <a:r>
              <a:rPr lang="zh-TW" altLang="en-US" sz="22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、濫用職權</a:t>
            </a:r>
            <a:r>
              <a:rPr lang="zh-TW" altLang="en-US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罪被判處</a:t>
            </a:r>
            <a:r>
              <a:rPr lang="zh-TW" altLang="en-US" sz="22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有期徒刑</a:t>
            </a:r>
            <a:r>
              <a:rPr lang="en-US" altLang="zh-TW" sz="22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18</a:t>
            </a:r>
            <a:r>
              <a:rPr lang="zh-TW" altLang="en-US" sz="22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zh-TW" altLang="en-US" sz="22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，沒收</a:t>
            </a:r>
            <a:r>
              <a:rPr lang="zh-TW" altLang="en-US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個人財產</a:t>
            </a:r>
            <a:r>
              <a:rPr lang="en-US" altLang="zh-TW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30</a:t>
            </a:r>
            <a:r>
              <a:rPr lang="zh-TW" altLang="en-US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萬元</a:t>
            </a:r>
            <a:r>
              <a:rPr lang="zh-TW" altLang="en-US" sz="22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200" dirty="0" smtClean="0">
              <a:solidFill>
                <a:srgbClr val="222222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r>
              <a:rPr lang="zh-TW" altLang="en-US" sz="2200" dirty="0" smtClean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陳良宇</a:t>
            </a:r>
            <a:r>
              <a:rPr lang="zh-TW" altLang="en-US" sz="2200" dirty="0">
                <a:solidFill>
                  <a:srgbClr val="222222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未上訴，一審判決生效，陳入獄。</a:t>
            </a:r>
          </a:p>
        </p:txBody>
      </p:sp>
    </p:spTree>
    <p:extLst>
      <p:ext uri="{BB962C8B-B14F-4D97-AF65-F5344CB8AC3E}">
        <p14:creationId xmlns:p14="http://schemas.microsoft.com/office/powerpoint/2010/main" val="1741440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"/>
          <p:cNvSpPr/>
          <p:nvPr/>
        </p:nvSpPr>
        <p:spPr>
          <a:xfrm>
            <a:off x="0" y="-3"/>
            <a:ext cx="9144005" cy="836722"/>
          </a:xfrm>
          <a:prstGeom prst="rect">
            <a:avLst/>
          </a:pr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45718" tIns="45718" rIns="45718" bIns="45718" numCol="1" anchor="ctr">
            <a:no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rPr lang="en-US" altLang="zh-TW" sz="26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5-3. </a:t>
            </a:r>
            <a:r>
              <a:rPr lang="zh-TW" altLang="en-US" sz="2600" dirty="0">
                <a:latin typeface="Microsoft JhengHei" charset="-120"/>
                <a:ea typeface="Microsoft JhengHei" charset="-120"/>
                <a:cs typeface="Microsoft JhengHei" charset="-120"/>
              </a:rPr>
              <a:t>上海市高官惡報</a:t>
            </a:r>
            <a:r>
              <a:rPr lang="en-US" altLang="zh-TW" sz="2600" dirty="0">
                <a:latin typeface="Microsoft JhengHei" charset="-120"/>
                <a:ea typeface="Microsoft JhengHei" charset="-120"/>
                <a:cs typeface="Microsoft JhengHei" charset="-120"/>
              </a:rPr>
              <a:t>-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rPr lang="zh-TW" altLang="en-US" sz="2600" dirty="0" smtClean="0">
                <a:solidFill>
                  <a:srgbClr val="FFFF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前上海市政法委副書記陳旭  被立案審查</a:t>
            </a:r>
            <a:endParaRPr sz="2600" dirty="0">
              <a:solidFill>
                <a:srgbClr val="FFFF00"/>
              </a:solidFill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3" name="矩形"/>
          <p:cNvSpPr/>
          <p:nvPr/>
        </p:nvSpPr>
        <p:spPr>
          <a:xfrm>
            <a:off x="7491868" y="100429"/>
            <a:ext cx="1486351" cy="64807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45718" tIns="45718" rIns="45718" bIns="45718" numCol="1" anchor="ctr">
            <a:noAutofit/>
          </a:bodyPr>
          <a:lstStyle/>
          <a:p>
            <a:pPr algn="ctr">
              <a:defRPr sz="4000" b="1">
                <a:solidFill>
                  <a:srgbClr val="0070C0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3200" dirty="0">
                <a:solidFill>
                  <a:schemeClr val="tx1"/>
                </a:solidFill>
              </a:rPr>
              <a:t>惡報</a:t>
            </a:r>
            <a:endParaRPr sz="32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1111815"/>
            <a:ext cx="5796136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b="1" dirty="0" smtClean="0">
                <a:solidFill>
                  <a:srgbClr val="00B05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Microsoft JhengHei" charset="-120"/>
              </a:rPr>
              <a:t>陳旭</a:t>
            </a:r>
            <a:endParaRPr lang="en-US" altLang="zh-TW" sz="2200" b="1" dirty="0" smtClean="0">
              <a:solidFill>
                <a:srgbClr val="00B05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歷任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上海市高院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副院長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上海市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第一中級法院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院長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上海市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政法委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副書記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上海市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檢察院檢察長職務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初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，陳旭落馬</a:t>
            </a:r>
            <a:endParaRPr lang="en-US" altLang="zh-TW" sz="20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fontAlgn="base"/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2017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25</a:t>
            </a:r>
            <a:r>
              <a:rPr lang="zh-TW" altLang="en-US" sz="2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日，陳旭涉嫌</a:t>
            </a:r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「嚴重違紀」被審查。</a:t>
            </a:r>
          </a:p>
        </p:txBody>
      </p:sp>
      <p:sp>
        <p:nvSpPr>
          <p:cNvPr id="16" name="矩形 15"/>
          <p:cNvSpPr/>
          <p:nvPr/>
        </p:nvSpPr>
        <p:spPr>
          <a:xfrm>
            <a:off x="96289" y="3645024"/>
            <a:ext cx="886161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除了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陳旭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的妻子、兒子、弟弟被調查外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因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涉</a:t>
            </a:r>
            <a:r>
              <a:rPr lang="zh-TW" altLang="en-US" sz="2000" b="1" dirty="0">
                <a:solidFill>
                  <a:srgbClr val="00B05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陳旭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案而接受調查的上海政法系統的人已</a:t>
            </a:r>
            <a:r>
              <a:rPr lang="zh-TW" altLang="en-US" sz="20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超過百人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據明慧網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2011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en-US" altLang="zh-TW" sz="2000" dirty="0">
                <a:latin typeface="Microsoft JhengHei" charset="-120"/>
                <a:ea typeface="Microsoft JhengHei" charset="-120"/>
                <a:cs typeface="Microsoft JhengHei" charset="-120"/>
              </a:rPr>
              <a:t>《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上海十二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年迫害真相</a:t>
            </a:r>
            <a:r>
              <a:rPr lang="en-US" altLang="zh-TW" sz="2000" dirty="0">
                <a:latin typeface="Microsoft JhengHei" charset="-120"/>
                <a:ea typeface="Microsoft JhengHei" charset="-120"/>
                <a:cs typeface="Microsoft JhengHei" charset="-120"/>
              </a:rPr>
              <a:t>》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一文報導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12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年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多來，上海及外地來滬的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成千上萬法輪功弟子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遭到慘烈迫害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據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不完全統計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39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人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被迫害致死或因迫害後致死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三百多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人被非法勞教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三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百多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人被枉法冤判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一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千多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人被綁架到洗腦班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en-US" altLang="zh-TW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20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多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人或被關精神病院或被迫害致瘋致殘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，</a:t>
            </a:r>
            <a:endParaRPr lang="en-US" altLang="zh-TW" sz="2000" dirty="0" smtClean="0">
              <a:latin typeface="Microsoft JhengHei" charset="-120"/>
              <a:ea typeface="Microsoft JhengHei" charset="-120"/>
              <a:cs typeface="Microsoft JhengHei" charset="-120"/>
            </a:endParaRPr>
          </a:p>
          <a:p>
            <a:pPr fontAlgn="base"/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成千上萬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人被任意綁架、關監、抄家、罰款、騷擾、監控、跟蹤（不含被反覆綁架、勞教、洗腦、冤判</a:t>
            </a:r>
            <a:r>
              <a:rPr lang="zh-TW" altLang="en-US" sz="2000" dirty="0" smtClean="0">
                <a:latin typeface="Microsoft JhengHei" charset="-120"/>
                <a:ea typeface="Microsoft JhengHei" charset="-120"/>
                <a:cs typeface="Microsoft JhengHei" charset="-120"/>
              </a:rPr>
              <a:t>）以上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樁樁罪行，</a:t>
            </a:r>
            <a:r>
              <a:rPr lang="zh-TW" altLang="en-US" sz="2000" b="1" dirty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陳旭難辭其咎</a:t>
            </a:r>
            <a:r>
              <a:rPr lang="zh-TW" altLang="en-US" sz="2000" dirty="0">
                <a:latin typeface="Microsoft JhengHei" charset="-120"/>
                <a:ea typeface="Microsoft JhengHei" charset="-120"/>
                <a:cs typeface="Microsoft JhengHei" charset="-120"/>
              </a:rPr>
              <a:t>。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2355" t="15674" r="14724"/>
          <a:stretch/>
        </p:blipFill>
        <p:spPr>
          <a:xfrm>
            <a:off x="251520" y="1168092"/>
            <a:ext cx="2808312" cy="216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997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100000" l="0" r="89687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5064" y="127000"/>
            <a:ext cx="6896100" cy="6604000"/>
          </a:xfrm>
          <a:prstGeom prst="rect">
            <a:avLst/>
          </a:prstGeom>
        </p:spPr>
      </p:pic>
      <p:sp>
        <p:nvSpPr>
          <p:cNvPr id="119" name="矩形 2"/>
          <p:cNvSpPr txBox="1"/>
          <p:nvPr/>
        </p:nvSpPr>
        <p:spPr>
          <a:xfrm>
            <a:off x="179556" y="104635"/>
            <a:ext cx="4274061" cy="6458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469" tIns="45469" rIns="45469" bIns="45469">
            <a:spAutoFit/>
          </a:bodyPr>
          <a:lstStyle/>
          <a:p>
            <a:pPr defTabSz="909458">
              <a:defRPr sz="4400" b="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3600" dirty="0"/>
              <a:t>6</a:t>
            </a:r>
            <a:r>
              <a:rPr sz="3600" dirty="0" smtClean="0"/>
              <a:t>. </a:t>
            </a:r>
            <a:r>
              <a:rPr sz="3600" b="1" dirty="0" smtClean="0"/>
              <a:t>本次</a:t>
            </a:r>
            <a:r>
              <a:rPr lang="zh-TW" altLang="en-US" sz="3600" b="1" dirty="0" smtClean="0"/>
              <a:t>上海</a:t>
            </a:r>
            <a:r>
              <a:rPr sz="3600" b="1" dirty="0" smtClean="0"/>
              <a:t>案例</a:t>
            </a:r>
            <a:r>
              <a:rPr lang="zh-TW" altLang="en-US" sz="3600" b="1" dirty="0"/>
              <a:t>一</a:t>
            </a:r>
            <a:r>
              <a:rPr sz="3600" b="1" dirty="0" smtClean="0"/>
              <a:t>覽</a:t>
            </a:r>
            <a:endParaRPr sz="3600" b="1" dirty="0"/>
          </a:p>
        </p:txBody>
      </p:sp>
      <p:sp>
        <p:nvSpPr>
          <p:cNvPr id="26" name="文字方塊 8"/>
          <p:cNvSpPr txBox="1"/>
          <p:nvPr/>
        </p:nvSpPr>
        <p:spPr>
          <a:xfrm>
            <a:off x="5292080" y="5790545"/>
            <a:ext cx="2448272" cy="40011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altLang="zh-TW" sz="2000" b="1" dirty="0" smtClean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8" name="直線接點 16"/>
          <p:cNvCxnSpPr>
            <a:endCxn id="9" idx="1"/>
          </p:cNvCxnSpPr>
          <p:nvPr/>
        </p:nvCxnSpPr>
        <p:spPr>
          <a:xfrm flipV="1">
            <a:off x="4077847" y="1895147"/>
            <a:ext cx="1214233" cy="957803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9" name="文字方塊 8"/>
          <p:cNvSpPr txBox="1"/>
          <p:nvPr/>
        </p:nvSpPr>
        <p:spPr>
          <a:xfrm>
            <a:off x="5292080" y="1541204"/>
            <a:ext cx="3851921" cy="707886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案情：</a:t>
            </a:r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上海市的虹口</a:t>
            </a:r>
            <a:r>
              <a:rPr lang="zh-TW" altLang="en-US" sz="2000" b="1" dirty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</a:t>
            </a:r>
            <a:r>
              <a:rPr lang="zh-TW" altLang="en-US" sz="2000" b="1" dirty="0" smtClean="0">
                <a:solidFill>
                  <a:schemeClr val="accent6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、徐匯區</a:t>
            </a:r>
            <a:endParaRPr lang="en-US" altLang="zh-TW" sz="2000" b="1" dirty="0">
              <a:solidFill>
                <a:schemeClr val="accent6">
                  <a:lumMod val="7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0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張貼</a:t>
            </a:r>
            <a:r>
              <a:rPr lang="zh-TW" altLang="zh-TW" sz="20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邪惡</a:t>
            </a:r>
            <a:r>
              <a:rPr lang="zh-TW" altLang="en-US" sz="2000" b="1" dirty="0" smtClean="0">
                <a:solidFill>
                  <a:srgbClr val="FF0000"/>
                </a:solidFill>
                <a:latin typeface="Microsoft JhengHei" charset="-120"/>
                <a:ea typeface="Microsoft JhengHei" charset="-120"/>
                <a:cs typeface="Microsoft JhengHei" charset="-120"/>
              </a:rPr>
              <a:t>污衊</a:t>
            </a:r>
            <a:r>
              <a:rPr lang="zh-TW" altLang="zh-TW" sz="2000" b="1" dirty="0" smtClean="0">
                <a:latin typeface="Microsoft JhengHei" charset="-120"/>
                <a:ea typeface="Microsoft JhengHei" charset="-120"/>
                <a:cs typeface="Microsoft JhengHei" charset="-120"/>
              </a:rPr>
              <a:t>宣傳品 </a:t>
            </a:r>
            <a:endParaRPr lang="zh-TW" altLang="zh-TW" sz="2000" b="1" dirty="0">
              <a:latin typeface="Microsoft JhengHei" charset="-120"/>
              <a:ea typeface="Microsoft JhengHei" charset="-120"/>
              <a:cs typeface="Microsoft JhengHei" charset="-120"/>
            </a:endParaRPr>
          </a:p>
        </p:txBody>
      </p:sp>
      <p:sp>
        <p:nvSpPr>
          <p:cNvPr id="10" name="橢圓 4"/>
          <p:cNvSpPr/>
          <p:nvPr/>
        </p:nvSpPr>
        <p:spPr>
          <a:xfrm>
            <a:off x="2699793" y="2499329"/>
            <a:ext cx="1378054" cy="1244051"/>
          </a:xfrm>
          <a:prstGeom prst="ellipse">
            <a:avLst/>
          </a:prstGeom>
          <a:solidFill>
            <a:srgbClr val="C0504D">
              <a:alpha val="35000"/>
            </a:srgbClr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897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矩形 7"/>
          <p:cNvSpPr/>
          <p:nvPr/>
        </p:nvSpPr>
        <p:spPr>
          <a:xfrm>
            <a:off x="225792" y="848936"/>
            <a:ext cx="8786543" cy="511953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469" tIns="45469" rIns="45469" bIns="45469" anchor="ctr"/>
          <a:lstStyle/>
          <a:p>
            <a:pPr defTabSz="909458">
              <a:defRPr b="0">
                <a:latin typeface="Calibri"/>
                <a:ea typeface="Calibri"/>
                <a:cs typeface="Calibri"/>
                <a:sym typeface="Calibri"/>
              </a:defRPr>
            </a:pPr>
            <a:endParaRPr dirty="0"/>
          </a:p>
        </p:txBody>
      </p:sp>
      <p:sp>
        <p:nvSpPr>
          <p:cNvPr id="133" name="矩形 10"/>
          <p:cNvSpPr txBox="1"/>
          <p:nvPr/>
        </p:nvSpPr>
        <p:spPr>
          <a:xfrm>
            <a:off x="365570" y="1011915"/>
            <a:ext cx="8412857" cy="381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469" tIns="45469" rIns="45469" bIns="45469">
            <a:spAutoFit/>
          </a:bodyPr>
          <a:lstStyle/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200" b="1" dirty="0" err="1" smtClean="0"/>
              <a:t>性質</a:t>
            </a:r>
            <a:r>
              <a:rPr sz="2200" b="1" dirty="0" smtClean="0"/>
              <a:t>：</a:t>
            </a:r>
            <a:r>
              <a:rPr lang="zh-TW" altLang="en-US" sz="2200" b="1" dirty="0" smtClean="0">
                <a:solidFill>
                  <a:srgbClr val="C00000"/>
                </a:solidFill>
              </a:rPr>
              <a:t>汙衊</a:t>
            </a:r>
            <a:r>
              <a:rPr lang="en-US" altLang="zh-TW" sz="2200" b="1" dirty="0" smtClean="0">
                <a:solidFill>
                  <a:srgbClr val="C00000"/>
                </a:solidFill>
              </a:rPr>
              <a:t>&amp;</a:t>
            </a:r>
            <a:r>
              <a:rPr lang="zh-TW" altLang="en-US" sz="2200" b="1" dirty="0" smtClean="0">
                <a:solidFill>
                  <a:srgbClr val="C00000"/>
                </a:solidFill>
              </a:rPr>
              <a:t>毒害眾生</a:t>
            </a:r>
            <a:endParaRPr lang="en-US" altLang="zh-TW" sz="2200" b="1" dirty="0" smtClean="0">
              <a:solidFill>
                <a:srgbClr val="C00000"/>
              </a:solidFill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200" b="1" dirty="0" smtClean="0"/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sz="2200" b="1" dirty="0" smtClean="0"/>
              <a:t>情況：</a:t>
            </a:r>
            <a:endParaRPr lang="en-US" sz="2200" b="1" dirty="0" smtClean="0"/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200" b="1" dirty="0" smtClean="0">
                <a:solidFill>
                  <a:srgbClr val="0E05BB"/>
                </a:solidFill>
                <a:latin typeface="Calibri" charset="0"/>
                <a:cs typeface="Times New Roman" charset="0"/>
              </a:rPr>
              <a:t>◎ </a:t>
            </a:r>
            <a:r>
              <a:rPr lang="zh-TW" altLang="zh-TW" sz="2200" b="1" dirty="0" smtClean="0">
                <a:solidFill>
                  <a:srgbClr val="0E05BB"/>
                </a:solidFill>
                <a:latin typeface="Calibri" charset="0"/>
                <a:cs typeface="Times New Roman" charset="0"/>
              </a:rPr>
              <a:t>上海</a:t>
            </a:r>
            <a:r>
              <a:rPr lang="zh-TW" altLang="zh-TW" sz="2200" b="1" dirty="0">
                <a:solidFill>
                  <a:srgbClr val="0E05BB"/>
                </a:solidFill>
                <a:latin typeface="Calibri" charset="0"/>
                <a:cs typeface="Times New Roman" charset="0"/>
              </a:rPr>
              <a:t>藍勝賓館（上海市虹口區松花江路</a:t>
            </a:r>
            <a:r>
              <a:rPr lang="en-US" altLang="zh-TW" sz="2200" b="1" dirty="0">
                <a:solidFill>
                  <a:srgbClr val="0E05BB"/>
                </a:solidFill>
                <a:latin typeface="Calibri" charset="0"/>
                <a:cs typeface="Times New Roman" charset="0"/>
              </a:rPr>
              <a:t>2587</a:t>
            </a:r>
            <a:r>
              <a:rPr lang="zh-TW" altLang="zh-TW" sz="2200" b="1" dirty="0">
                <a:solidFill>
                  <a:srgbClr val="0E05BB"/>
                </a:solidFill>
                <a:latin typeface="Calibri" charset="0"/>
                <a:cs typeface="Times New Roman" charset="0"/>
              </a:rPr>
              <a:t>號</a:t>
            </a:r>
            <a:r>
              <a:rPr lang="zh-TW" altLang="zh-TW" sz="2200" b="1" dirty="0" smtClean="0">
                <a:solidFill>
                  <a:srgbClr val="0E05BB"/>
                </a:solidFill>
                <a:latin typeface="Calibri" charset="0"/>
                <a:cs typeface="Times New Roman" charset="0"/>
              </a:rPr>
              <a:t>）</a:t>
            </a:r>
            <a:endParaRPr lang="en-US" altLang="zh-TW" sz="2200" b="1" dirty="0" smtClean="0">
              <a:solidFill>
                <a:srgbClr val="0E05BB"/>
              </a:solidFill>
              <a:latin typeface="Calibri" charset="0"/>
              <a:cs typeface="Times New Roman" charset="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200" dirty="0" smtClean="0">
                <a:latin typeface="Calibri" charset="0"/>
                <a:cs typeface="Times New Roman" charset="0"/>
              </a:rPr>
              <a:t>辦理</a:t>
            </a:r>
            <a:r>
              <a:rPr lang="zh-TW" altLang="zh-TW" sz="2200" dirty="0">
                <a:latin typeface="Calibri" charset="0"/>
                <a:cs typeface="Times New Roman" charset="0"/>
              </a:rPr>
              <a:t>入住和退房的前臺顯眼</a:t>
            </a:r>
            <a:r>
              <a:rPr lang="zh-TW" altLang="zh-TW" sz="2200" dirty="0" smtClean="0">
                <a:latin typeface="Calibri" charset="0"/>
                <a:cs typeface="Times New Roman" charset="0"/>
              </a:rPr>
              <a:t>位置</a:t>
            </a:r>
            <a:r>
              <a:rPr lang="zh-TW" altLang="en-US" sz="2200" dirty="0" smtClean="0">
                <a:latin typeface="Calibri" charset="0"/>
                <a:cs typeface="Times New Roman" charset="0"/>
              </a:rPr>
              <a:t>，</a:t>
            </a:r>
            <a:r>
              <a:rPr lang="en-US" altLang="zh-TW" sz="2200" dirty="0">
                <a:latin typeface="Calibri" charset="0"/>
                <a:cs typeface="Times New Roman" charset="0"/>
              </a:rPr>
              <a:t>〝</a:t>
            </a:r>
            <a:r>
              <a:rPr lang="zh-TW" altLang="zh-TW" sz="2200" dirty="0" smtClean="0">
                <a:solidFill>
                  <a:srgbClr val="FF0000"/>
                </a:solidFill>
                <a:latin typeface="Calibri" charset="0"/>
                <a:cs typeface="Times New Roman" charset="0"/>
              </a:rPr>
              <a:t>貼有污蔑</a:t>
            </a:r>
            <a:r>
              <a:rPr lang="zh-TW" altLang="zh-TW" sz="2200" dirty="0">
                <a:solidFill>
                  <a:srgbClr val="FF0000"/>
                </a:solidFill>
                <a:latin typeface="Calibri" charset="0"/>
                <a:cs typeface="Times New Roman" charset="0"/>
              </a:rPr>
              <a:t>大法的</a:t>
            </a:r>
            <a:r>
              <a:rPr lang="zh-TW" altLang="zh-TW" sz="2200" dirty="0" smtClean="0">
                <a:solidFill>
                  <a:srgbClr val="FF0000"/>
                </a:solidFill>
                <a:latin typeface="Calibri" charset="0"/>
                <a:cs typeface="Times New Roman" charset="0"/>
              </a:rPr>
              <a:t>告示</a:t>
            </a:r>
            <a:r>
              <a:rPr lang="en-US" altLang="zh-TW" sz="2200" dirty="0" smtClean="0">
                <a:latin typeface="Calibri" charset="0"/>
                <a:cs typeface="Times New Roman" charset="0"/>
              </a:rPr>
              <a:t>〞</a:t>
            </a: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200" dirty="0" smtClean="0">
                <a:latin typeface="Calibri" charset="0"/>
                <a:cs typeface="Times New Roman" charset="0"/>
              </a:rPr>
              <a:t>應是</a:t>
            </a:r>
            <a:r>
              <a:rPr lang="zh-TW" altLang="zh-TW" sz="2200" dirty="0" smtClean="0">
                <a:latin typeface="Calibri" charset="0"/>
                <a:cs typeface="Times New Roman" charset="0"/>
              </a:rPr>
              <a:t>上海市</a:t>
            </a:r>
            <a:r>
              <a:rPr lang="zh-TW" altLang="zh-TW" sz="2200" dirty="0">
                <a:latin typeface="Calibri" charset="0"/>
                <a:cs typeface="Times New Roman" charset="0"/>
              </a:rPr>
              <a:t>級有關賓館管理部門統一印製下發</a:t>
            </a:r>
            <a:r>
              <a:rPr lang="zh-TW" altLang="zh-TW" sz="2200" dirty="0" smtClean="0">
                <a:latin typeface="Calibri" charset="0"/>
                <a:cs typeface="Times New Roman" charset="0"/>
              </a:rPr>
              <a:t>要求</a:t>
            </a:r>
            <a:r>
              <a:rPr lang="zh-TW" altLang="en-US" sz="2200" dirty="0">
                <a:latin typeface="Calibri" charset="0"/>
                <a:cs typeface="Times New Roman" charset="0"/>
              </a:rPr>
              <a:t>各</a:t>
            </a:r>
            <a:r>
              <a:rPr lang="zh-TW" altLang="zh-TW" sz="2200" dirty="0" smtClean="0">
                <a:latin typeface="Calibri" charset="0"/>
                <a:cs typeface="Times New Roman" charset="0"/>
              </a:rPr>
              <a:t>賓館</a:t>
            </a:r>
            <a:r>
              <a:rPr lang="zh-TW" altLang="en-US" sz="2200" dirty="0" smtClean="0">
                <a:latin typeface="Calibri" charset="0"/>
                <a:cs typeface="Times New Roman" charset="0"/>
              </a:rPr>
              <a:t>張</a:t>
            </a:r>
            <a:r>
              <a:rPr lang="zh-TW" altLang="zh-TW" sz="2200" dirty="0" smtClean="0">
                <a:latin typeface="Calibri" charset="0"/>
                <a:cs typeface="Times New Roman" charset="0"/>
              </a:rPr>
              <a:t>貼</a:t>
            </a:r>
            <a:endParaRPr lang="en-US" altLang="zh-TW" sz="2200" dirty="0" smtClean="0">
              <a:latin typeface="Calibri" charset="0"/>
              <a:cs typeface="Times New Roman" charset="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200" b="1" dirty="0">
              <a:latin typeface="Calibri" charset="0"/>
              <a:ea typeface="微軟正黑體" panose="020B0604030504040204" pitchFamily="34" charset="-120"/>
              <a:cs typeface="Times New Roman" charset="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en-US" sz="2200" b="1" dirty="0" smtClean="0">
                <a:solidFill>
                  <a:srgbClr val="0E05BB"/>
                </a:solidFill>
                <a:latin typeface="Calibri" charset="0"/>
                <a:cs typeface="Times New Roman" charset="0"/>
              </a:rPr>
              <a:t>◎ </a:t>
            </a:r>
            <a:r>
              <a:rPr lang="zh-TW" altLang="zh-TW" sz="2200" b="1" dirty="0" smtClean="0">
                <a:solidFill>
                  <a:srgbClr val="0E05BB"/>
                </a:solidFill>
                <a:latin typeface="Calibri" charset="0"/>
                <a:cs typeface="Times New Roman" charset="0"/>
              </a:rPr>
              <a:t>上海</a:t>
            </a:r>
            <a:r>
              <a:rPr lang="zh-TW" altLang="zh-TW" sz="2200" b="1" dirty="0">
                <a:solidFill>
                  <a:srgbClr val="0E05BB"/>
                </a:solidFill>
                <a:latin typeface="Calibri" charset="0"/>
                <a:cs typeface="Times New Roman" charset="0"/>
              </a:rPr>
              <a:t>教育會堂（上海市徐匯區岳陽路</a:t>
            </a:r>
            <a:r>
              <a:rPr lang="en-US" altLang="zh-TW" sz="2200" b="1" dirty="0">
                <a:solidFill>
                  <a:srgbClr val="0E05BB"/>
                </a:solidFill>
                <a:latin typeface="Calibri" charset="0"/>
                <a:cs typeface="Times New Roman" charset="0"/>
              </a:rPr>
              <a:t>1</a:t>
            </a:r>
            <a:r>
              <a:rPr lang="zh-TW" altLang="zh-TW" sz="2200" b="1" dirty="0" smtClean="0">
                <a:solidFill>
                  <a:srgbClr val="0E05BB"/>
                </a:solidFill>
                <a:latin typeface="Calibri" charset="0"/>
                <a:cs typeface="Times New Roman" charset="0"/>
              </a:rPr>
              <a:t>號</a:t>
            </a:r>
            <a:r>
              <a:rPr lang="zh-TW" altLang="en-US" sz="2200" b="1" dirty="0" smtClean="0">
                <a:solidFill>
                  <a:srgbClr val="0E05BB"/>
                </a:solidFill>
                <a:latin typeface="Calibri" charset="0"/>
                <a:cs typeface="Times New Roman" charset="0"/>
              </a:rPr>
              <a:t>）</a:t>
            </a:r>
            <a:endParaRPr lang="en-US" altLang="zh-TW" sz="2200" b="1" dirty="0" smtClean="0">
              <a:solidFill>
                <a:srgbClr val="0E05BB"/>
              </a:solidFill>
              <a:latin typeface="Calibri" charset="0"/>
              <a:cs typeface="Times New Roman" charset="0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zh-TW" altLang="zh-TW" sz="2200" dirty="0">
                <a:sym typeface="微軟正黑體"/>
              </a:rPr>
              <a:t>在一樓電梯口就有</a:t>
            </a:r>
            <a:r>
              <a:rPr lang="en-US" altLang="zh-TW" sz="2200" dirty="0">
                <a:sym typeface="微軟正黑體"/>
              </a:rPr>
              <a:t>3</a:t>
            </a:r>
            <a:r>
              <a:rPr lang="zh-TW" altLang="zh-TW" sz="2200" dirty="0" smtClean="0">
                <a:sym typeface="微軟正黑體"/>
              </a:rPr>
              <a:t>張</a:t>
            </a:r>
            <a:r>
              <a:rPr lang="zh-TW" altLang="en-US" sz="2200" dirty="0" smtClean="0">
                <a:sym typeface="微軟正黑體"/>
              </a:rPr>
              <a:t>跟上面</a:t>
            </a:r>
            <a:r>
              <a:rPr lang="zh-TW" altLang="zh-TW" sz="2200" dirty="0" smtClean="0">
                <a:sym typeface="微軟正黑體"/>
              </a:rPr>
              <a:t>一模一樣的</a:t>
            </a:r>
            <a:r>
              <a:rPr lang="zh-TW" altLang="zh-TW" sz="2200" dirty="0">
                <a:solidFill>
                  <a:srgbClr val="FF0000"/>
                </a:solidFill>
                <a:latin typeface="Calibri" charset="0"/>
                <a:cs typeface="Times New Roman" charset="0"/>
              </a:rPr>
              <a:t>污蔑</a:t>
            </a:r>
            <a:r>
              <a:rPr lang="zh-TW" altLang="en-US" sz="2200" dirty="0" smtClean="0">
                <a:solidFill>
                  <a:srgbClr val="FF0000"/>
                </a:solidFill>
                <a:sym typeface="微軟正黑體"/>
              </a:rPr>
              <a:t>大法的</a:t>
            </a:r>
            <a:r>
              <a:rPr lang="zh-TW" altLang="zh-TW" sz="2200" dirty="0" smtClean="0">
                <a:solidFill>
                  <a:srgbClr val="FF0000"/>
                </a:solidFill>
                <a:sym typeface="微軟正黑體"/>
              </a:rPr>
              <a:t>告示</a:t>
            </a:r>
            <a:endParaRPr lang="en-US" altLang="zh-TW" sz="2200" dirty="0" smtClean="0">
              <a:solidFill>
                <a:srgbClr val="FF0000"/>
              </a:solidFill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200" b="1" dirty="0">
              <a:latin typeface="微軟正黑體" panose="020B0604030504040204" pitchFamily="34" charset="-120"/>
              <a:ea typeface="微軟正黑體" panose="020B0604030504040204" pitchFamily="34" charset="-120"/>
              <a:sym typeface="微軟正黑體"/>
            </a:endParaRPr>
          </a:p>
          <a:p>
            <a:pPr defTabSz="909458">
              <a:defRPr sz="3000">
                <a:latin typeface="微軟正黑體"/>
                <a:ea typeface="微軟正黑體"/>
                <a:cs typeface="微軟正黑體"/>
                <a:sym typeface="微軟正黑體"/>
              </a:defRPr>
            </a:pPr>
            <a:endParaRPr lang="en-US" sz="22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136" name="矩形 5"/>
          <p:cNvGrpSpPr/>
          <p:nvPr/>
        </p:nvGrpSpPr>
        <p:grpSpPr>
          <a:xfrm>
            <a:off x="-1" y="-5"/>
            <a:ext cx="9144001" cy="848943"/>
            <a:chOff x="0" y="-3"/>
            <a:chExt cx="13004800" cy="1207383"/>
          </a:xfrm>
        </p:grpSpPr>
        <p:sp>
          <p:nvSpPr>
            <p:cNvPr id="134" name="矩形"/>
            <p:cNvSpPr/>
            <p:nvPr/>
          </p:nvSpPr>
          <p:spPr>
            <a:xfrm>
              <a:off x="0" y="-3"/>
              <a:ext cx="13004800" cy="1207383"/>
            </a:xfrm>
            <a:prstGeom prst="rect">
              <a:avLst/>
            </a:prstGeom>
            <a:solidFill>
              <a:srgbClr val="E46C0A"/>
            </a:solidFill>
            <a:ln w="12700" cap="flat">
              <a:noFill/>
              <a:miter lim="400000"/>
            </a:ln>
            <a:effectLst/>
          </p:spPr>
          <p:txBody>
            <a:bodyPr wrap="square" lIns="65022" tIns="65022" rIns="65022" bIns="65022" numCol="1" anchor="ctr">
              <a:noAutofit/>
            </a:bodyPr>
            <a:lstStyle/>
            <a:p>
              <a:pPr defTabSz="909458">
                <a:defRPr b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135" name="9-1. 湖南專案一(株洲市)"/>
            <p:cNvSpPr txBox="1"/>
            <p:nvPr/>
          </p:nvSpPr>
          <p:spPr>
            <a:xfrm>
              <a:off x="0" y="116354"/>
              <a:ext cx="13004800" cy="9746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65022" tIns="65022" rIns="65022" bIns="65022" numCol="1" anchor="ctr">
              <a:spAutoFit/>
            </a:bodyPr>
            <a:lstStyle>
              <a:lvl1pPr algn="l" defTabSz="1300480">
                <a:defRPr sz="4400">
                  <a:solidFill>
                    <a:srgbClr val="FFFFFF"/>
                  </a:solidFill>
                  <a:latin typeface="微軟正黑體"/>
                  <a:ea typeface="微軟正黑體"/>
                  <a:cs typeface="微軟正黑體"/>
                  <a:sym typeface="微軟正黑體"/>
                </a:defRPr>
              </a:lvl1pPr>
            </a:lstStyle>
            <a:p>
              <a:r>
                <a:rPr lang="en-US"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6</a:t>
              </a:r>
              <a:r>
                <a:rPr sz="3600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-1.</a:t>
              </a:r>
              <a:r>
                <a:rPr lang="zh-TW" altLang="en-US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上海</a:t>
              </a:r>
              <a:r>
                <a:rPr lang="zh-TW" altLang="zh-TW" sz="36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市</a:t>
              </a:r>
              <a:endParaRPr lang="en-US" altLang="zh-TW" sz="3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0" name="矩形"/>
          <p:cNvSpPr/>
          <p:nvPr/>
        </p:nvSpPr>
        <p:spPr>
          <a:xfrm>
            <a:off x="7236295" y="100504"/>
            <a:ext cx="1776039" cy="648076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79646"/>
            </a:solidFill>
            <a:prstDash val="solid"/>
            <a:round/>
          </a:ln>
          <a:effectLst/>
        </p:spPr>
        <p:txBody>
          <a:bodyPr wrap="square" lIns="65022" tIns="65022" rIns="65022" bIns="65022" numCol="1" anchor="ctr">
            <a:noAutofit/>
          </a:bodyPr>
          <a:lstStyle/>
          <a:p>
            <a:pPr algn="ctr" defTabSz="909458">
              <a:defRPr sz="5600">
                <a:solidFill>
                  <a:srgbClr val="984807"/>
                </a:solidFill>
                <a:latin typeface="微軟正黑體"/>
                <a:ea typeface="微軟正黑體"/>
                <a:cs typeface="微軟正黑體"/>
                <a:sym typeface="微軟正黑體"/>
              </a:defRPr>
            </a:pP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案情 1</a:t>
            </a:r>
            <a:endParaRPr lang="en-US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817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13342</TotalTime>
  <Words>3599</Words>
  <Application>Microsoft Office PowerPoint</Application>
  <PresentationFormat>如螢幕大小 (4:3)</PresentationFormat>
  <Paragraphs>445</Paragraphs>
  <Slides>29</Slides>
  <Notes>17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29</vt:i4>
      </vt:variant>
    </vt:vector>
  </HeadingPairs>
  <TitlesOfParts>
    <vt:vector size="30" baseType="lpstr"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Windows 使用者</cp:lastModifiedBy>
  <cp:revision>461</cp:revision>
  <dcterms:created xsi:type="dcterms:W3CDTF">2017-07-01T07:48:25Z</dcterms:created>
  <dcterms:modified xsi:type="dcterms:W3CDTF">2018-03-01T14:38:39Z</dcterms:modified>
</cp:coreProperties>
</file>