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6" r:id="rId2"/>
  </p:sldMasterIdLst>
  <p:notesMasterIdLst>
    <p:notesMasterId r:id="rId25"/>
  </p:notesMasterIdLst>
  <p:sldIdLst>
    <p:sldId id="453" r:id="rId3"/>
    <p:sldId id="410" r:id="rId4"/>
    <p:sldId id="431" r:id="rId5"/>
    <p:sldId id="414" r:id="rId6"/>
    <p:sldId id="449" r:id="rId7"/>
    <p:sldId id="450" r:id="rId8"/>
    <p:sldId id="411" r:id="rId9"/>
    <p:sldId id="415" r:id="rId10"/>
    <p:sldId id="432" r:id="rId11"/>
    <p:sldId id="420" r:id="rId12"/>
    <p:sldId id="419" r:id="rId13"/>
    <p:sldId id="441" r:id="rId14"/>
    <p:sldId id="442" r:id="rId15"/>
    <p:sldId id="443" r:id="rId16"/>
    <p:sldId id="444" r:id="rId17"/>
    <p:sldId id="445" r:id="rId18"/>
    <p:sldId id="446" r:id="rId19"/>
    <p:sldId id="447" r:id="rId20"/>
    <p:sldId id="448" r:id="rId21"/>
    <p:sldId id="412" r:id="rId22"/>
    <p:sldId id="413" r:id="rId23"/>
    <p:sldId id="433" r:id="rId24"/>
  </p:sldIdLst>
  <p:sldSz cx="9144000" cy="6858000" type="screen4x3"/>
  <p:notesSz cx="6858000" cy="9144000"/>
  <p:defaultTextStyle>
    <a:defPPr>
      <a:defRPr lang="zh-TW"/>
    </a:defPPr>
    <a:lvl1pPr marL="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472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0948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425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19001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3771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2850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8324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37982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05BB"/>
    <a:srgbClr val="EF7F7F"/>
    <a:srgbClr val="990033"/>
    <a:srgbClr val="FF9900"/>
    <a:srgbClr val="FF9999"/>
    <a:srgbClr val="E3AF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09" autoAdjust="0"/>
    <p:restoredTop sz="80867" autoAdjust="0"/>
  </p:normalViewPr>
  <p:slideViewPr>
    <p:cSldViewPr>
      <p:cViewPr>
        <p:scale>
          <a:sx n="57" d="100"/>
          <a:sy n="57" d="100"/>
        </p:scale>
        <p:origin x="-1392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CC7ECE-0D31-4C99-BE49-F510A09AC3A1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C5ECB-B6A9-4FC2-BE85-03F5EF7D11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2974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472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948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425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9001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3771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2850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8324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37982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42D60-093C-441C-B22B-3C7304FC9F2A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56673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6463072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Shape 1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20775216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32768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4071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9098363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Shape 1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20907475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6429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3424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0" name="Shape 1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4523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2517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Shape 1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05084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2913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4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9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3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8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32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79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9388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239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743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743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24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大標題與副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大標題文字"/>
          <p:cNvSpPr txBox="1">
            <a:spLocks noGrp="1"/>
          </p:cNvSpPr>
          <p:nvPr>
            <p:ph type="title"/>
          </p:nvPr>
        </p:nvSpPr>
        <p:spPr>
          <a:xfrm>
            <a:off x="893073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1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73" y="354508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59887" algn="ctr">
              <a:spcBef>
                <a:spcPts val="0"/>
              </a:spcBef>
              <a:buSzTx/>
              <a:buNone/>
              <a:defRPr sz="2600"/>
            </a:lvl2pPr>
            <a:lvl3pPr marL="0" indent="319733" algn="ctr">
              <a:spcBef>
                <a:spcPts val="0"/>
              </a:spcBef>
              <a:buSzTx/>
              <a:buNone/>
              <a:defRPr sz="2600"/>
            </a:lvl3pPr>
            <a:lvl4pPr marL="0" indent="479637" algn="ctr">
              <a:spcBef>
                <a:spcPts val="0"/>
              </a:spcBef>
              <a:buSzTx/>
              <a:buNone/>
              <a:defRPr sz="2600"/>
            </a:lvl4pPr>
            <a:lvl5pPr marL="0" indent="639489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影像"/>
          <p:cNvSpPr>
            <a:spLocks noGrp="1"/>
          </p:cNvSpPr>
          <p:nvPr>
            <p:ph type="pic" idx="13"/>
          </p:nvPr>
        </p:nvSpPr>
        <p:spPr>
          <a:xfrm>
            <a:off x="1143000" y="473273"/>
            <a:ext cx="6858000" cy="4152305"/>
          </a:xfrm>
          <a:prstGeom prst="rect">
            <a:avLst/>
          </a:prstGeom>
        </p:spPr>
        <p:txBody>
          <a:bodyPr lIns="63955" tIns="31965" rIns="63955" bIns="31965" anchor="t">
            <a:noAutofit/>
          </a:bodyPr>
          <a:lstStyle/>
          <a:p>
            <a:endParaRPr/>
          </a:p>
        </p:txBody>
      </p:sp>
      <p:sp>
        <p:nvSpPr>
          <p:cNvPr id="21" name="大標題文字"/>
          <p:cNvSpPr txBox="1">
            <a:spLocks noGrp="1"/>
          </p:cNvSpPr>
          <p:nvPr>
            <p:ph type="title"/>
          </p:nvPr>
        </p:nvSpPr>
        <p:spPr>
          <a:xfrm>
            <a:off x="893073" y="4723805"/>
            <a:ext cx="7358063" cy="1000125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2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73" y="5732859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59887" algn="ctr">
              <a:spcBef>
                <a:spcPts val="0"/>
              </a:spcBef>
              <a:buSzTx/>
              <a:buNone/>
              <a:defRPr sz="2600"/>
            </a:lvl2pPr>
            <a:lvl3pPr marL="0" indent="319733" algn="ctr">
              <a:spcBef>
                <a:spcPts val="0"/>
              </a:spcBef>
              <a:buSzTx/>
              <a:buNone/>
              <a:defRPr sz="2600"/>
            </a:lvl3pPr>
            <a:lvl4pPr marL="0" indent="479637" algn="ctr">
              <a:spcBef>
                <a:spcPts val="0"/>
              </a:spcBef>
              <a:buSzTx/>
              <a:buNone/>
              <a:defRPr sz="2600"/>
            </a:lvl4pPr>
            <a:lvl5pPr marL="0" indent="639489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2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中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大標題文字"/>
          <p:cNvSpPr txBox="1">
            <a:spLocks noGrp="1"/>
          </p:cNvSpPr>
          <p:nvPr>
            <p:ph type="title"/>
          </p:nvPr>
        </p:nvSpPr>
        <p:spPr>
          <a:xfrm>
            <a:off x="893073" y="2268141"/>
            <a:ext cx="7358063" cy="2321719"/>
          </a:xfrm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3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直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影像"/>
          <p:cNvSpPr>
            <a:spLocks noGrp="1"/>
          </p:cNvSpPr>
          <p:nvPr>
            <p:ph type="pic" sz="half" idx="13"/>
          </p:nvPr>
        </p:nvSpPr>
        <p:spPr>
          <a:xfrm>
            <a:off x="4723805" y="446484"/>
            <a:ext cx="3750469" cy="5777508"/>
          </a:xfrm>
          <a:prstGeom prst="rect">
            <a:avLst/>
          </a:prstGeom>
        </p:spPr>
        <p:txBody>
          <a:bodyPr lIns="63955" tIns="31965" rIns="63955" bIns="31965" anchor="t">
            <a:noAutofit/>
          </a:bodyPr>
          <a:lstStyle/>
          <a:p>
            <a:endParaRPr/>
          </a:p>
        </p:txBody>
      </p:sp>
      <p:sp>
        <p:nvSpPr>
          <p:cNvPr id="39" name="大標題文字"/>
          <p:cNvSpPr txBox="1">
            <a:spLocks noGrp="1"/>
          </p:cNvSpPr>
          <p:nvPr>
            <p:ph type="title"/>
          </p:nvPr>
        </p:nvSpPr>
        <p:spPr>
          <a:xfrm>
            <a:off x="669726" y="446484"/>
            <a:ext cx="3750469" cy="2803922"/>
          </a:xfrm>
          <a:prstGeom prst="rect">
            <a:avLst/>
          </a:prstGeom>
        </p:spPr>
        <p:txBody>
          <a:bodyPr anchor="b"/>
          <a:lstStyle>
            <a:lvl1pPr>
              <a:defRPr sz="4200"/>
            </a:lvl1pPr>
          </a:lstStyle>
          <a:p>
            <a:r>
              <a:t>大標題文字</a:t>
            </a:r>
          </a:p>
        </p:txBody>
      </p:sp>
      <p:sp>
        <p:nvSpPr>
          <p:cNvPr id="40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669726" y="3321844"/>
            <a:ext cx="3750469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59887" algn="ctr">
              <a:spcBef>
                <a:spcPts val="0"/>
              </a:spcBef>
              <a:buSzTx/>
              <a:buNone/>
              <a:defRPr sz="2600"/>
            </a:lvl2pPr>
            <a:lvl3pPr marL="0" indent="319733" algn="ctr">
              <a:spcBef>
                <a:spcPts val="0"/>
              </a:spcBef>
              <a:buSzTx/>
              <a:buNone/>
              <a:defRPr sz="2600"/>
            </a:lvl3pPr>
            <a:lvl4pPr marL="0" indent="479637" algn="ctr">
              <a:spcBef>
                <a:spcPts val="0"/>
              </a:spcBef>
              <a:buSzTx/>
              <a:buNone/>
              <a:defRPr sz="2600"/>
            </a:lvl4pPr>
            <a:lvl5pPr marL="0" indent="639489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上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49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57" name="內文層級一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58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、項目符號與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影像"/>
          <p:cNvSpPr>
            <a:spLocks noGrp="1"/>
          </p:cNvSpPr>
          <p:nvPr>
            <p:ph type="pic" sz="half" idx="13"/>
          </p:nvPr>
        </p:nvSpPr>
        <p:spPr>
          <a:xfrm>
            <a:off x="4723805" y="1821656"/>
            <a:ext cx="3750469" cy="4420195"/>
          </a:xfrm>
          <a:prstGeom prst="rect">
            <a:avLst/>
          </a:prstGeom>
        </p:spPr>
        <p:txBody>
          <a:bodyPr lIns="63955" tIns="31965" rIns="63955" bIns="31965" anchor="t">
            <a:noAutofit/>
          </a:bodyPr>
          <a:lstStyle/>
          <a:p>
            <a:endParaRPr/>
          </a:p>
        </p:txBody>
      </p:sp>
      <p:sp>
        <p:nvSpPr>
          <p:cNvPr id="6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67" name="內文層級一…"/>
          <p:cNvSpPr txBox="1">
            <a:spLocks noGrp="1"/>
          </p:cNvSpPr>
          <p:nvPr>
            <p:ph type="body" sz="half" idx="1"/>
          </p:nvPr>
        </p:nvSpPr>
        <p:spPr>
          <a:xfrm>
            <a:off x="669726" y="1821656"/>
            <a:ext cx="3750469" cy="4420195"/>
          </a:xfrm>
          <a:prstGeom prst="rect">
            <a:avLst/>
          </a:prstGeom>
        </p:spPr>
        <p:txBody>
          <a:bodyPr/>
          <a:lstStyle>
            <a:lvl1pPr marL="239833" indent="-239833">
              <a:spcBef>
                <a:spcPts val="2250"/>
              </a:spcBef>
              <a:defRPr sz="2000"/>
            </a:lvl1pPr>
            <a:lvl2pPr marL="479637" indent="-239833">
              <a:spcBef>
                <a:spcPts val="2250"/>
              </a:spcBef>
              <a:defRPr sz="2000"/>
            </a:lvl2pPr>
            <a:lvl3pPr marL="719431" indent="-239833">
              <a:spcBef>
                <a:spcPts val="2250"/>
              </a:spcBef>
              <a:defRPr sz="2000"/>
            </a:lvl3pPr>
            <a:lvl4pPr marL="959257" indent="-239833">
              <a:spcBef>
                <a:spcPts val="2250"/>
              </a:spcBef>
              <a:defRPr sz="2000"/>
            </a:lvl4pPr>
            <a:lvl5pPr marL="1199060" indent="-239833">
              <a:spcBef>
                <a:spcPts val="2250"/>
              </a:spcBef>
              <a:defRPr sz="20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68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37431" y="6536635"/>
            <a:ext cx="264585" cy="24525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893073"/>
            <a:ext cx="7804547" cy="5072063"/>
          </a:xfrm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7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82520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一頁三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影像"/>
          <p:cNvSpPr>
            <a:spLocks noGrp="1"/>
          </p:cNvSpPr>
          <p:nvPr>
            <p:ph type="pic" sz="quarter" idx="13"/>
          </p:nvPr>
        </p:nvSpPr>
        <p:spPr>
          <a:xfrm>
            <a:off x="4723805" y="3580805"/>
            <a:ext cx="3750469" cy="2652117"/>
          </a:xfrm>
          <a:prstGeom prst="rect">
            <a:avLst/>
          </a:prstGeom>
        </p:spPr>
        <p:txBody>
          <a:bodyPr lIns="63955" tIns="31965" rIns="63955" bIns="31965" anchor="t">
            <a:noAutofit/>
          </a:bodyPr>
          <a:lstStyle/>
          <a:p>
            <a:endParaRPr/>
          </a:p>
        </p:txBody>
      </p:sp>
      <p:sp>
        <p:nvSpPr>
          <p:cNvPr id="84" name="影像"/>
          <p:cNvSpPr>
            <a:spLocks noGrp="1"/>
          </p:cNvSpPr>
          <p:nvPr>
            <p:ph type="pic" sz="quarter" idx="14"/>
          </p:nvPr>
        </p:nvSpPr>
        <p:spPr>
          <a:xfrm>
            <a:off x="4723805" y="625078"/>
            <a:ext cx="3750469" cy="2652117"/>
          </a:xfrm>
          <a:prstGeom prst="rect">
            <a:avLst/>
          </a:prstGeom>
        </p:spPr>
        <p:txBody>
          <a:bodyPr lIns="63955" tIns="31965" rIns="63955" bIns="31965" anchor="t">
            <a:noAutofit/>
          </a:bodyPr>
          <a:lstStyle/>
          <a:p>
            <a:endParaRPr/>
          </a:p>
        </p:txBody>
      </p:sp>
      <p:sp>
        <p:nvSpPr>
          <p:cNvPr id="85" name="影像"/>
          <p:cNvSpPr>
            <a:spLocks noGrp="1"/>
          </p:cNvSpPr>
          <p:nvPr>
            <p:ph type="pic" sz="half" idx="15"/>
          </p:nvPr>
        </p:nvSpPr>
        <p:spPr>
          <a:xfrm>
            <a:off x="669726" y="625078"/>
            <a:ext cx="3750469" cy="5607844"/>
          </a:xfrm>
          <a:prstGeom prst="rect">
            <a:avLst/>
          </a:prstGeom>
        </p:spPr>
        <p:txBody>
          <a:bodyPr lIns="63955" tIns="31965" rIns="63955" bIns="31965" anchor="t">
            <a:noAutofit/>
          </a:bodyPr>
          <a:lstStyle/>
          <a:p>
            <a:endParaRPr/>
          </a:p>
        </p:txBody>
      </p:sp>
      <p:sp>
        <p:nvSpPr>
          <p:cNvPr id="8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名言語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王大明"/>
          <p:cNvSpPr txBox="1">
            <a:spLocks noGrp="1"/>
          </p:cNvSpPr>
          <p:nvPr>
            <p:ph type="body" sz="quarter" idx="13"/>
          </p:nvPr>
        </p:nvSpPr>
        <p:spPr>
          <a:xfrm>
            <a:off x="893073" y="4473774"/>
            <a:ext cx="7358063" cy="333742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700" i="1"/>
            </a:lvl1pPr>
          </a:lstStyle>
          <a:p>
            <a:r>
              <a:t>–王大明</a:t>
            </a:r>
          </a:p>
        </p:txBody>
      </p:sp>
      <p:sp>
        <p:nvSpPr>
          <p:cNvPr id="94" name="「在此輸入名言語錄。」"/>
          <p:cNvSpPr txBox="1">
            <a:spLocks noGrp="1"/>
          </p:cNvSpPr>
          <p:nvPr>
            <p:ph type="body" sz="quarter" idx="14"/>
          </p:nvPr>
        </p:nvSpPr>
        <p:spPr>
          <a:xfrm>
            <a:off x="893073" y="2993957"/>
            <a:ext cx="7358063" cy="44146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「在此輸入名言語錄。」</a:t>
            </a:r>
          </a:p>
        </p:txBody>
      </p:sp>
      <p:sp>
        <p:nvSpPr>
          <p:cNvPr id="9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影像"/>
          <p:cNvSpPr>
            <a:spLocks noGrp="1"/>
          </p:cNvSpPr>
          <p:nvPr>
            <p:ph type="pic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lIns="63955" tIns="31965" rIns="63955" bIns="31965" anchor="t">
            <a:noAutofit/>
          </a:bodyPr>
          <a:lstStyle/>
          <a:p>
            <a:endParaRPr/>
          </a:p>
        </p:txBody>
      </p:sp>
      <p:sp>
        <p:nvSpPr>
          <p:cNvPr id="10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70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8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72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4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2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90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3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85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32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79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5962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3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3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1175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729" indent="0">
              <a:buNone/>
              <a:defRPr sz="2000" b="1"/>
            </a:lvl2pPr>
            <a:lvl3pPr marL="909489" indent="0">
              <a:buNone/>
              <a:defRPr sz="1800" b="1"/>
            </a:lvl3pPr>
            <a:lvl4pPr marL="1364250" indent="0">
              <a:buNone/>
              <a:defRPr sz="1600" b="1"/>
            </a:lvl4pPr>
            <a:lvl5pPr marL="1819001" indent="0">
              <a:buNone/>
              <a:defRPr sz="1600" b="1"/>
            </a:lvl5pPr>
            <a:lvl6pPr marL="2273771" indent="0">
              <a:buNone/>
              <a:defRPr sz="1600" b="1"/>
            </a:lvl6pPr>
            <a:lvl7pPr marL="2728500" indent="0">
              <a:buNone/>
              <a:defRPr sz="1600" b="1"/>
            </a:lvl7pPr>
            <a:lvl8pPr marL="3183249" indent="0">
              <a:buNone/>
              <a:defRPr sz="1600" b="1"/>
            </a:lvl8pPr>
            <a:lvl9pPr marL="3637982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729" indent="0">
              <a:buNone/>
              <a:defRPr sz="2000" b="1"/>
            </a:lvl2pPr>
            <a:lvl3pPr marL="909489" indent="0">
              <a:buNone/>
              <a:defRPr sz="1800" b="1"/>
            </a:lvl3pPr>
            <a:lvl4pPr marL="1364250" indent="0">
              <a:buNone/>
              <a:defRPr sz="1600" b="1"/>
            </a:lvl4pPr>
            <a:lvl5pPr marL="1819001" indent="0">
              <a:buNone/>
              <a:defRPr sz="1600" b="1"/>
            </a:lvl5pPr>
            <a:lvl6pPr marL="2273771" indent="0">
              <a:buNone/>
              <a:defRPr sz="1600" b="1"/>
            </a:lvl6pPr>
            <a:lvl7pPr marL="2728500" indent="0">
              <a:buNone/>
              <a:defRPr sz="1600" b="1"/>
            </a:lvl7pPr>
            <a:lvl8pPr marL="3183249" indent="0">
              <a:buNone/>
              <a:defRPr sz="1600" b="1"/>
            </a:lvl8pPr>
            <a:lvl9pPr marL="3637982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4044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9471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26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1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729" indent="0">
              <a:buNone/>
              <a:defRPr sz="1200"/>
            </a:lvl2pPr>
            <a:lvl3pPr marL="909489" indent="0">
              <a:buNone/>
              <a:defRPr sz="1000"/>
            </a:lvl3pPr>
            <a:lvl4pPr marL="1364250" indent="0">
              <a:buNone/>
              <a:defRPr sz="900"/>
            </a:lvl4pPr>
            <a:lvl5pPr marL="1819001" indent="0">
              <a:buNone/>
              <a:defRPr sz="900"/>
            </a:lvl5pPr>
            <a:lvl6pPr marL="2273771" indent="0">
              <a:buNone/>
              <a:defRPr sz="900"/>
            </a:lvl6pPr>
            <a:lvl7pPr marL="2728500" indent="0">
              <a:buNone/>
              <a:defRPr sz="900"/>
            </a:lvl7pPr>
            <a:lvl8pPr marL="3183249" indent="0">
              <a:buNone/>
              <a:defRPr sz="900"/>
            </a:lvl8pPr>
            <a:lvl9pPr marL="3637982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9498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729" indent="0">
              <a:buNone/>
              <a:defRPr sz="2800"/>
            </a:lvl2pPr>
            <a:lvl3pPr marL="909489" indent="0">
              <a:buNone/>
              <a:defRPr sz="2400"/>
            </a:lvl3pPr>
            <a:lvl4pPr marL="1364250" indent="0">
              <a:buNone/>
              <a:defRPr sz="2000"/>
            </a:lvl4pPr>
            <a:lvl5pPr marL="1819001" indent="0">
              <a:buNone/>
              <a:defRPr sz="2000"/>
            </a:lvl5pPr>
            <a:lvl6pPr marL="2273771" indent="0">
              <a:buNone/>
              <a:defRPr sz="2000"/>
            </a:lvl6pPr>
            <a:lvl7pPr marL="2728500" indent="0">
              <a:buNone/>
              <a:defRPr sz="2000"/>
            </a:lvl7pPr>
            <a:lvl8pPr marL="3183249" indent="0">
              <a:buNone/>
              <a:defRPr sz="2000"/>
            </a:lvl8pPr>
            <a:lvl9pPr marL="3637982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729" indent="0">
              <a:buNone/>
              <a:defRPr sz="1200"/>
            </a:lvl2pPr>
            <a:lvl3pPr marL="909489" indent="0">
              <a:buNone/>
              <a:defRPr sz="1000"/>
            </a:lvl3pPr>
            <a:lvl4pPr marL="1364250" indent="0">
              <a:buNone/>
              <a:defRPr sz="900"/>
            </a:lvl4pPr>
            <a:lvl5pPr marL="1819001" indent="0">
              <a:buNone/>
              <a:defRPr sz="900"/>
            </a:lvl5pPr>
            <a:lvl6pPr marL="2273771" indent="0">
              <a:buNone/>
              <a:defRPr sz="900"/>
            </a:lvl6pPr>
            <a:lvl7pPr marL="2728500" indent="0">
              <a:buNone/>
              <a:defRPr sz="900"/>
            </a:lvl7pPr>
            <a:lvl8pPr marL="3183249" indent="0">
              <a:buNone/>
              <a:defRPr sz="900"/>
            </a:lvl8pPr>
            <a:lvl9pPr marL="3637982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610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0942" tIns="45472" rIns="90942" bIns="45472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305"/>
            <a:ext cx="8229600" cy="4525963"/>
          </a:xfrm>
          <a:prstGeom prst="rect">
            <a:avLst/>
          </a:prstGeom>
        </p:spPr>
        <p:txBody>
          <a:bodyPr vert="horz" lIns="90942" tIns="45472" rIns="90942" bIns="45472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455"/>
            <a:ext cx="2133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1" y="6356455"/>
            <a:ext cx="2895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455"/>
            <a:ext cx="2133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5037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0948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082" indent="-341082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8960" indent="-284253" algn="l" defTabSz="909489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6882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626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377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1139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5868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0622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5350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72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48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25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001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3771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50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24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7982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大標題文字"/>
          <p:cNvSpPr txBox="1">
            <a:spLocks noGrp="1"/>
          </p:cNvSpPr>
          <p:nvPr>
            <p:ph type="title"/>
          </p:nvPr>
        </p:nvSpPr>
        <p:spPr>
          <a:xfrm>
            <a:off x="669727" y="178594"/>
            <a:ext cx="780454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513" tIns="35513" rIns="35513" bIns="35513" anchor="ctr">
            <a:normAutofit/>
          </a:bodyPr>
          <a:lstStyle/>
          <a:p>
            <a:r>
              <a:t>大標題文字</a:t>
            </a:r>
          </a:p>
        </p:txBody>
      </p:sp>
      <p:sp>
        <p:nvSpPr>
          <p:cNvPr id="3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1821656"/>
            <a:ext cx="7804547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513" tIns="35513" rIns="35513" bIns="35513" anchor="ctr">
            <a:normAutofit/>
          </a:bodyPr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56082" y="6536635"/>
            <a:ext cx="227074" cy="245255"/>
          </a:xfrm>
          <a:prstGeom prst="rect">
            <a:avLst/>
          </a:prstGeom>
          <a:ln w="12700">
            <a:miter lim="400000"/>
          </a:ln>
        </p:spPr>
        <p:txBody>
          <a:bodyPr wrap="none" lIns="35513" tIns="35513" rIns="35513" bIns="35513">
            <a:spAutoFit/>
          </a:bodyPr>
          <a:lstStyle>
            <a:lvl1pPr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08567" hangingPunct="0"/>
            <a:fld id="{86CB4B4D-7CA3-9044-876B-883B54F8677D}" type="slidenum">
              <a:rPr lang="uk-UA" kern="0" smtClean="0">
                <a:solidFill>
                  <a:srgbClr val="000000"/>
                </a:solidFill>
              </a:rPr>
              <a:pPr algn="ctr" defTabSz="408567" hangingPunct="0"/>
              <a:t>‹#›</a:t>
            </a:fld>
            <a:endParaRPr lang="uk-UA" ker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ransition spd="med"/>
  <p:txStyles>
    <p:titleStyle>
      <a:lvl1pPr marL="0" marR="0" indent="0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59887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19733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79637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39489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799379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59257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19147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78989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0864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1728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2595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43458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54338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65219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76087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486929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797811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59887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19733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79637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39489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799379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59257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19147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78989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zhuichaguoji.org/node/341" TargetMode="External"/><Relationship Id="rId2" Type="http://schemas.openxmlformats.org/officeDocument/2006/relationships/hyperlink" Target="https://www.zhuichaguoji.org/node/36854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5" r="33121"/>
          <a:stretch/>
        </p:blipFill>
        <p:spPr bwMode="auto">
          <a:xfrm>
            <a:off x="-15654" y="492147"/>
            <a:ext cx="5811790" cy="6365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292080" y="1946881"/>
            <a:ext cx="3744416" cy="172819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陕西省</a:t>
            </a:r>
            <a:endParaRPr lang="en-US" altLang="zh-TW" sz="2800" b="1" dirty="0" smtClean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2800" b="1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重点案例</a:t>
            </a:r>
            <a:r>
              <a:rPr lang="zh-CN" altLang="zh-TW" sz="2800" b="1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参考资料</a:t>
            </a:r>
            <a:endParaRPr lang="en-US" altLang="zh-CN" sz="2800" b="1" dirty="0" smtClean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000" b="1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日期：</a:t>
            </a:r>
            <a:r>
              <a:rPr lang="en-US" altLang="zh-TW" sz="2000" b="1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2018/04/30(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en-US" altLang="zh-TW" sz="2000" b="1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CN" sz="3200" b="1" dirty="0" smtClean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181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矩形 5"/>
          <p:cNvSpPr txBox="1"/>
          <p:nvPr/>
        </p:nvSpPr>
        <p:spPr>
          <a:xfrm>
            <a:off x="318740" y="100356"/>
            <a:ext cx="6237209" cy="768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467" tIns="45467" rIns="45467" bIns="45467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55" name="矩形 3"/>
          <p:cNvGrpSpPr/>
          <p:nvPr/>
        </p:nvGrpSpPr>
        <p:grpSpPr>
          <a:xfrm>
            <a:off x="13399" y="-29995"/>
            <a:ext cx="9130603" cy="808422"/>
            <a:chOff x="-1" y="-47690"/>
            <a:chExt cx="12985745" cy="1285377"/>
          </a:xfrm>
        </p:grpSpPr>
        <p:sp>
          <p:nvSpPr>
            <p:cNvPr id="153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11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54" name="9-3. 株洲市官員惡報實例"/>
            <p:cNvSpPr txBox="1"/>
            <p:nvPr/>
          </p:nvSpPr>
          <p:spPr>
            <a:xfrm>
              <a:off x="-1" y="-47690"/>
              <a:ext cx="12985745" cy="12853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b="1" kern="0" dirty="0"/>
                <a:t> </a:t>
              </a:r>
              <a:r>
                <a:rPr lang="en-US" sz="3200" b="1" kern="0" dirty="0" smtClean="0"/>
                <a:t>6-3</a:t>
              </a:r>
              <a:r>
                <a:rPr sz="3600" b="1" kern="0" dirty="0" smtClean="0"/>
                <a:t>.</a:t>
              </a:r>
              <a:r>
                <a:rPr lang="zh-TW" altLang="en-US" sz="3600" b="1" dirty="0" smtClean="0">
                  <a:sym typeface="PingFang TC Semibold"/>
                </a:rPr>
                <a:t>西安市</a:t>
              </a:r>
              <a:endParaRPr sz="3600" b="1" kern="0" dirty="0"/>
            </a:p>
          </p:txBody>
        </p:sp>
      </p:grpSp>
      <p:sp>
        <p:nvSpPr>
          <p:cNvPr id="160" name="矩形 4"/>
          <p:cNvSpPr/>
          <p:nvPr/>
        </p:nvSpPr>
        <p:spPr>
          <a:xfrm>
            <a:off x="94737" y="867686"/>
            <a:ext cx="9000060" cy="3403924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西安恶警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尤建利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现世现报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明慧网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2006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19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altLang="zh-TW" sz="2100" dirty="0" smtClean="0">
              <a:solidFill>
                <a:schemeClr val="bg2"/>
              </a:solidFill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西安市莲湖区政保科科长</a:t>
            </a:r>
            <a:r>
              <a:rPr lang="zh-TW" altLang="en-US" sz="22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尤建利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是疯狂迫害西安大法弟子的恶警。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此人恶贯满盈，曾将先后十几名大法弟子绑架送到劳教所迫害。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其人上级机关看中其邪恶的行为，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2005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月将其上调莲湖区看守所任指导员。然而他迟迟不去上任，也不在原单位上班，似乎消失了。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endParaRPr lang="en-US" altLang="zh-TW" sz="22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关于他的去向单位严格保密。然而纸是包不住火的，目前我们了解到恶警</a:t>
            </a:r>
            <a:r>
              <a:rPr lang="zh-TW" altLang="en-US" sz="22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尤建利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从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2005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月已患</a:t>
            </a:r>
            <a:r>
              <a:rPr lang="zh-TW" altLang="en-US" sz="22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肝癌，且是</a:t>
            </a:r>
            <a:r>
              <a:rPr lang="zh-TW" altLang="en-US" sz="22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晚期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。这里也正告其他迫害大法弟子的恶警，天理昭昭，善恶终有报，切莫再对大法行恶。</a:t>
            </a:r>
            <a:endParaRPr lang="zh-TW" altLang="en-US" sz="22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3" name="矩形"/>
          <p:cNvSpPr/>
          <p:nvPr/>
        </p:nvSpPr>
        <p:spPr>
          <a:xfrm>
            <a:off x="6779952" y="34195"/>
            <a:ext cx="2232282" cy="680042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600" b="1" dirty="0" smtClean="0"/>
              <a:t>惡報</a:t>
            </a:r>
            <a:r>
              <a:rPr lang="en-US" altLang="zh-TW" sz="3600" b="1" dirty="0" smtClean="0"/>
              <a:t>1</a:t>
            </a:r>
            <a:endParaRPr lang="en-US" altLang="zh-TW" sz="3600" b="1" dirty="0"/>
          </a:p>
        </p:txBody>
      </p:sp>
      <p:sp>
        <p:nvSpPr>
          <p:cNvPr id="11" name="矩形 4"/>
          <p:cNvSpPr/>
          <p:nvPr/>
        </p:nvSpPr>
        <p:spPr>
          <a:xfrm>
            <a:off x="25750" y="4509120"/>
            <a:ext cx="9000060" cy="1788097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陕西省西安市</a:t>
            </a:r>
            <a:r>
              <a:rPr lang="en-US" altLang="zh-TW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610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处长 洗脑班头子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李胜利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自杀死亡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明慧网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2015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11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endParaRPr lang="en-US" altLang="zh-TW" sz="2000" b="1" dirty="0" smtClean="0"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西安市</a:t>
            </a:r>
            <a:r>
              <a:rPr lang="en-US" altLang="zh-TW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处长、迫害法轮功学员的洗脑班头子</a:t>
            </a:r>
            <a:r>
              <a:rPr lang="zh-TW" altLang="en-US" sz="23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李胜利</a:t>
            </a:r>
            <a:r>
              <a:rPr lang="zh-TW" altLang="en-US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3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en-US" altLang="zh-TW" sz="2400" dirty="0"/>
              <a:t>2015</a:t>
            </a:r>
            <a:r>
              <a:rPr lang="zh-TW" altLang="en-US" sz="2400" dirty="0" smtClean="0"/>
              <a:t>年</a:t>
            </a:r>
            <a:r>
              <a:rPr lang="en-US" altLang="zh-TW" sz="2300" dirty="0" smtClean="0">
                <a:latin typeface="Microsoft JhengHei" charset="-120"/>
                <a:ea typeface="Microsoft JhengHei" charset="-120"/>
              </a:rPr>
              <a:t>10</a:t>
            </a:r>
            <a:r>
              <a:rPr lang="zh-TW" altLang="en-US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23</a:t>
            </a:r>
            <a:r>
              <a:rPr lang="zh-TW" altLang="en-US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日上午，在西安市委办公院</a:t>
            </a:r>
            <a:r>
              <a:rPr lang="zh-TW" altLang="en-US" sz="23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跳楼自杀</a:t>
            </a:r>
            <a:r>
              <a:rPr lang="zh-TW" altLang="en-US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死亡。</a:t>
            </a:r>
            <a:endParaRPr lang="en-US" altLang="zh-TW" sz="23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这是陕西</a:t>
            </a:r>
            <a:r>
              <a:rPr lang="en-US" altLang="zh-TW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系统迫害法轮功的恶人遭报的又一典型案例。</a:t>
            </a:r>
            <a:endParaRPr lang="zh-TW" altLang="en-US" sz="23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169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5"/>
          <p:cNvSpPr txBox="1"/>
          <p:nvPr/>
        </p:nvSpPr>
        <p:spPr>
          <a:xfrm>
            <a:off x="318740" y="184312"/>
            <a:ext cx="6237213" cy="76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469" tIns="45469" rIns="45469" bIns="45469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69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  <a:solidFill>
            <a:srgbClr val="EF7F7F"/>
          </a:solidFill>
        </p:grpSpPr>
        <p:sp>
          <p:nvSpPr>
            <p:cNvPr id="167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68" name="9-3. 株洲市官員惡報實例"/>
            <p:cNvSpPr txBox="1"/>
            <p:nvPr/>
          </p:nvSpPr>
          <p:spPr>
            <a:xfrm>
              <a:off x="-1" y="107665"/>
              <a:ext cx="12985745" cy="97466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lang="en-US" sz="3600" b="1" kern="0" dirty="0"/>
                <a:t>6</a:t>
              </a:r>
              <a:r>
                <a:rPr sz="3600" b="1" kern="0" dirty="0" smtClean="0"/>
                <a:t>-</a:t>
              </a:r>
              <a:r>
                <a:rPr lang="en-US" sz="3600" b="1" kern="0" dirty="0"/>
                <a:t>4</a:t>
              </a:r>
              <a:r>
                <a:rPr sz="3600" b="1" kern="0" dirty="0" smtClean="0"/>
                <a:t>.</a:t>
              </a:r>
              <a:r>
                <a:rPr lang="zh-TW" altLang="en-US" sz="3600" b="1" dirty="0" smtClean="0">
                  <a:sym typeface="PingFang TC Semibold"/>
                </a:rPr>
                <a:t>西安市</a:t>
              </a:r>
              <a:endParaRPr lang="zh-TW" altLang="en-US" sz="3600" b="1" kern="0" dirty="0"/>
            </a:p>
          </p:txBody>
        </p:sp>
      </p:grpSp>
      <p:sp>
        <p:nvSpPr>
          <p:cNvPr id="170" name="矩形"/>
          <p:cNvSpPr/>
          <p:nvPr/>
        </p:nvSpPr>
        <p:spPr>
          <a:xfrm>
            <a:off x="6796022" y="100504"/>
            <a:ext cx="221621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EF7F7F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 hangingPunct="0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ja-JP" altLang="en-US" sz="4000" b="1" kern="0" dirty="0" smtClean="0">
                <a:solidFill>
                  <a:srgbClr val="EF7F7F"/>
                </a:solidFill>
              </a:rPr>
              <a:t>善報</a:t>
            </a:r>
            <a:r>
              <a:rPr lang="en-US" altLang="ja-JP" sz="4000" b="1" kern="0" dirty="0" smtClean="0">
                <a:solidFill>
                  <a:srgbClr val="EF7F7F"/>
                </a:solidFill>
              </a:rPr>
              <a:t>1</a:t>
            </a:r>
            <a:endParaRPr lang="en-US" altLang="ja-JP" sz="4000" b="1" kern="0" dirty="0">
              <a:solidFill>
                <a:srgbClr val="EF7F7F"/>
              </a:solidFill>
            </a:endParaRPr>
          </a:p>
        </p:txBody>
      </p:sp>
      <p:sp>
        <p:nvSpPr>
          <p:cNvPr id="173" name="矩形 4"/>
          <p:cNvSpPr/>
          <p:nvPr/>
        </p:nvSpPr>
        <p:spPr>
          <a:xfrm>
            <a:off x="78671" y="881963"/>
            <a:ext cx="9000060" cy="5576831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4" tIns="31964" rIns="31964" bIns="31964">
            <a:spAutoFit/>
          </a:bodyPr>
          <a:lstStyle/>
          <a:p>
            <a:pPr algn="ctr" defTabSz="8929" hangingPunct="0">
              <a:lnSpc>
                <a:spcPct val="110000"/>
              </a:lnSpc>
              <a:tabLst>
                <a:tab pos="248670" algn="l"/>
                <a:tab pos="497334" algn="l"/>
                <a:tab pos="746068" algn="l"/>
                <a:tab pos="994734" algn="l"/>
                <a:tab pos="1243394" algn="l"/>
                <a:tab pos="1492100" algn="l"/>
                <a:tab pos="1740726" algn="l"/>
                <a:tab pos="1989465" algn="l"/>
                <a:tab pos="2238140" algn="l"/>
                <a:tab pos="2486801" algn="l"/>
                <a:tab pos="2735518" algn="l"/>
                <a:tab pos="2984173" algn="l"/>
              </a:tabLst>
              <a:defRPr>
                <a:solidFill>
                  <a:srgbClr val="0433FF"/>
                </a:solidFill>
              </a:defRPr>
            </a:pPr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两个胆结石不翼而飞</a:t>
            </a:r>
            <a:r>
              <a:rPr lang="en-US" altLang="zh-TW" sz="22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2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明慧网</a:t>
            </a:r>
            <a:r>
              <a:rPr lang="en-US" altLang="zh-TW" sz="22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2010</a:t>
            </a:r>
            <a:r>
              <a:rPr lang="zh-TW" altLang="en-US" sz="22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</a:t>
            </a:r>
            <a:r>
              <a:rPr lang="zh-TW" altLang="en-US" sz="22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2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21</a:t>
            </a:r>
            <a:r>
              <a:rPr lang="zh-TW" altLang="en-US" sz="22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2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</a:p>
          <a:p>
            <a:pPr fontAlgn="base"/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/>
            </a:r>
            <a:b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</a:b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陈老太是西安市户县县城居民，今年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80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岁。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2009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月份，陈老太感觉胸内背后疼痛，儿女们把老人送往西安好几个大医院检查治疗，花了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万元，确诊为心脏病及胆结石，胆内有两个二厘米大的石头，需要做手术。这时陈老太突然想起大法弟子送给她的大法真相护身符，心想：我都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80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岁的人了，还做甚么手术？就按照真相护身符上说的，不停地诚心念</a:t>
            </a:r>
            <a:r>
              <a:rPr lang="zh-TW" altLang="en-US" sz="24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「法轮大法好！真、善、忍好！」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于是她整整念了一晚上。结果疼痛消失了，第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天手术前做检查，奇迹出现了，两个「石头」不见了，心脏也正常了。医院大夫和周围的人都感到惊奇，问她是怎么回事，陈老太高兴地说：是念「法轮大法好」念好的。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从此以后，陈老太逢人就讲：法轮大法好！法轮功师父是救人的，不要相信电视上的谎言！</a:t>
            </a:r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2566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7"/>
          <p:cNvSpPr/>
          <p:nvPr/>
        </p:nvSpPr>
        <p:spPr>
          <a:xfrm>
            <a:off x="225792" y="848936"/>
            <a:ext cx="8786543" cy="511953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latin typeface="Calibri"/>
                <a:ea typeface="Calibri"/>
                <a:cs typeface="Calibri"/>
                <a:sym typeface="Calibri"/>
              </a:defRPr>
            </a:pPr>
            <a:endParaRPr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33" name="矩形 10"/>
          <p:cNvSpPr txBox="1"/>
          <p:nvPr/>
        </p:nvSpPr>
        <p:spPr>
          <a:xfrm>
            <a:off x="225792" y="1011915"/>
            <a:ext cx="8786542" cy="45238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469" tIns="45469" rIns="45469" bIns="45469">
            <a:spAutoFit/>
          </a:bodyPr>
          <a:lstStyle/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400" b="1" dirty="0" err="1" smtClean="0">
                <a:latin typeface="Microsoft JhengHei" charset="-120"/>
                <a:ea typeface="Microsoft JhengHei" charset="-120"/>
                <a:cs typeface="Microsoft JhengHei" charset="-120"/>
              </a:rPr>
              <a:t>性质</a:t>
            </a:r>
            <a:r>
              <a:rPr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en-US" sz="24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污蔑</a:t>
            </a:r>
            <a:r>
              <a:rPr lang="en-US" altLang="zh-TW" sz="24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&amp;</a:t>
            </a:r>
            <a:r>
              <a:rPr lang="zh-TW" altLang="en-US" sz="2400" b="1" dirty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毒害</a:t>
            </a:r>
            <a:endParaRPr lang="en-US" altLang="zh-TW" sz="24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4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单位：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陕西省汉中市城固县司法局</a:t>
            </a:r>
            <a:endParaRPr 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4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400" b="1" dirty="0" err="1" smtClean="0">
                <a:latin typeface="Microsoft JhengHei" charset="-120"/>
                <a:ea typeface="Microsoft JhengHei" charset="-120"/>
                <a:cs typeface="Microsoft JhengHei" charset="-120"/>
              </a:rPr>
              <a:t>情况</a:t>
            </a:r>
            <a:r>
              <a:rPr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zh-TW" sz="2400" b="1" dirty="0" smtClean="0">
                <a:solidFill>
                  <a:schemeClr val="accent6">
                    <a:lumMod val="50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汉中市</a:t>
            </a:r>
            <a:r>
              <a:rPr lang="en-US" altLang="zh-TW" sz="2400" b="1" dirty="0" smtClean="0">
                <a:solidFill>
                  <a:schemeClr val="accent6">
                    <a:lumMod val="50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-</a:t>
            </a:r>
            <a:r>
              <a:rPr lang="zh-TW" altLang="zh-TW" sz="2400" b="1" dirty="0" smtClean="0">
                <a:solidFill>
                  <a:schemeClr val="accent6">
                    <a:lumMod val="50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城固县</a:t>
            </a:r>
            <a:r>
              <a:rPr lang="en-US" altLang="zh-TW" sz="2400" b="1" dirty="0" smtClean="0">
                <a:solidFill>
                  <a:schemeClr val="accent6">
                    <a:lumMod val="50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-</a:t>
            </a:r>
            <a:r>
              <a:rPr lang="zh-TW" altLang="zh-TW" sz="2400" b="1" dirty="0" smtClean="0">
                <a:solidFill>
                  <a:schemeClr val="accent6">
                    <a:lumMod val="50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司法局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于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2017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4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在县城新世纪广场向当地群众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发放</a:t>
            </a:r>
            <a:r>
              <a:rPr lang="zh-TW" altLang="zh-TW" sz="24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普法宣传数据《实用法律知识手册》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内容有</a:t>
            </a:r>
            <a:r>
              <a:rPr lang="zh-TW" altLang="zh-TW" sz="24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污蔑、诽谤大法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的内容，毒害</a:t>
            </a:r>
            <a:r>
              <a:rPr lang="zh-TW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世人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其发放的</a:t>
            </a:r>
            <a:r>
              <a:rPr lang="zh-TW" altLang="zh-TW" sz="24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《实用法律知识手册》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中，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将国务院办公厅及公安部规定的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14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种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X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教组织任意扩大为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23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种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，将法轮功也列入其中。</a:t>
            </a:r>
            <a:endParaRPr lang="zh-TW" altLang="zh-TW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grpSp>
        <p:nvGrpSpPr>
          <p:cNvPr id="136" name="矩形 5"/>
          <p:cNvGrpSpPr/>
          <p:nvPr/>
        </p:nvGrpSpPr>
        <p:grpSpPr>
          <a:xfrm>
            <a:off x="-1" y="-5"/>
            <a:ext cx="9144001" cy="848943"/>
            <a:chOff x="0" y="-3"/>
            <a:chExt cx="13004800" cy="1207383"/>
          </a:xfrm>
        </p:grpSpPr>
        <p:sp>
          <p:nvSpPr>
            <p:cNvPr id="134" name="矩形"/>
            <p:cNvSpPr/>
            <p:nvPr/>
          </p:nvSpPr>
          <p:spPr>
            <a:xfrm>
              <a:off x="0" y="-3"/>
              <a:ext cx="13004800" cy="1207383"/>
            </a:xfrm>
            <a:prstGeom prst="rect">
              <a:avLst/>
            </a:prstGeom>
            <a:solidFill>
              <a:srgbClr val="E46C0A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>
                <a:defRPr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5" name="9-1. 湖南專案一(株洲市)"/>
            <p:cNvSpPr txBox="1"/>
            <p:nvPr/>
          </p:nvSpPr>
          <p:spPr>
            <a:xfrm>
              <a:off x="0" y="116354"/>
              <a:ext cx="13004800" cy="97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sz="36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</a:t>
              </a:r>
              <a:r>
                <a:rPr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-1</a:t>
              </a:r>
              <a:r>
                <a:rPr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.</a:t>
              </a:r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汉中市</a:t>
              </a:r>
              <a:r>
                <a:rPr lang="en-US" altLang="zh-TW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lang="zh-TW" altLang="zh-TW" sz="3600" b="1" dirty="0" smtClean="0">
                  <a:latin typeface="Microsoft JhengHei" charset="-120"/>
                  <a:ea typeface="Microsoft JhengHei" charset="-120"/>
                  <a:cs typeface="Microsoft JhengHei" charset="-120"/>
                </a:rPr>
                <a:t>城固县</a:t>
              </a:r>
              <a:endPara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0" name="矩形"/>
          <p:cNvSpPr/>
          <p:nvPr/>
        </p:nvSpPr>
        <p:spPr>
          <a:xfrm>
            <a:off x="7380312" y="100504"/>
            <a:ext cx="16320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79646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案情2</a:t>
            </a:r>
            <a:endParaRPr lang="en-US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2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</p:grpSpPr>
        <p:sp>
          <p:nvSpPr>
            <p:cNvPr id="133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9-3. 株洲市被國際追查官員"/>
            <p:cNvSpPr txBox="1"/>
            <p:nvPr/>
          </p:nvSpPr>
          <p:spPr>
            <a:xfrm>
              <a:off x="166692" y="163736"/>
              <a:ext cx="5256004" cy="5847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 smtClean="0"/>
                <a:t>7-2</a:t>
              </a:r>
              <a:r>
                <a:rPr dirty="0" smtClean="0"/>
                <a:t>. </a:t>
              </a:r>
              <a:r>
                <a:rPr lang="zh-TW" altLang="en-US" dirty="0" smtClean="0"/>
                <a:t>汉中市</a:t>
              </a:r>
              <a:r>
                <a:rPr lang="en-US" altLang="zh-TW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lang="zh-TW" altLang="zh-TW" dirty="0">
                  <a:latin typeface="Microsoft JhengHei" charset="-120"/>
                  <a:ea typeface="Microsoft JhengHei" charset="-120"/>
                  <a:cs typeface="Microsoft JhengHei" charset="-120"/>
                </a:rPr>
                <a:t>城</a:t>
              </a:r>
              <a:r>
                <a:rPr lang="zh-TW" altLang="zh-TW" dirty="0" smtClean="0">
                  <a:latin typeface="Microsoft JhengHei" charset="-120"/>
                  <a:ea typeface="Microsoft JhengHei" charset="-120"/>
                  <a:cs typeface="Microsoft JhengHei" charset="-120"/>
                </a:rPr>
                <a:t>固县</a:t>
              </a:r>
              <a:endParaRPr lang="en-US" altLang="zh-TW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37" name="矩形"/>
          <p:cNvSpPr/>
          <p:nvPr/>
        </p:nvSpPr>
        <p:spPr>
          <a:xfrm>
            <a:off x="7525885" y="100429"/>
            <a:ext cx="1486351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 smtClean="0"/>
              <a:t>追查</a:t>
            </a:r>
            <a:r>
              <a:rPr lang="en-US" altLang="zh-TW" sz="3200" dirty="0"/>
              <a:t>2</a:t>
            </a:r>
            <a:endParaRPr sz="3200" dirty="0"/>
          </a:p>
        </p:txBody>
      </p:sp>
      <p:sp>
        <p:nvSpPr>
          <p:cNvPr id="8" name="矩形 6"/>
          <p:cNvSpPr/>
          <p:nvPr/>
        </p:nvSpPr>
        <p:spPr>
          <a:xfrm>
            <a:off x="268293" y="5454248"/>
            <a:ext cx="8485061" cy="830993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mtClean="0"/>
              <a:t>到目前为止，</a:t>
            </a:r>
            <a:r>
              <a:rPr lang="zh-TW" altLang="en-US" sz="2400" b="1" smtClean="0">
                <a:solidFill>
                  <a:srgbClr val="C00000"/>
                </a:solidFill>
              </a:rPr>
              <a:t>陕西省</a:t>
            </a:r>
            <a:r>
              <a:rPr lang="zh-TW" altLang="en-US" sz="2400" smtClean="0"/>
              <a:t>有</a:t>
            </a:r>
            <a:r>
              <a:rPr lang="en-US" altLang="zh-TW" sz="2400" b="1" smtClean="0">
                <a:solidFill>
                  <a:srgbClr val="C00000"/>
                </a:solidFill>
              </a:rPr>
              <a:t>905</a:t>
            </a:r>
            <a:r>
              <a:rPr lang="zh-TW" altLang="en-US" sz="2400" smtClean="0"/>
              <a:t>名的公检法司</a:t>
            </a:r>
            <a:r>
              <a:rPr smtClean="0"/>
              <a:t>、教育界、媒体界等人员因迫害法轮功学员，被海外组织“追查国际”立案追查</a:t>
            </a:r>
            <a:endParaRPr dirty="0"/>
          </a:p>
        </p:txBody>
      </p:sp>
      <p:sp>
        <p:nvSpPr>
          <p:cNvPr id="9" name="文字方塊 2"/>
          <p:cNvSpPr txBox="1"/>
          <p:nvPr/>
        </p:nvSpPr>
        <p:spPr>
          <a:xfrm>
            <a:off x="337502" y="1196751"/>
            <a:ext cx="8482398" cy="3416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r>
              <a:rPr dirty="0" err="1" smtClean="0">
                <a:latin typeface="Microsoft JhengHei" charset="-120"/>
                <a:ea typeface="Microsoft JhengHei" charset="-120"/>
                <a:cs typeface="Microsoft JhengHei" charset="-120"/>
              </a:rPr>
              <a:t>汉中市</a:t>
            </a:r>
            <a:r>
              <a:rPr sz="2400" b="1" dirty="0" err="1" smtClean="0">
                <a:solidFill>
                  <a:srgbClr val="0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市一级主要被追查官员</a:t>
            </a:r>
            <a:r>
              <a:rPr dirty="0" smtClean="0">
                <a:solidFill>
                  <a:srgbClr val="0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endParaRPr lang="en-US" dirty="0" smtClean="0">
              <a:solidFill>
                <a:srgbClr val="0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>
              <a:defRPr sz="2400" b="1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endParaRPr dirty="0">
              <a:solidFill>
                <a:srgbClr val="0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历任市政法委书记：</a:t>
            </a: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杨记明、王海忠、李鸿儒、张雁毅、杨勇</a:t>
            </a:r>
            <a:endParaRPr lang="en-US" altLang="zh-TW" sz="24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TW" altLang="en-US" sz="24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历任市委防范办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(610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办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主任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芦鹤鸣、任玉平</a:t>
            </a:r>
          </a:p>
          <a:p>
            <a:pPr>
              <a:defRPr sz="2400"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endParaRPr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>
              <a:defRPr sz="2400"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r>
              <a:rPr b="1" dirty="0" err="1" smtClean="0">
                <a:latin typeface="Microsoft JhengHei" charset="-120"/>
                <a:ea typeface="Microsoft JhengHei" charset="-120"/>
                <a:cs typeface="Microsoft JhengHei" charset="-120"/>
              </a:rPr>
              <a:t>汉中市</a:t>
            </a:r>
            <a:r>
              <a:rPr b="1" dirty="0" err="1" smtClean="0">
                <a:solidFill>
                  <a:srgbClr val="FF26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城固县</a:t>
            </a:r>
            <a:r>
              <a:rPr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 </a:t>
            </a:r>
            <a:r>
              <a:rPr b="1" dirty="0" err="1" smtClean="0">
                <a:latin typeface="Microsoft JhengHei" charset="-120"/>
                <a:ea typeface="Microsoft JhengHei" charset="-120"/>
                <a:cs typeface="Microsoft JhengHei" charset="-120"/>
              </a:rPr>
              <a:t>县一级主要被追查官员</a:t>
            </a:r>
            <a:r>
              <a:rPr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endParaRPr lang="en-US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>
              <a:defRPr sz="2400"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endParaRPr b="1" u="sng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历任县政法委书记：</a:t>
            </a: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丁文胜、黎建军</a:t>
            </a:r>
            <a:endParaRPr lang="zh-TW" altLang="en-US" sz="2400" b="1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5162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矩形 5"/>
          <p:cNvSpPr txBox="1"/>
          <p:nvPr/>
        </p:nvSpPr>
        <p:spPr>
          <a:xfrm>
            <a:off x="318740" y="100356"/>
            <a:ext cx="6237209" cy="768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467" tIns="45467" rIns="45467" bIns="45467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55" name="矩形 3"/>
          <p:cNvGrpSpPr/>
          <p:nvPr/>
        </p:nvGrpSpPr>
        <p:grpSpPr>
          <a:xfrm>
            <a:off x="13399" y="-29995"/>
            <a:ext cx="9130603" cy="808422"/>
            <a:chOff x="-1" y="-47690"/>
            <a:chExt cx="12985745" cy="1285377"/>
          </a:xfrm>
        </p:grpSpPr>
        <p:sp>
          <p:nvSpPr>
            <p:cNvPr id="153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11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54" name="9-3. 株洲市官員惡報實例"/>
            <p:cNvSpPr txBox="1"/>
            <p:nvPr/>
          </p:nvSpPr>
          <p:spPr>
            <a:xfrm>
              <a:off x="-1" y="-47690"/>
              <a:ext cx="12985745" cy="12853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b="1" kern="0" dirty="0"/>
                <a:t> </a:t>
              </a:r>
              <a:r>
                <a:rPr lang="en-US" sz="3200" b="1" kern="0" dirty="0" smtClean="0"/>
                <a:t>7-3</a:t>
              </a:r>
              <a:r>
                <a:rPr sz="3600" b="1" kern="0" dirty="0" smtClean="0"/>
                <a:t>.</a:t>
              </a:r>
              <a:r>
                <a:rPr lang="zh-TW" altLang="en-US" sz="3600" b="1" dirty="0" smtClean="0">
                  <a:sym typeface="PingFang TC Semibold"/>
                </a:rPr>
                <a:t>汉中市</a:t>
              </a:r>
              <a:endParaRPr sz="3600" b="1" kern="0" dirty="0"/>
            </a:p>
          </p:txBody>
        </p:sp>
      </p:grpSp>
      <p:sp>
        <p:nvSpPr>
          <p:cNvPr id="160" name="矩形 4"/>
          <p:cNvSpPr/>
          <p:nvPr/>
        </p:nvSpPr>
        <p:spPr>
          <a:xfrm>
            <a:off x="94737" y="864204"/>
            <a:ext cx="9000060" cy="1911208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000" b="1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陕西省汉中市公安局国保大队警员</a:t>
            </a:r>
            <a:r>
              <a:rPr lang="zh-TW" altLang="en-US" sz="20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李有治</a:t>
            </a:r>
            <a:r>
              <a:rPr lang="zh-TW" altLang="en-US" sz="2000" b="1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遭恶报</a:t>
            </a:r>
            <a:r>
              <a:rPr lang="en-US" altLang="zh-TW" sz="200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00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明慧网</a:t>
            </a:r>
            <a:r>
              <a:rPr lang="en-US" altLang="zh-TW" sz="200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2013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16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endParaRPr lang="en-US" altLang="zh-TW" sz="2000" dirty="0" smtClean="0">
              <a:solidFill>
                <a:schemeClr val="bg2"/>
              </a:solidFill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汉中市汉台区公安局国保大队警察</a:t>
            </a:r>
            <a:r>
              <a:rPr lang="zh-TW" altLang="en-US" sz="20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李有治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en-US" altLang="zh-TW" sz="2000" smtClean="0">
                <a:latin typeface="Microsoft JhengHei" charset="-120"/>
                <a:ea typeface="Microsoft JhengHei" charset="-120"/>
                <a:cs typeface="Microsoft JhengHei" charset="-120"/>
              </a:rPr>
              <a:t>57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岁，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多年来，</a:t>
            </a:r>
            <a:r>
              <a:rPr lang="zh-TW" altLang="en-US" sz="20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李有治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跟踪、绑架、关押、枉判大法弟子，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是汉台区公安分局国保大队迫害良善的主要责任人。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2013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得知，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李有治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患</a:t>
            </a:r>
            <a:r>
              <a:rPr lang="zh-TW" altLang="en-US" sz="2000" b="1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胃癌</a:t>
            </a:r>
            <a:r>
              <a:rPr lang="zh-TW" altLang="en-US" sz="2000" b="1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晚期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，全身浮肿，目前在老家休养。</a:t>
            </a:r>
            <a:endParaRPr lang="zh-TW" altLang="en-US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3" name="矩形"/>
          <p:cNvSpPr/>
          <p:nvPr/>
        </p:nvSpPr>
        <p:spPr>
          <a:xfrm>
            <a:off x="7452320" y="34195"/>
            <a:ext cx="1559914" cy="680042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600" b="1" dirty="0" smtClean="0"/>
              <a:t>惡報</a:t>
            </a:r>
            <a:r>
              <a:rPr lang="en-US" altLang="zh-TW" sz="3600" b="1" dirty="0"/>
              <a:t>2</a:t>
            </a:r>
          </a:p>
        </p:txBody>
      </p:sp>
      <p:sp>
        <p:nvSpPr>
          <p:cNvPr id="11" name="矩形 4"/>
          <p:cNvSpPr/>
          <p:nvPr/>
        </p:nvSpPr>
        <p:spPr>
          <a:xfrm>
            <a:off x="90817" y="2996952"/>
            <a:ext cx="9017687" cy="3757867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000" b="1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陕西省汉中市六一零头子</a:t>
            </a:r>
            <a:r>
              <a:rPr lang="zh-TW" altLang="en-US" sz="20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芦鹤鸣</a:t>
            </a:r>
            <a:r>
              <a:rPr lang="zh-TW" altLang="en-US" sz="2000" b="1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遭恶报惨死</a:t>
            </a:r>
            <a:r>
              <a:rPr lang="en-US" altLang="zh-TW" sz="200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00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明慧网</a:t>
            </a:r>
            <a:r>
              <a:rPr lang="en-US" altLang="zh-TW" sz="200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2013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29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endParaRPr lang="en-US" altLang="zh-TW" sz="2000" b="1" dirty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陕西汉中市</a:t>
            </a:r>
            <a:r>
              <a:rPr lang="zh-TW" altLang="en-US" sz="20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芦鹤鸣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，原汉中市六一零头子。自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99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>
                <a:latin typeface="Microsoft JhengHei" charset="-120"/>
                <a:ea typeface="Microsoft JhengHei" charset="-120"/>
                <a:cs typeface="Microsoft JhengHei" charset="-120"/>
              </a:rPr>
              <a:t>7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smtClean="0">
                <a:latin typeface="Microsoft JhengHei" charset="-120"/>
                <a:ea typeface="Microsoft JhengHei" charset="-120"/>
                <a:cs typeface="Microsoft JhengHei" charset="-120"/>
              </a:rPr>
              <a:t>20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日后，</a:t>
            </a:r>
            <a:r>
              <a:rPr lang="zh-TW" altLang="en-US" sz="20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芦鹤鸣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为了升官发财，一直恶毒迫害汉中市法轮大法弟子。多人被非法劳教、至少五人被判刑迫害；多人遭受骚扰、恐吓；多人遭受洗脑班迫害；大法弟子及家人遭受到了严重的身心伤害。许多大法弟子一直慈悲的用不同的方式给他讲着真相，可他就是不相信‘善恶有报’的天理，给他自己造下了天大的罪业！也祸及家人和他人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endParaRPr lang="zh-TW" altLang="en-US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芦鹤鸣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于</a:t>
            </a:r>
            <a:r>
              <a:rPr lang="en-US" altLang="zh-TW" sz="2000" smtClean="0">
                <a:latin typeface="Microsoft JhengHei" charset="-120"/>
                <a:ea typeface="Microsoft JhengHei" charset="-120"/>
                <a:cs typeface="Microsoft JhengHei" charset="-120"/>
              </a:rPr>
              <a:t>2013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smtClean="0">
                <a:latin typeface="Microsoft JhengHei" charset="-120"/>
                <a:ea typeface="Microsoft JhengHei" charset="-120"/>
                <a:cs typeface="Microsoft JhengHei" charset="-120"/>
              </a:rPr>
              <a:t>23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日在西汉高速公路</a:t>
            </a:r>
            <a:r>
              <a:rPr lang="en-US" altLang="zh-TW" sz="2000" smtClean="0">
                <a:latin typeface="Microsoft JhengHei" charset="-120"/>
                <a:ea typeface="Microsoft JhengHei" charset="-120"/>
                <a:cs typeface="Microsoft JhengHei" charset="-120"/>
              </a:rPr>
              <a:t>-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佛坪朱家垭隧道内车祸死亡，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他的小车被两辆大车夹在中间撞击的，</a:t>
            </a:r>
            <a:r>
              <a:rPr lang="zh-TW" altLang="en-US" sz="2000" b="1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车毁人亡，死状惨不忍睹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zh-TW" altLang="en-US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同车六人只有他两岁小外孙无大伤，女婿多根肋骨骨折，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他的女儿、秘书、司机和他本人当场死亡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zh-TW" altLang="en-US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603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5"/>
          <p:cNvSpPr txBox="1"/>
          <p:nvPr/>
        </p:nvSpPr>
        <p:spPr>
          <a:xfrm>
            <a:off x="318740" y="184312"/>
            <a:ext cx="6237213" cy="76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469" tIns="45469" rIns="45469" bIns="45469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69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  <a:solidFill>
            <a:srgbClr val="EF7F7F"/>
          </a:solidFill>
        </p:grpSpPr>
        <p:sp>
          <p:nvSpPr>
            <p:cNvPr id="167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68" name="9-3. 株洲市官員惡報實例"/>
            <p:cNvSpPr txBox="1"/>
            <p:nvPr/>
          </p:nvSpPr>
          <p:spPr>
            <a:xfrm>
              <a:off x="-1" y="107665"/>
              <a:ext cx="12985745" cy="97466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lang="en-US" sz="3600" b="1" kern="0" dirty="0"/>
                <a:t>7</a:t>
              </a:r>
              <a:r>
                <a:rPr sz="3600" b="1" kern="0" dirty="0" smtClean="0"/>
                <a:t>-</a:t>
              </a:r>
              <a:r>
                <a:rPr lang="en-US" sz="3600" b="1" kern="0" dirty="0"/>
                <a:t>4</a:t>
              </a:r>
              <a:r>
                <a:rPr sz="3600" b="1" kern="0" dirty="0" smtClean="0"/>
                <a:t>.</a:t>
              </a:r>
              <a:r>
                <a:rPr lang="zh-TW" altLang="en-US" sz="3600" b="1" dirty="0" smtClean="0">
                  <a:sym typeface="PingFang TC Semibold"/>
                </a:rPr>
                <a:t>汉中市</a:t>
              </a:r>
              <a:endParaRPr lang="zh-TW" altLang="en-US" sz="3600" b="1" kern="0" dirty="0"/>
            </a:p>
          </p:txBody>
        </p:sp>
      </p:grpSp>
      <p:sp>
        <p:nvSpPr>
          <p:cNvPr id="170" name="矩形"/>
          <p:cNvSpPr/>
          <p:nvPr/>
        </p:nvSpPr>
        <p:spPr>
          <a:xfrm>
            <a:off x="7380312" y="100504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EF7F7F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 hangingPunct="0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ja-JP" altLang="en-US" sz="4000" b="1" kern="0" dirty="0" smtClean="0">
                <a:solidFill>
                  <a:srgbClr val="EF7F7F"/>
                </a:solidFill>
              </a:rPr>
              <a:t>善報</a:t>
            </a:r>
            <a:r>
              <a:rPr lang="en-US" altLang="ja-JP" sz="4000" b="1" kern="0" dirty="0">
                <a:solidFill>
                  <a:srgbClr val="EF7F7F"/>
                </a:solidFill>
              </a:rPr>
              <a:t>2</a:t>
            </a:r>
          </a:p>
        </p:txBody>
      </p:sp>
      <p:sp>
        <p:nvSpPr>
          <p:cNvPr id="173" name="矩形 4"/>
          <p:cNvSpPr/>
          <p:nvPr/>
        </p:nvSpPr>
        <p:spPr>
          <a:xfrm>
            <a:off x="78671" y="939978"/>
            <a:ext cx="9000060" cy="5887685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4" tIns="31964" rIns="31964" bIns="31964">
            <a:spAutoFit/>
          </a:bodyPr>
          <a:lstStyle/>
          <a:p>
            <a:pPr algn="ctr" defTabSz="8929" hangingPunct="0">
              <a:lnSpc>
                <a:spcPct val="110000"/>
              </a:lnSpc>
              <a:tabLst>
                <a:tab pos="248670" algn="l"/>
                <a:tab pos="497334" algn="l"/>
                <a:tab pos="746068" algn="l"/>
                <a:tab pos="994734" algn="l"/>
                <a:tab pos="1243394" algn="l"/>
                <a:tab pos="1492100" algn="l"/>
                <a:tab pos="1740726" algn="l"/>
                <a:tab pos="1989465" algn="l"/>
                <a:tab pos="2238140" algn="l"/>
                <a:tab pos="2486801" algn="l"/>
                <a:tab pos="2735518" algn="l"/>
                <a:tab pos="2984173" algn="l"/>
              </a:tabLst>
              <a:defRPr>
                <a:solidFill>
                  <a:srgbClr val="0433FF"/>
                </a:solidFill>
              </a:defRPr>
            </a:pPr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法轮大法好 给了我第二次生命</a:t>
            </a:r>
            <a:r>
              <a:rPr lang="en-US" altLang="zh-TW" sz="200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00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明慧网</a:t>
            </a:r>
            <a:r>
              <a:rPr lang="en-US" altLang="zh-TW" sz="200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2010</a:t>
            </a:r>
            <a:r>
              <a:rPr lang="zh-TW" altLang="en-US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</a:t>
            </a:r>
            <a:r>
              <a:rPr lang="zh-TW" altLang="en-US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7</a:t>
            </a:r>
            <a:r>
              <a:rPr lang="zh-TW" altLang="en-US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</a:p>
          <a:p>
            <a:pPr fontAlgn="base"/>
            <a:endParaRPr lang="en-US" altLang="zh-TW" sz="22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我家住陕西省汉中市，从</a:t>
            </a:r>
            <a:r>
              <a:rPr lang="en-US" altLang="zh-TW" sz="2200" smtClean="0">
                <a:latin typeface="Microsoft JhengHei" charset="-120"/>
                <a:ea typeface="Microsoft JhengHei" charset="-120"/>
                <a:cs typeface="Microsoft JhengHei" charset="-120"/>
              </a:rPr>
              <a:t>1976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年患肺结核病，多次治疗无效，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长期呼吸困难；又检查出冠心病，肺心病，胆结石，胃病，前列腺病。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我</a:t>
            </a:r>
            <a:r>
              <a:rPr lang="en-US" altLang="zh-TW" sz="2200" smtClean="0">
                <a:latin typeface="Microsoft JhengHei" charset="-120"/>
                <a:ea typeface="Microsoft JhengHei" charset="-120"/>
                <a:cs typeface="Microsoft JhengHei" charset="-120"/>
              </a:rPr>
              <a:t>2009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年又住院治疗，花费几千元也不能治愈，只好回到家中，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病情日益严重，眼看走向死亡，整天躺在床上，生不如死。</a:t>
            </a:r>
          </a:p>
          <a:p>
            <a:pPr fontAlgn="base"/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在我最绝望的时候，来了一位修炼法轮大法的亲戚，带来了大法的福音，她让我诚念「法轮大法好，真善忍好」，我才念了两分钟，就心不慌了，脉搏也正常了，呼吸畅通，立刻就能下床走动。真神奇！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我激动地掉下眼泪。后来我天天诚念「法轮大法好，真善忍好」，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后又读了大法书，还看了师父的讲法光盘。一月后，这些病完全消失。</a:t>
            </a:r>
          </a:p>
          <a:p>
            <a:pPr fontAlgn="base"/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我感谢李洪志大师的救度之恩，我发自内心地认识到只要按「真善忍」做人，信师信法，不花一分钱就能治好病。我也感谢同修的帮助。</a:t>
            </a:r>
          </a:p>
          <a:p>
            <a:pPr fontAlgn="base"/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亲戚和朋友都见证了大法的神奇，中共谎言不攻自破，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都退出邪党的党团队组织，也有朋友走入修炼。</a:t>
            </a:r>
            <a:endParaRPr lang="zh-TW" altLang="en-US" sz="22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1389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7"/>
          <p:cNvSpPr/>
          <p:nvPr/>
        </p:nvSpPr>
        <p:spPr>
          <a:xfrm>
            <a:off x="225792" y="848937"/>
            <a:ext cx="8786543" cy="234768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latin typeface="Calibri"/>
                <a:ea typeface="Calibri"/>
                <a:cs typeface="Calibri"/>
                <a:sym typeface="Calibri"/>
              </a:defRPr>
            </a:pPr>
            <a:endParaRPr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33" name="矩形 10"/>
          <p:cNvSpPr txBox="1"/>
          <p:nvPr/>
        </p:nvSpPr>
        <p:spPr>
          <a:xfrm>
            <a:off x="225792" y="1011915"/>
            <a:ext cx="8786542" cy="39390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469" tIns="45469" rIns="45469" bIns="45469">
            <a:spAutoFit/>
          </a:bodyPr>
          <a:lstStyle/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性质：</a:t>
            </a:r>
            <a:r>
              <a:rPr lang="zh-TW" altLang="en-US" sz="2200" b="1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污蔑</a:t>
            </a:r>
            <a:endParaRPr lang="en-US" altLang="zh-TW" sz="22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2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情况：</a:t>
            </a:r>
            <a:r>
              <a:rPr lang="zh-TW" altLang="zh-TW" sz="2400" smtClean="0">
                <a:latin typeface="Microsoft JhengHei" charset="-120"/>
                <a:ea typeface="Microsoft JhengHei" charset="-120"/>
                <a:cs typeface="Microsoft JhengHei" charset="-120"/>
              </a:rPr>
              <a:t>咸阳日报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出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的</a:t>
            </a:r>
            <a:r>
              <a:rPr lang="en-US" altLang="zh-TW" sz="2400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〝</a:t>
            </a:r>
            <a:r>
              <a:rPr lang="zh-TW" altLang="zh-TW" sz="24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法制周</a:t>
            </a:r>
            <a:r>
              <a:rPr lang="zh-TW" altLang="en-US" sz="24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刊</a:t>
            </a:r>
            <a:r>
              <a:rPr lang="en-US" altLang="zh-TW" sz="24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〞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有</a:t>
            </a:r>
            <a:r>
              <a:rPr lang="zh-TW" altLang="zh-TW" sz="240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污蔑</a:t>
            </a:r>
            <a:r>
              <a:rPr lang="zh-TW" altLang="zh-TW" sz="240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大法</a:t>
            </a:r>
            <a:r>
              <a:rPr lang="zh-TW" altLang="zh-TW" sz="2400" smtClean="0">
                <a:latin typeface="Microsoft JhengHei" charset="-120"/>
                <a:ea typeface="Microsoft JhengHei" charset="-120"/>
                <a:cs typeface="Microsoft JhengHei" charset="-120"/>
              </a:rPr>
              <a:t>的内容，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           希</a:t>
            </a:r>
            <a:r>
              <a:rPr lang="zh-TW" altLang="zh-TW" sz="2400" smtClean="0">
                <a:latin typeface="Microsoft JhengHei" charset="-120"/>
                <a:ea typeface="Microsoft JhengHei" charset="-120"/>
                <a:cs typeface="Microsoft JhengHei" charset="-120"/>
              </a:rPr>
              <a:t>望同修们发正念、发信等讲真相。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altLang="zh-TW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200" b="1" smtClean="0">
                <a:latin typeface="微軟正黑體" panose="020B0604030504040204" pitchFamily="34" charset="-120"/>
                <a:ea typeface="微軟正黑體" panose="020B0604030504040204" pitchFamily="34" charset="-120"/>
                <a:sym typeface="微軟正黑體"/>
              </a:rPr>
              <a:t>报社地址</a:t>
            </a:r>
            <a:r>
              <a:rPr lang="zh-TW" altLang="zh-TW" sz="2200" b="1" smtClean="0">
                <a:latin typeface="微軟正黑體" panose="020B0604030504040204" pitchFamily="34" charset="-120"/>
                <a:ea typeface="微軟正黑體" panose="020B0604030504040204" pitchFamily="34" charset="-120"/>
                <a:sym typeface="微軟正黑體"/>
              </a:rPr>
              <a:t>：</a:t>
            </a:r>
            <a:r>
              <a:rPr lang="zh-TW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  <a:sym typeface="微軟正黑體"/>
              </a:rPr>
              <a:t>咸阳市渭阳西路副</a:t>
            </a:r>
            <a:r>
              <a:rPr lang="en-US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  <a:sym typeface="微軟正黑體"/>
              </a:rPr>
              <a:t>64</a:t>
            </a:r>
            <a:r>
              <a:rPr lang="zh-TW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  <a:sym typeface="微軟正黑體"/>
              </a:rPr>
              <a:t>号</a:t>
            </a:r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  <a:sym typeface="微軟正黑體"/>
            </a:endParaRPr>
          </a:p>
          <a:p>
            <a:r>
              <a:rPr lang="zh-TW" altLang="zh-TW" sz="2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责任编辑：</a:t>
            </a:r>
            <a:r>
              <a:rPr lang="zh-TW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王鹏飞</a:t>
            </a:r>
            <a:r>
              <a:rPr lang="en-US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程娟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</a:t>
            </a:r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视觉编辑：</a:t>
            </a:r>
            <a:r>
              <a:rPr lang="zh-TW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张鹤 </a:t>
            </a:r>
            <a:r>
              <a:rPr lang="zh-TW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蔡嘉瑞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</a:t>
            </a:r>
          </a:p>
          <a:p>
            <a:r>
              <a:rPr lang="zh-TW" altLang="zh-TW" sz="2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校对：</a:t>
            </a:r>
            <a:r>
              <a:rPr lang="zh-TW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石莹</a:t>
            </a:r>
            <a:r>
              <a:rPr lang="en-US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张洋</a:t>
            </a:r>
            <a:r>
              <a:rPr lang="en-US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程飞</a:t>
            </a:r>
            <a:r>
              <a:rPr lang="en-US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黎潇</a:t>
            </a: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zh-TW" altLang="zh-TW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grpSp>
        <p:nvGrpSpPr>
          <p:cNvPr id="136" name="矩形 5"/>
          <p:cNvGrpSpPr/>
          <p:nvPr/>
        </p:nvGrpSpPr>
        <p:grpSpPr>
          <a:xfrm>
            <a:off x="-1" y="-5"/>
            <a:ext cx="9144001" cy="848943"/>
            <a:chOff x="0" y="-3"/>
            <a:chExt cx="13004800" cy="1207383"/>
          </a:xfrm>
        </p:grpSpPr>
        <p:sp>
          <p:nvSpPr>
            <p:cNvPr id="134" name="矩形"/>
            <p:cNvSpPr/>
            <p:nvPr/>
          </p:nvSpPr>
          <p:spPr>
            <a:xfrm>
              <a:off x="0" y="-3"/>
              <a:ext cx="13004800" cy="1207383"/>
            </a:xfrm>
            <a:prstGeom prst="rect">
              <a:avLst/>
            </a:prstGeom>
            <a:solidFill>
              <a:srgbClr val="E46C0A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>
                <a:defRPr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5" name="9-1. 湖南專案一(株洲市)"/>
            <p:cNvSpPr txBox="1"/>
            <p:nvPr/>
          </p:nvSpPr>
          <p:spPr>
            <a:xfrm>
              <a:off x="0" y="116354"/>
              <a:ext cx="13004800" cy="97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sz="36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8</a:t>
              </a:r>
              <a:r>
                <a:rPr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-1.</a:t>
              </a:r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咸阳市</a:t>
              </a:r>
              <a:endPara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0" name="矩形"/>
          <p:cNvSpPr/>
          <p:nvPr/>
        </p:nvSpPr>
        <p:spPr>
          <a:xfrm>
            <a:off x="7380312" y="100504"/>
            <a:ext cx="16320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79646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案情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</a:rPr>
              <a:t>3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85" t="14755" r="57765" b="71811"/>
          <a:stretch/>
        </p:blipFill>
        <p:spPr bwMode="auto">
          <a:xfrm>
            <a:off x="2123727" y="5085184"/>
            <a:ext cx="6730389" cy="14595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77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</p:grpSpPr>
        <p:sp>
          <p:nvSpPr>
            <p:cNvPr id="133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9-3. 株洲市被國際追查官員"/>
            <p:cNvSpPr txBox="1"/>
            <p:nvPr/>
          </p:nvSpPr>
          <p:spPr>
            <a:xfrm>
              <a:off x="166692" y="163738"/>
              <a:ext cx="5256004" cy="584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/>
                <a:t>8</a:t>
              </a:r>
              <a:r>
                <a:rPr lang="en-US" dirty="0" smtClean="0"/>
                <a:t>-2</a:t>
              </a:r>
              <a:r>
                <a:rPr dirty="0" smtClean="0"/>
                <a:t>. </a:t>
              </a:r>
              <a:r>
                <a:rPr lang="zh-TW" altLang="en-US" dirty="0" smtClean="0"/>
                <a:t>咸阳市</a:t>
              </a:r>
              <a:endParaRPr dirty="0"/>
            </a:p>
          </p:txBody>
        </p:sp>
      </p:grpSp>
      <p:sp>
        <p:nvSpPr>
          <p:cNvPr id="137" name="矩形"/>
          <p:cNvSpPr/>
          <p:nvPr/>
        </p:nvSpPr>
        <p:spPr>
          <a:xfrm>
            <a:off x="7525885" y="100429"/>
            <a:ext cx="1486351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 smtClean="0"/>
              <a:t>追查</a:t>
            </a:r>
            <a:r>
              <a:rPr lang="en-US" altLang="zh-TW" sz="3200" dirty="0"/>
              <a:t>3</a:t>
            </a:r>
            <a:endParaRPr sz="3200" dirty="0"/>
          </a:p>
        </p:txBody>
      </p:sp>
      <p:sp>
        <p:nvSpPr>
          <p:cNvPr id="3" name="文字方塊 2"/>
          <p:cNvSpPr txBox="1"/>
          <p:nvPr/>
        </p:nvSpPr>
        <p:spPr>
          <a:xfrm>
            <a:off x="337503" y="1196752"/>
            <a:ext cx="8482396" cy="2677656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zh-TW" altLang="en-US" sz="2400" b="1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咸阳市 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市一级主要被追查官员：</a:t>
            </a:r>
          </a:p>
          <a:p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历任市政法委书记：</a:t>
            </a:r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杨勇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、</a:t>
            </a: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郭中秋</a:t>
            </a:r>
            <a:endParaRPr lang="en-US" altLang="zh-TW" sz="24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TW" altLang="en-US" sz="24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历任市委防范办</a:t>
            </a:r>
            <a:r>
              <a:rPr lang="en-US" altLang="zh-TW" sz="2400" smtClean="0">
                <a:latin typeface="Microsoft JhengHei" charset="-120"/>
                <a:ea typeface="Microsoft JhengHei" charset="-120"/>
                <a:cs typeface="Microsoft JhengHei" charset="-120"/>
              </a:rPr>
              <a:t>(610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办</a:t>
            </a:r>
            <a:r>
              <a:rPr lang="en-US" altLang="zh-TW" sz="2400" smtClean="0"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400">
                <a:latin typeface="Microsoft JhengHei" charset="-120"/>
                <a:ea typeface="Microsoft JhengHei" charset="-120"/>
                <a:cs typeface="Microsoft JhengHei" charset="-120"/>
              </a:rPr>
              <a:t>主任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陈志宏、李忠祥</a:t>
            </a:r>
          </a:p>
          <a:p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/>
            </a:r>
            <a:b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</a:br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8" name="矩形 6"/>
          <p:cNvSpPr/>
          <p:nvPr/>
        </p:nvSpPr>
        <p:spPr>
          <a:xfrm>
            <a:off x="268293" y="4623255"/>
            <a:ext cx="8485061" cy="830993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mtClean="0"/>
              <a:t>到目前为止，</a:t>
            </a:r>
            <a:r>
              <a:rPr lang="zh-TW" altLang="en-US" sz="2400" b="1" smtClean="0">
                <a:solidFill>
                  <a:srgbClr val="C00000"/>
                </a:solidFill>
              </a:rPr>
              <a:t>陕西省</a:t>
            </a:r>
            <a:r>
              <a:rPr lang="zh-TW" altLang="en-US" sz="2400" smtClean="0"/>
              <a:t>有</a:t>
            </a:r>
            <a:r>
              <a:rPr lang="en-US" altLang="zh-TW" sz="2400" b="1" smtClean="0">
                <a:solidFill>
                  <a:srgbClr val="C00000"/>
                </a:solidFill>
              </a:rPr>
              <a:t>905</a:t>
            </a:r>
            <a:r>
              <a:rPr lang="zh-TW" altLang="en-US" sz="2400" smtClean="0"/>
              <a:t>名的公检法司</a:t>
            </a:r>
            <a:r>
              <a:rPr smtClean="0"/>
              <a:t>、教育界、媒体界等人员因迫害法轮功学员，被海外组织“追查国际”立案追查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9849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矩形 5"/>
          <p:cNvSpPr txBox="1"/>
          <p:nvPr/>
        </p:nvSpPr>
        <p:spPr>
          <a:xfrm>
            <a:off x="318740" y="100356"/>
            <a:ext cx="6329107" cy="768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467" tIns="45467" rIns="45467" bIns="45467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>
                <a:latin typeface="Microsoft JhengHei" charset="-120"/>
                <a:ea typeface="Microsoft JhengHei" charset="-120"/>
                <a:cs typeface="Microsoft JhengHei" charset="-120"/>
              </a:rPr>
              <a:t>11-3. XX市官員惡報實例</a:t>
            </a:r>
          </a:p>
        </p:txBody>
      </p:sp>
      <p:grpSp>
        <p:nvGrpSpPr>
          <p:cNvPr id="155" name="矩形 3"/>
          <p:cNvGrpSpPr/>
          <p:nvPr/>
        </p:nvGrpSpPr>
        <p:grpSpPr>
          <a:xfrm>
            <a:off x="13399" y="-29995"/>
            <a:ext cx="9130603" cy="808422"/>
            <a:chOff x="-1" y="-47690"/>
            <a:chExt cx="12985745" cy="1285377"/>
          </a:xfrm>
        </p:grpSpPr>
        <p:sp>
          <p:nvSpPr>
            <p:cNvPr id="153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11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54" name="9-3. 株洲市官員惡報實例"/>
            <p:cNvSpPr txBox="1"/>
            <p:nvPr/>
          </p:nvSpPr>
          <p:spPr>
            <a:xfrm>
              <a:off x="-1" y="-47690"/>
              <a:ext cx="12985745" cy="12853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b="1" kern="0" dirty="0"/>
                <a:t> </a:t>
              </a:r>
              <a:r>
                <a:rPr lang="en-US" sz="3200" b="1" kern="0" dirty="0"/>
                <a:t>8</a:t>
              </a:r>
              <a:r>
                <a:rPr lang="en-US" sz="3200" b="1" kern="0" dirty="0" smtClean="0"/>
                <a:t>-3.</a:t>
              </a:r>
              <a:r>
                <a:rPr lang="zh-TW" altLang="en-US" sz="3600" b="1" dirty="0" smtClean="0">
                  <a:sym typeface="PingFang TC Semibold"/>
                </a:rPr>
                <a:t> 咸阳市</a:t>
              </a:r>
              <a:endParaRPr sz="3600" b="1" kern="0" dirty="0"/>
            </a:p>
          </p:txBody>
        </p:sp>
      </p:grpSp>
      <p:sp>
        <p:nvSpPr>
          <p:cNvPr id="160" name="矩形 4"/>
          <p:cNvSpPr/>
          <p:nvPr/>
        </p:nvSpPr>
        <p:spPr>
          <a:xfrm>
            <a:off x="78670" y="1052736"/>
            <a:ext cx="9000060" cy="2095874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200" b="1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咸阳市工商局长敌视攻击大法 殃及家人遭恶报</a:t>
            </a:r>
            <a:r>
              <a:rPr lang="en-US" altLang="zh-TW" sz="220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20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明慧网</a:t>
            </a:r>
            <a:r>
              <a:rPr lang="en-US" altLang="zh-TW" sz="220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2009</a:t>
            </a:r>
            <a:r>
              <a:rPr lang="zh-TW" altLang="en-US" sz="22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5</a:t>
            </a:r>
            <a:r>
              <a:rPr lang="zh-TW" altLang="en-US" sz="22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2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7</a:t>
            </a:r>
            <a:r>
              <a:rPr lang="zh-TW" altLang="en-US" sz="22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2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altLang="zh-TW" sz="2200" dirty="0" smtClean="0">
              <a:solidFill>
                <a:schemeClr val="bg2"/>
              </a:solidFill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陕西省咸阳市渭城区工商局局长</a:t>
            </a:r>
            <a:r>
              <a:rPr lang="zh-TW" altLang="en-US" sz="22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苏雷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，敌视攻击大法，迫害大法弟子，殃及家人遭恶报。</a:t>
            </a:r>
            <a:r>
              <a:rPr lang="en-US" altLang="zh-TW" sz="2200" smtClean="0">
                <a:latin typeface="Microsoft JhengHei" charset="-120"/>
                <a:ea typeface="Microsoft JhengHei" charset="-120"/>
                <a:cs typeface="Microsoft JhengHei" charset="-120"/>
              </a:rPr>
              <a:t>2009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4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29</a:t>
            </a:r>
            <a:r>
              <a:rPr lang="zh-TW" altLang="en-US" sz="2200"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zh-TW" altLang="en-US" sz="22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苏雷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年仅</a:t>
            </a:r>
            <a:r>
              <a:rPr lang="en-US" altLang="zh-TW" sz="2200" smtClean="0">
                <a:latin typeface="Microsoft JhengHei" charset="-120"/>
                <a:ea typeface="Microsoft JhengHei" charset="-120"/>
                <a:cs typeface="Microsoft JhengHei" charset="-120"/>
              </a:rPr>
              <a:t>17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岁的</a:t>
            </a:r>
            <a:r>
              <a:rPr lang="zh-TW" altLang="en-US" sz="220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儿子跳楼自杀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身亡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</a:p>
          <a:p>
            <a:pPr fontAlgn="base"/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一起参与迫害的副局长</a:t>
            </a:r>
            <a:r>
              <a:rPr lang="zh-TW" altLang="en-US" sz="22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程海战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也遭恶报，殃及家人。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程海战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的</a:t>
            </a:r>
            <a:r>
              <a:rPr lang="zh-TW" altLang="en-US" sz="220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父亲车祸身亡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</a:p>
        </p:txBody>
      </p:sp>
      <p:sp>
        <p:nvSpPr>
          <p:cNvPr id="13" name="矩形"/>
          <p:cNvSpPr/>
          <p:nvPr/>
        </p:nvSpPr>
        <p:spPr>
          <a:xfrm>
            <a:off x="7452320" y="34195"/>
            <a:ext cx="1559914" cy="680042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600" b="1" dirty="0" smtClean="0"/>
              <a:t>惡報</a:t>
            </a:r>
            <a:r>
              <a:rPr lang="en-US" altLang="zh-TW" sz="3600" b="1" dirty="0"/>
              <a:t>3</a:t>
            </a:r>
          </a:p>
        </p:txBody>
      </p:sp>
      <p:sp>
        <p:nvSpPr>
          <p:cNvPr id="11" name="矩形 4"/>
          <p:cNvSpPr/>
          <p:nvPr/>
        </p:nvSpPr>
        <p:spPr>
          <a:xfrm>
            <a:off x="94737" y="3669901"/>
            <a:ext cx="9000060" cy="2772982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200" b="1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咸阳市公安局科长</a:t>
            </a:r>
            <a:r>
              <a:rPr lang="zh-TW" altLang="en-US" sz="22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张乌明 </a:t>
            </a:r>
            <a:r>
              <a:rPr lang="zh-TW" altLang="en-US" sz="2200" b="1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迫害大法弟子子遭报</a:t>
            </a:r>
            <a:r>
              <a:rPr lang="en-US" altLang="zh-TW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明慧网</a:t>
            </a:r>
            <a:r>
              <a:rPr lang="en-US" altLang="zh-TW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2005</a:t>
            </a:r>
            <a:r>
              <a:rPr lang="zh-TW" altLang="en-US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6</a:t>
            </a:r>
            <a:r>
              <a:rPr lang="zh-TW" altLang="en-US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en-US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endParaRPr lang="en-US" altLang="zh-TW" b="1" dirty="0" smtClean="0"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altLang="zh-TW" sz="22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陕西咸阳市秦都区公安局政保科科长</a:t>
            </a:r>
            <a:r>
              <a:rPr lang="zh-TW" altLang="en-US" sz="22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张乌明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，紧跟邪恶流氓集团迫害「法轮功」学员，想往上爬当局长。</a:t>
            </a:r>
            <a:r>
              <a:rPr lang="en-US" altLang="zh-TW" sz="2200" smtClean="0">
                <a:latin typeface="Microsoft JhengHei" charset="-120"/>
                <a:ea typeface="Microsoft JhengHei" charset="-120"/>
                <a:cs typeface="Microsoft JhengHei" charset="-120"/>
              </a:rPr>
              <a:t>2000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年元月咸阳大法弟子去北京上访，它去北京接人，不仅打、骂学员，而且不给饭吃、不给水喝，并扬言对待法轮功学员不能心慈手软、要狠。</a:t>
            </a:r>
            <a:r>
              <a:rPr lang="en-US" altLang="zh-TW" sz="2200" smtClean="0">
                <a:latin typeface="Microsoft JhengHei" charset="-120"/>
                <a:ea typeface="Microsoft JhengHei" charset="-120"/>
                <a:cs typeface="Microsoft JhengHei" charset="-120"/>
              </a:rPr>
              <a:t>2000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7</a:t>
            </a:r>
            <a:r>
              <a:rPr lang="zh-TW" altLang="en-US" sz="2200">
                <a:latin typeface="Microsoft JhengHei" charset="-120"/>
                <a:ea typeface="Microsoft JhengHei" charset="-120"/>
                <a:cs typeface="Microsoft JhengHei" charset="-120"/>
              </a:rPr>
              <a:t>、</a:t>
            </a:r>
            <a:r>
              <a:rPr lang="en-US" altLang="zh-TW" sz="2200" smtClean="0">
                <a:latin typeface="Microsoft JhengHei" charset="-120"/>
                <a:ea typeface="Microsoft JhengHei" charset="-120"/>
                <a:cs typeface="Microsoft JhengHei" charset="-120"/>
              </a:rPr>
              <a:t>8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月咸阳市人民路拓宽改造时，</a:t>
            </a:r>
            <a:r>
              <a:rPr lang="zh-TW" altLang="en-US" sz="22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张乌明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驾驶汽车栽入路沟中，当时重伤不省人事，差点成了植物人，虽抢救过来了，但仍留有后遗症，往上爬的美梦彻底破灭了。</a:t>
            </a:r>
            <a:endParaRPr lang="zh-TW" altLang="en-US" sz="22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9533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5"/>
          <p:cNvSpPr txBox="1"/>
          <p:nvPr/>
        </p:nvSpPr>
        <p:spPr>
          <a:xfrm>
            <a:off x="318740" y="184312"/>
            <a:ext cx="6237213" cy="76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469" tIns="45469" rIns="45469" bIns="45469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69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  <a:solidFill>
            <a:srgbClr val="EF7F7F"/>
          </a:solidFill>
        </p:grpSpPr>
        <p:sp>
          <p:nvSpPr>
            <p:cNvPr id="167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68" name="9-3. 株洲市官員惡報實例"/>
            <p:cNvSpPr txBox="1"/>
            <p:nvPr/>
          </p:nvSpPr>
          <p:spPr>
            <a:xfrm>
              <a:off x="-1" y="107665"/>
              <a:ext cx="12985745" cy="97466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lang="en-US" sz="3600" b="1" kern="0" dirty="0"/>
                <a:t>8</a:t>
              </a:r>
              <a:r>
                <a:rPr sz="3600" b="1" kern="0" dirty="0" smtClean="0"/>
                <a:t>-</a:t>
              </a:r>
              <a:r>
                <a:rPr lang="en-US" sz="3600" b="1" kern="0" dirty="0"/>
                <a:t>4</a:t>
              </a:r>
              <a:r>
                <a:rPr sz="3600" b="1" kern="0" dirty="0" smtClean="0"/>
                <a:t>.</a:t>
              </a:r>
              <a:r>
                <a:rPr lang="zh-TW" altLang="en-US" sz="3600" b="1" kern="0" dirty="0" smtClean="0"/>
                <a:t>咸阳</a:t>
              </a:r>
              <a:r>
                <a:rPr lang="zh-TW" altLang="en-US" sz="3600" b="1" dirty="0" smtClean="0">
                  <a:sym typeface="PingFang TC Semibold"/>
                </a:rPr>
                <a:t>市</a:t>
              </a:r>
              <a:endParaRPr lang="zh-TW" altLang="en-US" sz="3600" b="1" kern="0" dirty="0"/>
            </a:p>
          </p:txBody>
        </p:sp>
      </p:grpSp>
      <p:sp>
        <p:nvSpPr>
          <p:cNvPr id="170" name="矩形"/>
          <p:cNvSpPr/>
          <p:nvPr/>
        </p:nvSpPr>
        <p:spPr>
          <a:xfrm>
            <a:off x="7380312" y="100504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EF7F7F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 hangingPunct="0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ja-JP" altLang="en-US" sz="4000" b="1" kern="0" dirty="0" smtClean="0">
                <a:solidFill>
                  <a:srgbClr val="EF7F7F"/>
                </a:solidFill>
              </a:rPr>
              <a:t>善報</a:t>
            </a:r>
            <a:r>
              <a:rPr lang="en-US" altLang="ja-JP" sz="4000" b="1" kern="0" dirty="0">
                <a:solidFill>
                  <a:srgbClr val="EF7F7F"/>
                </a:solidFill>
              </a:rPr>
              <a:t>3</a:t>
            </a:r>
          </a:p>
        </p:txBody>
      </p:sp>
      <p:sp>
        <p:nvSpPr>
          <p:cNvPr id="8" name="矩形 4"/>
          <p:cNvSpPr/>
          <p:nvPr/>
        </p:nvSpPr>
        <p:spPr>
          <a:xfrm>
            <a:off x="78671" y="881963"/>
            <a:ext cx="9000060" cy="5789196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4" tIns="31964" rIns="31964" bIns="31964">
            <a:spAutoFit/>
          </a:bodyPr>
          <a:lstStyle/>
          <a:p>
            <a:pPr algn="ctr" defTabSz="8929" hangingPunct="0">
              <a:lnSpc>
                <a:spcPct val="110000"/>
              </a:lnSpc>
              <a:tabLst>
                <a:tab pos="248670" algn="l"/>
                <a:tab pos="497334" algn="l"/>
                <a:tab pos="746068" algn="l"/>
                <a:tab pos="994734" algn="l"/>
                <a:tab pos="1243394" algn="l"/>
                <a:tab pos="1492100" algn="l"/>
                <a:tab pos="1740726" algn="l"/>
                <a:tab pos="1989465" algn="l"/>
                <a:tab pos="2238140" algn="l"/>
                <a:tab pos="2486801" algn="l"/>
                <a:tab pos="2735518" algn="l"/>
                <a:tab pos="2984173" algn="l"/>
              </a:tabLst>
              <a:defRPr>
                <a:solidFill>
                  <a:srgbClr val="0433FF"/>
                </a:solidFill>
              </a:defRPr>
            </a:pP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默念「法轮大法好」　八旬老人腿疼止</a:t>
            </a:r>
            <a:r>
              <a:rPr lang="en-US" altLang="zh-TW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明慧网</a:t>
            </a:r>
            <a:r>
              <a:rPr lang="en-US" altLang="zh-TW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2005</a:t>
            </a:r>
            <a:r>
              <a:rPr lang="zh-TW" altLang="en-US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6</a:t>
            </a:r>
            <a:r>
              <a:rPr lang="zh-TW" altLang="en-US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en-US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</a:p>
          <a:p>
            <a:pPr fontAlgn="base"/>
            <a:endParaRPr lang="en-US" altLang="zh-TW" sz="20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陕西省咸阳市某小区一大法弟子给邻居一位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83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岁的老大娘讲真相。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老人因两腿受风后经常疼痛，走路都要扶东西，很痛苦。大法弟子看见了就叫她念「法轮大法好」，告诉她只要诚心念，身体就会好的。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老人跟着大法弟子念了两遍后，就让把这句话给她写在纸上，好让孙子回来念给她听，因老人不识字。大法弟子说：「我回去给你找张卡片吧。」该大法弟子就回家去了，谁知大法弟子前脚刚入家门，老人后脚就跟来了（刚才走路还要扶着东西），很高兴的说：「你刚才教我念的甚么？我念完后，现在腿不疼了，你再教我几遍。」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endParaRPr lang="en-US" altLang="zh-TW" sz="22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于是大法弟子又扳着手指教了她几遍，老人就高高兴兴回家了。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过了几日，大法弟子给她送卡片，并询问她最近的情况，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老人讲：那天她念了几遍后，一股热流从上身灌到脚心，两脚发热，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一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夜都不困，第二天精神仍然很好，腿也不疼了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我腿好了我要好好谢谢你。大法弟子告诉她：不要谢我，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要谢谢李洪志师父！她说：「好，我谢谢李洪志师父。」</a:t>
            </a:r>
            <a:endParaRPr lang="zh-TW" altLang="en-US" sz="22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3544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圓角化單一角落矩形 8"/>
          <p:cNvSpPr/>
          <p:nvPr/>
        </p:nvSpPr>
        <p:spPr>
          <a:xfrm>
            <a:off x="4067946" y="511807"/>
            <a:ext cx="5076054" cy="6346194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0"/>
            <a:ext cx="4067945" cy="6858000"/>
          </a:xfrm>
          <a:prstGeom prst="rect">
            <a:avLst/>
          </a:prstGeom>
          <a:solidFill>
            <a:schemeClr val="tx2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42" tIns="45472" rIns="90942" bIns="45472" rtlCol="0" anchor="ctr"/>
          <a:lstStyle/>
          <a:p>
            <a:pPr algn="ctr"/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101252" y="188641"/>
            <a:ext cx="3808050" cy="645830"/>
          </a:xfrm>
          <a:prstGeom prst="rect">
            <a:avLst/>
          </a:prstGeom>
          <a:noFill/>
        </p:spPr>
        <p:txBody>
          <a:bodyPr wrap="none" lIns="90942" tIns="45472" rIns="90942" bIns="45472" rtlCol="0">
            <a:spAutoFit/>
          </a:bodyPr>
          <a:lstStyle/>
          <a:p>
            <a:r>
              <a:rPr lang="en-US" altLang="zh-TW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陕西省迫害情</a:t>
            </a:r>
            <a:r>
              <a:rPr lang="zh-TW" alt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况</a:t>
            </a:r>
          </a:p>
        </p:txBody>
      </p:sp>
      <p:sp>
        <p:nvSpPr>
          <p:cNvPr id="5" name="矩形 4"/>
          <p:cNvSpPr/>
          <p:nvPr/>
        </p:nvSpPr>
        <p:spPr>
          <a:xfrm>
            <a:off x="107504" y="1124849"/>
            <a:ext cx="3888432" cy="2800266"/>
          </a:xfrm>
          <a:prstGeom prst="rect">
            <a:avLst/>
          </a:prstGeom>
        </p:spPr>
        <p:txBody>
          <a:bodyPr wrap="square" lIns="90942" tIns="45472" rIns="90942" bIns="45472">
            <a:spAutoFit/>
          </a:bodyPr>
          <a:lstStyle/>
          <a:p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2018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en-US" sz="20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27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明慧数据馆数据统计显示，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迫害法轮功案例共计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1026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直接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受迫害人数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1120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受迫害致死人数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42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93705" y="1432875"/>
            <a:ext cx="4824536" cy="2184713"/>
          </a:xfrm>
          <a:prstGeom prst="rect">
            <a:avLst/>
          </a:prstGeom>
          <a:ln>
            <a:noFill/>
          </a:ln>
        </p:spPr>
        <p:txBody>
          <a:bodyPr wrap="square" lIns="90942" tIns="45472" rIns="90942" bIns="45472">
            <a:spAutoFit/>
          </a:bodyPr>
          <a:lstStyle/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年底</a:t>
            </a:r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追查国际公布了</a:t>
            </a:r>
            <a:r>
              <a:rPr lang="zh-TW" altLang="en-US" sz="22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陕西省</a:t>
            </a:r>
            <a:endParaRPr lang="en-US" altLang="zh-CN" sz="22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涉嫌参与活摘法轮功学员器官的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24</a:t>
            </a:r>
            <a:r>
              <a:rPr lang="zh-TW" altLang="en-US" sz="2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医院</a:t>
            </a:r>
            <a:r>
              <a:rPr lang="en-US" altLang="zh-TW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占全国</a:t>
            </a:r>
            <a:r>
              <a:rPr lang="en-US" altLang="zh-TW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2.8%)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TW" sz="2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139</a:t>
            </a:r>
            <a:r>
              <a:rPr lang="zh-TW" altLang="en-US" sz="2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医务人员</a:t>
            </a:r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名单，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并将他们立案追查。</a:t>
            </a:r>
            <a:endParaRPr lang="en-US" altLang="zh-TW" sz="2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4067946" y="0"/>
            <a:ext cx="5076054" cy="1340769"/>
            <a:chOff x="5266184" y="-1"/>
            <a:chExt cx="3877816" cy="1052737"/>
          </a:xfrm>
        </p:grpSpPr>
        <p:pic>
          <p:nvPicPr>
            <p:cNvPr id="11" name="Picture 4" descr="「活摘器官」的圖片搜尋結果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15" r="42154"/>
            <a:stretch/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5266184" y="-1"/>
              <a:ext cx="2748386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989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75418" y="165524"/>
            <a:ext cx="24240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9.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参与办法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197" y="980728"/>
            <a:ext cx="903649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案情说明：</a:t>
            </a:r>
          </a:p>
          <a:p>
            <a:r>
              <a:rPr lang="en-US" altLang="zh-CN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4</a:t>
            </a:r>
            <a:r>
              <a:rPr lang="zh-CN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CN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30</a:t>
            </a:r>
            <a:r>
              <a:rPr lang="zh-CN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日拨</a:t>
            </a:r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打</a:t>
            </a:r>
            <a:r>
              <a:rPr lang="zh-TW" altLang="en-US" sz="22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陕西省</a:t>
            </a:r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重点案例</a:t>
            </a:r>
            <a:endParaRPr lang="en-US" altLang="zh-TW" sz="22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CN" altLang="en-US" sz="22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marL="342900" indent="-342900">
              <a:buAutoNum type="arabicPeriod"/>
            </a:pPr>
            <a:r>
              <a:rPr lang="zh-CN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陕西西安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市</a:t>
            </a:r>
            <a:r>
              <a:rPr lang="zh-CN" altLang="en-US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刘春霞</a:t>
            </a:r>
            <a:r>
              <a:rPr lang="zh-CN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遭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到非法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判刑，目前</a:t>
            </a:r>
            <a:r>
              <a:rPr lang="zh-CN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已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经</a:t>
            </a:r>
            <a:r>
              <a:rPr lang="zh-CN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上诉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，但被强制吃药。</a:t>
            </a:r>
            <a:endParaRPr lang="en-US" altLang="zh-CN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marL="342900" indent="-342900">
              <a:buAutoNum type="arabicPeriod"/>
            </a:pP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陕西省汉中市城固县司法局散发数据毒害世人。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marL="342900" indent="-342900">
              <a:buFontTx/>
              <a:buAutoNum type="arabicPeriod"/>
            </a:pP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咸阳日报的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法制周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刊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有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污蔑大法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的内容。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400" b="1" dirty="0" smtClean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重点案例说明：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/>
            </a:r>
            <a:b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</a:b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◎周一（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4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30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日）拨打重点号码。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/>
            </a:r>
            <a:b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</a:b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上午时段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【101RTC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第一直播室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有现场拨打解析。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其它时间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【104RTC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重点讲真相直播室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每天都有同修值班，互相切磋共同拨打。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305843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141" y="640913"/>
            <a:ext cx="8964488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您可根据自己的情况选择领取以下号码参与重点案例</a:t>
            </a:r>
            <a:r>
              <a:rPr lang="zh-TW" altLang="en-US" sz="22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4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当地民众：</a:t>
            </a:r>
            <a:endParaRPr lang="en-US" altLang="zh-TW" sz="20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55—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当地的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号码（向当地民众揭露当地邪恶）回馈到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【1002-rtc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普通号码回馈平台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2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重点号码：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>
                <a:latin typeface="微軟正黑體" panose="020B0604030504040204" pitchFamily="34" charset="-120"/>
                <a:ea typeface="微軟正黑體" panose="020B0604030504040204" pitchFamily="34" charset="-120"/>
              </a:rPr>
              <a:t>44-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座机（白天拨打）请回馈到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【1003-rtc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重点号码回馈平台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45--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手机（傍晚或晚间拨打）请回馈到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【1003-rtc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重点号码回馈平台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46—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重要座机特别号码（请平时拨打重点的同修尽量先领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46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）请回馈到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【1005-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明慧紧急案例回馈平台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47--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重要手机特别号码（请平时拨打重点的同修尽量先领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47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）请回馈到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【1005-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明慧紧急案例回馈平台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重点案例核心号码：</a:t>
            </a:r>
            <a:r>
              <a:rPr lang="zh-TW" altLang="en-US"/>
              <a:t/>
            </a:r>
            <a:br>
              <a:rPr lang="zh-TW" altLang="en-US"/>
            </a:br>
            <a:r>
              <a:rPr lang="zh-TW" altLang="en-US" smtClean="0"/>
              <a:t>重点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案例核心号码的拨打，主要是在安信平台上领号。如有意愿参加核心号码拨打的同修请到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【104RTC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重点讲真相直播室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找当班负责同修，可让负责同修将您加入到领号平台。或请当班同修帮你领号，参与拨打。</a:t>
            </a:r>
          </a:p>
          <a:p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周三联合专案（同一案情）：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联合专案当天，听了真相的号码会自动上传到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号键领号平台。在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号键领号平台里的同修可自由领号参与拨打。请大家共同参与！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504" y="97293"/>
            <a:ext cx="2420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10.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如何参与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555462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4" r="13819"/>
          <a:stretch/>
        </p:blipFill>
        <p:spPr bwMode="auto">
          <a:xfrm>
            <a:off x="107504" y="-1"/>
            <a:ext cx="8902484" cy="685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02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3"/>
          <p:cNvSpPr txBox="1"/>
          <p:nvPr/>
        </p:nvSpPr>
        <p:spPr>
          <a:xfrm>
            <a:off x="211828" y="132080"/>
            <a:ext cx="8352930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 b="1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/>
              <a:t>3. </a:t>
            </a:r>
            <a:r>
              <a:rPr sz="2400" dirty="0" err="1" smtClean="0"/>
              <a:t>历任中共</a:t>
            </a:r>
            <a:r>
              <a:rPr lang="zh-TW" altLang="en-US" dirty="0" smtClean="0">
                <a:solidFill>
                  <a:srgbClr val="C00000"/>
                </a:solidFill>
              </a:rPr>
              <a:t>陕西省</a:t>
            </a:r>
            <a:r>
              <a:rPr dirty="0" err="1" smtClean="0">
                <a:solidFill>
                  <a:srgbClr val="C00000"/>
                </a:solidFill>
              </a:rPr>
              <a:t>书记</a:t>
            </a:r>
            <a:r>
              <a:rPr sz="2400" dirty="0" err="1" smtClean="0"/>
              <a:t>被追查情况</a:t>
            </a:r>
            <a:endParaRPr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725413"/>
              </p:ext>
            </p:extLst>
          </p:nvPr>
        </p:nvGraphicFramePr>
        <p:xfrm>
          <a:off x="76835" y="855980"/>
          <a:ext cx="8959660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0789"/>
                <a:gridCol w="2520280"/>
                <a:gridCol w="5328591"/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姓名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任期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smtClean="0">
                          <a:solidFill>
                            <a:schemeClr val="tx1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【</a:t>
                      </a:r>
                      <a:r>
                        <a:rPr lang="zh-TW" altLang="en-US" sz="2000" smtClean="0">
                          <a:solidFill>
                            <a:schemeClr val="tx1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追查国际</a:t>
                      </a:r>
                      <a:r>
                        <a:rPr lang="en-US" altLang="zh-TW" sz="2000" smtClean="0">
                          <a:solidFill>
                            <a:schemeClr val="tx1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】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追查通告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smtClean="0">
                          <a:solidFill>
                            <a:srgbClr val="FF0000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李建国</a:t>
                      </a: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 dirty="0">
                          <a:solidFill>
                            <a:srgbClr val="222222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  <a:sym typeface="Microsoft JhengHei"/>
                        </a:rPr>
                        <a:t>1997年8月－2007年3月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1" u="none" kern="120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【</a:t>
                      </a:r>
                      <a:r>
                        <a:rPr lang="zh-TW" altLang="en-US" sz="2000" b="1" u="none" kern="120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追查国际</a:t>
                      </a:r>
                      <a:r>
                        <a:rPr lang="en-US" altLang="zh-TW" sz="2000" b="1" u="none" kern="120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】</a:t>
                      </a:r>
                      <a:r>
                        <a:rPr lang="zh-TW" altLang="en-US" sz="2000" b="1" u="none" kern="120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追查迫害法轮功学员的责任人原陕西省省长陈德铭等的通告</a:t>
                      </a:r>
                      <a:endParaRPr lang="en-US" altLang="zh-TW" sz="2000" b="1" u="none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  <a:p>
                      <a:r>
                        <a:rPr lang="zh-TW" altLang="en-US" sz="2000" b="1" u="none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日期：</a:t>
                      </a:r>
                      <a:r>
                        <a:rPr lang="en-US" altLang="zh-TW" sz="2000" b="1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2013</a:t>
                      </a:r>
                      <a:r>
                        <a:rPr lang="zh-TW" alt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年</a:t>
                      </a:r>
                      <a:r>
                        <a:rPr lang="en-US" altLang="zh-TW" sz="2000" b="1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11</a:t>
                      </a:r>
                      <a:r>
                        <a:rPr lang="zh-TW" alt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月</a:t>
                      </a:r>
                      <a:r>
                        <a:rPr lang="en-US" altLang="zh-TW" sz="2000" b="1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20</a:t>
                      </a:r>
                      <a:r>
                        <a:rPr lang="zh-TW" alt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日</a:t>
                      </a:r>
                      <a:endParaRPr lang="zh-TW" altLang="en-US" sz="2000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smtClean="0">
                          <a:solidFill>
                            <a:srgbClr val="FF0000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赵乐际</a:t>
                      </a:r>
                      <a:endParaRPr lang="zh-TW" altLang="en-US" sz="2000" b="1" dirty="0" smtClean="0">
                        <a:solidFill>
                          <a:srgbClr val="FF0000"/>
                        </a:solidFill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 dirty="0">
                          <a:solidFill>
                            <a:srgbClr val="222222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  <a:sym typeface="NotoSerifCJKtc-Regular"/>
                        </a:rPr>
                        <a:t>2007年3月—2012年11月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1" u="none" kern="120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【</a:t>
                      </a:r>
                      <a:r>
                        <a:rPr lang="zh-TW" altLang="en-US" sz="2000" b="1" u="none" kern="120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追查国际</a:t>
                      </a:r>
                      <a:r>
                        <a:rPr lang="en-US" altLang="zh-TW" sz="2000" b="1" u="none" kern="120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】</a:t>
                      </a:r>
                      <a:r>
                        <a:rPr lang="zh-TW" altLang="en-US" sz="2000" b="1" u="none" kern="120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3"/>
                        </a:rPr>
                        <a:t>追查国际发布首批通告追查的中共官员一览表</a:t>
                      </a:r>
                      <a:r>
                        <a:rPr lang="zh-TW" altLang="en-US" sz="2000" b="1" u="none" kern="120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 </a:t>
                      </a:r>
                      <a:endParaRPr lang="en-US" altLang="zh-TW" sz="2000" b="1" u="none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  <a:p>
                      <a:r>
                        <a:rPr lang="zh-TW" altLang="en-US" sz="2000" b="1" u="none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日期：</a:t>
                      </a:r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2004</a:t>
                      </a: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年</a:t>
                      </a:r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12</a:t>
                      </a: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月</a:t>
                      </a:r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9</a:t>
                      </a: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日</a:t>
                      </a:r>
                    </a:p>
                    <a:p>
                      <a:endParaRPr lang="zh-TW" altLang="en-US" sz="2000" b="0" i="0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000" b="1" smtClean="0">
                          <a:solidFill>
                            <a:srgbClr val="FF0000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赵正永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 dirty="0">
                          <a:solidFill>
                            <a:srgbClr val="222222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  <a:sym typeface="Microsoft JhengHei"/>
                        </a:rPr>
                        <a:t>2012年12月－2016年3月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u="sng" kern="120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【</a:t>
                      </a:r>
                      <a:r>
                        <a:rPr lang="zh-TW" altLang="en-US" sz="2000" b="1" u="sng" kern="120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追查国际</a:t>
                      </a:r>
                      <a:r>
                        <a:rPr lang="en-US" altLang="zh-TW" sz="2000" b="1" u="sng" kern="120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】</a:t>
                      </a:r>
                      <a:r>
                        <a:rPr lang="zh-TW" altLang="en-US" sz="2000" b="1" u="sng" kern="120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追查迫害法轮功学员的责任人</a:t>
                      </a:r>
                      <a:endParaRPr lang="en-US" altLang="zh-TW" sz="2000" b="1" u="sng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  <a:hlinkClick r:id="rId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u="sng" kern="120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原陕西省省长陈德铭等的通告</a:t>
                      </a:r>
                      <a:endParaRPr lang="en-US" altLang="zh-TW" sz="2000" b="1" u="sng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u="none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日期：</a:t>
                      </a:r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2013</a:t>
                      </a: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年</a:t>
                      </a:r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11</a:t>
                      </a: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月</a:t>
                      </a:r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20</a:t>
                      </a: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日</a:t>
                      </a:r>
                      <a:endParaRPr lang="en-US" altLang="zh-TW" sz="2000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2000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娄勤俭</a:t>
                      </a:r>
                      <a:endParaRPr lang="zh-TW" altLang="en-US" sz="2000" b="1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 dirty="0">
                          <a:solidFill>
                            <a:srgbClr val="222222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  <a:sym typeface="Microsoft JhengHei"/>
                        </a:rPr>
                        <a:t>2016年3月－2017年10月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胡和平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 dirty="0">
                          <a:solidFill>
                            <a:srgbClr val="222222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  <a:sym typeface="Microsoft JhengHei"/>
                        </a:rPr>
                        <a:t>2017年10月－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734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</p:grpSpPr>
        <p:sp>
          <p:nvSpPr>
            <p:cNvPr id="133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9-3. 株洲市被國際追查官員"/>
            <p:cNvSpPr txBox="1"/>
            <p:nvPr/>
          </p:nvSpPr>
          <p:spPr>
            <a:xfrm>
              <a:off x="166692" y="163738"/>
              <a:ext cx="5256004" cy="584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/>
                <a:t>4</a:t>
              </a:r>
              <a:r>
                <a:rPr dirty="0" smtClean="0"/>
                <a:t>. </a:t>
              </a:r>
              <a:r>
                <a:rPr lang="zh-TW" altLang="en-US" dirty="0" smtClean="0"/>
                <a:t>省部级高官</a:t>
              </a:r>
              <a:endParaRPr dirty="0"/>
            </a:p>
          </p:txBody>
        </p:sp>
      </p:grpSp>
      <p:sp>
        <p:nvSpPr>
          <p:cNvPr id="136" name="矩形 6"/>
          <p:cNvSpPr/>
          <p:nvPr/>
        </p:nvSpPr>
        <p:spPr>
          <a:xfrm>
            <a:off x="107504" y="4869160"/>
            <a:ext cx="8904732" cy="830993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mtClean="0"/>
              <a:t>到目前为止，</a:t>
            </a:r>
            <a:r>
              <a:rPr lang="zh-TW" altLang="en-US" sz="2400" b="1" smtClean="0">
                <a:solidFill>
                  <a:srgbClr val="C00000"/>
                </a:solidFill>
              </a:rPr>
              <a:t>陕西省</a:t>
            </a:r>
            <a:r>
              <a:rPr lang="zh-TW" altLang="en-US" sz="2400" smtClean="0"/>
              <a:t>有</a:t>
            </a:r>
            <a:r>
              <a:rPr lang="en-US" altLang="zh-TW" sz="2400" b="1" smtClean="0">
                <a:solidFill>
                  <a:srgbClr val="C00000"/>
                </a:solidFill>
              </a:rPr>
              <a:t>905</a:t>
            </a:r>
            <a:r>
              <a:rPr lang="zh-TW" altLang="en-US" sz="2400" smtClean="0"/>
              <a:t>名的公检法司</a:t>
            </a:r>
            <a:r>
              <a:rPr smtClean="0"/>
              <a:t>、教育界、媒体界等人员因迫害法轮功学员，被海外组织“追查国际”立案追查</a:t>
            </a:r>
            <a:endParaRPr dirty="0"/>
          </a:p>
        </p:txBody>
      </p:sp>
      <p:sp>
        <p:nvSpPr>
          <p:cNvPr id="137" name="矩形"/>
          <p:cNvSpPr/>
          <p:nvPr/>
        </p:nvSpPr>
        <p:spPr>
          <a:xfrm>
            <a:off x="7525885" y="100429"/>
            <a:ext cx="1486351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/>
              <a:t>追查</a:t>
            </a:r>
            <a:endParaRPr sz="3200" dirty="0"/>
          </a:p>
        </p:txBody>
      </p:sp>
      <p:sp>
        <p:nvSpPr>
          <p:cNvPr id="8" name="文字方塊 2"/>
          <p:cNvSpPr txBox="1"/>
          <p:nvPr/>
        </p:nvSpPr>
        <p:spPr>
          <a:xfrm>
            <a:off x="107504" y="1143711"/>
            <a:ext cx="8904732" cy="3416320"/>
          </a:xfrm>
          <a:prstGeom prst="rect">
            <a:avLst/>
          </a:prstGeom>
          <a:ln w="19050">
            <a:solidFill>
              <a:srgbClr val="0070C0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 b="1">
                <a:solidFill>
                  <a:srgbClr val="E46C0A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陕西省</a:t>
            </a:r>
            <a:r>
              <a:rPr sz="2400" b="0" smtClean="0">
                <a:solidFill>
                  <a:srgbClr val="0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许多官员因迫害法轮功被国际追查，</a:t>
            </a:r>
            <a:r>
              <a:rPr sz="2400" b="0" dirty="0">
                <a:solidFill>
                  <a:srgbClr val="0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包括</a:t>
            </a:r>
          </a:p>
          <a:p>
            <a:pPr>
              <a:defRPr sz="20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400" b="0" dirty="0" smtClean="0">
              <a:solidFill>
                <a:srgbClr val="0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历任省委书记：</a:t>
            </a:r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赵正永、赵乐际、李建国</a:t>
            </a:r>
            <a:endParaRPr lang="en-US" altLang="zh-TW" sz="24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TW" altLang="en-US" sz="24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历任省政法委书记：</a:t>
            </a:r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杜航伟</a:t>
            </a:r>
            <a:r>
              <a:rPr lang="zh-TW" altLang="en-US" sz="2400" b="1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（现任）</a:t>
            </a:r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、安东、宋洪武、赵正永</a:t>
            </a:r>
          </a:p>
          <a:p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历任省委防范办</a:t>
            </a:r>
            <a:r>
              <a:rPr lang="en-US" altLang="zh-TW" sz="2400" smtClean="0">
                <a:latin typeface="Microsoft JhengHei" charset="-120"/>
                <a:ea typeface="Microsoft JhengHei" charset="-120"/>
                <a:cs typeface="Microsoft JhengHei" charset="-120"/>
              </a:rPr>
              <a:t>(610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办</a:t>
            </a:r>
            <a:r>
              <a:rPr lang="en-US" altLang="zh-TW" sz="2400" smtClean="0"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主任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朱毅、吴新成、何少林、刘新文、张迈曾、吴新成</a:t>
            </a:r>
          </a:p>
          <a:p>
            <a:pPr>
              <a:defRPr sz="20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sz="2400" b="0" dirty="0">
              <a:solidFill>
                <a:srgbClr val="0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4894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0" y="-900"/>
            <a:ext cx="9149214" cy="1001028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100012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4" name="Picture 2" descr="「閃電」的圖片搜尋結果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12" r="31280" b="85403"/>
            <a:stretch/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111083" y="-7768"/>
            <a:ext cx="74863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5-1</a:t>
            </a:r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陕西高官恶报</a:t>
            </a:r>
            <a:endParaRPr lang="en-US" altLang="zh-TW" sz="3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原陕西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省政协副主席</a:t>
            </a:r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，祝作利，</a:t>
            </a:r>
            <a:r>
              <a:rPr lang="zh-CN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徒刑</a:t>
            </a:r>
            <a:r>
              <a:rPr lang="zh-TW" altLang="zh-CN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TW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endParaRPr lang="en-US" altLang="zh-TW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362" y="3717032"/>
            <a:ext cx="868538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消息人士称，祝作利落马与经济问题有关，</a:t>
            </a:r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祝</a:t>
            </a:r>
            <a:r>
              <a:rPr lang="zh-TW" altLang="en-US" sz="2200" b="1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</a:t>
            </a:r>
            <a:r>
              <a:rPr lang="zh-TW" altLang="en-US" sz="2200" b="1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利</a:t>
            </a:r>
            <a:r>
              <a:rPr lang="zh-TW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与</a:t>
            </a:r>
            <a:r>
              <a:rPr lang="zh-TW" altLang="en-US" sz="22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周</a:t>
            </a:r>
            <a:r>
              <a:rPr lang="zh-TW" altLang="en-US" sz="2200" b="1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永</a:t>
            </a:r>
            <a:r>
              <a:rPr lang="zh-TW" altLang="en-US" sz="22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康</a:t>
            </a:r>
            <a:r>
              <a:rPr lang="zh-TW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之子</a:t>
            </a:r>
            <a:r>
              <a:rPr lang="zh-TW" altLang="en-US" sz="2200" b="1" u="sng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周滨</a:t>
            </a:r>
            <a:r>
              <a:rPr lang="zh-TW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存在明显交集。</a:t>
            </a:r>
            <a:endParaRPr lang="en-US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Microsoft JhengHei" charset="-120"/>
            </a:endParaRPr>
          </a:p>
          <a:p>
            <a:r>
              <a:rPr lang="zh-TW" altLang="en-US" sz="22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祝</a:t>
            </a:r>
            <a:r>
              <a:rPr lang="zh-TW" altLang="en-US" sz="22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作利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2002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年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12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月至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2006</a:t>
            </a:r>
            <a:r>
              <a:rPr lang="zh-TW" altLang="en-US" sz="220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年</a:t>
            </a:r>
            <a:r>
              <a:rPr lang="en-US" altLang="zh-TW" sz="2200" smtClean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2</a:t>
            </a:r>
            <a:r>
              <a:rPr lang="zh-TW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月任陕西省委副秘书长，</a:t>
            </a:r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Microsoft JhengHei" charset="-120"/>
            </a:endParaRPr>
          </a:p>
          <a:p>
            <a:r>
              <a:rPr lang="zh-TW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对迫害法轮功负有</a:t>
            </a:r>
            <a:r>
              <a:rPr lang="zh-TW" altLang="en-US" sz="220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直接责任</a:t>
            </a:r>
            <a:r>
              <a:rPr lang="zh-TW" altLang="en-US" sz="2200" smtClean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。</a:t>
            </a:r>
            <a:endParaRPr lang="en-US" sz="2200" dirty="0">
              <a:latin typeface="微軟正黑體" panose="020B0604030504040204" pitchFamily="34" charset="-120"/>
              <a:ea typeface="微軟正黑體" panose="020B0604030504040204" pitchFamily="34" charset="-120"/>
              <a:cs typeface="Microsoft JhengHei" charset="-12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62262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339135" y="301067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5690" t="22251" r="24006" b="25313"/>
          <a:stretch/>
        </p:blipFill>
        <p:spPr>
          <a:xfrm>
            <a:off x="111083" y="1250174"/>
            <a:ext cx="2660718" cy="200345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610147" y="6346775"/>
            <a:ext cx="5272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大纪元</a:t>
            </a: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2015/7/7 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</a:t>
            </a:r>
            <a:r>
              <a:rPr lang="ja-JP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陕西落马高官祝作利受贿案今开审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」</a:t>
            </a: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endParaRPr lang="en-US" sz="16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32008" y="1305342"/>
            <a:ext cx="63119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陕西省政协副主席，</a:t>
            </a:r>
            <a:r>
              <a:rPr lang="zh-TW" altLang="en-US" sz="20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祝</a:t>
            </a:r>
            <a:r>
              <a:rPr lang="zh-TW" altLang="en-US" sz="20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作利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，有期徒刑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</a:p>
          <a:p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19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日涉嫌「严重违纪违法」被调查、落马，</a:t>
            </a:r>
          </a:p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27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日被撤销其政协委员资格，</a:t>
            </a:r>
          </a:p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日被立案审查及被「双开」</a:t>
            </a:r>
          </a:p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2015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，因受贿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854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万元被审，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lang="en-US" altLang="zh-TW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endParaRPr lang="zh-TW" altLang="en-US" sz="20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95340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0" y="-900"/>
            <a:ext cx="9149214" cy="1001028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100012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4" name="Picture 2" descr="「閃電」的圖片搜尋結果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12" r="31280" b="85403"/>
            <a:stretch/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212575" y="0"/>
            <a:ext cx="664797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-2.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陕西高官恶报</a:t>
            </a:r>
            <a:r>
              <a:rPr lang="en-US" altLang="zh-TW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</a:p>
          <a:p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宝鸡市政法委书记，谢红春，一家遭恶报</a:t>
            </a:r>
            <a:endParaRPr lang="en-US" altLang="zh-CN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504" y="1124744"/>
            <a:ext cx="903649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u="sng" dirty="0" smtClean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陕西省宝鸡市政法委书记</a:t>
            </a:r>
            <a:r>
              <a:rPr lang="zh-TW" altLang="en-US" sz="24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TW" altLang="en-US" sz="2400" b="1" u="sng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谢红春</a:t>
            </a:r>
            <a:r>
              <a:rPr lang="zh-TW" altLang="en-US" sz="24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en-US" altLang="zh-TW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46</a:t>
            </a:r>
            <a:r>
              <a:rPr lang="zh-TW" altLang="en-US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岁白血病死亡</a:t>
            </a:r>
            <a:endParaRPr lang="en-US" altLang="zh-CN" sz="2400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TW" altLang="en-US" sz="20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谢红春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曾任渭滨中共团委书记、宝鸡市经二路办事处主任、宝鸡市委机关党支部书记。积极配合恶党迫害法轮功学员，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2001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10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日，五十多名法轮功学员在岐山县被绑架，其中宝鸡石油机械厂法轮功学员</a:t>
            </a:r>
            <a:r>
              <a:rPr lang="zh-TW" altLang="en-US" sz="200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孙桂兰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被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金台拘留所</a:t>
            </a:r>
            <a:r>
              <a:rPr lang="zh-TW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灌食迫害</a:t>
            </a:r>
            <a:r>
              <a:rPr lang="zh-TW" altLang="en-US" sz="2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致死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，其为主要责任人之一。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2007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10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月前后，</a:t>
            </a:r>
            <a:r>
              <a:rPr lang="zh-TW" altLang="en-US" sz="20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谢红春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被任命为宝鸡市政法委书记。他接到调令后，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突然发现得了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白血病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，花掉国家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70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万元医疗费，也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没保住性命，死时不过</a:t>
            </a:r>
            <a:r>
              <a:rPr lang="en-US" altLang="zh-TW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46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岁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谢红春父亲谢荣福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：九九年迫害法轮大法后，因为受儿子影响，也诽谤大法，因而也一直有病不愈，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2000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年死亡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谢红春母亲贾引桃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：诽谤大法，迫害、监视、举报大法弟子，后脑袋中长了瘤子，头疼的死去活来，花光了家中钱，卖光了家里粮，却治不好头疼病。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en-US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如今因为迫害法轮功，谢荣福、贾引桃、谢红春早已不在人世，关闭了门户。</a:t>
            </a:r>
            <a:endParaRPr lang="en-US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573432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6585" y="140934"/>
            <a:ext cx="5046693" cy="6528426"/>
          </a:xfrm>
          <a:prstGeom prst="rect">
            <a:avLst/>
          </a:prstGeom>
        </p:spPr>
      </p:pic>
      <p:sp>
        <p:nvSpPr>
          <p:cNvPr id="119" name="矩形 2"/>
          <p:cNvSpPr txBox="1"/>
          <p:nvPr/>
        </p:nvSpPr>
        <p:spPr>
          <a:xfrm>
            <a:off x="179556" y="104635"/>
            <a:ext cx="4274061" cy="6458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469" tIns="45469" rIns="45469" bIns="45469">
            <a:spAutoFit/>
          </a:bodyPr>
          <a:lstStyle/>
          <a:p>
            <a:pPr defTabSz="909458">
              <a:defRPr sz="4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3600" dirty="0"/>
              <a:t>6</a:t>
            </a:r>
            <a:r>
              <a:rPr sz="3600" dirty="0" smtClean="0"/>
              <a:t>. </a:t>
            </a:r>
            <a:r>
              <a:rPr sz="3600" b="1" dirty="0" err="1" smtClean="0"/>
              <a:t>本次</a:t>
            </a:r>
            <a:r>
              <a:rPr lang="zh-TW" altLang="en-US" sz="3600" b="1" dirty="0" smtClean="0"/>
              <a:t>陕西</a:t>
            </a:r>
            <a:r>
              <a:rPr sz="3600" b="1" dirty="0" err="1" smtClean="0"/>
              <a:t>案例</a:t>
            </a:r>
            <a:r>
              <a:rPr lang="zh-TW" altLang="en-US" sz="3600" b="1" dirty="0" smtClean="0"/>
              <a:t>一</a:t>
            </a:r>
            <a:r>
              <a:rPr sz="3600" b="1" dirty="0" smtClean="0"/>
              <a:t>览</a:t>
            </a:r>
            <a:endParaRPr sz="3600" b="1" dirty="0"/>
          </a:p>
        </p:txBody>
      </p:sp>
      <p:sp>
        <p:nvSpPr>
          <p:cNvPr id="15" name="橢圓 4"/>
          <p:cNvSpPr/>
          <p:nvPr/>
        </p:nvSpPr>
        <p:spPr>
          <a:xfrm>
            <a:off x="4681952" y="4263640"/>
            <a:ext cx="840898" cy="663951"/>
          </a:xfrm>
          <a:prstGeom prst="ellipse">
            <a:avLst/>
          </a:prstGeom>
          <a:solidFill>
            <a:srgbClr val="C0504D">
              <a:alpha val="35000"/>
            </a:srgb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cxnSp>
        <p:nvCxnSpPr>
          <p:cNvPr id="16" name="直線接點 16"/>
          <p:cNvCxnSpPr>
            <a:stCxn id="15" idx="2"/>
            <a:endCxn id="19" idx="3"/>
          </p:cNvCxnSpPr>
          <p:nvPr/>
        </p:nvCxnSpPr>
        <p:spPr>
          <a:xfrm flipH="1" flipV="1">
            <a:off x="2897240" y="3422903"/>
            <a:ext cx="1784712" cy="1172713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9" name="文字方塊 18"/>
          <p:cNvSpPr txBox="1"/>
          <p:nvPr/>
        </p:nvSpPr>
        <p:spPr>
          <a:xfrm>
            <a:off x="107504" y="3068960"/>
            <a:ext cx="2789736" cy="707886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000" b="1" dirty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案情</a:t>
            </a:r>
            <a:r>
              <a:rPr lang="en-US" altLang="zh-TW" sz="2000" b="1" dirty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</a:t>
            </a:r>
            <a:r>
              <a:rPr lang="zh-TW" altLang="en-US" sz="20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西安市</a:t>
            </a:r>
            <a:r>
              <a:rPr lang="en-US" altLang="zh-TW" sz="2000" b="1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-</a:t>
            </a:r>
            <a:r>
              <a:rPr lang="zh-TW" altLang="en-US" sz="2000" b="1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新城区</a:t>
            </a:r>
            <a:endParaRPr lang="en-US" altLang="zh-TW" sz="20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大法弟子被非法判刑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2" name="橢圓 4"/>
          <p:cNvSpPr/>
          <p:nvPr/>
        </p:nvSpPr>
        <p:spPr>
          <a:xfrm>
            <a:off x="4416561" y="3635147"/>
            <a:ext cx="803511" cy="757248"/>
          </a:xfrm>
          <a:prstGeom prst="ellipse">
            <a:avLst/>
          </a:prstGeom>
          <a:solidFill>
            <a:srgbClr val="C0504D">
              <a:alpha val="35000"/>
            </a:srgb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1" name="橢圓 4"/>
          <p:cNvSpPr/>
          <p:nvPr/>
        </p:nvSpPr>
        <p:spPr>
          <a:xfrm>
            <a:off x="3538224" y="4936615"/>
            <a:ext cx="903605" cy="940657"/>
          </a:xfrm>
          <a:prstGeom prst="ellipse">
            <a:avLst/>
          </a:prstGeom>
          <a:solidFill>
            <a:srgbClr val="C0504D">
              <a:alpha val="35000"/>
            </a:srgb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cxnSp>
        <p:nvCxnSpPr>
          <p:cNvPr id="22" name="直線接點 16"/>
          <p:cNvCxnSpPr>
            <a:stCxn id="25" idx="3"/>
            <a:endCxn id="21" idx="2"/>
          </p:cNvCxnSpPr>
          <p:nvPr/>
        </p:nvCxnSpPr>
        <p:spPr>
          <a:xfrm flipV="1">
            <a:off x="2897239" y="5406944"/>
            <a:ext cx="640985" cy="165044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5" name="文字方塊 24"/>
          <p:cNvSpPr txBox="1"/>
          <p:nvPr/>
        </p:nvSpPr>
        <p:spPr>
          <a:xfrm>
            <a:off x="145570" y="5064156"/>
            <a:ext cx="2751669" cy="1015663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案情</a:t>
            </a:r>
            <a:r>
              <a:rPr lang="en-US" altLang="zh-TW" sz="2000" b="1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</a:t>
            </a:r>
            <a:r>
              <a:rPr lang="zh-TW" altLang="en-US" sz="2000" b="1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en-US" sz="2000" b="1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汉中市</a:t>
            </a:r>
            <a:r>
              <a:rPr lang="en-US" altLang="zh-TW" sz="2000" b="1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-</a:t>
            </a:r>
            <a:r>
              <a:rPr lang="zh-TW" altLang="en-US" sz="2000" b="1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城固县</a:t>
            </a:r>
            <a:endParaRPr lang="en-US" altLang="zh-TW" sz="2000" b="1" dirty="0">
              <a:solidFill>
                <a:schemeClr val="accent6">
                  <a:lumMod val="75000"/>
                </a:schemeClr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司法局发放污蔑大法的宣传资料，毒害世人</a:t>
            </a:r>
            <a:endParaRPr lang="zh-TW" altLang="zh-TW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cxnSp>
        <p:nvCxnSpPr>
          <p:cNvPr id="30" name="直線接點 16"/>
          <p:cNvCxnSpPr>
            <a:stCxn id="12" idx="7"/>
            <a:endCxn id="35" idx="1"/>
          </p:cNvCxnSpPr>
          <p:nvPr/>
        </p:nvCxnSpPr>
        <p:spPr>
          <a:xfrm flipV="1">
            <a:off x="5102401" y="3015115"/>
            <a:ext cx="1242390" cy="730928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5" name="文字方塊 34"/>
          <p:cNvSpPr txBox="1"/>
          <p:nvPr/>
        </p:nvSpPr>
        <p:spPr>
          <a:xfrm>
            <a:off x="6344791" y="2491895"/>
            <a:ext cx="2736304" cy="104644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案情</a:t>
            </a:r>
            <a:r>
              <a:rPr lang="en-US" altLang="zh-TW" sz="2000" b="1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sz="2000" b="1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zh-TW" sz="2000" b="1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  <a:sym typeface="微軟正黑體"/>
              </a:rPr>
              <a:t>咸阳市</a:t>
            </a:r>
            <a:endParaRPr lang="en-US" altLang="zh-TW" sz="2000" b="1" dirty="0">
              <a:solidFill>
                <a:schemeClr val="accent6">
                  <a:lumMod val="75000"/>
                </a:schemeClr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smtClean="0">
                <a:solidFill>
                  <a:schemeClr val="tx1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咸阳日报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出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的</a:t>
            </a:r>
            <a:r>
              <a:rPr lang="zh-TW" altLang="zh-TW" sz="2000" dirty="0">
                <a:solidFill>
                  <a:schemeClr val="tx1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法制</a:t>
            </a:r>
            <a:r>
              <a:rPr lang="zh-TW" altLang="zh-TW" sz="2000" dirty="0" smtClean="0">
                <a:solidFill>
                  <a:schemeClr val="tx1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周</a:t>
            </a:r>
            <a:r>
              <a:rPr lang="zh-TW" altLang="en-US" sz="2000" dirty="0" smtClean="0">
                <a:solidFill>
                  <a:schemeClr val="tx1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刊</a:t>
            </a:r>
            <a:endParaRPr lang="en-US" altLang="zh-TW" sz="2000" dirty="0" smtClean="0">
              <a:solidFill>
                <a:schemeClr val="tx1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有污蔑大法内容</a:t>
            </a:r>
            <a:endParaRPr lang="zh-TW" altLang="zh-TW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83768" y="6165304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897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7"/>
          <p:cNvSpPr/>
          <p:nvPr/>
        </p:nvSpPr>
        <p:spPr>
          <a:xfrm>
            <a:off x="225792" y="848936"/>
            <a:ext cx="8786543" cy="511953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latin typeface="Calibri"/>
                <a:ea typeface="Calibri"/>
                <a:cs typeface="Calibri"/>
                <a:sym typeface="Calibri"/>
              </a:defRPr>
            </a:pPr>
            <a:endParaRPr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33" name="矩形 10"/>
          <p:cNvSpPr txBox="1"/>
          <p:nvPr/>
        </p:nvSpPr>
        <p:spPr>
          <a:xfrm>
            <a:off x="225793" y="980728"/>
            <a:ext cx="8918207" cy="4303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469" tIns="45469" rIns="45469" bIns="45469">
            <a:spAutoFit/>
          </a:bodyPr>
          <a:lstStyle/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200" b="1" dirty="0" err="1" smtClean="0">
                <a:latin typeface="Microsoft JhengHei" charset="-120"/>
                <a:ea typeface="Microsoft JhengHei" charset="-120"/>
                <a:cs typeface="Microsoft JhengHei" charset="-120"/>
              </a:rPr>
              <a:t>性质</a:t>
            </a:r>
            <a:r>
              <a:rPr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非法绑架、非法迫害、</a:t>
            </a:r>
            <a:r>
              <a:rPr lang="zh-TW" altLang="en-US" sz="22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非法判刑</a:t>
            </a:r>
            <a:endParaRPr lang="en-US" altLang="zh-TW" sz="22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grpSp>
        <p:nvGrpSpPr>
          <p:cNvPr id="136" name="矩形 5"/>
          <p:cNvGrpSpPr/>
          <p:nvPr/>
        </p:nvGrpSpPr>
        <p:grpSpPr>
          <a:xfrm>
            <a:off x="-1" y="-5"/>
            <a:ext cx="9144001" cy="848943"/>
            <a:chOff x="0" y="-3"/>
            <a:chExt cx="13004800" cy="1207383"/>
          </a:xfrm>
        </p:grpSpPr>
        <p:sp>
          <p:nvSpPr>
            <p:cNvPr id="134" name="矩形"/>
            <p:cNvSpPr/>
            <p:nvPr/>
          </p:nvSpPr>
          <p:spPr>
            <a:xfrm>
              <a:off x="0" y="-3"/>
              <a:ext cx="13004800" cy="1207383"/>
            </a:xfrm>
            <a:prstGeom prst="rect">
              <a:avLst/>
            </a:prstGeom>
            <a:solidFill>
              <a:srgbClr val="E46C0A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>
                <a:defRPr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5" name="9-1. 湖南專案一(株洲市)"/>
            <p:cNvSpPr txBox="1"/>
            <p:nvPr/>
          </p:nvSpPr>
          <p:spPr>
            <a:xfrm>
              <a:off x="0" y="116354"/>
              <a:ext cx="13004800" cy="97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sz="36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6</a:t>
              </a:r>
              <a:r>
                <a:rPr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-1.</a:t>
              </a:r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西安市</a:t>
              </a:r>
              <a:endPara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0" name="矩形"/>
          <p:cNvSpPr/>
          <p:nvPr/>
        </p:nvSpPr>
        <p:spPr>
          <a:xfrm>
            <a:off x="7380312" y="100504"/>
            <a:ext cx="16320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79646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案情1</a:t>
            </a:r>
            <a:endParaRPr lang="en-US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596409"/>
              </p:ext>
            </p:extLst>
          </p:nvPr>
        </p:nvGraphicFramePr>
        <p:xfrm>
          <a:off x="138709" y="1556792"/>
          <a:ext cx="8904829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027"/>
                <a:gridCol w="6847802"/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日期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案情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 charset="-120"/>
                      </a:endParaRPr>
                    </a:p>
                    <a:p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 charset="-120"/>
                      </a:endParaRPr>
                    </a:p>
                    <a:p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 charset="-120"/>
                      </a:endParaRPr>
                    </a:p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2017</a:t>
                      </a:r>
                      <a:r>
                        <a:rPr lang="zh-TW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年</a:t>
                      </a:r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3</a:t>
                      </a:r>
                      <a:r>
                        <a:rPr lang="zh-TW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月</a:t>
                      </a:r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21</a:t>
                      </a:r>
                      <a:r>
                        <a:rPr lang="zh-TW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日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西安市</a:t>
                      </a:r>
                      <a:r>
                        <a:rPr lang="en-US" altLang="zh-TW" sz="2000" b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2000" b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户县</a:t>
                      </a:r>
                      <a:r>
                        <a:rPr lang="zh-TW" altLang="en-US" sz="20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法轮功学员</a:t>
                      </a:r>
                      <a:r>
                        <a:rPr lang="zh-TW" altLang="en-US" sz="2000" b="1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刘春霞</a:t>
                      </a:r>
                      <a:r>
                        <a:rPr lang="zh-TW" altLang="en-US" sz="20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与母亲</a:t>
                      </a:r>
                      <a:r>
                        <a:rPr lang="zh-TW" altLang="en-US" sz="2000" b="1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李玉华</a:t>
                      </a:r>
                      <a:endParaRPr lang="en-US" altLang="zh-TW" sz="2000" b="1" dirty="0" smtClean="0">
                        <a:solidFill>
                          <a:srgbClr val="0070C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被</a:t>
                      </a:r>
                      <a:r>
                        <a:rPr lang="zh-TW" altLang="en-US" sz="2000" b="1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非法绑架和非法抄家，住处被查封。</a:t>
                      </a: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2000" b="1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刘春霞</a:t>
                      </a:r>
                      <a:r>
                        <a:rPr lang="zh-TW" altLang="en-US" sz="20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被非法关押到</a:t>
                      </a:r>
                      <a:r>
                        <a:rPr lang="zh-TW" altLang="en-US" sz="2000" b="1" u="none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西安市长乐坡看守所。</a:t>
                      </a:r>
                      <a:endParaRPr lang="en-US" altLang="zh-TW" sz="2000" b="1" u="none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en-US" altLang="zh-TW" sz="2000" b="1" u="sng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2000" kern="120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母亲</a:t>
                      </a:r>
                      <a:r>
                        <a:rPr lang="zh-TW" altLang="en-US" sz="2000" b="1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李玉华</a:t>
                      </a:r>
                      <a:r>
                        <a:rPr lang="zh-TW" altLang="en-US" sz="20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被关进</a:t>
                      </a:r>
                      <a:r>
                        <a:rPr lang="zh-TW" altLang="en-US" sz="2000" b="1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洗脑班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迫害。</a:t>
                      </a:r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2017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14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kern="120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母亲</a:t>
                      </a:r>
                      <a:r>
                        <a:rPr lang="zh-TW" altLang="zh-TW" sz="2000" b="1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李玉华</a:t>
                      </a:r>
                      <a:r>
                        <a:rPr lang="zh-TW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回家，</a:t>
                      </a:r>
                      <a:r>
                        <a:rPr lang="zh-TW" altLang="zh-TW" sz="2000" b="1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刘春霞</a:t>
                      </a:r>
                      <a:r>
                        <a:rPr lang="zh-TW" altLang="zh-TW" sz="200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仍被关押在</a:t>
                      </a:r>
                      <a:r>
                        <a:rPr lang="zh-TW" altLang="zh-TW" sz="2000" b="1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长乐坡</a:t>
                      </a:r>
                      <a:r>
                        <a:rPr lang="zh-TW" altLang="zh-TW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看守所。</a:t>
                      </a: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2018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得知</a:t>
                      </a:r>
                      <a:r>
                        <a:rPr lang="zh-TW" altLang="en-US" sz="2000" b="1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刘春霞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被</a:t>
                      </a:r>
                      <a:r>
                        <a:rPr lang="zh-TW" altLang="en-US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西安市新城区法院</a:t>
                      </a: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非法判刑</a:t>
                      </a:r>
                      <a:r>
                        <a:rPr lang="en-US" altLang="zh-TW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r>
                        <a:rPr lang="zh-TW" altLang="en-US" sz="2000" b="1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刘春霞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上诉。</a:t>
                      </a:r>
                    </a:p>
                    <a:p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此后，刘春霞出现高血压症状</a:t>
                      </a:r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被送往</a:t>
                      </a:r>
                      <a:r>
                        <a:rPr lang="zh-TW" altLang="en-US" sz="2000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隶属公安系统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的</a:t>
                      </a:r>
                      <a:r>
                        <a:rPr lang="zh-TW" altLang="en-US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西安市安康医院。</a:t>
                      </a:r>
                      <a:endParaRPr lang="en-US" altLang="zh-TW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年前，律师在安康医院会见刘春霞时，</a:t>
                      </a:r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得知她被</a:t>
                      </a:r>
                      <a:r>
                        <a:rPr lang="zh-TW" altLang="en-US" sz="2000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强制吃药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，每天</a:t>
                      </a:r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次。刘春霞只能无声的抵制。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085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</p:grpSpPr>
        <p:sp>
          <p:nvSpPr>
            <p:cNvPr id="133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9-3. 株洲市被國際追查官員"/>
            <p:cNvSpPr txBox="1"/>
            <p:nvPr/>
          </p:nvSpPr>
          <p:spPr>
            <a:xfrm>
              <a:off x="166692" y="163738"/>
              <a:ext cx="5256004" cy="584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 smtClean="0"/>
                <a:t>6-2</a:t>
              </a:r>
              <a:r>
                <a:rPr dirty="0" smtClean="0"/>
                <a:t>. </a:t>
              </a:r>
              <a:r>
                <a:rPr lang="zh-TW" altLang="en-US" dirty="0" smtClean="0"/>
                <a:t>西安市</a:t>
              </a:r>
              <a:endParaRPr dirty="0"/>
            </a:p>
          </p:txBody>
        </p:sp>
      </p:grpSp>
      <p:sp>
        <p:nvSpPr>
          <p:cNvPr id="137" name="矩形"/>
          <p:cNvSpPr/>
          <p:nvPr/>
        </p:nvSpPr>
        <p:spPr>
          <a:xfrm>
            <a:off x="7164289" y="100429"/>
            <a:ext cx="1847948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 smtClean="0"/>
              <a:t>追查</a:t>
            </a:r>
            <a:r>
              <a:rPr lang="en-US" altLang="zh-TW" sz="3200" dirty="0"/>
              <a:t>1</a:t>
            </a:r>
            <a:endParaRPr sz="3200" dirty="0"/>
          </a:p>
        </p:txBody>
      </p:sp>
      <p:sp>
        <p:nvSpPr>
          <p:cNvPr id="8" name="矩形 6"/>
          <p:cNvSpPr/>
          <p:nvPr/>
        </p:nvSpPr>
        <p:spPr>
          <a:xfrm>
            <a:off x="268293" y="5454248"/>
            <a:ext cx="8485061" cy="830993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 err="1" smtClean="0"/>
              <a:t>到目前为止</a:t>
            </a:r>
            <a:r>
              <a:rPr dirty="0" smtClean="0"/>
              <a:t>，</a:t>
            </a:r>
            <a:r>
              <a:rPr lang="zh-TW" altLang="en-US" sz="2400" b="1" dirty="0" smtClean="0">
                <a:solidFill>
                  <a:srgbClr val="C00000"/>
                </a:solidFill>
              </a:rPr>
              <a:t>陕西省</a:t>
            </a:r>
            <a:r>
              <a:rPr lang="zh-TW" altLang="en-US" sz="2400" dirty="0" smtClean="0"/>
              <a:t>有</a:t>
            </a:r>
            <a:r>
              <a:rPr lang="en-US" altLang="zh-TW" sz="2400" b="1" dirty="0" smtClean="0">
                <a:solidFill>
                  <a:srgbClr val="C00000"/>
                </a:solidFill>
              </a:rPr>
              <a:t>905</a:t>
            </a:r>
            <a:r>
              <a:rPr lang="zh-TW" altLang="en-US" sz="2400" dirty="0" smtClean="0"/>
              <a:t>名的公检法司</a:t>
            </a:r>
            <a:r>
              <a:rPr dirty="0" smtClean="0"/>
              <a:t>、</a:t>
            </a:r>
            <a:r>
              <a:rPr dirty="0" err="1" smtClean="0"/>
              <a:t>教育界、媒体界等人员因迫害法轮功学员，被海外组织“追查国际”立案追查</a:t>
            </a:r>
            <a:endParaRPr dirty="0"/>
          </a:p>
        </p:txBody>
      </p:sp>
      <p:sp>
        <p:nvSpPr>
          <p:cNvPr id="9" name="文字方塊 2"/>
          <p:cNvSpPr txBox="1"/>
          <p:nvPr/>
        </p:nvSpPr>
        <p:spPr>
          <a:xfrm>
            <a:off x="174409" y="1196751"/>
            <a:ext cx="8837827" cy="37856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sz="2400" b="1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r>
              <a:rPr dirty="0" err="1">
                <a:latin typeface="Microsoft JhengHei" charset="-120"/>
                <a:ea typeface="Microsoft JhengHei" charset="-120"/>
                <a:cs typeface="Microsoft JhengHei" charset="-120"/>
              </a:rPr>
              <a:t>西安市</a:t>
            </a:r>
            <a:r>
              <a:rPr dirty="0">
                <a:latin typeface="Microsoft JhengHei" charset="-120"/>
                <a:ea typeface="Microsoft JhengHei" charset="-120"/>
                <a:cs typeface="Microsoft JhengHei" charset="-120"/>
              </a:rPr>
              <a:t> </a:t>
            </a:r>
            <a:r>
              <a:rPr b="0" dirty="0" err="1" smtClean="0">
                <a:solidFill>
                  <a:srgbClr val="0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市一级主要被追查官员</a:t>
            </a:r>
            <a:r>
              <a:rPr b="0" dirty="0" smtClean="0">
                <a:solidFill>
                  <a:srgbClr val="0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</a:p>
          <a:p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历任市政法委书记：</a:t>
            </a: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杜航伟、董军、刘春雁、丁建</a:t>
            </a:r>
            <a:endParaRPr lang="en-US" altLang="zh-TW" sz="24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TW" altLang="en-US" sz="24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历任市委防范办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(610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办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主任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陈瑞龙、张赵云、贾养勋、许万春</a:t>
            </a:r>
          </a:p>
          <a:p>
            <a:pPr>
              <a:defRPr sz="2400"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endParaRPr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>
              <a:defRPr sz="2400"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r>
              <a:rPr dirty="0" err="1" smtClean="0">
                <a:latin typeface="Microsoft JhengHei" charset="-120"/>
                <a:ea typeface="Microsoft JhengHei" charset="-120"/>
                <a:cs typeface="Microsoft JhengHei" charset="-120"/>
              </a:rPr>
              <a:t>西安市</a:t>
            </a:r>
            <a:r>
              <a:rPr b="1" dirty="0" err="1" smtClean="0">
                <a:solidFill>
                  <a:srgbClr val="FF26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新城区</a:t>
            </a:r>
            <a:r>
              <a:rPr dirty="0" err="1" smtClean="0">
                <a:latin typeface="Microsoft JhengHei" charset="-120"/>
                <a:ea typeface="Microsoft JhengHei" charset="-120"/>
                <a:cs typeface="Microsoft JhengHei" charset="-120"/>
              </a:rPr>
              <a:t>区一级主要被追查官员</a:t>
            </a:r>
            <a:r>
              <a:rPr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endParaRPr lang="en-US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原区政法委书记：</a:t>
            </a: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刘照河</a:t>
            </a:r>
            <a:endParaRPr lang="zh-TW" altLang="en-US" sz="24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原区委防范办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(610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办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主任：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解斌</a:t>
            </a:r>
          </a:p>
          <a:p>
            <a:pPr>
              <a:defRPr sz="2400"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r>
              <a:rPr dirty="0">
                <a:latin typeface="Microsoft JhengHei" charset="-120"/>
                <a:ea typeface="Microsoft JhengHei" charset="-120"/>
                <a:cs typeface="Microsoft JhengHei" charset="-120"/>
              </a:rPr>
              <a:t/>
            </a:r>
            <a:br>
              <a:rPr dirty="0">
                <a:latin typeface="Microsoft JhengHei" charset="-120"/>
                <a:ea typeface="Microsoft JhengHei" charset="-120"/>
                <a:cs typeface="Microsoft JhengHei" charset="-120"/>
              </a:rPr>
            </a:br>
            <a:endParaRPr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8889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49676</TotalTime>
  <Words>3224</Words>
  <Application>Microsoft Office PowerPoint</Application>
  <PresentationFormat>如螢幕大小 (4:3)</PresentationFormat>
  <Paragraphs>296</Paragraphs>
  <Slides>22</Slides>
  <Notes>16</Notes>
  <HiddenSlides>0</HiddenSlides>
  <MMClips>0</MMClips>
  <ScaleCrop>false</ScaleCrop>
  <HeadingPairs>
    <vt:vector size="4" baseType="variant">
      <vt:variant>
        <vt:lpstr>佈景主題</vt:lpstr>
      </vt:variant>
      <vt:variant>
        <vt:i4>2</vt:i4>
      </vt:variant>
      <vt:variant>
        <vt:lpstr>投影片標題</vt:lpstr>
      </vt:variant>
      <vt:variant>
        <vt:i4>22</vt:i4>
      </vt:variant>
    </vt:vector>
  </HeadingPairs>
  <TitlesOfParts>
    <vt:vector size="24" baseType="lpstr">
      <vt:lpstr>Office 佈景主題</vt:lpstr>
      <vt:lpstr>2_White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Windows 使用者</cp:lastModifiedBy>
  <cp:revision>617</cp:revision>
  <dcterms:created xsi:type="dcterms:W3CDTF">2017-07-01T07:48:25Z</dcterms:created>
  <dcterms:modified xsi:type="dcterms:W3CDTF">2018-04-27T14:38:33Z</dcterms:modified>
</cp:coreProperties>
</file>