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25"/>
  </p:notesMasterIdLst>
  <p:sldIdLst>
    <p:sldId id="453" r:id="rId3"/>
    <p:sldId id="410" r:id="rId4"/>
    <p:sldId id="431" r:id="rId5"/>
    <p:sldId id="414" r:id="rId6"/>
    <p:sldId id="449" r:id="rId7"/>
    <p:sldId id="450" r:id="rId8"/>
    <p:sldId id="411" r:id="rId9"/>
    <p:sldId id="415" r:id="rId10"/>
    <p:sldId id="432" r:id="rId11"/>
    <p:sldId id="420" r:id="rId12"/>
    <p:sldId id="419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12" r:id="rId22"/>
    <p:sldId id="413" r:id="rId23"/>
    <p:sldId id="433" r:id="rId24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05BB"/>
    <a:srgbClr val="EF7F7F"/>
    <a:srgbClr val="990033"/>
    <a:srgbClr val="FF9900"/>
    <a:srgbClr val="FF9999"/>
    <a:srgbClr val="E3A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09" autoAdjust="0"/>
    <p:restoredTop sz="80867" autoAdjust="0"/>
  </p:normalViewPr>
  <p:slideViewPr>
    <p:cSldViewPr>
      <p:cViewPr>
        <p:scale>
          <a:sx n="57" d="100"/>
          <a:sy n="57" d="100"/>
        </p:scale>
        <p:origin x="-1392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6463072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2077521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3276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407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909836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209074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42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3424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452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22517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0508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2913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/>
          </p:nvPr>
        </p:nvSpPr>
        <p:spPr>
          <a:xfrm>
            <a:off x="893073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1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73" y="354508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1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影像"/>
          <p:cNvSpPr>
            <a:spLocks noGrp="1"/>
          </p:cNvSpPr>
          <p:nvPr>
            <p:ph type="pic" idx="13"/>
          </p:nvPr>
        </p:nvSpPr>
        <p:spPr>
          <a:xfrm>
            <a:off x="1143000" y="473273"/>
            <a:ext cx="6858000" cy="4152305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21" name="大標題文字"/>
          <p:cNvSpPr txBox="1">
            <a:spLocks noGrp="1"/>
          </p:cNvSpPr>
          <p:nvPr>
            <p:ph type="title"/>
          </p:nvPr>
        </p:nvSpPr>
        <p:spPr>
          <a:xfrm>
            <a:off x="893073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大標題文字</a:t>
            </a:r>
          </a:p>
        </p:txBody>
      </p:sp>
      <p:sp>
        <p:nvSpPr>
          <p:cNvPr id="22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893073" y="573285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2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中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大標題文字"/>
          <p:cNvSpPr txBox="1">
            <a:spLocks noGrp="1"/>
          </p:cNvSpPr>
          <p:nvPr>
            <p:ph type="title"/>
          </p:nvPr>
        </p:nvSpPr>
        <p:spPr>
          <a:xfrm>
            <a:off x="893073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3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直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影像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77508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39" name="大標題文字"/>
          <p:cNvSpPr txBox="1"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大標題文字</a:t>
            </a:r>
          </a:p>
        </p:txBody>
      </p:sp>
      <p:sp>
        <p:nvSpPr>
          <p:cNvPr id="40" name="內文層級一…"/>
          <p:cNvSpPr txBox="1">
            <a:spLocks noGrp="1"/>
          </p:cNvSpPr>
          <p:nvPr>
            <p:ph type="body" sz="quarter" idx="1"/>
          </p:nvPr>
        </p:nvSpPr>
        <p:spPr>
          <a:xfrm>
            <a:off x="669726" y="3321844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600"/>
            </a:lvl1pPr>
            <a:lvl2pPr marL="0" indent="159887" algn="ctr">
              <a:spcBef>
                <a:spcPts val="0"/>
              </a:spcBef>
              <a:buSzTx/>
              <a:buNone/>
              <a:defRPr sz="2600"/>
            </a:lvl2pPr>
            <a:lvl3pPr marL="0" indent="319733" algn="ctr">
              <a:spcBef>
                <a:spcPts val="0"/>
              </a:spcBef>
              <a:buSzTx/>
              <a:buNone/>
              <a:defRPr sz="2600"/>
            </a:lvl3pPr>
            <a:lvl4pPr marL="0" indent="479637" algn="ctr">
              <a:spcBef>
                <a:spcPts val="0"/>
              </a:spcBef>
              <a:buSzTx/>
              <a:buNone/>
              <a:defRPr sz="2600"/>
            </a:lvl4pPr>
            <a:lvl5pPr marL="0" indent="639489" algn="ctr">
              <a:spcBef>
                <a:spcPts val="0"/>
              </a:spcBef>
              <a:buSzTx/>
              <a:buNone/>
              <a:defRPr sz="26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1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49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57" name="內文層級一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58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影像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66" name="大標題文字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大標題文字</a:t>
            </a:r>
          </a:p>
        </p:txBody>
      </p:sp>
      <p:sp>
        <p:nvSpPr>
          <p:cNvPr id="67" name="內文層級一…"/>
          <p:cNvSpPr txBox="1"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39833" indent="-239833">
              <a:spcBef>
                <a:spcPts val="2250"/>
              </a:spcBef>
              <a:defRPr sz="2000"/>
            </a:lvl1pPr>
            <a:lvl2pPr marL="479637" indent="-239833">
              <a:spcBef>
                <a:spcPts val="2250"/>
              </a:spcBef>
              <a:defRPr sz="2000"/>
            </a:lvl2pPr>
            <a:lvl3pPr marL="719431" indent="-239833">
              <a:spcBef>
                <a:spcPts val="2250"/>
              </a:spcBef>
              <a:defRPr sz="2000"/>
            </a:lvl3pPr>
            <a:lvl4pPr marL="959257" indent="-239833">
              <a:spcBef>
                <a:spcPts val="2250"/>
              </a:spcBef>
              <a:defRPr sz="2000"/>
            </a:lvl4pPr>
            <a:lvl5pPr marL="1199060" indent="-239833">
              <a:spcBef>
                <a:spcPts val="2250"/>
              </a:spcBef>
              <a:defRPr sz="2000"/>
            </a:lvl5pPr>
          </a:lstStyle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68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37431" y="6536635"/>
            <a:ext cx="264585" cy="245255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893073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7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影像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4" name="影像"/>
          <p:cNvSpPr>
            <a:spLocks noGrp="1"/>
          </p:cNvSpPr>
          <p:nvPr>
            <p:ph type="pic" sz="quarter" idx="14"/>
          </p:nvPr>
        </p:nvSpPr>
        <p:spPr>
          <a:xfrm>
            <a:off x="4723805" y="625078"/>
            <a:ext cx="3750469" cy="2652117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5" name="影像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86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王大明"/>
          <p:cNvSpPr txBox="1">
            <a:spLocks noGrp="1"/>
          </p:cNvSpPr>
          <p:nvPr>
            <p:ph type="body" sz="quarter" idx="13"/>
          </p:nvPr>
        </p:nvSpPr>
        <p:spPr>
          <a:xfrm>
            <a:off x="893073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–王大明</a:t>
            </a:r>
          </a:p>
        </p:txBody>
      </p:sp>
      <p:sp>
        <p:nvSpPr>
          <p:cNvPr id="94" name="「在此輸入名言語錄。」"/>
          <p:cNvSpPr txBox="1">
            <a:spLocks noGrp="1"/>
          </p:cNvSpPr>
          <p:nvPr>
            <p:ph type="body" sz="quarter" idx="14"/>
          </p:nvPr>
        </p:nvSpPr>
        <p:spPr>
          <a:xfrm>
            <a:off x="893073" y="2993957"/>
            <a:ext cx="7358063" cy="441463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「在此輸入名言語錄。」</a:t>
            </a:r>
          </a:p>
        </p:txBody>
      </p:sp>
      <p:sp>
        <p:nvSpPr>
          <p:cNvPr id="95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影像"/>
          <p:cNvSpPr>
            <a:spLocks noGrp="1"/>
          </p:cNvSpPr>
          <p:nvPr>
            <p:ph type="pic" idx="13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 lIns="63955" tIns="31965" rIns="63955" bIns="31965" anchor="t">
            <a:noAutofit/>
          </a:bodyPr>
          <a:lstStyle/>
          <a:p>
            <a:endParaRPr/>
          </a:p>
        </p:txBody>
      </p:sp>
      <p:sp>
        <p:nvSpPr>
          <p:cNvPr id="103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燈片編號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2018/4/27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大標題文字"/>
          <p:cNvSpPr txBox="1"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13" tIns="35513" rIns="35513" bIns="35513" anchor="ctr">
            <a:normAutofit/>
          </a:bodyPr>
          <a:lstStyle/>
          <a:p>
            <a:r>
              <a:t>大標題文字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513" tIns="35513" rIns="35513" bIns="35513" anchor="ctr">
            <a:normAutofit/>
          </a:bodyPr>
          <a:lstStyle/>
          <a:p>
            <a:r>
              <a:t>內文層級一</a:t>
            </a:r>
          </a:p>
          <a:p>
            <a:pPr lvl="1"/>
            <a:r>
              <a:t>內文層級二</a:t>
            </a:r>
          </a:p>
          <a:p>
            <a:pPr lvl="2"/>
            <a:r>
              <a:t>內文層級三</a:t>
            </a:r>
          </a:p>
          <a:p>
            <a:pPr lvl="3"/>
            <a:r>
              <a:t>內文層級四</a:t>
            </a:r>
          </a:p>
          <a:p>
            <a:pPr lvl="4"/>
            <a:r>
              <a:t>內文層級五</a:t>
            </a:r>
          </a:p>
        </p:txBody>
      </p:sp>
      <p:sp>
        <p:nvSpPr>
          <p:cNvPr id="4" name="幻燈片編號"/>
          <p:cNvSpPr txBox="1">
            <a:spLocks noGrp="1"/>
          </p:cNvSpPr>
          <p:nvPr>
            <p:ph type="sldNum" sz="quarter" idx="2"/>
          </p:nvPr>
        </p:nvSpPr>
        <p:spPr>
          <a:xfrm>
            <a:off x="4456082" y="6536635"/>
            <a:ext cx="227074" cy="245255"/>
          </a:xfrm>
          <a:prstGeom prst="rect">
            <a:avLst/>
          </a:prstGeom>
          <a:ln w="12700">
            <a:miter lim="400000"/>
          </a:ln>
        </p:spPr>
        <p:txBody>
          <a:bodyPr wrap="none" lIns="35513" tIns="35513" rIns="35513" bIns="35513">
            <a:spAutoFit/>
          </a:bodyPr>
          <a:lstStyle>
            <a:lvl1pPr>
              <a:defRPr sz="11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08567" hangingPunct="0"/>
            <a:fld id="{86CB4B4D-7CA3-9044-876B-883B54F8677D}" type="slidenum">
              <a:rPr lang="uk-UA" kern="0" smtClean="0">
                <a:solidFill>
                  <a:srgbClr val="000000"/>
                </a:solidFill>
              </a:rPr>
              <a:pPr algn="ctr" defTabSz="408567" hangingPunct="0"/>
              <a:t>‹#›</a:t>
            </a:fld>
            <a:endParaRPr lang="uk-UA" ker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ransition spd="med"/>
  <p:txStyles>
    <p:titleStyle>
      <a:lvl1pPr marL="0" marR="0" indent="0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15988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19733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7963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394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9937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5925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11914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789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310864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62172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932595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24345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1554338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865219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2176087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2486929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2797811" marR="0" indent="-310864" algn="l" defTabSz="408567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145000"/>
        <a:buFontTx/>
        <a:buChar char="•"/>
        <a:tabLst/>
        <a:defRPr sz="2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988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19733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7963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394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9937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5925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119147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78989" algn="ctr" defTabSz="4085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huichaguoji.org/node/341" TargetMode="External"/><Relationship Id="rId2" Type="http://schemas.openxmlformats.org/officeDocument/2006/relationships/hyperlink" Target="https://www.zhuichaguoji.org/node/36854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5" r="33121"/>
          <a:stretch/>
        </p:blipFill>
        <p:spPr bwMode="auto">
          <a:xfrm>
            <a:off x="-15654" y="492147"/>
            <a:ext cx="5811790" cy="636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292080" y="1946881"/>
            <a:ext cx="3744416" cy="172819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accent4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陝西省</a:t>
            </a:r>
            <a:endParaRPr lang="en-US" altLang="zh-TW" sz="2800" b="1" dirty="0" smtClean="0">
              <a:solidFill>
                <a:schemeClr val="accent4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CN" altLang="zh-TW" sz="28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參考資料</a:t>
            </a:r>
            <a:endParaRPr lang="en-US" altLang="zh-CN" sz="2800" b="1" dirty="0" smtClean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日期：</a:t>
            </a:r>
            <a:r>
              <a:rPr lang="en-US" altLang="zh-TW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2018/04/30(</a:t>
            </a:r>
            <a:r>
              <a:rPr lang="zh-TW" altLang="en-US" sz="2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000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CN" sz="3200" b="1" dirty="0" smtClean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181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 smtClean="0"/>
                <a:t>6-3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西安市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94737" y="867686"/>
            <a:ext cx="9000060" cy="340392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西安惡警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尤建利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現世現報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2006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19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蓮湖區政保科科長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尤建利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，是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瘋狂迫害西安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大法弟子的惡警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此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人惡貫滿盈，曾將先後十幾名大法弟子綁架送到勞教所迫害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人上級機關看中其邪惡的行為，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月將其上調蓮湖區看守所任指導員。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然而他遲遲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不去上任，也不在原單位上班，似乎消失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了。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關於他的去向單位嚴格保密。然而紙是包不住火的，目前我們了解到惡警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尤建利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從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月已患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肝癌，且是晚期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。這裏也正告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其他迫害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大法弟子的惡警，天理昭昭，善惡終有報，切莫再對大法行惡。</a:t>
            </a:r>
          </a:p>
        </p:txBody>
      </p:sp>
      <p:sp>
        <p:nvSpPr>
          <p:cNvPr id="13" name="矩形"/>
          <p:cNvSpPr/>
          <p:nvPr/>
        </p:nvSpPr>
        <p:spPr>
          <a:xfrm>
            <a:off x="6779952" y="34195"/>
            <a:ext cx="2232282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 smtClean="0"/>
              <a:t>1</a:t>
            </a:r>
            <a:endParaRPr lang="en-US" altLang="zh-TW" sz="3600" b="1" dirty="0"/>
          </a:p>
        </p:txBody>
      </p:sp>
      <p:sp>
        <p:nvSpPr>
          <p:cNvPr id="11" name="矩形 4"/>
          <p:cNvSpPr/>
          <p:nvPr/>
        </p:nvSpPr>
        <p:spPr>
          <a:xfrm>
            <a:off x="25750" y="4509120"/>
            <a:ext cx="9000060" cy="178809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陝西省西安市</a:t>
            </a:r>
            <a:r>
              <a:rPr lang="en-US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610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處長 洗腦班頭子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李勝利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自殺死亡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2015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lang="en-US" altLang="zh-TW" sz="2300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處長、迫害法輪功學員的洗腦班頭子</a:t>
            </a:r>
            <a:r>
              <a:rPr lang="zh-TW" altLang="en-US" sz="23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李勝利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3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400" dirty="0"/>
              <a:t>2015</a:t>
            </a:r>
            <a:r>
              <a:rPr lang="zh-TW" altLang="en-US" sz="2400" dirty="0" smtClean="0"/>
              <a:t>年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</a:rPr>
              <a:t>10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上午，在西安市委辦公院</a:t>
            </a:r>
            <a:r>
              <a:rPr lang="zh-TW" altLang="en-US" sz="23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跳樓自殺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死亡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3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這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是陝西</a:t>
            </a:r>
            <a:r>
              <a:rPr lang="en-US" altLang="zh-TW" sz="2300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系統迫害法輪功的惡人遭報的又一典型案例。</a:t>
            </a:r>
          </a:p>
        </p:txBody>
      </p:sp>
    </p:spTree>
    <p:extLst>
      <p:ext uri="{BB962C8B-B14F-4D97-AF65-F5344CB8AC3E}">
        <p14:creationId xmlns:p14="http://schemas.microsoft.com/office/powerpoint/2010/main" val="22169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6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西安市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6796022" y="100504"/>
            <a:ext cx="221621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7F7F"/>
                </a:solidFill>
              </a:rPr>
              <a:t>1</a:t>
            </a:r>
            <a:endParaRPr lang="en-US" altLang="ja-JP" sz="4000" b="1" kern="0" dirty="0">
              <a:solidFill>
                <a:srgbClr val="EF7F7F"/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881963"/>
            <a:ext cx="9000060" cy="557683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兩個膽結石不翼而飛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2010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21</a:t>
            </a:r>
            <a:r>
              <a:rPr lang="zh-TW" altLang="en-US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陳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老太是西安市戶縣縣城居民，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今年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歲。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月份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，陳老太感覺胸內背後疼痛，兒女們把老人送往西安好幾個大醫院檢查治療，花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了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萬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元，確診為心臟病及膽結石，膽內有兩個二釐米大的石頭，需要做手術。這時陳老太突然想起大法弟子送給她的大法真相護身符，心想：我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都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80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歲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的人了，還做甚麼手術？就按照真相護身符上說的，不停地誠心念</a:t>
            </a:r>
            <a:r>
              <a:rPr lang="zh-TW" altLang="en-US" sz="24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「法輪大法好！真、善、忍好！」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於是她整整念了一晚上。結果疼痛消失了，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第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手術前做檢查，奇蹟出現了，兩個「石頭」不見了，心臟也正常了。醫院大夫和周圍的人都感到驚奇，問她是怎麼回事，陳老太高興地說：是念「法輪大法好」念好的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從此以後，陳老太逢人就講：法輪大法好！法輪功師父是救人的，不要相信電視上的謊言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！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56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2" y="1011915"/>
            <a:ext cx="8786542" cy="4523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性質：</a:t>
            </a:r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污衊</a:t>
            </a:r>
            <a:r>
              <a:rPr lang="en-US" altLang="zh-TW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&amp;</a:t>
            </a:r>
            <a:r>
              <a:rPr lang="zh-TW" altLang="en-US" sz="24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毒害</a:t>
            </a:r>
            <a:endParaRPr lang="en-US" altLang="zh-TW" sz="24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單位：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陝西省漢中市城固縣司法局</a:t>
            </a:r>
            <a:endParaRPr 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4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情況</a:t>
            </a:r>
            <a:r>
              <a:rPr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漢中市</a:t>
            </a:r>
            <a:r>
              <a:rPr lang="en-US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</a:t>
            </a:r>
            <a:r>
              <a:rPr lang="zh-TW" altLang="zh-TW" sz="2400" b="1" dirty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固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縣</a:t>
            </a:r>
            <a:r>
              <a:rPr lang="en-US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zh-TW" sz="2400" b="1" dirty="0" smtClean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司法</a:t>
            </a:r>
            <a:r>
              <a:rPr lang="zh-TW" altLang="zh-TW" sz="2400" b="1" dirty="0">
                <a:solidFill>
                  <a:schemeClr val="accent6">
                    <a:lumMod val="50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局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於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在縣城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新世紀廣場向當地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群眾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發放</a:t>
            </a:r>
            <a:r>
              <a:rPr lang="zh-TW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普法宣傳資料《實用法律知識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手冊</a:t>
            </a:r>
            <a:r>
              <a:rPr lang="zh-TW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》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內容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污蔑、誹謗大法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的內容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，毒害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世人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其發放的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《</a:t>
            </a:r>
            <a:r>
              <a:rPr lang="zh-TW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實用法律知識手冊》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中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將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國務院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辦公廳及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公安部規定的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14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種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X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教組織任意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擴大為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種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將法輪功也列入其中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7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</a:t>
              </a:r>
              <a:r>
                <a:rPr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漢中市</a:t>
              </a:r>
              <a:r>
                <a:rPr lang="en-US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zh-TW" sz="3600" b="1" dirty="0">
                  <a:latin typeface="Microsoft JhengHei" charset="-120"/>
                  <a:ea typeface="Microsoft JhengHei" charset="-120"/>
                  <a:cs typeface="Microsoft JhengHei" charset="-120"/>
                </a:rPr>
                <a:t>城固縣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案情2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6"/>
              <a:ext cx="5256004" cy="5847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7-2</a:t>
              </a:r>
              <a:r>
                <a:rPr dirty="0" smtClean="0"/>
                <a:t>. </a:t>
              </a:r>
              <a:r>
                <a:rPr lang="zh-TW" altLang="en-US" dirty="0" smtClean="0"/>
                <a:t>漢中市</a:t>
              </a:r>
              <a:r>
                <a:rPr lang="en-US" altLang="zh-TW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zh-TW" dirty="0">
                  <a:latin typeface="Microsoft JhengHei" charset="-120"/>
                  <a:ea typeface="Microsoft JhengHei" charset="-120"/>
                  <a:cs typeface="Microsoft JhengHei" charset="-120"/>
                </a:rPr>
                <a:t>城固</a:t>
              </a:r>
              <a:r>
                <a:rPr lang="zh-TW" altLang="zh-TW" dirty="0" smtClean="0">
                  <a:latin typeface="Microsoft JhengHei" charset="-120"/>
                  <a:ea typeface="Microsoft JhengHei" charset="-120"/>
                  <a:cs typeface="Microsoft JhengHei" charset="-120"/>
                </a:rPr>
                <a:t>縣</a:t>
              </a:r>
              <a:endParaRPr lang="en-US" altLang="zh-TW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2</a:t>
            </a:r>
            <a:endParaRPr sz="3200" dirty="0"/>
          </a:p>
        </p:txBody>
      </p:sp>
      <p:sp>
        <p:nvSpPr>
          <p:cNvPr id="8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陝西省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905</a:t>
            </a:r>
            <a:r>
              <a:rPr lang="zh-TW" altLang="en-US" sz="2400" dirty="0" smtClean="0"/>
              <a:t>名的公檢法司</a:t>
            </a:r>
            <a:r>
              <a:rPr dirty="0" smtClean="0"/>
              <a:t>、教育界、媒體界等人員因迫害法輪功學員，被海外組織“追查國際”立案追查</a:t>
            </a:r>
            <a:endParaRPr dirty="0"/>
          </a:p>
        </p:txBody>
      </p:sp>
      <p:sp>
        <p:nvSpPr>
          <p:cNvPr id="9" name="文字方塊 2"/>
          <p:cNvSpPr txBox="1"/>
          <p:nvPr/>
        </p:nvSpPr>
        <p:spPr>
          <a:xfrm>
            <a:off x="337502" y="1196751"/>
            <a:ext cx="8482398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漢中市</a:t>
            </a:r>
            <a:r>
              <a:rPr sz="2400" b="1" dirty="0" err="1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市一級主要被追查官員</a:t>
            </a:r>
            <a:r>
              <a:rPr dirty="0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楊記明、王海忠、李鴻儒、張雁毅、楊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勇</a:t>
            </a:r>
            <a:endParaRPr lang="en-US" altLang="zh-TW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歷任市委防範辦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蘆鶴鳴、任玉平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b="1" dirty="0">
                <a:latin typeface="Microsoft JhengHei" charset="-120"/>
                <a:ea typeface="Microsoft JhengHei" charset="-120"/>
                <a:cs typeface="Microsoft JhengHei" charset="-120"/>
              </a:rPr>
              <a:t>漢中市</a:t>
            </a:r>
            <a:r>
              <a:rPr b="1" dirty="0">
                <a:solidFill>
                  <a:srgbClr val="FF2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城固縣</a:t>
            </a:r>
            <a:r>
              <a:rPr b="1"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b="1" dirty="0" err="1">
                <a:latin typeface="Microsoft JhengHei" charset="-120"/>
                <a:ea typeface="Microsoft JhengHei" charset="-120"/>
                <a:cs typeface="Microsoft JhengHei" charset="-120"/>
              </a:rPr>
              <a:t>縣一級主要被追查官員</a:t>
            </a:r>
            <a:r>
              <a:rPr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b="1" u="sng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歷任縣政法委書記：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丁文勝、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黎建軍</a:t>
            </a:r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162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 smtClean="0"/>
                <a:t>7-3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漢中市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94737" y="864204"/>
            <a:ext cx="9000060" cy="1911208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陝西省漢中市公安局國保大隊警員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李有治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遭惡報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16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漢中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市漢台區公安局國保大隊警察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57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歲，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多年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來，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跟蹤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、綁架、關押、枉判大法弟子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是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漢台區公安分局國保大隊迫害良善的主要責任人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得知，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李有治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患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胃癌晚期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，全身浮腫，目前在老家休養。</a:t>
            </a:r>
          </a:p>
        </p:txBody>
      </p:sp>
      <p:sp>
        <p:nvSpPr>
          <p:cNvPr id="13" name="矩形"/>
          <p:cNvSpPr/>
          <p:nvPr/>
        </p:nvSpPr>
        <p:spPr>
          <a:xfrm>
            <a:off x="7452320" y="34195"/>
            <a:ext cx="1559914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/>
              <a:t>2</a:t>
            </a:r>
          </a:p>
        </p:txBody>
      </p:sp>
      <p:sp>
        <p:nvSpPr>
          <p:cNvPr id="11" name="矩形 4"/>
          <p:cNvSpPr/>
          <p:nvPr/>
        </p:nvSpPr>
        <p:spPr>
          <a:xfrm>
            <a:off x="90817" y="2996952"/>
            <a:ext cx="9017687" cy="375786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陝西省漢中市六一零頭子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蘆鶴鳴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遭惡報慘死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29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sz="2000" b="1" dirty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陝西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漢中市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蘆鶴鳴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，原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漢中市六一零頭子。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自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99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日後，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蘆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鶴鳴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為了升官發財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，一直惡毒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迫害漢中市法輪大法弟子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人被非法勞教、至少五人被判刑迫害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；多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人遭受騷擾、恐嚇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；多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人遭受洗腦班迫害；大法弟子及家人遭受到了嚴重的身心傷害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。許多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大法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弟子一直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慈悲的用不同的方式給他講著真相，可他就是不相信‘善惡有報’的天理，給他自己造下了天大的罪業！也禍及家人和他人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蘆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鶴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鳴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於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在西漢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高速公路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佛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坪朱家埡隧道內車禍死亡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的小車被兩輛大車夾在中間撞擊的，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車毀人亡，死狀慘不忍睹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同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車六人只有他兩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歲小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外孫無大傷，女婿多根肋骨骨折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他</a:t>
            </a:r>
            <a:r>
              <a:rPr lang="zh-TW" altLang="en-US" sz="20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的女兒、秘書、司機和他本人當場死亡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603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7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漢中市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>
                <a:solidFill>
                  <a:srgbClr val="EF7F7F"/>
                </a:solidFill>
              </a:rPr>
              <a:t>2</a:t>
            </a:r>
          </a:p>
        </p:txBody>
      </p:sp>
      <p:sp>
        <p:nvSpPr>
          <p:cNvPr id="173" name="矩形 4"/>
          <p:cNvSpPr/>
          <p:nvPr/>
        </p:nvSpPr>
        <p:spPr>
          <a:xfrm>
            <a:off x="78671" y="939978"/>
            <a:ext cx="9000060" cy="588768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法輪大法好 給了我第二次生命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2010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家住陝西省漢中市，從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1976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年患肺結核病，多次治療無效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長期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呼吸困難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；又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檢查出冠心病，肺心病，膽結石，胃病，前列腺病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年又住院治療，花費幾千元也不能治癒，只好回到家中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病情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日益嚴重，眼看走向死亡，整天躺在床上，生不如死。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我最絕望的時候，來了一位修煉法輪大法的親戚，帶來了大法的福音，她讓我誠念「法輪大法好，真善忍好」，我才念了兩分鐘，就心不慌了，脈搏也正常了，呼吸暢通，立刻就能下床走動。真神奇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激動地掉下眼淚。後來我天天誠念「法輪大法好，真善忍好」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後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又讀了大法書，還看了師父的講法光碟。一月後，這些病完全消失。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感謝李洪志大師的救度之恩，我發自內心地認識到只要按「真善忍」做人，信師信法，不花一分錢就能治好病。我也感謝同修的幫助。</a:t>
            </a: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親戚和朋友都見證了大法的神奇，中共謊言不攻自破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都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退出邪黨的黨團隊組織，也有朋友走入修煉。</a:t>
            </a:r>
          </a:p>
        </p:txBody>
      </p:sp>
    </p:spTree>
    <p:extLst>
      <p:ext uri="{BB962C8B-B14F-4D97-AF65-F5344CB8AC3E}">
        <p14:creationId xmlns:p14="http://schemas.microsoft.com/office/powerpoint/2010/main" val="51389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7"/>
            <a:ext cx="8786543" cy="234768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2" y="1011915"/>
            <a:ext cx="8786542" cy="393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性質：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污衊</a:t>
            </a: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情況</a:t>
            </a:r>
            <a:r>
              <a:rPr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咸陽日報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出的</a:t>
            </a:r>
            <a:r>
              <a:rPr lang="en-US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法制周</a:t>
            </a:r>
            <a:r>
              <a:rPr lang="zh-TW" altLang="en-US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r>
              <a:rPr lang="en-US" altLang="zh-TW" sz="24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zh-TW" sz="24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污蔑大法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的內容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希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望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同修們發正念、發信等講真相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報社地址</a:t>
            </a:r>
            <a:r>
              <a:rPr lang="zh-TW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：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咸陽市渭陽西路副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64</a:t>
            </a:r>
            <a:r>
              <a:rPr lang="zh-TW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微軟正黑體"/>
              </a:rPr>
              <a:t>號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r>
              <a:rPr lang="zh-TW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責任編輯：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王鵬飛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程娟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視覺</a:t>
            </a:r>
            <a:r>
              <a:rPr lang="zh-TW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編輯：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張鶴 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蔡嘉瑞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</a:p>
          <a:p>
            <a:r>
              <a:rPr lang="zh-TW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校對</a:t>
            </a:r>
            <a:r>
              <a:rPr lang="zh-TW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石瑩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張洋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程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飛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TW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黎瀟</a:t>
            </a: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zh-TW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8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咸陽市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</a:rPr>
              <a:t>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85" t="14755" r="57765" b="71811"/>
          <a:stretch/>
        </p:blipFill>
        <p:spPr bwMode="auto">
          <a:xfrm>
            <a:off x="2123727" y="5085184"/>
            <a:ext cx="6730389" cy="14595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7777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8</a:t>
              </a:r>
              <a:r>
                <a:rPr lang="en-US" dirty="0" smtClean="0"/>
                <a:t>-2</a:t>
              </a:r>
              <a:r>
                <a:rPr dirty="0" smtClean="0"/>
                <a:t>. </a:t>
              </a:r>
              <a:r>
                <a:rPr lang="zh-TW" altLang="en-US" dirty="0" smtClean="0"/>
                <a:t>咸陽市</a:t>
              </a:r>
              <a:endParaRPr dirty="0"/>
            </a:p>
          </p:txBody>
        </p:sp>
      </p:grp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3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337503" y="1196752"/>
            <a:ext cx="8482396" cy="2677656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咸陽市 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市一級主要被追查官員：</a:t>
            </a: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楊勇、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郭中秋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歷任市委防範辦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陳志宏、李忠祥</a:t>
            </a: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268293" y="4623255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陝西省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905</a:t>
            </a:r>
            <a:r>
              <a:rPr lang="zh-TW" altLang="en-US" sz="2400" dirty="0" smtClean="0"/>
              <a:t>名的公檢法司</a:t>
            </a:r>
            <a:r>
              <a:rPr dirty="0" smtClean="0"/>
              <a:t>、教育界、媒體界等人員因迫害法輪功學員，被海外組織“追查國際”立案追查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9849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329107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>
                <a:latin typeface="Microsoft JhengHei" charset="-120"/>
                <a:ea typeface="Microsoft JhengHei" charset="-120"/>
                <a:cs typeface="Microsoft JhengHei" charset="-120"/>
              </a:rPr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9995"/>
            <a:ext cx="9130603" cy="808422"/>
            <a:chOff x="-1" y="-47690"/>
            <a:chExt cx="12985745" cy="128537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-47690"/>
              <a:ext cx="12985745" cy="12853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200" b="1" kern="0" dirty="0"/>
                <a:t>8</a:t>
              </a:r>
              <a:r>
                <a:rPr lang="en-US" sz="32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 咸陽市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90235" y="852421"/>
            <a:ext cx="9000060" cy="209587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咸陽市工商局長敵視攻擊大法 殃及家人遭惡報</a:t>
            </a:r>
            <a:r>
              <a:rPr lang="en-US" altLang="zh-TW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dirty="0" smtClean="0">
              <a:solidFill>
                <a:schemeClr val="bg2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陝西省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咸陽市渭城區工商局局長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蘇雷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，敵視攻擊大法，迫害大法弟子，殃及家人遭惡報。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29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日，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蘇雷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年僅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17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歲的</a:t>
            </a:r>
            <a:r>
              <a:rPr lang="zh-TW" altLang="en-US" sz="22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兒子跳樓自殺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身亡。</a:t>
            </a: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一起參與迫害的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副局長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程海戰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也遭惡報，殃及家人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程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海戰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的</a:t>
            </a:r>
            <a:r>
              <a:rPr lang="zh-TW" altLang="en-US" sz="22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父親車禍</a:t>
            </a:r>
            <a:r>
              <a:rPr lang="zh-TW" altLang="en-US" sz="22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身亡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</p:txBody>
      </p:sp>
      <p:sp>
        <p:nvSpPr>
          <p:cNvPr id="13" name="矩形"/>
          <p:cNvSpPr/>
          <p:nvPr/>
        </p:nvSpPr>
        <p:spPr>
          <a:xfrm>
            <a:off x="7452320" y="34195"/>
            <a:ext cx="1559914" cy="680042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/>
              <a:t>3</a:t>
            </a:r>
          </a:p>
        </p:txBody>
      </p:sp>
      <p:sp>
        <p:nvSpPr>
          <p:cNvPr id="11" name="矩形 4"/>
          <p:cNvSpPr/>
          <p:nvPr/>
        </p:nvSpPr>
        <p:spPr>
          <a:xfrm>
            <a:off x="94737" y="3669901"/>
            <a:ext cx="9000060" cy="277298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咸陽市公安局科長</a:t>
            </a:r>
            <a:r>
              <a:rPr lang="zh-TW" altLang="en-US" sz="22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張烏明 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迫害大法弟子子遭報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6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altLang="zh-TW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陝西咸陽市秦都區公安局政保科科長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張烏明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，緊跟邪惡流氓集團迫害「法輪功」學員，想往上爬當局長。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年元月咸陽大法弟子去北京上訪，它去北京接人，不僅打、罵學員，而且不給飯吃、不給水喝，並揚言對待法輪功學員不能心慈手軟、要狠。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8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月咸陽市人民路拓寬改造時，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張烏明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駕駛汽車栽入路溝中，當時重傷不省人事，差點成了植物人，雖搶救過來了，但仍留有後遺症，往上爬的美夢徹底破滅了。</a:t>
            </a:r>
          </a:p>
        </p:txBody>
      </p:sp>
    </p:spTree>
    <p:extLst>
      <p:ext uri="{BB962C8B-B14F-4D97-AF65-F5344CB8AC3E}">
        <p14:creationId xmlns:p14="http://schemas.microsoft.com/office/powerpoint/2010/main" val="139533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EF7F7F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/>
                <a:t>8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kern="0" dirty="0" smtClean="0"/>
                <a:t>咸陽</a:t>
              </a:r>
              <a:r>
                <a:rPr lang="zh-TW" altLang="en-US" sz="3600" b="1" dirty="0" smtClean="0">
                  <a:sym typeface="PingFang TC Semibold"/>
                </a:rPr>
                <a:t>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EF7F7F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7F7F"/>
                </a:solidFill>
              </a:rPr>
              <a:t>善報</a:t>
            </a:r>
            <a:r>
              <a:rPr lang="en-US" altLang="ja-JP" sz="4000" b="1" kern="0" dirty="0">
                <a:solidFill>
                  <a:srgbClr val="EF7F7F"/>
                </a:solidFill>
              </a:rPr>
              <a:t>3</a:t>
            </a:r>
          </a:p>
        </p:txBody>
      </p:sp>
      <p:sp>
        <p:nvSpPr>
          <p:cNvPr id="8" name="矩形 4"/>
          <p:cNvSpPr/>
          <p:nvPr/>
        </p:nvSpPr>
        <p:spPr>
          <a:xfrm>
            <a:off x="78671" y="881963"/>
            <a:ext cx="9000060" cy="578919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默念「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</a:rPr>
              <a:t>法輪大法好」　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八旬老人腿疼止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2005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6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000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fontAlgn="base"/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陝西省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咸陽市某小區一大法弟子給鄰居一位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83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歲的老大娘講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相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因兩腿受風後經常疼痛，走路都要扶東西，很痛苦。大法弟子看見了就叫她念「法輪大法好」，告訴她只要誠心念，身體就會好的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跟著大法弟子念了兩遍後，就讓把這句話給她寫在紙上，好讓孫子回來念給她聽，因老人不識字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。大法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弟子說：「我回去給你找張卡片吧。」該大法弟子就回家去了，誰知大法弟子前腳剛入家門，老人後腳就跟來了（剛才走路還要扶著東西），很高興的說：「你剛才教我念的甚麼？我念完後，現在腿不疼了，你再教我幾遍。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」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於是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大法弟子又扳著手指教了她幾遍，老人就高高興興回家了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過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了幾日，大法弟子給她送卡片，並詢問她最近的情況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老人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講：那天她念了幾遍後，一股熱流從上身灌到腳心，兩腳發熱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夜都不困，第二天精神仍然很好，腿也不疼了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腿好了我要好好謝謝你。大法弟子告訴她：不要謝我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要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謝謝李洪志師父！她說：「好，我謝謝李洪志師父。」</a:t>
            </a:r>
          </a:p>
        </p:txBody>
      </p:sp>
    </p:spTree>
    <p:extLst>
      <p:ext uri="{BB962C8B-B14F-4D97-AF65-F5344CB8AC3E}">
        <p14:creationId xmlns:p14="http://schemas.microsoft.com/office/powerpoint/2010/main" val="15354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陝西省迫害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明慧資料館資料統計顯示，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迫害法輪功案例共計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1026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迫害致死人數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追查國際公佈了</a:t>
            </a:r>
            <a:r>
              <a:rPr lang="zh-TW" altLang="en-US" sz="22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陝西省</a:t>
            </a:r>
            <a:endParaRPr lang="en-US" altLang="zh-CN" sz="22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占全國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2.8%)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139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並將他們立案追查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89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424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參與辦法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97" y="980728"/>
            <a:ext cx="90364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案情說明：</a:t>
            </a:r>
          </a:p>
          <a:p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日撥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打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陝西省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重點案例</a:t>
            </a:r>
            <a:endParaRPr lang="en-US" altLang="zh-TW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CN" altLang="en-US" sz="22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AutoNum type="arabicPeriod"/>
            </a:pPr>
            <a:r>
              <a:rPr lang="zh-CN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陝西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西安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市</a:t>
            </a:r>
            <a:r>
              <a:rPr lang="zh-CN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劉春霞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遭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到非法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判刑，目前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已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經</a:t>
            </a:r>
            <a:r>
              <a:rPr lang="zh-CN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上訴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，但被強制吃藥。</a:t>
            </a:r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AutoNum type="arabicPeriod"/>
            </a:pP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陝西省漢中市城固縣司法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局散發資料毒害世人。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342900" indent="-342900">
              <a:buFontTx/>
              <a:buAutoNum type="arabicPeriod"/>
            </a:pP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咸陽日報的</a:t>
            </a:r>
            <a:r>
              <a:rPr lang="zh-TW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法制</a:t>
            </a:r>
            <a:r>
              <a:rPr lang="zh-TW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周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污蔑大法的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內容。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重點案例說明：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◎週一（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日）撥打重點號碼。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上午時段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【101RTC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第一直播室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有現場撥打解析。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其它時間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【104RTC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重點講真相直播室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每天都有同修值班，互相切磋共同撥打。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305843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您可根據自己的情況選擇領取以下</a:t>
            </a:r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號碼參與</a:t>
            </a:r>
            <a:r>
              <a:rPr lang="zh-TW" altLang="en-US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當地民眾：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號碼（向當地民眾揭露當地邪惡）回饋到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號碼：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座機（白天撥打）請回饋到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手機（傍晚或晚間撥打）請回饋到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重要座機特別號碼（請平時撥打重點的同修儘量先領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重要手機特別號碼（請平時撥打重點的同修儘量先領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重點案例核心號碼：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/>
              <a:t>重點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案例核心號碼的撥打，主要是在安信平臺上領號。如有意願參加核心號碼撥打的同修請到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重點講真相直播室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找當班負責同修，可讓負責同修將您加入到領號平臺。或請當班同修幫你領號，參與撥打。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週三聯合專案（同一案情）：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聯合專案當天，聽了真相的號碼會自動上傳到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號鍵領號平臺。在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號鍵領號平臺裡的同修可自由領號參與撥打。請大家共同參與！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如何參與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55546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4" r="13819"/>
          <a:stretch/>
        </p:blipFill>
        <p:spPr bwMode="auto">
          <a:xfrm>
            <a:off x="107504" y="-1"/>
            <a:ext cx="8902484" cy="685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02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 txBox="1"/>
          <p:nvPr/>
        </p:nvSpPr>
        <p:spPr>
          <a:xfrm>
            <a:off x="211828" y="132080"/>
            <a:ext cx="8352930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/>
              <a:t>3. </a:t>
            </a:r>
            <a:r>
              <a:rPr sz="2400" dirty="0" smtClean="0"/>
              <a:t>歷任中共</a:t>
            </a:r>
            <a:r>
              <a:rPr lang="zh-TW" altLang="en-US" dirty="0" smtClean="0">
                <a:solidFill>
                  <a:srgbClr val="C00000"/>
                </a:solidFill>
              </a:rPr>
              <a:t>陝西省</a:t>
            </a:r>
            <a:r>
              <a:rPr dirty="0" smtClean="0">
                <a:solidFill>
                  <a:srgbClr val="C00000"/>
                </a:solidFill>
              </a:rPr>
              <a:t>書記</a:t>
            </a:r>
            <a:r>
              <a:rPr sz="2400" dirty="0" smtClean="0"/>
              <a:t>被追查情況</a:t>
            </a:r>
            <a:endParaRPr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25413"/>
              </p:ext>
            </p:extLst>
          </p:nvPr>
        </p:nvGraphicFramePr>
        <p:xfrm>
          <a:off x="76835" y="855980"/>
          <a:ext cx="895966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789"/>
                <a:gridCol w="2520280"/>
                <a:gridCol w="5328591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姓名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任期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【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追查國際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】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追查通告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李建國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1997年8月－2007年3月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追查國際</a:t>
                      </a:r>
                      <a:r>
                        <a:rPr lang="en-US" altLang="zh-TW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追查迫害法輪功學員的責任人原陝西省省長陳德銘等的通告</a:t>
                      </a:r>
                      <a:endParaRPr lang="en-US" altLang="zh-TW" sz="2000" b="1" u="none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2013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11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</a:t>
                      </a: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  <a:endParaRPr lang="zh-TW" altLang="en-US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趙樂際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NotoSerifCJKtc-Regular"/>
                        </a:rPr>
                        <a:t>2007年3月—2012年11月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追查國際</a:t>
                      </a:r>
                      <a:r>
                        <a:rPr lang="en-US" altLang="zh-TW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3"/>
                        </a:rPr>
                        <a:t>追查國際發佈首批通告追查的中共官員一覽表</a:t>
                      </a: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 </a:t>
                      </a:r>
                      <a:endParaRPr lang="en-US" altLang="zh-TW" sz="2000" b="1" u="none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2004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12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9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</a:p>
                    <a:p>
                      <a:endParaRPr lang="zh-TW" altLang="en-US" sz="2000" b="0" i="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趙正永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2012年12月－2016年3月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【</a:t>
                      </a:r>
                      <a:r>
                        <a:rPr lang="zh-TW" altLang="en-US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追查國際</a:t>
                      </a:r>
                      <a:r>
                        <a:rPr lang="en-US" altLang="zh-TW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】</a:t>
                      </a:r>
                      <a:r>
                        <a:rPr lang="zh-TW" altLang="en-US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追查迫害法輪功學員的責任人</a:t>
                      </a:r>
                      <a:endParaRPr lang="en-US" altLang="zh-TW" sz="2000" b="1" u="sng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  <a:hlinkClick r:id="rId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u="sng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  <a:hlinkClick r:id="rId2"/>
                        </a:rPr>
                        <a:t>原陝西省省長陳德銘等的通告</a:t>
                      </a:r>
                      <a:endParaRPr lang="en-US" altLang="zh-TW" sz="2000" b="1" u="sng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u="none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2013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11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20</a:t>
                      </a: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日</a:t>
                      </a:r>
                      <a:endParaRPr lang="en-US" altLang="zh-TW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000" kern="1200" dirty="0" smtClean="0">
                        <a:solidFill>
                          <a:schemeClr val="dk1"/>
                        </a:solidFill>
                        <a:effectLst/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婁勤儉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2016年3月－2017年10月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effectLst/>
                          <a:latin typeface="Microsoft JhengHei" charset="-120"/>
                          <a:ea typeface="Microsoft JhengHei" charset="-120"/>
                          <a:cs typeface="Microsoft JhengHei" charset="-120"/>
                        </a:rPr>
                        <a:t>胡和平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800"/>
                      </a:pPr>
                      <a:r>
                        <a:rPr sz="1600" dirty="0">
                          <a:solidFill>
                            <a:srgbClr val="222222"/>
                          </a:solidFill>
                          <a:latin typeface="Microsoft JhengHei" charset="-120"/>
                          <a:ea typeface="Microsoft JhengHei" charset="-120"/>
                          <a:cs typeface="Microsoft JhengHei" charset="-120"/>
                          <a:sym typeface="Microsoft JhengHei"/>
                        </a:rPr>
                        <a:t>2017年10月－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Microsoft JhengHei" charset="-120"/>
                        <a:ea typeface="Microsoft JhengHei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734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4</a:t>
              </a:r>
              <a:r>
                <a:rPr dirty="0" smtClean="0"/>
                <a:t>. </a:t>
              </a:r>
              <a:r>
                <a:rPr lang="zh-TW" altLang="en-US" dirty="0" smtClean="0"/>
                <a:t>省部級高官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107504" y="4869160"/>
            <a:ext cx="8904732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陝西省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905</a:t>
            </a:r>
            <a:r>
              <a:rPr lang="zh-TW" altLang="en-US" sz="2400" dirty="0" smtClean="0"/>
              <a:t>名的公檢法司</a:t>
            </a:r>
            <a:r>
              <a:rPr dirty="0" smtClean="0"/>
              <a:t>、教育界、媒體界等人員因迫害法輪功學員，被海外組織“追查國際”立案追查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8" name="文字方塊 2"/>
          <p:cNvSpPr txBox="1"/>
          <p:nvPr/>
        </p:nvSpPr>
        <p:spPr>
          <a:xfrm>
            <a:off x="107504" y="1143711"/>
            <a:ext cx="8904732" cy="3416320"/>
          </a:xfrm>
          <a:prstGeom prst="rect">
            <a:avLst/>
          </a:prstGeom>
          <a:ln w="19050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 b="1">
                <a:solidFill>
                  <a:srgbClr val="E46C0A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陝西省</a:t>
            </a:r>
            <a:r>
              <a:rPr sz="2400" b="0" dirty="0" smtClean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許多官員因迫害法輪功被國際追查</a:t>
            </a:r>
            <a:r>
              <a:rPr sz="2400" b="0" dirty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，包括</a:t>
            </a:r>
          </a:p>
          <a:p>
            <a:pPr>
              <a:defRPr sz="20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400" b="0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歷任省委書記：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趙正永、趙樂際、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李建國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歷任省政法委書記：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杜航偉</a:t>
            </a:r>
            <a:r>
              <a:rPr lang="zh-TW" altLang="en-US" sz="24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（現任）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、安東、宋洪武、趙正永</a:t>
            </a:r>
          </a:p>
          <a:p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省委防範辦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朱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毅、吳新成、何少林、劉新文、張邁曾、吳新成</a:t>
            </a:r>
          </a:p>
          <a:p>
            <a:pPr>
              <a:defRPr sz="20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sz="2400" b="0" dirty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894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111083" y="-7768"/>
            <a:ext cx="74863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5-1</a:t>
            </a:r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陝西高官惡報</a:t>
            </a:r>
            <a:endParaRPr lang="en-US" altLang="zh-TW" sz="3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CN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原陝西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省政協副主席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，祝作利，</a:t>
            </a:r>
            <a:r>
              <a:rPr lang="zh-CN" altLang="en-US" sz="28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徒刑</a:t>
            </a:r>
            <a:r>
              <a:rPr lang="zh-TW" altLang="zh-CN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en-US" altLang="zh-TW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362" y="3717032"/>
            <a:ext cx="868538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消息人士稱，祝作利落馬與經濟問題有關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祝</a:t>
            </a:r>
            <a:r>
              <a:rPr lang="zh-TW" altLang="en-US" sz="22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作利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22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周永康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之子</a:t>
            </a:r>
            <a:r>
              <a:rPr lang="zh-TW" altLang="en-US" sz="22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周濱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存在明顯交集。</a:t>
            </a:r>
            <a:endParaRPr lang="en-US" altLang="zh-TW" sz="2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祝</a:t>
            </a:r>
            <a:r>
              <a:rPr lang="zh-TW" altLang="en-US" sz="22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作利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2002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12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月至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2006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月任陝西省委副秘書長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對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迫害法輪功負有</a:t>
            </a:r>
            <a:r>
              <a:rPr lang="zh-TW" altLang="en-US" sz="2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直接責任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。</a:t>
            </a:r>
            <a:endParaRPr lang="en-US" sz="2200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62262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339135" y="301067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5690" t="22251" r="24006" b="25313"/>
          <a:stretch/>
        </p:blipFill>
        <p:spPr>
          <a:xfrm>
            <a:off x="111083" y="1250174"/>
            <a:ext cx="2660718" cy="20034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10147" y="6346775"/>
            <a:ext cx="5272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大紀元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2015/7/7 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「</a:t>
            </a:r>
            <a:r>
              <a:rPr lang="ja-JP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陝西落馬高官祝作利受賄案今</a:t>
            </a:r>
            <a:r>
              <a:rPr lang="ja-JP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開審</a:t>
            </a:r>
            <a:r>
              <a:rPr lang="zh-TW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」</a:t>
            </a:r>
            <a:r>
              <a:rPr lang="en-US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 </a:t>
            </a:r>
            <a:endParaRPr lang="en-US" sz="16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32009" y="1172266"/>
            <a:ext cx="63119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陝西省政協副主席，</a:t>
            </a:r>
            <a:r>
              <a:rPr lang="zh-TW" altLang="en-US" sz="20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祝作利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，有期徒刑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</a:p>
          <a:p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日涉嫌「嚴重違紀違法」被調查、落馬，</a:t>
            </a: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日被撤銷其政協委員資格，</a:t>
            </a: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日被立案審查及被「雙開」</a:t>
            </a: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，因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受賄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854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萬元被審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TW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endParaRPr lang="zh-TW" altLang="en-US" sz="2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5340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0" y="-900"/>
            <a:ext cx="9149214" cy="1001028"/>
            <a:chOff x="0" y="-900"/>
            <a:chExt cx="9149214" cy="1001028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9144000" cy="100012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4" name="Picture 2" descr="「閃電」的圖片搜尋結果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12" r="31280" b="85403"/>
            <a:stretch/>
          </p:blipFill>
          <p:spPr bwMode="auto">
            <a:xfrm>
              <a:off x="7608649" y="-900"/>
              <a:ext cx="1540565" cy="100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212575" y="0"/>
            <a:ext cx="66479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-2.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陝西高官惡報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</a:p>
          <a:p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寶雞市政法委書記，謝紅春，一家遭惡報</a:t>
            </a:r>
            <a:endParaRPr lang="en-US" altLang="zh-CN" sz="28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124744"/>
            <a:ext cx="896448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u="sng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陝西省寶雞市政法委書記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zh-TW" altLang="en-US" sz="2400" b="1" u="sng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謝紅春</a:t>
            </a:r>
            <a:r>
              <a:rPr lang="zh-TW" altLang="en-US" sz="24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altLang="zh-TW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46</a:t>
            </a:r>
            <a:r>
              <a:rPr lang="zh-TW" altLang="en-US" sz="2400" b="1" u="sng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歲白血病死亡</a:t>
            </a:r>
            <a:endParaRPr lang="en-US" altLang="zh-CN" sz="2400" b="1" u="sng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謝紅春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曾任渭濱中共團委書記、寶雞市經二路辦事處主任、寶雞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市委機關黨支部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書記。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積極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配合惡黨迫害法輪功學員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日，五十多名法輪功學員在岐山縣被綁架，其中寶雞石油機械廠法輪功學員</a:t>
            </a:r>
            <a:r>
              <a:rPr lang="zh-TW" altLang="en-US" sz="20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孫桂蘭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被金台拘留所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灌食迫害</a:t>
            </a:r>
            <a:r>
              <a:rPr lang="zh-TW" altLang="en-US" sz="2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致死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，其為主要責任人之一。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10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月前後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，謝紅春被任命為寶雞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市政法委書記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。他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接到調令後，突然發現得了白血病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，花掉國家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70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萬元醫療費，也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沒保住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性命，死時不過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46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歲。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謝紅春父親謝</a:t>
            </a:r>
            <a:r>
              <a:rPr lang="zh-TW" altLang="en-US" sz="2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榮</a:t>
            </a:r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福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：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九九年迫害法輪大法後，因為受兒子影響，也誹謗大法，因而也一直有病不癒，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2000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年死亡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謝紅春母親賈引桃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：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誹謗大法，迫害、監視、舉報大法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弟子，後腦袋中長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了瘤子，頭疼的死去活來，花光了家中錢，賣光了家裏糧，卻治不好頭疼病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  <a:p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如今因為迫害法輪功，謝榮福、賈引桃、謝紅春早已不在人世，關閉了門戶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Heiti TC Light"/>
              </a:rPr>
              <a:t>。</a:t>
            </a:r>
            <a:endParaRPr lang="en-US" sz="2000" dirty="0">
              <a:latin typeface="微軟正黑體" panose="020B0604030504040204" pitchFamily="34" charset="-120"/>
              <a:ea typeface="微軟正黑體" panose="020B0604030504040204" pitchFamily="34" charset="-120"/>
              <a:cs typeface="Heiti TC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43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585" y="140934"/>
            <a:ext cx="5046693" cy="6528426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6</a:t>
            </a:r>
            <a:r>
              <a:rPr sz="3600" dirty="0" smtClean="0"/>
              <a:t>. </a:t>
            </a:r>
            <a:r>
              <a:rPr sz="3600" b="1" dirty="0" smtClean="0"/>
              <a:t>本次</a:t>
            </a:r>
            <a:r>
              <a:rPr lang="zh-TW" altLang="en-US" sz="3600" b="1" dirty="0" smtClean="0"/>
              <a:t>陝西</a:t>
            </a:r>
            <a:r>
              <a:rPr sz="3600" b="1" dirty="0" smtClean="0"/>
              <a:t>案例</a:t>
            </a:r>
            <a:r>
              <a:rPr lang="zh-TW" altLang="en-US" sz="3600" b="1" dirty="0"/>
              <a:t>一</a:t>
            </a:r>
            <a:r>
              <a:rPr sz="3600" b="1" dirty="0" smtClean="0"/>
              <a:t>覽</a:t>
            </a:r>
            <a:endParaRPr sz="3600" b="1" dirty="0"/>
          </a:p>
        </p:txBody>
      </p:sp>
      <p:sp>
        <p:nvSpPr>
          <p:cNvPr id="15" name="橢圓 4"/>
          <p:cNvSpPr/>
          <p:nvPr/>
        </p:nvSpPr>
        <p:spPr>
          <a:xfrm>
            <a:off x="4681952" y="4263640"/>
            <a:ext cx="840898" cy="663951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16" name="直線接點 16"/>
          <p:cNvCxnSpPr>
            <a:stCxn id="15" idx="2"/>
            <a:endCxn id="19" idx="3"/>
          </p:cNvCxnSpPr>
          <p:nvPr/>
        </p:nvCxnSpPr>
        <p:spPr>
          <a:xfrm flipH="1" flipV="1">
            <a:off x="2897240" y="3422903"/>
            <a:ext cx="1784712" cy="1172713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文字方塊 18"/>
          <p:cNvSpPr txBox="1"/>
          <p:nvPr/>
        </p:nvSpPr>
        <p:spPr>
          <a:xfrm>
            <a:off x="107504" y="3068960"/>
            <a:ext cx="2789736" cy="70788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西安市新城區</a:t>
            </a:r>
            <a:endParaRPr lang="en-US" altLang="zh-TW" sz="20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大法弟子被非法判刑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2" name="橢圓 4"/>
          <p:cNvSpPr/>
          <p:nvPr/>
        </p:nvSpPr>
        <p:spPr>
          <a:xfrm>
            <a:off x="4416561" y="3635147"/>
            <a:ext cx="803511" cy="757248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1" name="橢圓 4"/>
          <p:cNvSpPr/>
          <p:nvPr/>
        </p:nvSpPr>
        <p:spPr>
          <a:xfrm>
            <a:off x="3538224" y="4936615"/>
            <a:ext cx="903605" cy="940657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22" name="直線接點 16"/>
          <p:cNvCxnSpPr>
            <a:stCxn id="25" idx="3"/>
            <a:endCxn id="21" idx="2"/>
          </p:cNvCxnSpPr>
          <p:nvPr/>
        </p:nvCxnSpPr>
        <p:spPr>
          <a:xfrm flipV="1">
            <a:off x="2897239" y="5406944"/>
            <a:ext cx="640985" cy="165044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5" name="文字方塊 24"/>
          <p:cNvSpPr txBox="1"/>
          <p:nvPr/>
        </p:nvSpPr>
        <p:spPr>
          <a:xfrm>
            <a:off x="145570" y="5064156"/>
            <a:ext cx="2751669" cy="101566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</a:t>
            </a:r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漢中市</a:t>
            </a:r>
            <a:r>
              <a:rPr lang="en-US" altLang="zh-TW" sz="20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城固縣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司法局發放污衊大法的宣傳資料，毒害世人</a:t>
            </a:r>
            <a:endParaRPr lang="zh-TW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cxnSp>
        <p:nvCxnSpPr>
          <p:cNvPr id="30" name="直線接點 16"/>
          <p:cNvCxnSpPr>
            <a:stCxn id="12" idx="7"/>
            <a:endCxn id="35" idx="1"/>
          </p:cNvCxnSpPr>
          <p:nvPr/>
        </p:nvCxnSpPr>
        <p:spPr>
          <a:xfrm flipV="1">
            <a:off x="5102401" y="3015115"/>
            <a:ext cx="1242390" cy="730928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5" name="文字方塊 34"/>
          <p:cNvSpPr txBox="1"/>
          <p:nvPr/>
        </p:nvSpPr>
        <p:spPr>
          <a:xfrm>
            <a:off x="6344791" y="2491895"/>
            <a:ext cx="2736304" cy="104644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</a:t>
            </a:r>
            <a:r>
              <a:rPr lang="en-US" altLang="zh-TW" sz="20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0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0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  <a:sym typeface="微軟正黑體"/>
              </a:rPr>
              <a:t>咸陽市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咸陽日報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出的</a:t>
            </a:r>
            <a:r>
              <a:rPr lang="zh-TW" altLang="zh-TW" sz="2000" dirty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法制</a:t>
            </a:r>
            <a:r>
              <a:rPr lang="zh-TW" altLang="zh-TW" sz="2000" dirty="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周</a:t>
            </a:r>
            <a:r>
              <a:rPr lang="zh-TW" altLang="en-US" sz="2000" dirty="0" smtClean="0">
                <a:solidFill>
                  <a:schemeClr val="tx1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刊</a:t>
            </a:r>
            <a:endParaRPr lang="en-US" altLang="zh-TW" sz="2000" dirty="0" smtClean="0">
              <a:solidFill>
                <a:schemeClr val="tx1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有污衊大法內容</a:t>
            </a:r>
            <a:endParaRPr lang="zh-TW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3768" y="616530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89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3" name="矩形 10"/>
          <p:cNvSpPr txBox="1"/>
          <p:nvPr/>
        </p:nvSpPr>
        <p:spPr>
          <a:xfrm>
            <a:off x="225793" y="980728"/>
            <a:ext cx="8918207" cy="430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性質</a:t>
            </a:r>
            <a:r>
              <a:rPr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非法綁架、非法迫害、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非法判刑</a:t>
            </a: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西安市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380312" y="100504"/>
            <a:ext cx="16320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案情1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96409"/>
              </p:ext>
            </p:extLst>
          </p:nvPr>
        </p:nvGraphicFramePr>
        <p:xfrm>
          <a:off x="138709" y="1556792"/>
          <a:ext cx="8904829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027"/>
                <a:gridCol w="6847802"/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案情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2017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3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21</a:t>
                      </a:r>
                      <a:r>
                        <a:rPr lang="zh-TW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</a:t>
                      </a:r>
                      <a:r>
                        <a:rPr lang="en-US" altLang="zh-TW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20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戶縣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法輪功學員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劉春霞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與母親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李玉華</a:t>
                      </a:r>
                      <a:endParaRPr lang="en-US" altLang="zh-TW" sz="2000" b="1" dirty="0" smtClean="0">
                        <a:solidFill>
                          <a:srgbClr val="0070C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非法綁架和非法抄家，住處被查封。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劉春霞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被非法關押到</a:t>
                      </a:r>
                      <a:r>
                        <a:rPr lang="zh-TW" altLang="en-US" sz="2000" b="1" u="none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西安市長樂坡看守所。</a:t>
                      </a:r>
                      <a:endParaRPr lang="en-US" altLang="zh-TW" sz="2000" b="1" u="none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b="1" u="sng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母親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李玉華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被關進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洗腦班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迫害。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2017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母親</a:t>
                      </a:r>
                      <a:r>
                        <a:rPr lang="zh-TW" altLang="zh-TW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李玉華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回家，</a:t>
                      </a:r>
                      <a:r>
                        <a:rPr lang="zh-TW" altLang="zh-TW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劉春霞</a:t>
                      </a:r>
                      <a:r>
                        <a:rPr lang="zh-TW" altLang="zh-TW" sz="20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仍被關押在</a:t>
                      </a:r>
                      <a:r>
                        <a:rPr lang="zh-TW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長樂坡看守所。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endParaRPr lang="zh-TW" altLang="en-US" sz="2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得知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劉春霞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西安市新城區法院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非法判刑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r>
                        <a:rPr lang="zh-TW" altLang="en-US" sz="2000" b="1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劉春霞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上訴。</a:t>
                      </a:r>
                    </a:p>
                    <a:p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此後，劉春霞出現高血壓症狀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被送往</a:t>
                      </a:r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隸屬公安系統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</a:t>
                      </a:r>
                      <a:r>
                        <a:rPr lang="zh-TW" altLang="en-US" sz="20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西安市安康醫院。</a:t>
                      </a:r>
                      <a:endParaRPr lang="en-US" altLang="zh-TW" sz="20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年前，律師在安康醫院會見劉春霞時，</a:t>
                      </a:r>
                      <a:endParaRPr lang="en-US" altLang="zh-TW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得知她被</a:t>
                      </a:r>
                      <a:r>
                        <a:rPr lang="zh-TW" altLang="en-US" sz="2000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強制吃藥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，每天</a:t>
                      </a:r>
                      <a:r>
                        <a:rPr lang="en-US" altLang="zh-TW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次。劉春霞只能無聲的抵制。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85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6-2</a:t>
              </a:r>
              <a:r>
                <a:rPr dirty="0" smtClean="0"/>
                <a:t>. </a:t>
              </a:r>
              <a:r>
                <a:rPr lang="zh-TW" altLang="en-US" dirty="0" smtClean="0"/>
                <a:t>西安市</a:t>
              </a:r>
              <a:endParaRPr dirty="0"/>
            </a:p>
          </p:txBody>
        </p:sp>
      </p:grpSp>
      <p:sp>
        <p:nvSpPr>
          <p:cNvPr id="137" name="矩形"/>
          <p:cNvSpPr/>
          <p:nvPr/>
        </p:nvSpPr>
        <p:spPr>
          <a:xfrm>
            <a:off x="7164289" y="100429"/>
            <a:ext cx="1847948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/>
              <a:t>1</a:t>
            </a:r>
            <a:endParaRPr sz="3200" dirty="0"/>
          </a:p>
        </p:txBody>
      </p:sp>
      <p:sp>
        <p:nvSpPr>
          <p:cNvPr id="8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陝西省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905</a:t>
            </a:r>
            <a:r>
              <a:rPr lang="zh-TW" altLang="en-US" sz="2400" dirty="0" smtClean="0"/>
              <a:t>名的公檢法司</a:t>
            </a:r>
            <a:r>
              <a:rPr dirty="0" smtClean="0"/>
              <a:t>、教育界、媒體界等人員因迫害法輪功學員，被海外組織“追查國際”立案追查</a:t>
            </a:r>
            <a:endParaRPr dirty="0"/>
          </a:p>
        </p:txBody>
      </p:sp>
      <p:sp>
        <p:nvSpPr>
          <p:cNvPr id="9" name="文字方塊 2"/>
          <p:cNvSpPr txBox="1"/>
          <p:nvPr/>
        </p:nvSpPr>
        <p:spPr>
          <a:xfrm>
            <a:off x="174409" y="1196751"/>
            <a:ext cx="8837827" cy="3785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2400" b="1">
                <a:solidFill>
                  <a:srgbClr val="FF0000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  <a:t>西安市 </a:t>
            </a:r>
            <a:r>
              <a:rPr b="0" dirty="0">
                <a:solidFill>
                  <a:srgbClr val="0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市一級主要被追查官員：</a:t>
            </a: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杜航偉、董軍、劉春雁、丁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建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歷任市委防範辦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陳瑞龍、張趙雲、賈養勳、許萬春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西安市</a:t>
            </a:r>
            <a:r>
              <a:rPr b="1" dirty="0" err="1" smtClean="0">
                <a:solidFill>
                  <a:srgbClr val="FF26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新城區</a:t>
            </a:r>
            <a:r>
              <a:rPr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區一級主要被追查官員</a:t>
            </a:r>
            <a:r>
              <a:rPr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原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區政法委書記：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劉照河</a:t>
            </a: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原區委防範辦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(610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解斌</a:t>
            </a:r>
          </a:p>
          <a:p>
            <a:pPr>
              <a:defRPr sz="2400">
                <a:latin typeface="Microsoft JhengHei"/>
                <a:ea typeface="Microsoft JhengHei"/>
                <a:cs typeface="Microsoft JhengHei"/>
                <a:sym typeface="Microsoft JhengHei"/>
              </a:defRPr>
            </a:pPr>
            <a: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dirty="0">
                <a:latin typeface="Microsoft JhengHei" charset="-120"/>
                <a:ea typeface="Microsoft JhengHei" charset="-120"/>
                <a:cs typeface="Microsoft JhengHei" charset="-120"/>
              </a:rPr>
            </a:br>
            <a:endParaRPr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889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49663</TotalTime>
  <Words>2649</Words>
  <Application>Microsoft Office PowerPoint</Application>
  <PresentationFormat>如螢幕大小 (4:3)</PresentationFormat>
  <Paragraphs>296</Paragraphs>
  <Slides>22</Slides>
  <Notes>16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22</vt:i4>
      </vt:variant>
    </vt:vector>
  </HeadingPairs>
  <TitlesOfParts>
    <vt:vector size="24" baseType="lpstr">
      <vt:lpstr>Office 佈景主題</vt:lpstr>
      <vt:lpstr>2_White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615</cp:revision>
  <dcterms:created xsi:type="dcterms:W3CDTF">2017-07-01T07:48:25Z</dcterms:created>
  <dcterms:modified xsi:type="dcterms:W3CDTF">2018-04-27T14:39:38Z</dcterms:modified>
</cp:coreProperties>
</file>