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8" r:id="rId2"/>
  </p:sldMasterIdLst>
  <p:notesMasterIdLst>
    <p:notesMasterId r:id="rId40"/>
  </p:notesMasterIdLst>
  <p:handoutMasterIdLst>
    <p:handoutMasterId r:id="rId41"/>
  </p:handoutMasterIdLst>
  <p:sldIdLst>
    <p:sldId id="282" r:id="rId3"/>
    <p:sldId id="383" r:id="rId4"/>
    <p:sldId id="384" r:id="rId5"/>
    <p:sldId id="363" r:id="rId6"/>
    <p:sldId id="371" r:id="rId7"/>
    <p:sldId id="397" r:id="rId8"/>
    <p:sldId id="404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398" r:id="rId17"/>
    <p:sldId id="379" r:id="rId18"/>
    <p:sldId id="399" r:id="rId19"/>
    <p:sldId id="400" r:id="rId20"/>
    <p:sldId id="401" r:id="rId21"/>
    <p:sldId id="402" r:id="rId22"/>
    <p:sldId id="412" r:id="rId23"/>
    <p:sldId id="405" r:id="rId24"/>
    <p:sldId id="406" r:id="rId25"/>
    <p:sldId id="407" r:id="rId26"/>
    <p:sldId id="408" r:id="rId27"/>
    <p:sldId id="409" r:id="rId28"/>
    <p:sldId id="387" r:id="rId29"/>
    <p:sldId id="375" r:id="rId30"/>
    <p:sldId id="372" r:id="rId31"/>
    <p:sldId id="373" r:id="rId32"/>
    <p:sldId id="382" r:id="rId33"/>
    <p:sldId id="376" r:id="rId34"/>
    <p:sldId id="377" r:id="rId35"/>
    <p:sldId id="378" r:id="rId36"/>
    <p:sldId id="413" r:id="rId37"/>
    <p:sldId id="414" r:id="rId38"/>
    <p:sldId id="370" r:id="rId39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A6A6A6"/>
    <a:srgbClr val="E86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6892" autoAdjust="0"/>
  </p:normalViewPr>
  <p:slideViewPr>
    <p:cSldViewPr snapToObjects="1">
      <p:cViewPr varScale="1">
        <p:scale>
          <a:sx n="60" d="100"/>
          <a:sy n="60" d="100"/>
        </p:scale>
        <p:origin x="48" y="154"/>
      </p:cViewPr>
      <p:guideLst>
        <p:guide orient="horz" pos="1026"/>
        <p:guide pos="295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Objects="1">
      <p:cViewPr varScale="1">
        <p:scale>
          <a:sx n="55" d="100"/>
          <a:sy n="55" d="100"/>
        </p:scale>
        <p:origin x="-280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 smtClean="0"/>
              <a:t>RTC</a:t>
            </a:r>
            <a:r>
              <a:rPr lang="zh-TW" altLang="en-US" smtClean="0"/>
              <a:t>平台培訓參考資料</a:t>
            </a:r>
            <a:r>
              <a:rPr lang="en-US" altLang="zh-TW" smtClean="0"/>
              <a:t>(</a:t>
            </a:r>
            <a:r>
              <a:rPr lang="zh-TW" altLang="en-US" smtClean="0"/>
              <a:t>第一版</a:t>
            </a:r>
            <a:r>
              <a:rPr lang="en-US" altLang="zh-TW" smtClean="0"/>
              <a:t>)</a:t>
            </a:r>
            <a:endParaRPr lang="zh-SG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3D9763D8-00B7-47B6-96C5-40D409132B67}" type="datetimeFigureOut">
              <a:rPr lang="zh-SG" altLang="en-US"/>
              <a:pPr>
                <a:defRPr/>
              </a:pPr>
              <a:t>17/6/2017</a:t>
            </a:fld>
            <a:endParaRPr lang="zh-SG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SG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AEEACE84-DF38-4F4F-A550-B3AB3938C3B9}" type="slidenum">
              <a:rPr lang="zh-SG" altLang="en-US"/>
              <a:pPr>
                <a:defRPr/>
              </a:pPr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19298526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 smtClean="0"/>
              <a:t>RTC</a:t>
            </a:r>
            <a:r>
              <a:rPr lang="zh-TW" altLang="en-US" smtClean="0"/>
              <a:t>平台培訓參考資料</a:t>
            </a:r>
            <a:r>
              <a:rPr lang="en-US" altLang="zh-TW" smtClean="0"/>
              <a:t>(</a:t>
            </a:r>
            <a:r>
              <a:rPr lang="zh-TW" altLang="en-US" smtClean="0"/>
              <a:t>第一版</a:t>
            </a:r>
            <a:r>
              <a:rPr lang="en-US" altLang="zh-TW" smtClean="0"/>
              <a:t>)</a:t>
            </a:r>
            <a:endParaRPr lang="zh-SG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30270F05-6A75-4B72-A652-A249A7675651}" type="datetimeFigureOut">
              <a:rPr lang="zh-SG" altLang="en-US"/>
              <a:pPr>
                <a:defRPr/>
              </a:pPr>
              <a:t>17/6/2017</a:t>
            </a:fld>
            <a:endParaRPr lang="zh-SG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SG" alt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SG" noProof="0" smtClean="0"/>
              <a:t>Click to edit Master text styles</a:t>
            </a:r>
          </a:p>
          <a:p>
            <a:pPr lvl="1"/>
            <a:r>
              <a:rPr lang="en-US" altLang="zh-SG" noProof="0" smtClean="0"/>
              <a:t>Second level</a:t>
            </a:r>
          </a:p>
          <a:p>
            <a:pPr lvl="2"/>
            <a:r>
              <a:rPr lang="en-US" altLang="zh-SG" noProof="0" smtClean="0"/>
              <a:t>Third level</a:t>
            </a:r>
          </a:p>
          <a:p>
            <a:pPr lvl="3"/>
            <a:r>
              <a:rPr lang="en-US" altLang="zh-SG" noProof="0" smtClean="0"/>
              <a:t>Fourth level</a:t>
            </a:r>
          </a:p>
          <a:p>
            <a:pPr lvl="4"/>
            <a:r>
              <a:rPr lang="en-US" altLang="zh-SG" noProof="0" smtClean="0"/>
              <a:t>Fifth level</a:t>
            </a:r>
            <a:endParaRPr lang="zh-SG" alt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SG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AD1277BA-2147-46F5-B662-CE9092E5947B}" type="slidenum">
              <a:rPr lang="zh-SG" altLang="en-US"/>
              <a:pPr>
                <a:defRPr/>
              </a:pPr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9194341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SG" altLang="en-US" smtClean="0"/>
          </a:p>
        </p:txBody>
      </p:sp>
    </p:spTree>
    <p:extLst>
      <p:ext uri="{BB962C8B-B14F-4D97-AF65-F5344CB8AC3E}">
        <p14:creationId xmlns:p14="http://schemas.microsoft.com/office/powerpoint/2010/main" val="1733684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6043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4626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472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3753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0313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mtClean="0"/>
              <a:t>根据同修的情况，看是分析稿件还是鼓励拨打。一边交流一边辅导。。培训要提供资料，给同修一个稿子念，鼓励他打。。同修对稿子并不深刻。。。可能需要帮助同修分析一下稿子，刚刚开始打电话时脑子是空的，只是念稿子。可以考虑给同修一个框架：一般思路是什么，先劝三退，如果不听可能是真相不够，常用的有：三退 </a:t>
            </a:r>
            <a:r>
              <a:rPr lang="en-US" altLang="zh-CN" smtClean="0"/>
              <a:t>– </a:t>
            </a:r>
            <a:r>
              <a:rPr lang="zh-CN" altLang="en-US" smtClean="0"/>
              <a:t>大法真相 </a:t>
            </a:r>
            <a:r>
              <a:rPr lang="en-US" altLang="zh-CN" smtClean="0"/>
              <a:t>– </a:t>
            </a:r>
            <a:r>
              <a:rPr lang="zh-CN" altLang="en-US" smtClean="0"/>
              <a:t>九字真言</a:t>
            </a:r>
            <a:r>
              <a:rPr lang="en-US" altLang="zh-CN" smtClean="0"/>
              <a:t>- </a:t>
            </a:r>
            <a:r>
              <a:rPr lang="zh-CN" altLang="en-US" smtClean="0"/>
              <a:t>送翻墙微信</a:t>
            </a:r>
            <a:r>
              <a:rPr lang="en-US" altLang="zh-CN" smtClean="0"/>
              <a:t>/qq</a:t>
            </a:r>
            <a:r>
              <a:rPr lang="zh-CN" altLang="en-US" smtClean="0"/>
              <a:t>，也有 从大法真相切入</a:t>
            </a:r>
            <a:r>
              <a:rPr lang="en-US" altLang="zh-CN" smtClean="0"/>
              <a:t>- </a:t>
            </a:r>
            <a:r>
              <a:rPr lang="zh-CN" altLang="en-US" smtClean="0"/>
              <a:t>活摘</a:t>
            </a:r>
            <a:r>
              <a:rPr lang="en-US" altLang="zh-CN" smtClean="0"/>
              <a:t>- </a:t>
            </a:r>
            <a:r>
              <a:rPr lang="zh-CN" altLang="en-US" smtClean="0"/>
              <a:t>善恶有报</a:t>
            </a:r>
            <a:r>
              <a:rPr lang="en-US" altLang="zh-CN" smtClean="0"/>
              <a:t>- </a:t>
            </a:r>
            <a:r>
              <a:rPr lang="zh-CN" altLang="en-US" smtClean="0"/>
              <a:t>大法真相， 给同修几个思路，再拿出稿子和同修分享，</a:t>
            </a:r>
            <a:r>
              <a:rPr lang="en-US" altLang="zh-CN" smtClean="0"/>
              <a:t>highlight</a:t>
            </a:r>
            <a:r>
              <a:rPr lang="zh-CN" altLang="en-US" smtClean="0"/>
              <a:t>出哪几个区块是必须讲的。这个也许可以往后放。提供稿件时对于初级的同修，脑子里比较空白的，给他一个熟悉的过程。有了框架了之后同修会开始再这个思路上引用更好的文字，脑子里像数据库一样。整理思路再填内容进去对同修会比较有好处，再听同修打，听到好的就会拿过来，可以做功课：自己搜集一些真相内容：大法真相，迫害形式，哪些是重点真相，哪些是补充真相，打电话就像云游，什么样的人都会碰到，不一样的人都碰到一遍就会知道如何应对了。</a:t>
            </a:r>
            <a:endParaRPr lang="en-US" altLang="zh-CN" smtClean="0"/>
          </a:p>
          <a:p>
            <a:pPr eaLnBrk="1" hangingPunct="1"/>
            <a:endParaRPr lang="en-US" altLang="zh-CN" smtClean="0"/>
          </a:p>
          <a:p>
            <a:endParaRPr lang="zh-SG" altLang="en-US" smtClean="0"/>
          </a:p>
          <a:p>
            <a:endParaRPr lang="zh-SG" altLang="en-US" smtClean="0"/>
          </a:p>
        </p:txBody>
      </p:sp>
    </p:spTree>
    <p:extLst>
      <p:ext uri="{BB962C8B-B14F-4D97-AF65-F5344CB8AC3E}">
        <p14:creationId xmlns:p14="http://schemas.microsoft.com/office/powerpoint/2010/main" val="3175983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4053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422859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5609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609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SG" smtClean="0"/>
              <a:t>Click to edit Master title style</a:t>
            </a:r>
            <a:endParaRPr lang="zh-SG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SG" smtClean="0"/>
              <a:t>Click to edit Master subtitle style</a:t>
            </a:r>
            <a:endParaRPr lang="zh-SG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3A1F3-8FC7-4C1D-9818-4DA81B4693DD}" type="datetime1">
              <a:rPr lang="zh-TW" altLang="en-US" smtClean="0"/>
              <a:pPr>
                <a:defRPr/>
              </a:pPr>
              <a:t>2017/6/17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RTC</a:t>
            </a:r>
            <a:r>
              <a:rPr lang="zh-TW" altLang="en-US" smtClean="0"/>
              <a:t>培訓房間參考手冊</a:t>
            </a:r>
            <a:r>
              <a:rPr lang="en-US" altLang="zh-TW" smtClean="0"/>
              <a:t>(</a:t>
            </a:r>
            <a:r>
              <a:rPr lang="zh-TW" altLang="en-US" smtClean="0"/>
              <a:t>第一版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232A7-7EB2-4169-B231-9D0E94A9A6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SG" smtClean="0"/>
              <a:t>Click to edit Master title style</a:t>
            </a:r>
            <a:endParaRPr lang="zh-SG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SG" smtClean="0"/>
              <a:t>Click to edit Master text styles</a:t>
            </a:r>
          </a:p>
          <a:p>
            <a:pPr lvl="1"/>
            <a:r>
              <a:rPr lang="en-US" altLang="zh-SG" smtClean="0"/>
              <a:t>Second level</a:t>
            </a:r>
          </a:p>
          <a:p>
            <a:pPr lvl="2"/>
            <a:r>
              <a:rPr lang="en-US" altLang="zh-SG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  <a:p>
            <a:pPr lvl="4"/>
            <a:r>
              <a:rPr lang="en-US" altLang="zh-SG" smtClean="0"/>
              <a:t>Fifth level</a:t>
            </a:r>
            <a:endParaRPr lang="zh-SG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7FA00-F3F5-4464-BE8C-BBD338522A60}" type="datetime1">
              <a:rPr lang="zh-TW" altLang="en-US" smtClean="0"/>
              <a:pPr>
                <a:defRPr/>
              </a:pPr>
              <a:t>2017/6/17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RTC</a:t>
            </a:r>
            <a:r>
              <a:rPr lang="zh-TW" altLang="en-US" smtClean="0"/>
              <a:t>培訓房間參考手冊</a:t>
            </a:r>
            <a:r>
              <a:rPr lang="en-US" altLang="zh-TW" smtClean="0"/>
              <a:t>(</a:t>
            </a:r>
            <a:r>
              <a:rPr lang="zh-TW" altLang="en-US" smtClean="0"/>
              <a:t>第一版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860FC-F1AD-4FCB-BF30-57922BE5A99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SG" smtClean="0"/>
              <a:t>Click to edit Master title style</a:t>
            </a:r>
            <a:endParaRPr lang="zh-SG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SG" smtClean="0"/>
              <a:t>Click to edit Master text styles</a:t>
            </a:r>
          </a:p>
          <a:p>
            <a:pPr lvl="1"/>
            <a:r>
              <a:rPr lang="en-US" altLang="zh-SG" smtClean="0"/>
              <a:t>Second level</a:t>
            </a:r>
          </a:p>
          <a:p>
            <a:pPr lvl="2"/>
            <a:r>
              <a:rPr lang="en-US" altLang="zh-SG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  <a:p>
            <a:pPr lvl="4"/>
            <a:r>
              <a:rPr lang="en-US" altLang="zh-SG" smtClean="0"/>
              <a:t>Fifth level</a:t>
            </a:r>
            <a:endParaRPr lang="zh-SG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2A0A3-0246-4830-AE95-1BF33E507DB3}" type="datetime1">
              <a:rPr lang="zh-TW" altLang="en-US" smtClean="0"/>
              <a:pPr>
                <a:defRPr/>
              </a:pPr>
              <a:t>2017/6/17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RTC</a:t>
            </a:r>
            <a:r>
              <a:rPr lang="zh-TW" altLang="en-US" smtClean="0"/>
              <a:t>培訓房間參考手冊</a:t>
            </a:r>
            <a:r>
              <a:rPr lang="en-US" altLang="zh-TW" smtClean="0"/>
              <a:t>(</a:t>
            </a:r>
            <a:r>
              <a:rPr lang="zh-TW" altLang="en-US" smtClean="0"/>
              <a:t>第一版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A3D80-83D0-403E-8390-A8EC8E7C115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SG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 altLang="zh-SG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56F53-2FCE-4415-82B0-84DEAA6290CF}" type="datetime1">
              <a:rPr lang="zh-TW" altLang="en-US" smtClean="0"/>
              <a:pPr>
                <a:defRPr/>
              </a:pPr>
              <a:t>2017/6/17</a:t>
            </a:fld>
            <a:endParaRPr lang="zh-TW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RTC</a:t>
            </a:r>
            <a:r>
              <a:rPr lang="zh-TW" altLang="en-US" smtClean="0"/>
              <a:t>培訓房間參考手冊</a:t>
            </a:r>
            <a:r>
              <a:rPr lang="en-US" altLang="zh-TW" smtClean="0"/>
              <a:t>(</a:t>
            </a:r>
            <a:r>
              <a:rPr lang="zh-TW" altLang="en-US" smtClean="0"/>
              <a:t>第一版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89EE0-C66F-41E1-ABEE-FC40C17EBAA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SG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altLang="zh-SG" smtClean="0"/>
              <a:t>Click to edit Master text styles</a:t>
            </a:r>
          </a:p>
          <a:p>
            <a:pPr lvl="1"/>
            <a:r>
              <a:rPr lang="en-US" altLang="zh-SG" smtClean="0"/>
              <a:t>Second level</a:t>
            </a:r>
          </a:p>
          <a:p>
            <a:pPr lvl="2"/>
            <a:r>
              <a:rPr lang="en-US" altLang="zh-SG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  <a:p>
            <a:pPr lvl="4"/>
            <a:r>
              <a:rPr lang="en-US" altLang="zh-SG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B89AC-2795-44F8-8A79-D9FC3DD793D1}" type="datetime1">
              <a:rPr lang="zh-TW" altLang="en-US" smtClean="0"/>
              <a:pPr>
                <a:defRPr/>
              </a:pPr>
              <a:t>2017/6/17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RTC</a:t>
            </a:r>
            <a:r>
              <a:rPr lang="zh-TW" altLang="en-US" smtClean="0"/>
              <a:t>培訓房間參考手冊</a:t>
            </a:r>
            <a:r>
              <a:rPr lang="en-US" altLang="zh-TW" smtClean="0"/>
              <a:t>(</a:t>
            </a:r>
            <a:r>
              <a:rPr lang="zh-TW" altLang="en-US" smtClean="0"/>
              <a:t>第一版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D064F-91ED-498F-8DD6-91301E67BF2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altLang="zh-SG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SG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D88F1-FEFC-493D-9D5B-B5AEFD4799FA}" type="datetime1">
              <a:rPr lang="zh-TW" altLang="en-US" smtClean="0"/>
              <a:pPr>
                <a:defRPr/>
              </a:pPr>
              <a:t>2017/6/17</a:t>
            </a:fld>
            <a:endParaRPr lang="zh-TW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RTC</a:t>
            </a:r>
            <a:r>
              <a:rPr lang="zh-TW" altLang="en-US" smtClean="0"/>
              <a:t>培訓房間參考手冊</a:t>
            </a:r>
            <a:r>
              <a:rPr lang="en-US" altLang="zh-TW" smtClean="0"/>
              <a:t>(</a:t>
            </a:r>
            <a:r>
              <a:rPr lang="zh-TW" altLang="en-US" smtClean="0"/>
              <a:t>第一版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1A0D-F068-49C8-A811-E278BAB3248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SG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altLang="zh-SG" smtClean="0"/>
              <a:t>Click to edit Master text styles</a:t>
            </a:r>
          </a:p>
          <a:p>
            <a:pPr lvl="1"/>
            <a:r>
              <a:rPr lang="en-US" altLang="zh-SG" smtClean="0"/>
              <a:t>Second level</a:t>
            </a:r>
          </a:p>
          <a:p>
            <a:pPr lvl="2"/>
            <a:r>
              <a:rPr lang="en-US" altLang="zh-SG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  <a:p>
            <a:pPr lvl="4"/>
            <a:r>
              <a:rPr lang="en-US" altLang="zh-SG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altLang="zh-SG" smtClean="0"/>
              <a:t>Click to edit Master text styles</a:t>
            </a:r>
          </a:p>
          <a:p>
            <a:pPr lvl="1"/>
            <a:r>
              <a:rPr lang="en-US" altLang="zh-SG" smtClean="0"/>
              <a:t>Second level</a:t>
            </a:r>
          </a:p>
          <a:p>
            <a:pPr lvl="2"/>
            <a:r>
              <a:rPr lang="en-US" altLang="zh-SG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  <a:p>
            <a:pPr lvl="4"/>
            <a:r>
              <a:rPr lang="en-US" altLang="zh-SG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8D244-AE42-46AA-B274-11CF3D42A1FA}" type="datetime1">
              <a:rPr lang="zh-TW" altLang="en-US" smtClean="0"/>
              <a:pPr>
                <a:defRPr/>
              </a:pPr>
              <a:t>2017/6/17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RTC</a:t>
            </a:r>
            <a:r>
              <a:rPr lang="zh-TW" altLang="en-US" smtClean="0"/>
              <a:t>培訓房間參考手冊</a:t>
            </a:r>
            <a:r>
              <a:rPr lang="en-US" altLang="zh-TW" smtClean="0"/>
              <a:t>(</a:t>
            </a:r>
            <a:r>
              <a:rPr lang="zh-TW" altLang="en-US" smtClean="0"/>
              <a:t>第一版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717DD-FCE8-4EE3-BC14-9E1CC89A81B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SG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SG" smtClean="0"/>
              <a:t>Click to edit Master text styles</a:t>
            </a:r>
          </a:p>
          <a:p>
            <a:pPr lvl="1"/>
            <a:r>
              <a:rPr lang="en-US" altLang="zh-SG" smtClean="0"/>
              <a:t>Second level</a:t>
            </a:r>
          </a:p>
          <a:p>
            <a:pPr lvl="2"/>
            <a:r>
              <a:rPr lang="en-US" altLang="zh-SG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  <a:p>
            <a:pPr lvl="4"/>
            <a:r>
              <a:rPr lang="en-US" altLang="zh-SG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SG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SG" smtClean="0"/>
              <a:t>Click to edit Master text styles</a:t>
            </a:r>
          </a:p>
          <a:p>
            <a:pPr lvl="1"/>
            <a:r>
              <a:rPr lang="en-US" altLang="zh-SG" smtClean="0"/>
              <a:t>Second level</a:t>
            </a:r>
          </a:p>
          <a:p>
            <a:pPr lvl="2"/>
            <a:r>
              <a:rPr lang="en-US" altLang="zh-SG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  <a:p>
            <a:pPr lvl="4"/>
            <a:r>
              <a:rPr lang="en-US" altLang="zh-SG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SG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DCD06-B7DB-4851-83EE-B8531068E5FE}" type="datetime1">
              <a:rPr lang="zh-TW" altLang="en-US" smtClean="0"/>
              <a:pPr>
                <a:defRPr/>
              </a:pPr>
              <a:t>2017/6/17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RTC</a:t>
            </a:r>
            <a:r>
              <a:rPr lang="zh-TW" altLang="en-US" smtClean="0"/>
              <a:t>培訓房間參考手冊</a:t>
            </a:r>
            <a:r>
              <a:rPr lang="en-US" altLang="zh-TW" smtClean="0"/>
              <a:t>(</a:t>
            </a:r>
            <a:r>
              <a:rPr lang="zh-TW" altLang="en-US" smtClean="0"/>
              <a:t>第一版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A1FB9-1C2A-430B-B773-BD853EC4197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SG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BED81-9905-411E-A5E4-69D0F2EA2F38}" type="datetime1">
              <a:rPr lang="zh-TW" altLang="en-US" smtClean="0"/>
              <a:pPr>
                <a:defRPr/>
              </a:pPr>
              <a:t>2017/6/17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RTC</a:t>
            </a:r>
            <a:r>
              <a:rPr lang="zh-TW" altLang="en-US" smtClean="0"/>
              <a:t>培訓房間參考手冊</a:t>
            </a:r>
            <a:r>
              <a:rPr lang="en-US" altLang="zh-TW" smtClean="0"/>
              <a:t>(</a:t>
            </a:r>
            <a:r>
              <a:rPr lang="zh-TW" altLang="en-US" smtClean="0"/>
              <a:t>第一版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118AB-0882-471C-BFAE-50B9D526B21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BB136-A4C9-43B2-BCF3-86590E25ABB0}" type="datetime1">
              <a:rPr lang="zh-TW" altLang="en-US" smtClean="0"/>
              <a:pPr>
                <a:defRPr/>
              </a:pPr>
              <a:t>2017/6/17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RTC</a:t>
            </a:r>
            <a:r>
              <a:rPr lang="zh-TW" altLang="en-US" smtClean="0"/>
              <a:t>培訓房間參考手冊</a:t>
            </a:r>
            <a:r>
              <a:rPr lang="en-US" altLang="zh-TW" smtClean="0"/>
              <a:t>(</a:t>
            </a:r>
            <a:r>
              <a:rPr lang="zh-TW" altLang="en-US" smtClean="0"/>
              <a:t>第一版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513F-E04F-4F1A-9F06-B47BD97112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SG" smtClean="0"/>
              <a:t>Click to edit Master text styles</a:t>
            </a:r>
          </a:p>
          <a:p>
            <a:pPr lvl="1"/>
            <a:r>
              <a:rPr lang="en-US" altLang="zh-SG" smtClean="0"/>
              <a:t>Second level</a:t>
            </a:r>
          </a:p>
          <a:p>
            <a:pPr lvl="2"/>
            <a:r>
              <a:rPr lang="en-US" altLang="zh-SG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  <a:p>
            <a:pPr lvl="4"/>
            <a:r>
              <a:rPr lang="en-US" altLang="zh-SG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SG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3BEEC-AD25-4F78-8CB9-314207357D91}" type="datetime1">
              <a:rPr lang="zh-TW" altLang="en-US" smtClean="0"/>
              <a:pPr>
                <a:defRPr/>
              </a:pPr>
              <a:t>2017/6/17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RTC</a:t>
            </a:r>
            <a:r>
              <a:rPr lang="zh-TW" altLang="en-US" smtClean="0"/>
              <a:t>培訓房間參考手冊</a:t>
            </a:r>
            <a:r>
              <a:rPr lang="en-US" altLang="zh-TW" smtClean="0"/>
              <a:t>(</a:t>
            </a:r>
            <a:r>
              <a:rPr lang="zh-TW" altLang="en-US" smtClean="0"/>
              <a:t>第一版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10A25-554F-410A-9577-859C5E44AF4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SG" dirty="0" smtClean="0"/>
              <a:t>Click to edit Master title style</a:t>
            </a:r>
            <a:endParaRPr lang="zh-SG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SG" smtClean="0"/>
              <a:t>Click to edit Master text styles</a:t>
            </a:r>
          </a:p>
          <a:p>
            <a:pPr lvl="1"/>
            <a:r>
              <a:rPr lang="en-US" altLang="zh-SG" smtClean="0"/>
              <a:t>Second level</a:t>
            </a:r>
          </a:p>
          <a:p>
            <a:pPr lvl="2"/>
            <a:r>
              <a:rPr lang="en-US" altLang="zh-SG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  <a:p>
            <a:pPr lvl="4"/>
            <a:r>
              <a:rPr lang="en-US" altLang="zh-SG" smtClean="0"/>
              <a:t>Fifth level</a:t>
            </a:r>
            <a:endParaRPr lang="zh-SG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5C72D-CAFA-4916-9FCA-41A57DAAE0E5}" type="datetime1">
              <a:rPr lang="zh-TW" altLang="en-US" smtClean="0"/>
              <a:pPr>
                <a:defRPr/>
              </a:pPr>
              <a:t>2017/6/17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RTC</a:t>
            </a:r>
            <a:r>
              <a:rPr lang="zh-TW" altLang="en-US" smtClean="0"/>
              <a:t>培訓房間參考手冊</a:t>
            </a:r>
            <a:r>
              <a:rPr lang="en-US" altLang="zh-TW" smtClean="0"/>
              <a:t>(</a:t>
            </a:r>
            <a:r>
              <a:rPr lang="zh-TW" altLang="en-US" smtClean="0"/>
              <a:t>第一版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705C4-283C-4B21-B1FD-FBB2443A7DC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SG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SG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altLang="zh-SG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6ACD-55CE-4A3E-9B01-EDE941DEDD18}" type="datetime1">
              <a:rPr lang="zh-TW" altLang="en-US" smtClean="0"/>
              <a:pPr>
                <a:defRPr/>
              </a:pPr>
              <a:t>2017/6/17</a:t>
            </a:fld>
            <a:endParaRPr lang="zh-TW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RTC</a:t>
            </a:r>
            <a:r>
              <a:rPr lang="zh-TW" altLang="en-US" smtClean="0"/>
              <a:t>培訓房間參考手冊</a:t>
            </a:r>
            <a:r>
              <a:rPr lang="en-US" altLang="zh-TW" smtClean="0"/>
              <a:t>(</a:t>
            </a:r>
            <a:r>
              <a:rPr lang="zh-TW" altLang="en-US" smtClean="0"/>
              <a:t>第一版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3C84B-9220-4967-BFAB-7C80AF6EC48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SG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altLang="zh-SG" smtClean="0"/>
              <a:t>Click to edit Master text styles</a:t>
            </a:r>
          </a:p>
          <a:p>
            <a:pPr lvl="1"/>
            <a:r>
              <a:rPr lang="en-US" altLang="zh-SG" smtClean="0"/>
              <a:t>Second level</a:t>
            </a:r>
          </a:p>
          <a:p>
            <a:pPr lvl="2"/>
            <a:r>
              <a:rPr lang="en-US" altLang="zh-SG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  <a:p>
            <a:pPr lvl="4"/>
            <a:r>
              <a:rPr lang="en-US" altLang="zh-SG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EBB64-07AD-4D01-80DD-D88CD2A41273}" type="datetime1">
              <a:rPr lang="zh-TW" altLang="en-US" smtClean="0"/>
              <a:pPr>
                <a:defRPr/>
              </a:pPr>
              <a:t>2017/6/17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RTC</a:t>
            </a:r>
            <a:r>
              <a:rPr lang="zh-TW" altLang="en-US" smtClean="0"/>
              <a:t>培訓房間參考手冊</a:t>
            </a:r>
            <a:r>
              <a:rPr lang="en-US" altLang="zh-TW" smtClean="0"/>
              <a:t>(</a:t>
            </a:r>
            <a:r>
              <a:rPr lang="zh-TW" altLang="en-US" smtClean="0"/>
              <a:t>第一版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3BEFC-28E5-4C71-9540-14575468E67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altLang="zh-SG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altLang="zh-SG" smtClean="0"/>
              <a:t>Click to edit Master text styles</a:t>
            </a:r>
          </a:p>
          <a:p>
            <a:pPr lvl="1"/>
            <a:r>
              <a:rPr lang="en-US" altLang="zh-SG" smtClean="0"/>
              <a:t>Second level</a:t>
            </a:r>
          </a:p>
          <a:p>
            <a:pPr lvl="2"/>
            <a:r>
              <a:rPr lang="en-US" altLang="zh-SG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  <a:p>
            <a:pPr lvl="4"/>
            <a:r>
              <a:rPr lang="en-US" altLang="zh-SG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3B361-2380-4361-81DD-17799980538D}" type="datetime1">
              <a:rPr lang="zh-TW" altLang="en-US" smtClean="0"/>
              <a:pPr>
                <a:defRPr/>
              </a:pPr>
              <a:t>2017/6/17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RTC</a:t>
            </a:r>
            <a:r>
              <a:rPr lang="zh-TW" altLang="en-US" smtClean="0"/>
              <a:t>培訓房間參考手冊</a:t>
            </a:r>
            <a:r>
              <a:rPr lang="en-US" altLang="zh-TW" smtClean="0"/>
              <a:t>(</a:t>
            </a:r>
            <a:r>
              <a:rPr lang="zh-TW" altLang="en-US" smtClean="0"/>
              <a:t>第一版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D56FF-FE72-4F1C-8A1B-E7D43A917F3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SG" smtClean="0"/>
              <a:t>Click to edit Master title style</a:t>
            </a:r>
            <a:endParaRPr lang="zh-SG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SG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DDA3B-13C0-496E-9073-DABF05982F7F}" type="datetime1">
              <a:rPr lang="zh-TW" altLang="en-US" smtClean="0"/>
              <a:pPr>
                <a:defRPr/>
              </a:pPr>
              <a:t>2017/6/17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RTC</a:t>
            </a:r>
            <a:r>
              <a:rPr lang="zh-TW" altLang="en-US" smtClean="0"/>
              <a:t>培訓房間參考手冊</a:t>
            </a:r>
            <a:r>
              <a:rPr lang="en-US" altLang="zh-TW" smtClean="0"/>
              <a:t>(</a:t>
            </a:r>
            <a:r>
              <a:rPr lang="zh-TW" altLang="en-US" smtClean="0"/>
              <a:t>第一版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7FFE9-7EFA-45A2-BDB8-B238AA76C4D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SG" smtClean="0"/>
              <a:t>Click to edit Master title style</a:t>
            </a:r>
            <a:endParaRPr lang="zh-SG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SG" smtClean="0"/>
              <a:t>Click to edit Master text styles</a:t>
            </a:r>
          </a:p>
          <a:p>
            <a:pPr lvl="1"/>
            <a:r>
              <a:rPr lang="en-US" altLang="zh-SG" smtClean="0"/>
              <a:t>Second level</a:t>
            </a:r>
          </a:p>
          <a:p>
            <a:pPr lvl="2"/>
            <a:r>
              <a:rPr lang="en-US" altLang="zh-SG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  <a:p>
            <a:pPr lvl="4"/>
            <a:r>
              <a:rPr lang="en-US" altLang="zh-SG" smtClean="0"/>
              <a:t>Fifth level</a:t>
            </a:r>
            <a:endParaRPr lang="zh-SG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SG" smtClean="0"/>
              <a:t>Click to edit Master text styles</a:t>
            </a:r>
          </a:p>
          <a:p>
            <a:pPr lvl="1"/>
            <a:r>
              <a:rPr lang="en-US" altLang="zh-SG" smtClean="0"/>
              <a:t>Second level</a:t>
            </a:r>
          </a:p>
          <a:p>
            <a:pPr lvl="2"/>
            <a:r>
              <a:rPr lang="en-US" altLang="zh-SG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  <a:p>
            <a:pPr lvl="4"/>
            <a:r>
              <a:rPr lang="en-US" altLang="zh-SG" smtClean="0"/>
              <a:t>Fifth level</a:t>
            </a:r>
            <a:endParaRPr lang="zh-SG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EEEBB-C42F-4443-9B48-9572E2AE3849}" type="datetime1">
              <a:rPr lang="zh-TW" altLang="en-US" smtClean="0"/>
              <a:pPr>
                <a:defRPr/>
              </a:pPr>
              <a:t>2017/6/17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RTC</a:t>
            </a:r>
            <a:r>
              <a:rPr lang="zh-TW" altLang="en-US" smtClean="0"/>
              <a:t>培訓房間參考手冊</a:t>
            </a:r>
            <a:r>
              <a:rPr lang="en-US" altLang="zh-TW" smtClean="0"/>
              <a:t>(</a:t>
            </a:r>
            <a:r>
              <a:rPr lang="zh-TW" altLang="en-US" smtClean="0"/>
              <a:t>第一版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D6E5D-0ADD-4DD6-8FC0-CC0DB7228E7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SG" smtClean="0"/>
              <a:t>Click to edit Master title style</a:t>
            </a:r>
            <a:endParaRPr lang="zh-SG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SG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SG" smtClean="0"/>
              <a:t>Click to edit Master text styles</a:t>
            </a:r>
          </a:p>
          <a:p>
            <a:pPr lvl="1"/>
            <a:r>
              <a:rPr lang="en-US" altLang="zh-SG" smtClean="0"/>
              <a:t>Second level</a:t>
            </a:r>
          </a:p>
          <a:p>
            <a:pPr lvl="2"/>
            <a:r>
              <a:rPr lang="en-US" altLang="zh-SG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  <a:p>
            <a:pPr lvl="4"/>
            <a:r>
              <a:rPr lang="en-US" altLang="zh-SG" smtClean="0"/>
              <a:t>Fifth level</a:t>
            </a:r>
            <a:endParaRPr lang="zh-SG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SG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SG" smtClean="0"/>
              <a:t>Click to edit Master text styles</a:t>
            </a:r>
          </a:p>
          <a:p>
            <a:pPr lvl="1"/>
            <a:r>
              <a:rPr lang="en-US" altLang="zh-SG" smtClean="0"/>
              <a:t>Second level</a:t>
            </a:r>
          </a:p>
          <a:p>
            <a:pPr lvl="2"/>
            <a:r>
              <a:rPr lang="en-US" altLang="zh-SG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  <a:p>
            <a:pPr lvl="4"/>
            <a:r>
              <a:rPr lang="en-US" altLang="zh-SG" smtClean="0"/>
              <a:t>Fifth level</a:t>
            </a:r>
            <a:endParaRPr lang="zh-SG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E68C4-574A-4658-9A49-14CD975AB49B}" type="datetime1">
              <a:rPr lang="zh-TW" altLang="en-US" smtClean="0"/>
              <a:pPr>
                <a:defRPr/>
              </a:pPr>
              <a:t>2017/6/17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RTC</a:t>
            </a:r>
            <a:r>
              <a:rPr lang="zh-TW" altLang="en-US" smtClean="0"/>
              <a:t>培訓房間參考手冊</a:t>
            </a:r>
            <a:r>
              <a:rPr lang="en-US" altLang="zh-TW" smtClean="0"/>
              <a:t>(</a:t>
            </a:r>
            <a:r>
              <a:rPr lang="zh-TW" altLang="en-US" smtClean="0"/>
              <a:t>第一版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76CDA-D599-4F6E-88D7-2DE990CEF70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SG" smtClean="0"/>
              <a:t>Click to edit Master title style</a:t>
            </a:r>
            <a:endParaRPr lang="zh-SG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53089-0BC5-46F3-8AE3-58849DBA73A9}" type="datetime1">
              <a:rPr lang="zh-TW" altLang="en-US" smtClean="0"/>
              <a:pPr>
                <a:defRPr/>
              </a:pPr>
              <a:t>2017/6/17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RTC</a:t>
            </a:r>
            <a:r>
              <a:rPr lang="zh-TW" altLang="en-US" smtClean="0"/>
              <a:t>培訓房間參考手冊</a:t>
            </a:r>
            <a:r>
              <a:rPr lang="en-US" altLang="zh-TW" smtClean="0"/>
              <a:t>(</a:t>
            </a:r>
            <a:r>
              <a:rPr lang="zh-TW" altLang="en-US" smtClean="0"/>
              <a:t>第一版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5A547-67E0-47F3-8275-6D029E3EC74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5DF76-A61D-40FE-BC2E-FBE5AF23B30C}" type="datetime1">
              <a:rPr lang="zh-TW" altLang="en-US" smtClean="0"/>
              <a:pPr>
                <a:defRPr/>
              </a:pPr>
              <a:t>2017/6/17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RTC</a:t>
            </a:r>
            <a:r>
              <a:rPr lang="zh-TW" altLang="en-US" smtClean="0"/>
              <a:t>培訓房間參考手冊</a:t>
            </a:r>
            <a:r>
              <a:rPr lang="en-US" altLang="zh-TW" smtClean="0"/>
              <a:t>(</a:t>
            </a:r>
            <a:r>
              <a:rPr lang="zh-TW" altLang="en-US" smtClean="0"/>
              <a:t>第一版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2CBC0-14CF-49CB-AA16-DA15DB5AB0F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SG" smtClean="0"/>
              <a:t>Click to edit Master title style</a:t>
            </a:r>
            <a:endParaRPr lang="zh-SG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SG" smtClean="0"/>
              <a:t>Click to edit Master text styles</a:t>
            </a:r>
          </a:p>
          <a:p>
            <a:pPr lvl="1"/>
            <a:r>
              <a:rPr lang="en-US" altLang="zh-SG" smtClean="0"/>
              <a:t>Second level</a:t>
            </a:r>
          </a:p>
          <a:p>
            <a:pPr lvl="2"/>
            <a:r>
              <a:rPr lang="en-US" altLang="zh-SG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  <a:p>
            <a:pPr lvl="4"/>
            <a:r>
              <a:rPr lang="en-US" altLang="zh-SG" smtClean="0"/>
              <a:t>Fifth level</a:t>
            </a:r>
            <a:endParaRPr lang="zh-SG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SG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8469F-2D53-4061-9006-1FF2313A3340}" type="datetime1">
              <a:rPr lang="zh-TW" altLang="en-US" smtClean="0"/>
              <a:pPr>
                <a:defRPr/>
              </a:pPr>
              <a:t>2017/6/17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RTC</a:t>
            </a:r>
            <a:r>
              <a:rPr lang="zh-TW" altLang="en-US" smtClean="0"/>
              <a:t>培訓房間參考手冊</a:t>
            </a:r>
            <a:r>
              <a:rPr lang="en-US" altLang="zh-TW" smtClean="0"/>
              <a:t>(</a:t>
            </a:r>
            <a:r>
              <a:rPr lang="zh-TW" altLang="en-US" smtClean="0"/>
              <a:t>第一版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A5CF4-2AAC-46BE-905B-346339BC2CE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SG" smtClean="0"/>
              <a:t>Click to edit Master title style</a:t>
            </a:r>
            <a:endParaRPr lang="zh-SG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SG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SG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0BECF-C36F-40B6-BBD8-E5683502FBED}" type="datetime1">
              <a:rPr lang="zh-TW" altLang="en-US" smtClean="0"/>
              <a:pPr>
                <a:defRPr/>
              </a:pPr>
              <a:t>2017/6/17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RTC</a:t>
            </a:r>
            <a:r>
              <a:rPr lang="zh-TW" altLang="en-US" smtClean="0"/>
              <a:t>培訓房間參考手冊</a:t>
            </a:r>
            <a:r>
              <a:rPr lang="en-US" altLang="zh-TW" smtClean="0"/>
              <a:t>(</a:t>
            </a:r>
            <a:r>
              <a:rPr lang="zh-TW" altLang="en-US" smtClean="0"/>
              <a:t>第一版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0F220-44EB-4FC6-948C-BA409DA590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SG" smtClean="0"/>
              <a:t>Click to edit Master title style</a:t>
            </a:r>
            <a:endParaRPr lang="zh-SG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SG" smtClean="0"/>
              <a:t>Click to edit Master text styles</a:t>
            </a:r>
          </a:p>
          <a:p>
            <a:pPr lvl="1"/>
            <a:r>
              <a:rPr lang="en-US" altLang="zh-SG" smtClean="0"/>
              <a:t>Second level</a:t>
            </a:r>
          </a:p>
          <a:p>
            <a:pPr lvl="2"/>
            <a:r>
              <a:rPr lang="en-US" altLang="zh-SG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  <a:p>
            <a:pPr lvl="4"/>
            <a:r>
              <a:rPr lang="en-US" altLang="zh-SG" smtClean="0"/>
              <a:t>Fifth level</a:t>
            </a:r>
            <a:endParaRPr lang="zh-SG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899C4735-866D-430D-824F-F3C4047D63E1}" type="datetime1">
              <a:rPr lang="zh-TW" altLang="en-US" smtClean="0"/>
              <a:pPr>
                <a:defRPr/>
              </a:pPr>
              <a:t>2017/6/17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 smtClean="0"/>
              <a:t>RTC</a:t>
            </a:r>
            <a:r>
              <a:rPr lang="zh-TW" altLang="en-US" smtClean="0"/>
              <a:t>培訓房間參考手冊</a:t>
            </a:r>
            <a:r>
              <a:rPr lang="en-US" altLang="zh-TW" smtClean="0"/>
              <a:t>(</a:t>
            </a:r>
            <a:r>
              <a:rPr lang="zh-TW" altLang="en-US" smtClean="0"/>
              <a:t>第一版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5C6FCF38-9D3C-42BD-A3CF-B50FB5E938B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S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altLang="zh-SG" smtClean="0"/>
              <a:t>Click to edit Master title style</a:t>
            </a:r>
            <a:endParaRPr lang="en-US" dirty="0"/>
          </a:p>
        </p:txBody>
      </p:sp>
      <p:sp>
        <p:nvSpPr>
          <p:cNvPr id="2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SG" smtClean="0"/>
              <a:t>Click to edit Master text styles</a:t>
            </a:r>
          </a:p>
          <a:p>
            <a:pPr lvl="1"/>
            <a:r>
              <a:rPr lang="en-US" altLang="zh-SG" smtClean="0"/>
              <a:t>Second level</a:t>
            </a:r>
          </a:p>
          <a:p>
            <a:pPr lvl="2"/>
            <a:r>
              <a:rPr lang="en-US" altLang="zh-SG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  <a:p>
            <a:pPr lvl="4"/>
            <a:r>
              <a:rPr lang="en-US" altLang="zh-SG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112E2C98-FF17-49AC-BCFA-0DCA5E2A5F50}" type="datetime1">
              <a:rPr lang="zh-TW" altLang="en-US" smtClean="0"/>
              <a:pPr>
                <a:defRPr/>
              </a:pPr>
              <a:t>2017/6/17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 smtClean="0"/>
              <a:t>RTC</a:t>
            </a:r>
            <a:r>
              <a:rPr lang="zh-TW" altLang="en-US" smtClean="0"/>
              <a:t>培訓房間參考手冊</a:t>
            </a:r>
            <a:r>
              <a:rPr lang="en-US" altLang="zh-TW" smtClean="0"/>
              <a:t>(</a:t>
            </a:r>
            <a:r>
              <a:rPr lang="zh-TW" altLang="en-US" smtClean="0"/>
              <a:t>第一版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ECC674B2-ED64-4B4D-B942-53B712B8FF2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27" r:id="rId2"/>
    <p:sldLayoutId id="2147484136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7" r:id="rId9"/>
    <p:sldLayoutId id="2147484133" r:id="rId10"/>
    <p:sldLayoutId id="214748413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  <a:ea typeface="微軟正黑體" pitchFamily="34" charset="-12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  <a:ea typeface="微軟正黑體" pitchFamily="34" charset="-12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  <a:ea typeface="微軟正黑體" pitchFamily="34" charset="-12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  <a:ea typeface="微軟正黑體" pitchFamily="34" charset="-12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heartyit.com/td/mkname.ph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075" y="2200300"/>
            <a:ext cx="6512511" cy="1143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altLang="zh-TW" sz="5400" dirty="0" smtClean="0"/>
              <a:t>RTC</a:t>
            </a:r>
            <a:r>
              <a:rPr lang="zh-TW" altLang="en-US" sz="5400" dirty="0" smtClean="0"/>
              <a:t>平台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en-US" altLang="zh-TW" sz="5400" dirty="0" smtClean="0"/>
              <a:t>102</a:t>
            </a:r>
            <a:r>
              <a:rPr lang="zh-TW" altLang="en-US" sz="5400" dirty="0" smtClean="0"/>
              <a:t>培训房间讲真相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zh-CN" altLang="en-US" sz="5400" dirty="0" smtClean="0">
                <a:latin typeface="Adobe 宋体 Std L" pitchFamily="18" charset="-122"/>
                <a:ea typeface="Adobe 宋体 Std L" pitchFamily="18" charset="-122"/>
              </a:rPr>
              <a:t>参考手册</a:t>
            </a:r>
            <a:r>
              <a:rPr lang="en-US" altLang="zh-TW" sz="5400" dirty="0" smtClean="0">
                <a:latin typeface="Adobe 宋体 Std L" pitchFamily="18" charset="-122"/>
                <a:ea typeface="Adobe 宋体 Std L" pitchFamily="18" charset="-122"/>
              </a:rPr>
              <a:t>(1)</a:t>
            </a:r>
            <a:endParaRPr lang="zh-SG" altLang="en-US" sz="5400" dirty="0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82D064F-91ED-498F-8DD6-91301E67BF21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劝三退短句参考</a:t>
            </a:r>
            <a:endParaRPr lang="zh-TW" altLang="en-US" sz="40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Wingdings" pitchFamily="2" charset="2"/>
              <a:buAutoNum type="circleNumWdWhitePlain"/>
            </a:pPr>
            <a:r>
              <a:rPr lang="zh-CN" altLang="en-US" sz="2800" b="1" dirty="0" smtClean="0">
                <a:latin typeface="微軟正黑體" pitchFamily="34" charset="-120"/>
                <a:ea typeface="微軟正黑體" pitchFamily="34" charset="-120"/>
              </a:rPr>
              <a:t>三退大潮是天象的变化，也是人心所向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eaLnBrk="1" hangingPunct="1">
              <a:buFont typeface="Wingdings" pitchFamily="2" charset="2"/>
              <a:buAutoNum type="circleNumWdWhitePlain"/>
            </a:pPr>
            <a:r>
              <a:rPr lang="zh-CN" altLang="en-US" sz="2800" b="1" dirty="0" smtClean="0">
                <a:latin typeface="微軟正黑體" pitchFamily="34" charset="-120"/>
                <a:ea typeface="微軟正黑體" pitchFamily="34" charset="-120"/>
              </a:rPr>
              <a:t>入过什么退什么，我们是退给老天爷看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lvl="0" indent="-514350">
              <a:buFont typeface="Wingdings" pitchFamily="2" charset="2"/>
              <a:buAutoNum type="circleNumWdWhitePlain"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心到佛知，神佛看人心。</a:t>
            </a:r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誓言是人忘天不忘的，</a:t>
            </a:r>
            <a:r>
              <a:rPr lang="zh-CN" altLang="en-US" sz="2800" b="1" dirty="0" smtClean="0">
                <a:latin typeface="微軟正黑體" pitchFamily="34" charset="-120"/>
                <a:ea typeface="微軟正黑體" pitchFamily="34" charset="-120"/>
              </a:rPr>
              <a:t>（为党的事业奋斗终生）那个誓言不吉利，走哪跟哪咱不要它。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lvl="0" indent="-514350">
              <a:buFont typeface="Wingdings" pitchFamily="2" charset="2"/>
              <a:buAutoNum type="circleNumWdWhitePlain"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神</a:t>
            </a:r>
            <a:r>
              <a:rPr lang="zh-CN" altLang="en-US" sz="2800" b="1" dirty="0" smtClean="0">
                <a:latin typeface="微軟正黑體" pitchFamily="34" charset="-120"/>
                <a:ea typeface="微軟正黑體" pitchFamily="34" charset="-120"/>
              </a:rPr>
              <a:t>佛在衡量着每一个人的道德良知，在大是大非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面前</a:t>
            </a:r>
            <a:r>
              <a:rPr lang="zh-CN" altLang="en-US" sz="2800" b="1" dirty="0" smtClean="0">
                <a:latin typeface="微軟正黑體" pitchFamily="34" charset="-120"/>
                <a:ea typeface="微軟正黑體" pitchFamily="34" charset="-120"/>
              </a:rPr>
              <a:t>，人心生一个善念会为自己带来福份的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lvl="0" indent="-514350">
              <a:buFont typeface="Wingdings" pitchFamily="2" charset="2"/>
              <a:buAutoNum type="circleNumWdWhitePlain"/>
            </a:pPr>
            <a:r>
              <a:rPr lang="zh-TW" altLang="en-US" sz="2800" b="1" kern="100" dirty="0" smtClean="0">
                <a:latin typeface="微軟正黑體" pitchFamily="34" charset="-120"/>
                <a:ea typeface="微軟正黑體" pitchFamily="34" charset="-120"/>
                <a:cs typeface="Helvetica"/>
              </a:rPr>
              <a:t>我</a:t>
            </a:r>
            <a:r>
              <a:rPr lang="zh-CN" altLang="en-US" sz="2800" b="1" kern="100" dirty="0" smtClean="0">
                <a:latin typeface="微軟正黑體" pitchFamily="34" charset="-120"/>
                <a:ea typeface="微軟正黑體" pitchFamily="34" charset="-120"/>
                <a:cs typeface="Helvetica"/>
              </a:rPr>
              <a:t>真心希望你们全家能够平安。不用你出一分钱、不用出力、不是加入什么组织。你能理解我的用心吧！</a:t>
            </a:r>
            <a:endParaRPr lang="zh-TW" altLang="en-US" sz="2800" b="1" kern="100" dirty="0" smtClean="0">
              <a:latin typeface="微軟正黑體" pitchFamily="34" charset="-120"/>
              <a:ea typeface="微軟正黑體" pitchFamily="34" charset="-120"/>
              <a:cs typeface="Times New Roman"/>
            </a:endParaRPr>
          </a:p>
          <a:p>
            <a:pPr lvl="0"/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705C4-283C-4B21-B1FD-FBB2443A7DC4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常见的劝</a:t>
            </a:r>
            <a:r>
              <a:rPr lang="zh-TW" altLang="en-US" sz="36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zh-CN" altLang="en-US" sz="36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退问题－交流与建议</a:t>
            </a:r>
            <a:r>
              <a:rPr lang="en-US" altLang="zh-TW" sz="36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(1/2)</a:t>
            </a:r>
            <a:endParaRPr lang="zh-TW" altLang="en-US" sz="3600" b="1" u="sng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/>
          <a:lstStyle/>
          <a:p>
            <a:pPr marL="457200" lvl="0" indent="-457200">
              <a:buFont typeface="Wingdings" pitchFamily="2" charset="2"/>
              <a:buAutoNum type="circleNumWdWhitePlain"/>
            </a:pPr>
            <a:r>
              <a:rPr lang="zh-CN" altLang="en-US" sz="2400" b="1" dirty="0" smtClean="0">
                <a:latin typeface="微軟正黑體" pitchFamily="34" charset="-120"/>
                <a:ea typeface="微軟正黑體" pitchFamily="34" charset="-120"/>
              </a:rPr>
              <a:t>不要连续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询问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“</a:t>
            </a:r>
            <a:r>
              <a:rPr lang="zh-CN" altLang="en-US" sz="2400" b="1" dirty="0" smtClean="0">
                <a:latin typeface="微軟正黑體" pitchFamily="34" charset="-120"/>
                <a:ea typeface="微軟正黑體" pitchFamily="34" charset="-120"/>
              </a:rPr>
              <a:t>听懂了吗</a:t>
            </a:r>
            <a:r>
              <a:rPr lang="en-US" sz="2400" b="1" dirty="0" smtClean="0">
                <a:latin typeface="微軟正黑體" pitchFamily="34" charset="-120"/>
                <a:ea typeface="微軟正黑體" pitchFamily="34" charset="-120"/>
              </a:rPr>
              <a:t>?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””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CN" altLang="en-US" sz="2400" b="1" dirty="0" smtClean="0">
                <a:latin typeface="微軟正黑體" pitchFamily="34" charset="-120"/>
                <a:ea typeface="微軟正黑體" pitchFamily="34" charset="-120"/>
              </a:rPr>
              <a:t>三退好吗？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””</a:t>
            </a:r>
            <a:r>
              <a:rPr lang="zh-TW" altLang="en-US" sz="2400" b="1" dirty="0" smtClean="0"/>
              <a:t>我帮你取</a:t>
            </a:r>
            <a:r>
              <a:rPr lang="en-US" sz="2400" b="1" dirty="0" smtClean="0"/>
              <a:t>XX</a:t>
            </a:r>
            <a:r>
              <a:rPr lang="zh-TW" altLang="en-US" sz="2400" b="1" dirty="0" smtClean="0"/>
              <a:t>退了好吗？</a:t>
            </a:r>
            <a:r>
              <a:rPr lang="en-US" altLang="zh-TW" sz="2400" b="1" dirty="0" smtClean="0"/>
              <a:t>”</a:t>
            </a:r>
            <a:endParaRPr lang="en-US" altLang="zh-CN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lvl="0" indent="-457200">
              <a:buFont typeface="Wingdings" pitchFamily="2" charset="2"/>
              <a:buAutoNum type="circleNumWdWhitePlain"/>
            </a:pPr>
            <a:r>
              <a:rPr lang="zh-CN" altLang="en-US" sz="2400" b="1" dirty="0" smtClean="0">
                <a:latin typeface="微軟正黑體" pitchFamily="34" charset="-120"/>
                <a:ea typeface="微軟正黑體" pitchFamily="34" charset="-120"/>
              </a:rPr>
              <a:t>讲清真相要讲清楚三退是退出党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团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队。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lvl="0" indent="-457200">
              <a:buFont typeface="Wingdings" pitchFamily="2" charset="2"/>
              <a:buAutoNum type="circleNumWdWhitePlain"/>
            </a:pPr>
            <a:r>
              <a:rPr lang="zh-CN" altLang="en-US" sz="2400" b="1" dirty="0" smtClean="0"/>
              <a:t>如果对方不退建议不要说：你真可怜都不知道。或是天灾人祸来了你大难临头这种有点恐吓语气的话。</a:t>
            </a:r>
            <a:endParaRPr lang="en-US" altLang="zh-TW" sz="2400" b="1" dirty="0" smtClean="0"/>
          </a:p>
          <a:p>
            <a:pPr marL="457200" lvl="0" indent="-457200">
              <a:buFont typeface="Wingdings" pitchFamily="2" charset="2"/>
              <a:buAutoNum type="circleNumWdWhitePlain"/>
            </a:pPr>
            <a:r>
              <a:rPr lang="zh-CN" altLang="en-US" sz="2400" b="1" dirty="0" smtClean="0"/>
              <a:t>遵守退党中心的要求，对方回答不确定不能帮他退出。</a:t>
            </a:r>
            <a:endParaRPr lang="en-US" altLang="zh-CN" sz="2400" b="1" dirty="0" smtClean="0"/>
          </a:p>
          <a:p>
            <a:pPr marL="457200" lvl="0" indent="-457200">
              <a:buFont typeface="Wingdings" pitchFamily="2" charset="2"/>
              <a:buAutoNum type="circleNumWdWhitePlain"/>
            </a:pPr>
            <a:r>
              <a:rPr lang="zh-TW" altLang="en-US" sz="2400" b="1" dirty="0" smtClean="0"/>
              <a:t>三</a:t>
            </a:r>
            <a:r>
              <a:rPr lang="zh-CN" altLang="en-US" sz="2400" b="1" dirty="0" smtClean="0"/>
              <a:t>退对方须表态</a:t>
            </a:r>
            <a:r>
              <a:rPr lang="zh-TW" altLang="en-US" sz="2400" b="1" dirty="0" smtClean="0"/>
              <a:t>愿意</a:t>
            </a:r>
            <a:r>
              <a:rPr lang="en-US" sz="2400" b="1" dirty="0" smtClean="0"/>
              <a:t>“</a:t>
            </a:r>
            <a:r>
              <a:rPr lang="zh-TW" altLang="en-US" sz="2400" b="1" dirty="0" smtClean="0"/>
              <a:t>退出</a:t>
            </a:r>
            <a:r>
              <a:rPr lang="en-US" sz="2400" b="1" dirty="0" smtClean="0"/>
              <a:t>”</a:t>
            </a:r>
            <a:r>
              <a:rPr lang="zh-TW" altLang="en-US" sz="2400" b="1" dirty="0" smtClean="0"/>
              <a:t>，请聲明</a:t>
            </a:r>
            <a:r>
              <a:rPr lang="zh-CN" altLang="en-US" sz="2400" b="1" dirty="0" smtClean="0"/>
              <a:t>人记住自己的化名和声明日期</a:t>
            </a:r>
            <a:r>
              <a:rPr lang="zh-TW" altLang="en-US" sz="2400" b="1" dirty="0" smtClean="0"/>
              <a:t>。可以</a:t>
            </a:r>
            <a:r>
              <a:rPr lang="zh-CN" altLang="en-US" sz="2400" b="1" dirty="0" smtClean="0"/>
              <a:t>帮忙声明人取化名，必须使用正常的名字并且经过其本人的认可</a:t>
            </a:r>
            <a:r>
              <a:rPr lang="zh-TW" altLang="en-US" sz="2400" b="1" dirty="0" smtClean="0"/>
              <a:t>。</a:t>
            </a:r>
            <a:endParaRPr lang="en-US" altLang="zh-TW" sz="2400" b="1" dirty="0" smtClean="0"/>
          </a:p>
          <a:p>
            <a:pPr marL="457200" lvl="0" indent="-457200">
              <a:buFont typeface="Wingdings" pitchFamily="2" charset="2"/>
              <a:buAutoNum type="circleNumWdWhitePlain"/>
            </a:pPr>
            <a:r>
              <a:rPr lang="zh-TW" altLang="en-US" sz="2400" b="1" dirty="0" smtClean="0"/>
              <a:t>声明人</a:t>
            </a:r>
            <a:r>
              <a:rPr lang="zh-CN" altLang="en-US" sz="2400" b="1" dirty="0" smtClean="0"/>
              <a:t>取化名的两个建议：</a:t>
            </a:r>
            <a:r>
              <a:rPr lang="en-US" sz="2400" b="1" dirty="0" smtClean="0"/>
              <a:t>1.</a:t>
            </a:r>
            <a:r>
              <a:rPr lang="zh-CN" altLang="en-US" sz="2400" b="1" dirty="0" smtClean="0"/>
              <a:t>尽量避免使用太常用的化名，如平安，吉祥</a:t>
            </a:r>
            <a:r>
              <a:rPr lang="en-US" sz="2400" b="1" dirty="0" smtClean="0"/>
              <a:t>2.</a:t>
            </a:r>
            <a:r>
              <a:rPr lang="zh-CN" altLang="en-US" sz="2400" b="1" dirty="0" smtClean="0"/>
              <a:t>避免使用邪党头子或者邪党树立的所谓英雄人物作化名。</a:t>
            </a:r>
            <a:r>
              <a:rPr lang="zh-TW" altLang="en-US" sz="2400" b="1" dirty="0" smtClean="0"/>
              <a:t>化名網站</a:t>
            </a:r>
            <a:r>
              <a:rPr lang="en-US" sz="2400" b="1" u="sng" dirty="0" smtClean="0">
                <a:hlinkClick r:id="rId3"/>
              </a:rPr>
              <a:t>http://heartyit.com/td/mkname.php</a:t>
            </a:r>
            <a:endParaRPr lang="zh-TW" altLang="en-US" sz="2400" b="1" dirty="0" smtClean="0"/>
          </a:p>
          <a:p>
            <a:endParaRPr lang="zh-TW" altLang="en-US" sz="2400" b="1" dirty="0" smtClean="0"/>
          </a:p>
          <a:p>
            <a:pPr lvl="0"/>
            <a:endParaRPr lang="zh-TW" altLang="en-US" sz="24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705C4-283C-4B21-B1FD-FBB2443A7DC4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常见的劝</a:t>
            </a:r>
            <a:r>
              <a:rPr lang="zh-TW" altLang="en-US" sz="36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zh-CN" altLang="en-US" sz="36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退问题－交流与建议</a:t>
            </a:r>
            <a:r>
              <a:rPr lang="en-US" altLang="zh-TW" sz="36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(2/2)</a:t>
            </a:r>
            <a:endParaRPr lang="zh-SG" altLang="en-US" dirty="0" smtClean="0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zh-CN" altLang="en-US" sz="2000" dirty="0" smtClean="0"/>
              <a:t>以下两个比较有争议的讲法，建议不要使用。</a:t>
            </a:r>
            <a:endParaRPr lang="en-US" altLang="zh-CN" sz="2000" dirty="0" smtClean="0"/>
          </a:p>
          <a:p>
            <a:pPr marL="0" indent="0" eaLnBrk="1" hangingPunct="1">
              <a:buFont typeface="Arial" charset="0"/>
              <a:buNone/>
            </a:pPr>
            <a:endParaRPr lang="en-US" altLang="zh-SG" sz="2000" dirty="0" smtClean="0"/>
          </a:p>
          <a:p>
            <a:pPr marL="0" indent="0" eaLnBrk="1" hangingPunct="1">
              <a:buFont typeface="Arial" charset="0"/>
              <a:buNone/>
            </a:pPr>
            <a:r>
              <a:rPr lang="zh-CN" altLang="en-US" sz="2000" dirty="0" smtClean="0"/>
              <a:t> </a:t>
            </a:r>
            <a:r>
              <a:rPr lang="zh-CN" altLang="en-US" sz="2000" b="1" dirty="0" smtClean="0"/>
              <a:t>“你在心里退就行了”</a:t>
            </a:r>
            <a:endParaRPr lang="en-US" altLang="zh-CN" sz="2000" b="1" dirty="0" smtClean="0"/>
          </a:p>
          <a:p>
            <a:pPr marL="0" indent="0" eaLnBrk="1" hangingPunct="1">
              <a:buFont typeface="Arial" charset="0"/>
              <a:buNone/>
            </a:pPr>
            <a:r>
              <a:rPr lang="zh-CN" altLang="en-US" sz="2000" dirty="0" smtClean="0"/>
              <a:t>恭录师尊讲法“去掉邪恶所授印记是必要的。声明退出虽然是个形式，但是如果人能够出来声明，就说他能走出这一步来，通过这件事人心也在变，那么人身体里的那些个毒素就会被清理掉。有人说我不用写、我心里头退了，还真不一定能达到清理身体内的毒害因素。神也在看人是不是坚定，因为人思想念头的起因很复杂，所以人的行为才是人的最准确表示。”</a:t>
            </a:r>
            <a:endParaRPr lang="en-US" altLang="zh-CN" sz="2000" dirty="0" smtClean="0"/>
          </a:p>
          <a:p>
            <a:pPr marL="0" indent="0" eaLnBrk="1" hangingPunct="1">
              <a:buFont typeface="Arial" charset="0"/>
              <a:buNone/>
            </a:pPr>
            <a:endParaRPr lang="en-US" altLang="zh-CN" sz="2000" dirty="0" smtClean="0"/>
          </a:p>
          <a:p>
            <a:pPr marL="0" indent="0" eaLnBrk="1" hangingPunct="1">
              <a:buFont typeface="Arial" charset="0"/>
              <a:buNone/>
            </a:pPr>
            <a:r>
              <a:rPr lang="zh-CN" altLang="en-US" sz="2000" b="1" dirty="0" smtClean="0"/>
              <a:t>“请接受我的祝福好吗”</a:t>
            </a:r>
            <a:endParaRPr lang="en-US" altLang="zh-CN" sz="2000" b="1" dirty="0" smtClean="0"/>
          </a:p>
          <a:p>
            <a:pPr marL="0" indent="0" eaLnBrk="1" hangingPunct="1">
              <a:buFont typeface="Arial" charset="0"/>
              <a:buNone/>
            </a:pPr>
            <a:r>
              <a:rPr lang="zh-CN" altLang="en-US" sz="2000" dirty="0" smtClean="0"/>
              <a:t>这个问句比较模糊，如果众生顺着回答“好”，也许不是对三退这件事情表态。</a:t>
            </a:r>
            <a:endParaRPr lang="zh-SG" altLang="en-US" sz="2000" dirty="0" smtClean="0"/>
          </a:p>
          <a:p>
            <a:pPr marL="0" indent="0" eaLnBrk="1" hangingPunct="1">
              <a:buFont typeface="Arial" charset="0"/>
              <a:buNone/>
            </a:pPr>
            <a:endParaRPr lang="en-US" altLang="zh-CN" sz="20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705C4-283C-4B21-B1FD-FBB2443A7DC4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精炼简洁劝三退 </a:t>
            </a:r>
            <a:r>
              <a:rPr lang="zh-TW" altLang="en-US" sz="400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 电话参考稿</a:t>
            </a:r>
            <a:endParaRPr lang="zh-TW" altLang="en-US" sz="40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r>
              <a:rPr lang="zh-CN" altLang="zh-TW" sz="1600" dirty="0"/>
              <a:t>先生好，打这通电话有件事想跟您说。您可能都听说了吧？</a:t>
            </a:r>
            <a:r>
              <a:rPr lang="en-US" altLang="zh-TW" sz="1600" dirty="0"/>
              <a:t> 2001</a:t>
            </a:r>
            <a:r>
              <a:rPr lang="zh-CN" altLang="zh-TW" sz="1600" dirty="0"/>
              <a:t>年天安门自焚事件被国际大曝光，是造假新闻，骗中国老百姓的，当年为了栽赃陷害法轮功的，让百姓看假新闻，仇恨法轮功，天安门自焚是他们精心策划出来的，不要相信，因为法轮功已经洪传</a:t>
            </a:r>
            <a:r>
              <a:rPr lang="en-US" altLang="zh-TW" sz="1600" dirty="0"/>
              <a:t>114</a:t>
            </a:r>
            <a:r>
              <a:rPr lang="zh-CN" altLang="zh-TW" sz="1600" dirty="0"/>
              <a:t>个国家及地区了，都给颁奖，更没有一个国家有自焚的了，那都是骗中国人的，所以说先生你心里明白，法轮功冤枉，法轮功好，知道真相会得福报的，因为法轮功修佛向善，神佛是保护咱好人的，千万别反对</a:t>
            </a:r>
            <a:r>
              <a:rPr lang="zh-CN" altLang="zh-TW" sz="1600" dirty="0" smtClean="0"/>
              <a:t>佛法</a:t>
            </a:r>
            <a:endParaRPr lang="zh-TW" altLang="zh-TW" sz="1600" dirty="0"/>
          </a:p>
          <a:p>
            <a:r>
              <a:rPr lang="zh-CN" altLang="zh-TW" sz="1600" dirty="0"/>
              <a:t>另外，现在全世界大曝光，中国很多高官，为了发财，竟然活摘法轮功学员人体器官卖钱分脏，（这是从中央、司法系统到军队、武警、地方医院有组织的虐杀活摘法轮功学员员器官牟取暴利，开尸体加工厂做人体标本运到世界各地巡回展览赚钱。令整个世界都感到震惊，纷纷谴责中共的这一暴行。）灭绝人性遭天杀呀。为啥中国大陆灾难百年不遇呢？过去有句话，高官的不干好事儿给百姓带来灾难，特别咱们入了少先队、团员、党员，都和他们捆绑遭殃啊。人在做天在看，大家都在用化名退出来解脱自己。我今天打电话是希望您也平安别落下，先生记住个化名</a:t>
            </a:r>
            <a:r>
              <a:rPr lang="en-US" altLang="zh-TW" sz="1600" dirty="0"/>
              <a:t>XXX </a:t>
            </a:r>
            <a:r>
              <a:rPr lang="zh-CN" altLang="zh-TW" sz="1600" dirty="0"/>
              <a:t>我用化名也帮您退出党团队了，表示共产党干的坏事与先生您没有任何的关系，希望好人一生平安好吗</a:t>
            </a:r>
            <a:r>
              <a:rPr lang="zh-CN" altLang="zh-TW" sz="1600" dirty="0" smtClean="0"/>
              <a:t>？</a:t>
            </a:r>
            <a:endParaRPr lang="en-US" altLang="zh-CN" sz="1600" dirty="0"/>
          </a:p>
          <a:p>
            <a:r>
              <a:rPr lang="zh-CN" altLang="zh-TW" sz="1600" dirty="0" smtClean="0"/>
              <a:t>先生</a:t>
            </a:r>
            <a:r>
              <a:rPr lang="zh-CN" altLang="zh-TW" sz="1600" dirty="0"/>
              <a:t>有福气，三尺头上有神灵，咱用化名做三退， 啥都不用讲。先生加入了党员是吧？您是好人，老天为您作证，咱今天用个化名退了，它干坏事从今以后与咱没任何关系了，它遭天惩也与咱没关系了，咱用化名退，啥都不影响，表面交党费也不影响，因为神佛看咱们善良的心。先生千万记住，“法轮大法好’真善忍好”，能给自己带来幸福和光明，我的话很重要，一定要记在心里头，先生记住了吗？您有福啊，神佛保佑您！</a:t>
            </a:r>
            <a:endParaRPr lang="zh-TW" altLang="zh-TW" sz="1600" dirty="0"/>
          </a:p>
          <a:p>
            <a:pPr>
              <a:buNone/>
            </a:pPr>
            <a:endParaRPr lang="zh-TW" altLang="en-US" sz="160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705C4-283C-4B21-B1FD-FBB2443A7DC4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zh-CN" altLang="en-US" sz="4000" b="1" dirty="0" smtClean="0">
                <a:solidFill>
                  <a:srgbClr val="0070C0"/>
                </a:solidFill>
                <a:latin typeface="SimSun" pitchFamily="2" charset="-122"/>
                <a:ea typeface="SimSun" pitchFamily="2" charset="-122"/>
              </a:rPr>
              <a:t>一段话正念救众生电话</a:t>
            </a:r>
            <a:r>
              <a:rPr lang="zh-TW" altLang="en-US" sz="4000" b="1" dirty="0" smtClean="0">
                <a:solidFill>
                  <a:srgbClr val="0070C0"/>
                </a:solidFill>
                <a:latin typeface="SimSun" pitchFamily="2" charset="-122"/>
                <a:ea typeface="SimSun" pitchFamily="2" charset="-122"/>
              </a:rPr>
              <a:t>稿</a:t>
            </a:r>
            <a:endParaRPr lang="zh-TW" altLang="en-US" sz="4000" dirty="0">
              <a:solidFill>
                <a:srgbClr val="0070C0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4250" y="1071546"/>
            <a:ext cx="8644030" cy="6072230"/>
          </a:xfrm>
        </p:spPr>
        <p:txBody>
          <a:bodyPr/>
          <a:lstStyle/>
          <a:p>
            <a:r>
              <a:rPr lang="zh-TW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朋友您好</a:t>
            </a:r>
            <a: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: </a:t>
            </a:r>
            <a:r>
              <a:rPr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打电话来是想告诉您一件事</a:t>
            </a:r>
            <a: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  <a:r>
              <a:rPr lang="zh-TW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是件好事</a:t>
            </a:r>
            <a: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:</a:t>
            </a:r>
            <a:r>
              <a:rPr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咱们老百姓都知道平安就是福，大家都在为自己保平安做三退</a:t>
            </a:r>
            <a: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  <a:r>
              <a:rPr lang="zh-TW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三退就是退党</a:t>
            </a:r>
            <a: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  <a:r>
              <a:rPr lang="zh-TW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退团</a:t>
            </a:r>
            <a: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  <a:r>
              <a:rPr lang="zh-TW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退队</a:t>
            </a:r>
            <a: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  <a:r>
              <a:rPr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就是将当初加入时举着拳头发的毒誓抹去（那个誓言不吉利，人忘天不忘！</a:t>
            </a:r>
            <a:r>
              <a:rPr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）。</a:t>
            </a:r>
            <a:r>
              <a:rPr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目前已经有二亿多人退了，我给您取个化名叫</a:t>
            </a:r>
            <a: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 XXX </a:t>
            </a:r>
            <a:r>
              <a:rPr lang="zh-TW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退出党团队</a:t>
            </a:r>
            <a: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  <a:r>
              <a:rPr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退出来代表共产党干的一切坏事和您没关系</a:t>
            </a:r>
            <a: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  <a:r>
              <a:rPr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老天惩罚它的时候也和您没关系</a:t>
            </a:r>
            <a: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  <a:r>
              <a:rPr lang="zh-TW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就是希望你平平安安的</a:t>
            </a:r>
            <a: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  <a:r>
              <a:rPr lang="zh-TW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好吗</a:t>
            </a:r>
            <a: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?</a:t>
            </a:r>
            <a:b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</a:br>
            <a:endParaRPr lang="en-US" sz="1600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sz="1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答应后</a:t>
            </a:r>
            <a:r>
              <a:rPr lang="en-US" sz="1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) </a:t>
            </a:r>
            <a:r>
              <a:rPr lang="zh-TW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恭喜您了</a:t>
            </a:r>
            <a: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!</a:t>
            </a:r>
            <a:r>
              <a:rPr lang="zh-TW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当歷史</a:t>
            </a:r>
            <a:r>
              <a:rPr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走过这一页的时候，您一定会庆幸自己做了一个正确的选择。先生</a:t>
            </a:r>
            <a: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女士</a:t>
            </a:r>
            <a: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r>
              <a:rPr lang="zh-TW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是党员吗</a:t>
            </a:r>
            <a: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?</a:t>
            </a:r>
            <a:r>
              <a:rPr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入过共青团员吗？那小时候戴过红领巾吗？</a:t>
            </a:r>
            <a: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 </a:t>
            </a:r>
            <a:b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那请您记住今天是</a:t>
            </a:r>
            <a: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 X </a:t>
            </a:r>
            <a:r>
              <a:rPr lang="zh-TW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月</a:t>
            </a:r>
            <a: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 X </a:t>
            </a:r>
            <a:r>
              <a:rPr lang="zh-TW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日咱们就是</a:t>
            </a:r>
            <a: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 XXX (</a:t>
            </a:r>
            <a:r>
              <a:rPr lang="zh-TW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化名</a:t>
            </a:r>
            <a: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r>
              <a:rPr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退出曾经加入过的党员</a:t>
            </a:r>
            <a: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团员</a:t>
            </a:r>
            <a: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  <a:r>
              <a:rPr lang="zh-TW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队员</a:t>
            </a:r>
            <a: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),</a:t>
            </a:r>
            <a:r>
              <a:rPr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如果以后有人再让您退就不要再退了</a:t>
            </a:r>
            <a: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  <a:r>
              <a:rPr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退一次就够了</a:t>
            </a:r>
            <a: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  <a:r>
              <a:rPr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这是非常神圣的</a:t>
            </a:r>
            <a: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.(</a:t>
            </a:r>
            <a:r>
              <a:rPr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升官发财什么也不影响</a:t>
            </a:r>
            <a: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b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sz="1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</a:p>
          <a:p>
            <a:r>
              <a:rPr lang="en-US" sz="1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大法真相</a:t>
            </a:r>
            <a:r>
              <a:rPr lang="en-US" sz="1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 </a:t>
            </a:r>
            <a:r>
              <a:rPr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再想告诉您一个消息</a:t>
            </a:r>
            <a: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: </a:t>
            </a:r>
            <a:r>
              <a:rPr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法轮大法是被冤枉的</a:t>
            </a:r>
            <a: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  <a:r>
              <a:rPr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天安门自焚是造假的新闻</a:t>
            </a:r>
            <a: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  <a:r>
              <a:rPr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已经被国际教育发展组织严正声明「纪录片分析：整个事件是政府一手导演的」，是「国家恐怖主义行为」。</a:t>
            </a:r>
            <a: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2006</a:t>
            </a:r>
            <a:r>
              <a:rPr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年已经曝光中共竟然不打麻药，活摘法轮功学员人体器官卖钱分脏，还将他们的尸体塑化成人体标本卖到世界各国巡回展览赚大钱。天理不容！在善恶面前，神佛在衡量每一个人的道德良知。</a:t>
            </a:r>
            <a:endParaRPr lang="en-US" altLang="zh-CN" sz="1600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所以，希望咱们好人不要听信谎言冤枉好人好吗</a:t>
            </a:r>
            <a:r>
              <a:rPr lang="zh-TW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？如果</a:t>
            </a:r>
            <a:r>
              <a:rPr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您有公检法系统工作的亲友</a:t>
            </a:r>
            <a: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  <a:r>
              <a:rPr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请您一定要转告他们</a:t>
            </a:r>
            <a: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  <a:r>
              <a:rPr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不要参与迫害</a:t>
            </a:r>
            <a: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  <a:r>
              <a:rPr lang="zh-TW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因为</a:t>
            </a:r>
            <a: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  <a:r>
              <a:rPr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迫害法轮功已经被国际上定性为</a:t>
            </a:r>
            <a: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"</a:t>
            </a:r>
            <a:r>
              <a:rPr lang="zh-TW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群体灭绝罪</a:t>
            </a:r>
            <a: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  <a:r>
              <a:rPr lang="zh-TW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反人类罪</a:t>
            </a:r>
            <a: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  <a:r>
              <a:rPr lang="zh-TW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酷刑罪</a:t>
            </a:r>
            <a: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"</a:t>
            </a:r>
            <a:r>
              <a:rPr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相当于希特勒同等的罪名</a:t>
            </a:r>
            <a: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  <a:r>
              <a:rPr lang="zh-TW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是要被清算的</a:t>
            </a:r>
            <a: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."</a:t>
            </a:r>
            <a:r>
              <a:rPr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法轮大法是佛法</a:t>
            </a:r>
            <a: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"</a:t>
            </a:r>
            <a:r>
              <a:rPr lang="zh-TW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洪传世界</a:t>
            </a:r>
            <a: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114</a:t>
            </a:r>
            <a:r>
              <a:rPr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个国家及地区</a:t>
            </a:r>
            <a: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  <a:r>
              <a:rPr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请您记住在危难的时候诚心念</a:t>
            </a:r>
            <a:r>
              <a:rPr lang="zh-TW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：真善忍好！法轮大法好！能夠遇難呈祥！逢凶化吉！</a:t>
            </a:r>
            <a: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 </a:t>
            </a:r>
            <a:r>
              <a:rPr lang="zh-TW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不</a:t>
            </a:r>
            <a:r>
              <a:rPr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打扰您了，祝您好运，再见！</a:t>
            </a:r>
            <a:r>
              <a:rPr 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 </a:t>
            </a:r>
            <a:r>
              <a:rPr 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</a:br>
            <a:endParaRPr lang="zh-TW" alt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705C4-283C-4B21-B1FD-FBB2443A7DC4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未命名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9311" y="125757"/>
            <a:ext cx="5715040" cy="6595718"/>
          </a:xfr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705C4-283C-4B21-B1FD-FBB2443A7DC4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143000"/>
          </a:xfrm>
        </p:spPr>
        <p:txBody>
          <a:bodyPr/>
          <a:lstStyle/>
          <a:p>
            <a:r>
              <a:rPr lang="zh-CN" altLang="en-US" b="1" dirty="0" smtClean="0">
                <a:latin typeface="微軟正黑體" pitchFamily="34" charset="-120"/>
                <a:ea typeface="微軟正黑體" pitchFamily="34" charset="-120"/>
              </a:rPr>
              <a:t>天安门自焚案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目录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71604" y="2143116"/>
            <a:ext cx="6357982" cy="3768733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天安门自焚案  真相要怎么说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?-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建议与交流</a:t>
            </a:r>
            <a:endParaRPr lang="en-US" altLang="zh-TW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天安门自焚 事件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经过</a:t>
            </a:r>
            <a:r>
              <a:rPr lang="en-US" altLang="zh-TW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(2</a:t>
            </a:r>
            <a:r>
              <a:rPr lang="zh-TW" altLang="en-US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页</a:t>
            </a:r>
            <a:r>
              <a:rPr lang="en-US" altLang="zh-TW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天安门自焚  电话参考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短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稿</a:t>
            </a:r>
            <a:endParaRPr lang="en-US" altLang="zh-TW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705C4-283C-4B21-B1FD-FBB2443A7DC4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天安门自焚案  真相要怎么说</a:t>
            </a:r>
            <a:r>
              <a:rPr lang="en-US" altLang="zh-TW" sz="3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  <a:br>
              <a:rPr lang="en-US" altLang="zh-TW" sz="3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3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建议与交流</a:t>
            </a:r>
            <a:endParaRPr lang="zh-TW" altLang="en-US" sz="36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r>
              <a:rPr lang="zh-CN" altLang="en-US" sz="2800" dirty="0" smtClean="0">
                <a:latin typeface="微軟正黑體" pitchFamily="34" charset="-120"/>
                <a:ea typeface="微軟正黑體" pitchFamily="34" charset="-120"/>
              </a:rPr>
              <a:t>由天安门自焚案的纪录片和事件的疑点，建议同修必须自己要很了解，因为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这些全部</a:t>
            </a:r>
            <a:r>
              <a:rPr lang="zh-CN" altLang="en-US" sz="2800" b="1" dirty="0" smtClean="0">
                <a:latin typeface="微軟正黑體" pitchFamily="34" charset="-120"/>
                <a:ea typeface="微軟正黑體" pitchFamily="34" charset="-120"/>
              </a:rPr>
              <a:t>都是讲真相的素材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zh-CN" altLang="en-US" sz="2800" dirty="0" smtClean="0">
                <a:latin typeface="微軟正黑體" pitchFamily="34" charset="-120"/>
                <a:ea typeface="微軟正黑體" pitchFamily="34" charset="-120"/>
              </a:rPr>
              <a:t>同时可以根据众生的接受程度讲得多或少。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2800" dirty="0" smtClean="0">
                <a:latin typeface="微軟正黑體" pitchFamily="34" charset="-120"/>
                <a:ea typeface="微軟正黑體" pitchFamily="34" charset="-120"/>
              </a:rPr>
              <a:t>但是在讲真相过程当中不要硬讲，也不要讲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“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大法弟子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”</a:t>
            </a:r>
            <a:r>
              <a:rPr lang="zh-CN" altLang="en-US" sz="2800" dirty="0" smtClean="0">
                <a:latin typeface="微軟正黑體" pitchFamily="34" charset="-120"/>
                <a:ea typeface="微軟正黑體" pitchFamily="34" charset="-120"/>
              </a:rPr>
              <a:t>的用语，例如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CN" altLang="en-US" sz="2800" dirty="0" smtClean="0">
                <a:latin typeface="微軟正黑體" pitchFamily="34" charset="-120"/>
                <a:ea typeface="微軟正黑體" pitchFamily="34" charset="-120"/>
              </a:rPr>
              <a:t>天安门自焚发生时有五个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“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常人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”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在现场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705C4-283C-4B21-B1FD-FBB2443A7DC4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天安门自焚 事件经过</a:t>
            </a:r>
            <a:r>
              <a:rPr lang="en-US" altLang="zh-TW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(1/2)</a:t>
            </a:r>
            <a:endParaRPr lang="zh-TW" altLang="en-US" sz="40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1285860"/>
            <a:ext cx="3606795" cy="2488178"/>
          </a:xfrm>
          <a:noFill/>
        </p:spPr>
      </p:pic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>
          <a:xfrm>
            <a:off x="4427538" y="1700213"/>
            <a:ext cx="4465637" cy="4681537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b="1" dirty="0" smtClean="0">
                <a:latin typeface="+mj-ea"/>
                <a:ea typeface="+mj-ea"/>
              </a:rPr>
              <a:t>时间</a:t>
            </a:r>
            <a:r>
              <a:rPr lang="en-US" altLang="zh-TW" b="1" dirty="0" smtClean="0">
                <a:latin typeface="+mj-ea"/>
                <a:ea typeface="+mj-ea"/>
              </a:rPr>
              <a:t>:2001</a:t>
            </a:r>
            <a:r>
              <a:rPr lang="zh-TW" altLang="zh-TW" b="1" dirty="0">
                <a:latin typeface="+mj-ea"/>
                <a:ea typeface="+mj-ea"/>
              </a:rPr>
              <a:t>年</a:t>
            </a:r>
            <a:r>
              <a:rPr lang="en-US" altLang="zh-TW" b="1" dirty="0">
                <a:latin typeface="+mj-ea"/>
                <a:ea typeface="+mj-ea"/>
              </a:rPr>
              <a:t>1</a:t>
            </a:r>
            <a:r>
              <a:rPr lang="zh-TW" altLang="zh-TW" b="1" dirty="0">
                <a:latin typeface="+mj-ea"/>
                <a:ea typeface="+mj-ea"/>
              </a:rPr>
              <a:t>月</a:t>
            </a:r>
            <a:r>
              <a:rPr lang="en-US" altLang="zh-TW" b="1" dirty="0" smtClean="0">
                <a:latin typeface="+mj-ea"/>
                <a:ea typeface="+mj-ea"/>
              </a:rPr>
              <a:t>23</a:t>
            </a:r>
            <a:r>
              <a:rPr lang="zh-CN" altLang="en-US" b="1" dirty="0" smtClean="0">
                <a:latin typeface="+mj-ea"/>
                <a:ea typeface="+mj-ea"/>
              </a:rPr>
              <a:t>日大年除夕夜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b="1" dirty="0" smtClean="0">
                <a:latin typeface="+mj-ea"/>
                <a:ea typeface="+mj-ea"/>
              </a:rPr>
              <a:t>地点</a:t>
            </a:r>
            <a:r>
              <a:rPr lang="en-US" altLang="zh-TW" b="1" dirty="0" smtClean="0">
                <a:latin typeface="+mj-ea"/>
                <a:ea typeface="+mj-ea"/>
              </a:rPr>
              <a:t>:</a:t>
            </a:r>
            <a:r>
              <a:rPr lang="zh-CN" altLang="en-US" b="1" dirty="0" smtClean="0">
                <a:latin typeface="+mj-ea"/>
                <a:ea typeface="+mj-ea"/>
              </a:rPr>
              <a:t>天安门广场，游</a:t>
            </a:r>
            <a:r>
              <a:rPr lang="zh-TW" altLang="en-US" b="1" dirty="0" smtClean="0">
                <a:latin typeface="+mj-ea"/>
                <a:ea typeface="+mj-ea"/>
              </a:rPr>
              <a:t>客</a:t>
            </a:r>
            <a:r>
              <a:rPr lang="zh-CN" altLang="en-US" b="1" dirty="0" smtClean="0">
                <a:latin typeface="+mj-ea"/>
                <a:ea typeface="+mj-ea"/>
              </a:rPr>
              <a:t>不多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b="1" dirty="0" smtClean="0">
                <a:latin typeface="+mj-ea"/>
                <a:ea typeface="+mj-ea"/>
              </a:rPr>
              <a:t>内容陈述</a:t>
            </a:r>
            <a:r>
              <a:rPr lang="en-US" altLang="zh-TW" b="1" dirty="0" smtClean="0">
                <a:latin typeface="+mj-ea"/>
                <a:ea typeface="+mj-ea"/>
              </a:rPr>
              <a:t>:</a:t>
            </a:r>
          </a:p>
          <a:p>
            <a:pPr marL="514350" indent="-514350" eaLnBrk="1" fontAlgn="auto" hangingPunct="1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zh-CN" altLang="en-US" b="1" dirty="0" smtClean="0">
                <a:latin typeface="+mj-ea"/>
                <a:ea typeface="+mj-ea"/>
              </a:rPr>
              <a:t>新华社声称人民英雄纪念碑的东北侧，王进东首先点燃火焰，</a:t>
            </a:r>
            <a:r>
              <a:rPr lang="en-US" altLang="zh-TW" b="1" dirty="0" smtClean="0">
                <a:latin typeface="+mj-ea"/>
                <a:ea typeface="+mj-ea"/>
              </a:rPr>
              <a:t>4</a:t>
            </a:r>
            <a:r>
              <a:rPr lang="zh-CN" altLang="en-US" b="1" dirty="0" smtClean="0">
                <a:latin typeface="+mj-ea"/>
                <a:ea typeface="+mj-ea"/>
              </a:rPr>
              <a:t>名警察立即取出灭火器，不到</a:t>
            </a:r>
            <a:r>
              <a:rPr lang="en-US" altLang="zh-TW" b="1" dirty="0" smtClean="0">
                <a:latin typeface="+mj-ea"/>
                <a:ea typeface="+mj-ea"/>
              </a:rPr>
              <a:t>1</a:t>
            </a:r>
            <a:r>
              <a:rPr lang="zh-CN" altLang="en-US" b="1" dirty="0" smtClean="0">
                <a:latin typeface="+mj-ea"/>
                <a:ea typeface="+mj-ea"/>
              </a:rPr>
              <a:t>分钟迅速扑灭火焰</a:t>
            </a:r>
            <a:endParaRPr lang="en-US" altLang="zh-TW" b="1" dirty="0" smtClean="0">
              <a:latin typeface="+mj-ea"/>
              <a:ea typeface="+mj-ea"/>
            </a:endParaRPr>
          </a:p>
          <a:p>
            <a:pPr marL="514350" indent="-514350" eaLnBrk="1" fontAlgn="auto" hangingPunct="1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b="1" dirty="0" smtClean="0">
                <a:latin typeface="+mj-ea"/>
                <a:ea typeface="+mj-ea"/>
              </a:rPr>
              <a:t>几分钟后，</a:t>
            </a:r>
            <a:r>
              <a:rPr lang="en-US" altLang="zh-TW" b="1" dirty="0" smtClean="0">
                <a:latin typeface="+mj-ea"/>
                <a:ea typeface="+mj-ea"/>
              </a:rPr>
              <a:t>4</a:t>
            </a:r>
            <a:r>
              <a:rPr lang="zh-CN" altLang="en-US" b="1" dirty="0" smtClean="0">
                <a:latin typeface="+mj-ea"/>
                <a:ea typeface="+mj-ea"/>
              </a:rPr>
              <a:t>名女子在纪念碑正北侧点火，</a:t>
            </a:r>
            <a:r>
              <a:rPr lang="en-US" altLang="zh-TW" b="1" dirty="0" smtClean="0">
                <a:latin typeface="+mj-ea"/>
                <a:ea typeface="+mj-ea"/>
              </a:rPr>
              <a:t>1</a:t>
            </a:r>
            <a:r>
              <a:rPr lang="zh-CN" altLang="en-US" b="1" dirty="0" smtClean="0">
                <a:latin typeface="+mj-ea"/>
                <a:ea typeface="+mj-ea"/>
              </a:rPr>
              <a:t>分钟半火焰立即熄灭</a:t>
            </a:r>
            <a:endParaRPr lang="en-US" altLang="zh-TW" b="1" dirty="0" smtClean="0">
              <a:latin typeface="+mj-ea"/>
              <a:ea typeface="+mj-ea"/>
            </a:endParaRPr>
          </a:p>
          <a:p>
            <a:pPr marL="514350" indent="-514350" eaLnBrk="1" fontAlgn="auto" hangingPunct="1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zh-TW" b="1" dirty="0" smtClean="0">
                <a:latin typeface="+mj-ea"/>
                <a:ea typeface="+mj-ea"/>
              </a:rPr>
              <a:t>1</a:t>
            </a:r>
            <a:r>
              <a:rPr lang="zh-TW" altLang="en-US" b="1" dirty="0" smtClean="0">
                <a:latin typeface="+mj-ea"/>
                <a:ea typeface="+mj-ea"/>
              </a:rPr>
              <a:t>人当场死亡</a:t>
            </a:r>
            <a:r>
              <a:rPr lang="en-US" altLang="zh-TW" b="1" dirty="0" smtClean="0">
                <a:latin typeface="+mj-ea"/>
                <a:ea typeface="+mj-ea"/>
              </a:rPr>
              <a:t>4</a:t>
            </a:r>
            <a:r>
              <a:rPr lang="zh-TW" altLang="zh-TW" b="1" dirty="0">
                <a:latin typeface="+mj-ea"/>
                <a:ea typeface="+mj-ea"/>
              </a:rPr>
              <a:t>人</a:t>
            </a:r>
            <a:r>
              <a:rPr lang="zh-TW" altLang="zh-TW" b="1" dirty="0" smtClean="0">
                <a:latin typeface="+mj-ea"/>
                <a:ea typeface="+mj-ea"/>
              </a:rPr>
              <a:t>受</a:t>
            </a:r>
            <a:r>
              <a:rPr lang="zh-TW" altLang="en-US" b="1" dirty="0" smtClean="0">
                <a:latin typeface="+mj-ea"/>
                <a:ea typeface="+mj-ea"/>
              </a:rPr>
              <a:t>伤</a:t>
            </a:r>
            <a:r>
              <a:rPr lang="zh-TW" altLang="zh-TW" b="1" dirty="0" smtClean="0">
                <a:latin typeface="+mj-ea"/>
                <a:ea typeface="+mj-ea"/>
              </a:rPr>
              <a:t>，</a:t>
            </a:r>
            <a:r>
              <a:rPr lang="zh-CN" altLang="en-US" b="1" dirty="0" smtClean="0">
                <a:latin typeface="+mj-ea"/>
                <a:ea typeface="+mj-ea"/>
              </a:rPr>
              <a:t>中共强调这些人是法轮功学员，是为了</a:t>
            </a:r>
            <a:r>
              <a:rPr lang="en-US" altLang="zh-TW" b="1" dirty="0" smtClean="0">
                <a:latin typeface="+mj-ea"/>
                <a:ea typeface="+mj-ea"/>
              </a:rPr>
              <a:t>&lt;</a:t>
            </a:r>
            <a:r>
              <a:rPr lang="zh-TW" altLang="en-US" b="1" dirty="0" smtClean="0">
                <a:latin typeface="+mj-ea"/>
                <a:ea typeface="+mj-ea"/>
              </a:rPr>
              <a:t>圆满升天</a:t>
            </a:r>
            <a:r>
              <a:rPr lang="en-US" altLang="zh-TW" b="1" dirty="0" smtClean="0">
                <a:latin typeface="+mj-ea"/>
                <a:ea typeface="+mj-ea"/>
              </a:rPr>
              <a:t>&gt;</a:t>
            </a:r>
            <a:r>
              <a:rPr lang="zh-TW" altLang="en-US" b="1" dirty="0" smtClean="0">
                <a:latin typeface="+mj-ea"/>
                <a:ea typeface="+mj-ea"/>
              </a:rPr>
              <a:t>。</a:t>
            </a:r>
            <a:endParaRPr lang="en-US" altLang="zh-TW" b="1" dirty="0" smtClean="0">
              <a:latin typeface="+mj-ea"/>
              <a:ea typeface="+mj-ea"/>
            </a:endParaRPr>
          </a:p>
          <a:p>
            <a:pPr marL="514350" indent="-514350" eaLnBrk="1" fontAlgn="auto" hangingPunct="1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b="1" dirty="0" smtClean="0"/>
              <a:t>事件发生</a:t>
            </a:r>
            <a:r>
              <a:rPr lang="zh-TW" altLang="zh-TW" b="1" dirty="0" smtClean="0"/>
              <a:t>不到</a:t>
            </a:r>
            <a:r>
              <a:rPr lang="zh-CN" altLang="en-US" b="1" dirty="0" smtClean="0"/>
              <a:t>两小时，新华社即向全世界发布英文消息，称</a:t>
            </a:r>
            <a:r>
              <a:rPr lang="en-US" altLang="zh-TW" b="1" dirty="0" smtClean="0"/>
              <a:t>5</a:t>
            </a:r>
            <a:r>
              <a:rPr lang="zh-CN" altLang="en-US" b="1" dirty="0" smtClean="0"/>
              <a:t>名「法轮功练习者」在天安门「自焚」，之后又改成</a:t>
            </a:r>
            <a:r>
              <a:rPr lang="en-US" altLang="zh-TW" b="1" dirty="0" smtClean="0"/>
              <a:t>7</a:t>
            </a:r>
            <a:r>
              <a:rPr lang="zh-TW" altLang="zh-TW" b="1" dirty="0"/>
              <a:t>名</a:t>
            </a:r>
            <a:endParaRPr lang="zh-TW" altLang="zh-TW" b="1" dirty="0">
              <a:latin typeface="+mj-ea"/>
              <a:ea typeface="+mj-e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86190"/>
            <a:ext cx="36861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6E5D-0ADD-4DD6-8FC0-CC0DB7228E7F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天安门自焚 事件经过</a:t>
            </a:r>
            <a:r>
              <a:rPr lang="en-US" altLang="zh-TW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(2/2)</a:t>
            </a:r>
            <a:endParaRPr lang="zh-TW" altLang="en-US" sz="4000" dirty="0" smtClean="0">
              <a:solidFill>
                <a:srgbClr val="FF0000"/>
              </a:solidFill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9900" y="1450975"/>
            <a:ext cx="3781425" cy="1905000"/>
          </a:xfrm>
          <a:noFill/>
        </p:spPr>
      </p:pic>
      <p:sp>
        <p:nvSpPr>
          <p:cNvPr id="9" name="內容版面配置區 8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 smtClean="0">
                <a:latin typeface="微軟正黑體" pitchFamily="34" charset="-120"/>
                <a:ea typeface="微軟正黑體" pitchFamily="34" charset="-120"/>
              </a:rPr>
              <a:t>自焚发生不到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分钟，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公安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晃着灭火毯在</a:t>
            </a:r>
            <a:r>
              <a:rPr lang="zh-CN" altLang="en-US" sz="2400" b="1" dirty="0" smtClean="0">
                <a:latin typeface="微軟正黑體" pitchFamily="34" charset="-120"/>
                <a:ea typeface="微軟正黑體" pitchFamily="34" charset="-120"/>
              </a:rPr>
              <a:t>镜头，所以灭火毯早就准备好了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王进东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棉衣</a:t>
            </a:r>
            <a:r>
              <a:rPr lang="zh-CN" altLang="en-US" sz="2400" dirty="0" smtClean="0">
                <a:latin typeface="微軟正黑體" pitchFamily="34" charset="-120"/>
                <a:ea typeface="微軟正黑體" pitchFamily="34" charset="-120"/>
              </a:rPr>
              <a:t>裤子烧烂，头发还完好，火烧后盛着汽油的塑料瓶完好翠绿。央视女记者承认自焚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“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补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拍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”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的是造假的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 smtClean="0">
                <a:latin typeface="微軟正黑體" pitchFamily="34" charset="-120"/>
                <a:ea typeface="微軟正黑體" pitchFamily="34" charset="-120"/>
              </a:rPr>
              <a:t>王进东的大拇指不是法轮功的正确动作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—</a:t>
            </a:r>
            <a:r>
              <a:rPr lang="zh-CN" altLang="en-US" sz="2400" b="1" dirty="0" smtClean="0">
                <a:latin typeface="微軟正黑體" pitchFamily="34" charset="-120"/>
                <a:ea typeface="微軟正黑體" pitchFamily="34" charset="-120"/>
              </a:rPr>
              <a:t>指尖轻轻接触，而是错误的上下重迭。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自称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“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老学员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”</a:t>
            </a:r>
            <a:r>
              <a:rPr lang="zh-CN" altLang="en-US" sz="2400" b="1" dirty="0" smtClean="0">
                <a:latin typeface="微軟正黑體" pitchFamily="34" charset="-120"/>
                <a:ea typeface="微軟正黑體" pitchFamily="34" charset="-120"/>
              </a:rPr>
              <a:t>的王进东竟然不会双盘腿</a:t>
            </a:r>
            <a:endParaRPr lang="zh-TW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zh-TW" altLang="en-US" dirty="0"/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938" y="3355975"/>
            <a:ext cx="3887787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5080000"/>
            <a:ext cx="39528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6E5D-0ADD-4DD6-8FC0-CC0DB7228E7F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5604" y="3212787"/>
            <a:ext cx="7564858" cy="792088"/>
          </a:xfrm>
          <a:prstGeom prst="rect">
            <a:avLst/>
          </a:prstGeom>
          <a:scene3d>
            <a:camera prst="perspectiveRelaxed"/>
            <a:lightRig rig="balanced" dir="tr"/>
          </a:scene3d>
          <a:sp3d contourW="14605" prstMaterial="plastic">
            <a:bevelT w="50800"/>
            <a:contourClr>
              <a:schemeClr val="accent1">
                <a:shade val="30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SG" altLang="en-US"/>
          </a:p>
        </p:txBody>
      </p:sp>
      <p:sp>
        <p:nvSpPr>
          <p:cNvPr id="9219" name="TextBox 7"/>
          <p:cNvSpPr txBox="1">
            <a:spLocks noChangeArrowheads="1"/>
          </p:cNvSpPr>
          <p:nvPr/>
        </p:nvSpPr>
        <p:spPr bwMode="auto">
          <a:xfrm>
            <a:off x="8201025" y="3359150"/>
            <a:ext cx="792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/>
              <a:t>电话平台</a:t>
            </a:r>
            <a:endParaRPr lang="zh-SG" altLang="en-US" b="1"/>
          </a:p>
        </p:txBody>
      </p:sp>
      <p:pic>
        <p:nvPicPr>
          <p:cNvPr id="9220" name="Picture 3" descr="C:\Users\rosie\AppData\Local\Microsoft\Windows\Temporary Internet Files\Content.IE5\U16CNIOC\Icon-Society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0" y="2227263"/>
            <a:ext cx="172243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 descr="C:\Users\rosie\AppData\Local\Microsoft\Windows\Temporary Internet Files\Content.IE5\U16CNIOC\Icon-Society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5688" y="2227263"/>
            <a:ext cx="1722437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3" descr="C:\Users\rosie\AppData\Local\Microsoft\Windows\Temporary Internet Files\Content.IE5\U16CNIOC\Icon-Society[1].png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4443413" y="4157663"/>
            <a:ext cx="1722437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3" descr="C:\Users\rosie\AppData\Local\Microsoft\Windows\Temporary Internet Files\Content.IE5\U16CNIOC\Icon-Society[1].png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6084888" y="4157663"/>
            <a:ext cx="1720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orizontal Scroll 1"/>
          <p:cNvSpPr/>
          <p:nvPr/>
        </p:nvSpPr>
        <p:spPr>
          <a:xfrm>
            <a:off x="4572000" y="593725"/>
            <a:ext cx="4305300" cy="1331913"/>
          </a:xfrm>
          <a:prstGeom prst="horizontalScroll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Adobe 楷体 Std R" pitchFamily="18" charset="-122"/>
                <a:ea typeface="Adobe 楷体 Std R" pitchFamily="18" charset="-122"/>
              </a:rPr>
              <a:t>同修们好，</a:t>
            </a:r>
            <a:r>
              <a:rPr lang="en-US" altLang="zh-CN" sz="2800" b="1">
                <a:solidFill>
                  <a:schemeClr val="tx1"/>
                </a:solidFill>
                <a:latin typeface="Adobe 楷体 Std R" pitchFamily="18" charset="-122"/>
                <a:ea typeface="Adobe 楷体 Std R" pitchFamily="18" charset="-122"/>
              </a:rPr>
              <a:t>102</a:t>
            </a:r>
            <a:r>
              <a:rPr lang="zh-CN" altLang="en-US" sz="2800" b="1">
                <a:solidFill>
                  <a:schemeClr val="tx1"/>
                </a:solidFill>
                <a:latin typeface="Adobe 楷体 Std R" pitchFamily="18" charset="-122"/>
                <a:ea typeface="Adobe 楷体 Std R" pitchFamily="18" charset="-122"/>
              </a:rPr>
              <a:t>培训房间开始运作啦！</a:t>
            </a:r>
            <a:endParaRPr lang="zh-SG" altLang="en-US" sz="2800" b="1">
              <a:solidFill>
                <a:schemeClr val="tx1"/>
              </a:solidFill>
              <a:latin typeface="Adobe 楷体 Std R" pitchFamily="18" charset="-122"/>
              <a:ea typeface="Adobe 楷体 Std R" pitchFamily="18" charset="-122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2562225" y="692150"/>
            <a:ext cx="1722438" cy="1441450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CN" altLang="en-US">
                <a:solidFill>
                  <a:srgbClr val="000000"/>
                </a:solidFill>
              </a:rPr>
              <a:t>噢？也许我可以去试试主持人</a:t>
            </a:r>
            <a:endParaRPr lang="zh-SG" altLang="en-US">
              <a:solidFill>
                <a:srgbClr val="000000"/>
              </a:solidFill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2127250" y="4891088"/>
            <a:ext cx="2592388" cy="1490662"/>
          </a:xfrm>
          <a:prstGeom prst="wedgeEllipseCallout">
            <a:avLst>
              <a:gd name="adj1" fmla="val 53074"/>
              <a:gd name="adj2" fmla="val -3520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>
                <a:solidFill>
                  <a:schemeClr val="tx1"/>
                </a:solidFill>
              </a:rPr>
              <a:t>噢？也许有经验的同修可以帮助我提高打电话的水平！</a:t>
            </a:r>
            <a:endParaRPr lang="zh-SG" altLang="en-US">
              <a:solidFill>
                <a:schemeClr val="tx1"/>
              </a:solidFill>
            </a:endParaRPr>
          </a:p>
        </p:txBody>
      </p:sp>
      <p:pic>
        <p:nvPicPr>
          <p:cNvPr id="9227" name="Picture 12" descr="C:\Users\rosie\AppData\Local\Microsoft\Windows\Temporary Internet Files\Content.IE5\OMMA8UXS\128px-Nuvola_apps_bell.svg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420019">
            <a:off x="5702300" y="180022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82D064F-91ED-498F-8DD6-91301E67BF21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3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天安门自焚  电话参考</a:t>
            </a:r>
            <a:r>
              <a:rPr lang="en-US" altLang="zh-TW" sz="3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短</a:t>
            </a:r>
            <a:r>
              <a:rPr lang="en-US" altLang="zh-TW" sz="3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稿</a:t>
            </a:r>
            <a:endParaRPr lang="zh-TW" altLang="en-US" sz="360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00660"/>
          </a:xfrm>
        </p:spPr>
        <p:txBody>
          <a:bodyPr rtlCol="0">
            <a:normAutofit fontScale="550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AutoNum type="circleNumWdWhitePlain"/>
              <a:defRPr/>
            </a:pPr>
            <a:r>
              <a:rPr lang="zh-CN" altLang="en-US" sz="3600" dirty="0" smtClean="0">
                <a:latin typeface="微軟正黑體" pitchFamily="34" charset="-120"/>
                <a:ea typeface="微軟正黑體" pitchFamily="34" charset="-120"/>
              </a:rPr>
              <a:t>法轮大法是被冤枉的</a:t>
            </a:r>
            <a:r>
              <a:rPr lang="en-US" sz="3600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CN" altLang="en-US" sz="3600" dirty="0" smtClean="0">
                <a:latin typeface="微軟正黑體" pitchFamily="34" charset="-120"/>
                <a:ea typeface="微軟正黑體" pitchFamily="34" charset="-120"/>
              </a:rPr>
              <a:t>天安门自焚是造假的新闻</a:t>
            </a:r>
            <a:r>
              <a:rPr lang="en-US" sz="3600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CN" altLang="en-US" sz="3600" dirty="0" smtClean="0">
                <a:latin typeface="微軟正黑體" pitchFamily="34" charset="-120"/>
                <a:ea typeface="微軟正黑體" pitchFamily="34" charset="-120"/>
              </a:rPr>
              <a:t>已经被国际教育发展组织严正声明「纪录片分析：整个事件是政府一手导演的」，是「国家恐怖主义行为」</a:t>
            </a:r>
            <a:endParaRPr lang="en-US" altLang="zh-CN" sz="3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AutoNum type="circleNumWdWhitePlain"/>
              <a:defRPr/>
            </a:pPr>
            <a:r>
              <a:rPr lang="zh-CN" altLang="en-US" sz="3600" b="1" dirty="0" smtClean="0">
                <a:latin typeface="微軟正黑體" pitchFamily="34" charset="-120"/>
                <a:ea typeface="微軟正黑體" pitchFamily="34" charset="-120"/>
              </a:rPr>
              <a:t>天安门的公安警察平时会背着灭火器巡逻吗？短短的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90</a:t>
            </a:r>
            <a:r>
              <a:rPr lang="zh-CN" altLang="en-US" sz="3600" b="1" dirty="0" smtClean="0">
                <a:latin typeface="微軟正黑體" pitchFamily="34" charset="-120"/>
                <a:ea typeface="微軟正黑體" pitchFamily="34" charset="-120"/>
              </a:rPr>
              <a:t>秒内，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怎么会</a:t>
            </a:r>
            <a:r>
              <a:rPr lang="zh-CN" altLang="en-US" sz="3600" b="1" dirty="0" smtClean="0">
                <a:latin typeface="微軟正黑體" pitchFamily="34" charset="-120"/>
                <a:ea typeface="微軟正黑體" pitchFamily="34" charset="-120"/>
              </a:rPr>
              <a:t>有大量的灭火器和灭火毯在纪录片里面出现。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AutoNum type="circleNumWdWhitePlain"/>
              <a:defRPr/>
            </a:pPr>
            <a:r>
              <a:rPr lang="zh-CN" altLang="en-US" sz="3600" dirty="0" smtClean="0">
                <a:latin typeface="微軟正黑體" pitchFamily="34" charset="-120"/>
                <a:ea typeface="微軟正黑體" pitchFamily="34" charset="-120"/>
              </a:rPr>
              <a:t>自焚发生不到</a:t>
            </a: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分钟，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公安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晃着灭火毯在</a:t>
            </a:r>
            <a:r>
              <a:rPr lang="zh-CN" altLang="en-US" sz="3600" dirty="0" smtClean="0">
                <a:latin typeface="微軟正黑體" pitchFamily="34" charset="-120"/>
                <a:ea typeface="微軟正黑體" pitchFamily="34" charset="-120"/>
              </a:rPr>
              <a:t>镜头，所以灭火毯早就准备好了，您不觉得很奇怪吗</a:t>
            </a: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AutoNum type="circleNumWdWhitePlain"/>
              <a:defRPr/>
            </a:pPr>
            <a:r>
              <a:rPr lang="zh-CN" altLang="en-US" sz="3600" b="1" dirty="0" smtClean="0">
                <a:latin typeface="微軟正黑體" pitchFamily="34" charset="-120"/>
                <a:ea typeface="微軟正黑體" pitchFamily="34" charset="-120"/>
              </a:rPr>
              <a:t>王进东的衣服和裤子烧烂，人被火烫到都会痛得哇哇叫，他可以纹风不动坐在那里不是很奇怪吗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?</a:t>
            </a:r>
            <a:r>
              <a:rPr lang="zh-CN" altLang="en-US" sz="3600" b="1" dirty="0" smtClean="0">
                <a:latin typeface="微軟正黑體" pitchFamily="34" charset="-120"/>
                <a:ea typeface="微軟正黑體" pitchFamily="34" charset="-120"/>
              </a:rPr>
              <a:t>而且头发没烧着，两腿之间的汽油塑料瓶也完好，这不是明显造假吗？</a:t>
            </a:r>
            <a:endParaRPr lang="en-US" altLang="zh-TW" sz="3600" b="1" dirty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AutoNum type="circleNumWdWhitePlain"/>
              <a:defRPr/>
            </a:pPr>
            <a:r>
              <a:rPr lang="zh-CN" altLang="en-US" sz="3600" dirty="0" smtClean="0">
                <a:latin typeface="微軟正黑體" pitchFamily="34" charset="-120"/>
                <a:ea typeface="微軟正黑體" pitchFamily="34" charset="-120"/>
              </a:rPr>
              <a:t>央视「焦点访谈」女记者李玉强</a:t>
            </a: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2002</a:t>
            </a:r>
            <a:r>
              <a:rPr lang="zh-CN" altLang="en-US" sz="3600" dirty="0" smtClean="0">
                <a:latin typeface="微軟正黑體" pitchFamily="34" charset="-120"/>
                <a:ea typeface="微軟正黑體" pitchFamily="34" charset="-120"/>
              </a:rPr>
              <a:t>年初当众承认天安门自焚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造</a:t>
            </a:r>
            <a:r>
              <a:rPr lang="zh-CN" altLang="en-US" sz="3600" dirty="0" smtClean="0">
                <a:latin typeface="微軟正黑體" pitchFamily="34" charset="-120"/>
                <a:ea typeface="微軟正黑體" pitchFamily="34" charset="-120"/>
              </a:rPr>
              <a:t>假。她说，王进东腿中间的雪碧瓶子是他们放进去的，此镜头是他们「补拍」的</a:t>
            </a:r>
            <a:endParaRPr lang="en-US" altLang="zh-CN" sz="3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AutoNum type="circleNumWdWhitePlain"/>
              <a:defRPr/>
            </a:pP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CN" altLang="en-US" sz="3600" b="1" dirty="0" smtClean="0">
                <a:latin typeface="微軟正黑體" pitchFamily="34" charset="-120"/>
                <a:ea typeface="微軟正黑體" pitchFamily="34" charset="-120"/>
              </a:rPr>
              <a:t>岁的刘思颖做气管切开手术，不但能说话叫阿姨，还会唱歌，这不是违反医学常识吗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?</a:t>
            </a:r>
            <a:r>
              <a:rPr lang="zh-CN" altLang="en-US" sz="3600" b="1" dirty="0" smtClean="0">
                <a:latin typeface="微軟正黑體" pitchFamily="34" charset="-120"/>
                <a:ea typeface="微軟正黑體" pitchFamily="34" charset="-120"/>
              </a:rPr>
              <a:t>采访的记者，不用穿隔离衣和戴口罩，就可以采访严重烧伤的病人吗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AutoNum type="circleNumWdWhitePlain"/>
              <a:defRPr/>
            </a:pPr>
            <a:r>
              <a:rPr lang="zh-CN" altLang="en-US" sz="3600" dirty="0" smtClean="0">
                <a:latin typeface="微軟正黑體" pitchFamily="34" charset="-120"/>
                <a:ea typeface="微軟正黑體" pitchFamily="34" charset="-120"/>
              </a:rPr>
              <a:t>推荐朋友用破网软件观看新唐人揭露“天安门自焚事件”的获奖影片</a:t>
            </a:r>
            <a:r>
              <a:rPr lang="en-US" altLang="zh-CN" sz="3600" dirty="0" smtClean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CN" altLang="en-US" sz="3600" dirty="0" smtClean="0">
                <a:latin typeface="微軟正黑體" pitchFamily="34" charset="-120"/>
                <a:ea typeface="微軟正黑體" pitchFamily="34" charset="-120"/>
              </a:rPr>
              <a:t>伪火</a:t>
            </a:r>
            <a:r>
              <a:rPr lang="en-US" altLang="zh-CN" sz="3600" dirty="0" smtClean="0">
                <a:latin typeface="微軟正黑體" pitchFamily="34" charset="-120"/>
                <a:ea typeface="微軟正黑體" pitchFamily="34" charset="-120"/>
              </a:rPr>
              <a:t>》</a:t>
            </a:r>
            <a:r>
              <a:rPr lang="zh-CN" altLang="en-US" sz="3600" dirty="0" smtClean="0">
                <a:latin typeface="微軟正黑體" pitchFamily="34" charset="-120"/>
                <a:ea typeface="微軟正黑體" pitchFamily="34" charset="-120"/>
              </a:rPr>
              <a:t>及很多被封锁的信息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AutoNum type="circleNumWdWhitePlain"/>
              <a:defRPr/>
            </a:pPr>
            <a:endParaRPr lang="en-US" altLang="zh-TW" sz="3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zh-TW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705C4-283C-4B21-B1FD-FBB2443A7DC4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軟正黑體" pitchFamily="34" charset="-120"/>
                <a:ea typeface="微軟正黑體" pitchFamily="34" charset="-120"/>
              </a:rPr>
              <a:t>活摘法轮功学员器官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目录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85852" y="1600200"/>
            <a:ext cx="7143800" cy="4525963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活摘法轮功学员器官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–</a:t>
            </a:r>
          </a:p>
          <a:p>
            <a:pPr>
              <a:buNone/>
            </a:pP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   交流</a:t>
            </a:r>
            <a:r>
              <a:rPr lang="zh-CN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如何讲好真相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?(2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页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r>
              <a:rPr lang="zh-CN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活摘法轮功学员器官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过程</a:t>
            </a:r>
            <a:endParaRPr lang="en-US" altLang="zh-TW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活摘法轮功学员器官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参考讲稿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</a:p>
          <a:p>
            <a:r>
              <a:rPr lang="zh-CN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活摘法轮功学员器官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参考讲稿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CN" altLang="en-US" b="1" dirty="0" smtClean="0">
                <a:solidFill>
                  <a:srgbClr val="0070C0"/>
                </a:solidFill>
              </a:rPr>
              <a:t/>
            </a:r>
            <a:br>
              <a:rPr lang="zh-CN" altLang="en-US" b="1" dirty="0" smtClean="0">
                <a:solidFill>
                  <a:srgbClr val="0070C0"/>
                </a:solidFill>
              </a:rPr>
            </a:b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705C4-283C-4B21-B1FD-FBB2443A7DC4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活摘法轮功学员器官</a:t>
            </a:r>
            <a:r>
              <a:rPr lang="zh-TW" altLang="en-US" sz="3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–</a:t>
            </a:r>
            <a:br>
              <a:rPr lang="en-US" altLang="zh-TW" sz="3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交流如何講好真相</a:t>
            </a:r>
            <a:r>
              <a:rPr lang="en-US" altLang="zh-TW" sz="3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?(1/2)</a:t>
            </a:r>
            <a:endParaRPr lang="zh-TW" altLang="en-US" sz="3600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CN" altLang="en-US" sz="2000" b="1" dirty="0" smtClean="0"/>
              <a:t>由于活体摘取法轮功学员的器官太过残忍，以致有些人不愿面对现实，难以相信；或者对中共认识不清、不相信中共会干出这么邪恶的事，也有些人想这到底是怎么回事呢？</a:t>
            </a:r>
            <a:endParaRPr lang="en-US" altLang="zh-CN" sz="2000" b="1" dirty="0" smtClean="0"/>
          </a:p>
          <a:p>
            <a:pPr>
              <a:buFont typeface="Wingdings" pitchFamily="2" charset="2"/>
              <a:buChar char="p"/>
            </a:pPr>
            <a:r>
              <a:rPr lang="zh-TW" altLang="en-US" sz="2000" b="1" u="sng" dirty="0" smtClean="0"/>
              <a:t>活摘根源</a:t>
            </a:r>
            <a:r>
              <a:rPr lang="en-US" altLang="zh-TW" sz="2000" b="1" u="sng" dirty="0" smtClean="0"/>
              <a:t>1 </a:t>
            </a:r>
            <a:r>
              <a:rPr lang="zh-TW" altLang="en-US" sz="2000" b="1" u="sng" dirty="0" smtClean="0"/>
              <a:t>：</a:t>
            </a:r>
            <a:r>
              <a:rPr lang="zh-CN" altLang="en-US" sz="2000" dirty="0" smtClean="0"/>
              <a:t>江泽民密令对法轮功实行“名誉上搞臭，肉体上消灭，经济上搞垮”、“打死算自杀，不查身源，直接火化”、“怎么对法轮功都不过分” 的灭绝政策。中共的血腥迫害是活体摘取法轮功学员器官的前提。</a:t>
            </a:r>
            <a:endParaRPr lang="en-US" altLang="zh-CN" sz="2000" dirty="0" smtClean="0"/>
          </a:p>
          <a:p>
            <a:pPr>
              <a:buFont typeface="Wingdings" pitchFamily="2" charset="2"/>
              <a:buChar char="p"/>
            </a:pPr>
            <a:r>
              <a:rPr lang="zh-TW" altLang="en-US" sz="2000" b="1" u="sng" dirty="0" smtClean="0"/>
              <a:t>活摘根源</a:t>
            </a:r>
            <a:r>
              <a:rPr lang="en-US" altLang="zh-TW" sz="2000" b="1" u="sng" dirty="0" smtClean="0"/>
              <a:t>2 </a:t>
            </a:r>
            <a:r>
              <a:rPr lang="zh-TW" altLang="en-US" sz="2000" b="1" u="sng" dirty="0" smtClean="0"/>
              <a:t>：</a:t>
            </a:r>
            <a:r>
              <a:rPr lang="zh-CN" altLang="en-US" sz="2000" dirty="0" smtClean="0"/>
              <a:t>法轮功祛病健身有奇效，法轮功学员的器官质量非常好，比关押在监狱、劳教所里的犯人的器官质量好很多。 </a:t>
            </a:r>
            <a:endParaRPr lang="en-US" altLang="zh-CN" sz="2000" dirty="0" smtClean="0"/>
          </a:p>
          <a:p>
            <a:pPr>
              <a:buFont typeface="Wingdings" pitchFamily="2" charset="2"/>
              <a:buChar char="p"/>
            </a:pPr>
            <a:r>
              <a:rPr lang="zh-TW" altLang="en-US" sz="2000" b="1" u="sng" dirty="0" smtClean="0"/>
              <a:t>活摘根源</a:t>
            </a:r>
            <a:r>
              <a:rPr lang="en-US" altLang="zh-TW" sz="2000" b="1" u="sng" dirty="0" smtClean="0"/>
              <a:t>3</a:t>
            </a:r>
            <a:r>
              <a:rPr lang="zh-TW" altLang="en-US" sz="2000" b="1" u="sng" dirty="0" smtClean="0"/>
              <a:t>：</a:t>
            </a:r>
            <a:r>
              <a:rPr lang="zh-CN" altLang="en-US" sz="2000" dirty="0" smtClean="0"/>
              <a:t>人体器官昂贵，器官市场巨大，器官移植是暴利产业。</a:t>
            </a:r>
            <a:endParaRPr lang="en-US" altLang="zh-CN" sz="2000" dirty="0" smtClean="0"/>
          </a:p>
          <a:p>
            <a:pPr>
              <a:buFont typeface="Wingdings" pitchFamily="2" charset="2"/>
              <a:buChar char="p"/>
            </a:pPr>
            <a:r>
              <a:rPr lang="zh-CN" altLang="en-US" sz="2000" b="1" dirty="0" smtClean="0"/>
              <a:t>讲真相如何准</a:t>
            </a:r>
            <a:r>
              <a:rPr lang="zh-TW" altLang="en-US" sz="2000" b="1" dirty="0" smtClean="0"/>
              <a:t>确</a:t>
            </a:r>
            <a:r>
              <a:rPr lang="zh-CN" altLang="en-US" sz="2000" b="1" dirty="0" smtClean="0"/>
              <a:t>的去讲很重要，</a:t>
            </a:r>
            <a:r>
              <a:rPr lang="zh-TW" altLang="en-US" sz="2000" b="1" dirty="0" smtClean="0"/>
              <a:t>没</a:t>
            </a:r>
            <a:r>
              <a:rPr lang="zh-CN" altLang="en-US" sz="2000" b="1" dirty="0" smtClean="0"/>
              <a:t>把握的时候不要硬讲，同时要摆正</a:t>
            </a:r>
            <a:r>
              <a:rPr lang="en-US" altLang="zh-TW" sz="2000" b="1" dirty="0" smtClean="0"/>
              <a:t>”</a:t>
            </a:r>
            <a:r>
              <a:rPr lang="zh-TW" altLang="en-US" sz="2000" b="1" dirty="0" smtClean="0"/>
              <a:t>揭露邪恶</a:t>
            </a:r>
            <a:r>
              <a:rPr lang="en-US" altLang="zh-TW" sz="2000" b="1" dirty="0" smtClean="0"/>
              <a:t>”(</a:t>
            </a:r>
            <a:r>
              <a:rPr lang="zh-CN" altLang="en-US" sz="2000" b="1" dirty="0" smtClean="0"/>
              <a:t>例如活摘器官的罪恶</a:t>
            </a:r>
            <a:r>
              <a:rPr lang="en-US" altLang="zh-TW" sz="2000" b="1" dirty="0" smtClean="0"/>
              <a:t>)</a:t>
            </a:r>
            <a:r>
              <a:rPr lang="zh-TW" altLang="en-US" sz="2000" b="1" dirty="0" smtClean="0"/>
              <a:t>与</a:t>
            </a:r>
            <a:r>
              <a:rPr lang="en-US" altLang="zh-TW" sz="2000" b="1" dirty="0" smtClean="0"/>
              <a:t>“</a:t>
            </a:r>
            <a:r>
              <a:rPr lang="zh-TW" altLang="en-US" sz="2000" b="1" dirty="0" smtClean="0"/>
              <a:t>基本真相</a:t>
            </a:r>
            <a:r>
              <a:rPr lang="en-US" altLang="zh-TW" sz="2000" b="1" dirty="0" smtClean="0"/>
              <a:t>”(</a:t>
            </a:r>
            <a:r>
              <a:rPr lang="zh-CN" altLang="en-US" sz="2000" b="1" dirty="0" smtClean="0"/>
              <a:t>例如大法洪传</a:t>
            </a:r>
            <a:r>
              <a:rPr lang="en-US" altLang="zh-TW" sz="2000" b="1" dirty="0" smtClean="0"/>
              <a:t>)</a:t>
            </a:r>
            <a:r>
              <a:rPr lang="zh-CN" altLang="en-US" sz="2000" b="1" dirty="0" smtClean="0"/>
              <a:t>的基点。有些人他真的很善良，所以不相信有活摘的事实，这时候建议不要去争辩或是硬讲很多要他相信，我们可以讲比较缓和的真相</a:t>
            </a:r>
            <a:r>
              <a:rPr lang="zh-TW" altLang="en-US" sz="2000" b="1" dirty="0" smtClean="0"/>
              <a:t>语言</a:t>
            </a:r>
            <a:r>
              <a:rPr lang="zh-CN" altLang="en-US" sz="2000" b="1" dirty="0" smtClean="0"/>
              <a:t>，心态摆放在要他了解邪恶罪恶，赶快脱离邪党就好了。</a:t>
            </a:r>
            <a:endParaRPr lang="zh-TW" altLang="en-US" sz="20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705C4-283C-4B21-B1FD-FBB2443A7DC4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活摘法轮功学员器官</a:t>
            </a:r>
            <a:r>
              <a:rPr lang="zh-TW" altLang="en-US" sz="3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–</a:t>
            </a:r>
            <a:br>
              <a:rPr lang="en-US" altLang="zh-TW" sz="3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交流如何講好真相</a:t>
            </a:r>
            <a:r>
              <a:rPr lang="en-US" altLang="zh-TW" sz="3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?(2/2)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200" dirty="0" smtClean="0">
                <a:latin typeface="微軟正黑體" pitchFamily="34" charset="-120"/>
                <a:ea typeface="微軟正黑體" pitchFamily="34" charset="-120"/>
              </a:rPr>
              <a:t>活摘器官是对于中共邪恶的揭露，有些众生会说这么可怕怎么可能，他心里无法承受，所以我们要把握真相内容与基点，</a:t>
            </a:r>
          </a:p>
          <a:p>
            <a:pPr>
              <a:buNone/>
            </a:pP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en-US" sz="2200" b="1" u="sng" dirty="0" smtClean="0">
                <a:latin typeface="微軟正黑體" pitchFamily="34" charset="-120"/>
                <a:ea typeface="微軟正黑體" pitchFamily="34" charset="-120"/>
              </a:rPr>
              <a:t>恭录师尊在</a:t>
            </a:r>
            <a:r>
              <a:rPr lang="en-US" altLang="zh-TW" sz="2200" b="1" u="sng" dirty="0" smtClean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2200" b="1" u="sng" dirty="0" smtClean="0">
                <a:latin typeface="微軟正黑體" pitchFamily="34" charset="-120"/>
                <a:ea typeface="微軟正黑體" pitchFamily="34" charset="-120"/>
              </a:rPr>
              <a:t>精进要旨三</a:t>
            </a:r>
            <a:r>
              <a:rPr lang="en-US" altLang="zh-TW" sz="2200" b="1" u="sng" dirty="0" smtClean="0">
                <a:latin typeface="微軟正黑體" pitchFamily="34" charset="-120"/>
                <a:ea typeface="微軟正黑體" pitchFamily="34" charset="-120"/>
              </a:rPr>
              <a:t>》〈</a:t>
            </a:r>
            <a:r>
              <a:rPr lang="zh-TW" altLang="en-US" sz="2200" b="1" u="sng" dirty="0" smtClean="0">
                <a:latin typeface="微軟正黑體" pitchFamily="34" charset="-120"/>
                <a:ea typeface="微軟正黑體" pitchFamily="34" charset="-120"/>
              </a:rPr>
              <a:t>不是搞政治</a:t>
            </a:r>
            <a:r>
              <a:rPr lang="en-US" altLang="zh-TW" sz="2200" b="1" u="sng" dirty="0" smtClean="0">
                <a:latin typeface="微軟正黑體" pitchFamily="34" charset="-120"/>
                <a:ea typeface="微軟正黑體" pitchFamily="34" charset="-120"/>
              </a:rPr>
              <a:t>〉</a:t>
            </a:r>
            <a:r>
              <a:rPr lang="zh-CN" altLang="en-US" sz="2200" dirty="0" smtClean="0">
                <a:latin typeface="微軟正黑體" pitchFamily="34" charset="-120"/>
                <a:ea typeface="微軟正黑體" pitchFamily="34" charset="-120"/>
              </a:rPr>
              <a:t>中说：「制止和揭露恶人与中共的迫害就被说成搞政治，那索性就把其彻底说清楚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——</a:t>
            </a:r>
            <a:r>
              <a:rPr lang="zh-CN" altLang="en-US" sz="2200" dirty="0" smtClean="0">
                <a:latin typeface="微軟正黑體" pitchFamily="34" charset="-120"/>
                <a:ea typeface="微軟正黑體" pitchFamily="34" charset="-120"/>
              </a:rPr>
              <a:t>法轮功是甚么、中共恶党是甚么、为甚么中共恶党要迫害法轮功。」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因此</a:t>
            </a:r>
            <a:r>
              <a:rPr lang="zh-CN" altLang="en-US" sz="2200" b="1" dirty="0" smtClean="0">
                <a:latin typeface="微軟正黑體" pitchFamily="34" charset="-120"/>
                <a:ea typeface="微軟正黑體" pitchFamily="34" charset="-120"/>
              </a:rPr>
              <a:t>建议讲真相时要把握好这三大主轴。</a:t>
            </a:r>
            <a:endParaRPr lang="zh-TW" altLang="en-US" sz="22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2200" dirty="0" smtClean="0">
                <a:latin typeface="微軟正黑體" pitchFamily="34" charset="-120"/>
                <a:ea typeface="微軟正黑體" pitchFamily="34" charset="-120"/>
              </a:rPr>
              <a:t>当对方不愿意相信活摘器官的事件，我们不要硬讲可以转化讲真相的角度，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例如</a:t>
            </a:r>
            <a:r>
              <a:rPr lang="zh-CN" altLang="en-US" sz="2200" b="1" dirty="0" smtClean="0">
                <a:latin typeface="微軟正黑體" pitchFamily="34" charset="-120"/>
                <a:ea typeface="微軟正黑體" pitchFamily="34" charset="-120"/>
              </a:rPr>
              <a:t>启发对方善念，采用支持正义良知的角度切入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，例如说：「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您</a:t>
            </a:r>
            <a:r>
              <a:rPr lang="zh-CN" altLang="en-US" sz="2200" b="1" dirty="0" smtClean="0">
                <a:latin typeface="微軟正黑體" pitchFamily="34" charset="-120"/>
                <a:ea typeface="微軟正黑體" pitchFamily="34" charset="-120"/>
              </a:rPr>
              <a:t>的退出代表一份正义的力量，三退数字的上升就是不允许中共在肆无忌惮的迫害咱们老百姓，法轮功修炼者要求自己做一个好人以真、善、忍为标准，千万别仇视佛法，当历史走过这一页的时候，您一定会庆幸自己做了个明智的选择做三退。</a:t>
            </a:r>
            <a:r>
              <a:rPr lang="zh-CN" altLang="en-US" sz="2200" dirty="0" smtClean="0">
                <a:latin typeface="微軟正黑體" pitchFamily="34" charset="-120"/>
                <a:ea typeface="微軟正黑體" pitchFamily="34" charset="-120"/>
              </a:rPr>
              <a:t>」</a:t>
            </a:r>
            <a:endParaRPr lang="zh-TW" altLang="en-US" sz="22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705C4-283C-4B21-B1FD-FBB2443A7DC4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活摘法轮功学员器官</a:t>
            </a:r>
            <a:r>
              <a:rPr lang="en-US" altLang="zh-TW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过程</a:t>
            </a:r>
            <a:endParaRPr lang="zh-TW" altLang="en-US" sz="400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1557338"/>
            <a:ext cx="6826250" cy="2303462"/>
          </a:xfrm>
          <a:noFill/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825" y="3897313"/>
            <a:ext cx="6696075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611188" y="1454150"/>
            <a:ext cx="431800" cy="43338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b="1" dirty="0">
                <a:solidFill>
                  <a:schemeClr val="tx1"/>
                </a:solidFill>
                <a:latin typeface="+mn-ea"/>
              </a:rPr>
              <a:t>1</a:t>
            </a:r>
            <a:endParaRPr kumimoji="0" lang="zh-TW" altLang="en-US" sz="32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3743325" y="1489075"/>
            <a:ext cx="433388" cy="4318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b="1" dirty="0">
                <a:solidFill>
                  <a:schemeClr val="tx1"/>
                </a:solidFill>
                <a:latin typeface="+mn-ea"/>
              </a:rPr>
              <a:t>2</a:t>
            </a:r>
            <a:endParaRPr kumimoji="0" lang="zh-TW" altLang="en-US" sz="32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550863" y="3716338"/>
            <a:ext cx="431800" cy="43338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b="1" dirty="0">
                <a:solidFill>
                  <a:schemeClr val="tx1"/>
                </a:solidFill>
                <a:latin typeface="+mn-ea"/>
              </a:rPr>
              <a:t>3</a:t>
            </a:r>
            <a:endParaRPr kumimoji="0" lang="zh-TW" altLang="en-US" sz="32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4284663" y="3719513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b="1" dirty="0">
                <a:solidFill>
                  <a:schemeClr val="tx1"/>
                </a:solidFill>
                <a:latin typeface="+mn-ea"/>
              </a:rPr>
              <a:t>4</a:t>
            </a:r>
            <a:endParaRPr kumimoji="0" lang="zh-TW" altLang="en-US" sz="32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321" name="矩形 5"/>
          <p:cNvSpPr>
            <a:spLocks noChangeArrowheads="1"/>
          </p:cNvSpPr>
          <p:nvPr/>
        </p:nvSpPr>
        <p:spPr bwMode="auto">
          <a:xfrm>
            <a:off x="1063625" y="1335088"/>
            <a:ext cx="2032000" cy="3698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CN" altLang="en-US" b="1" dirty="0" smtClean="0"/>
              <a:t>下班途中，遭绑架</a:t>
            </a:r>
            <a:endParaRPr kumimoji="0" lang="zh-TW" altLang="en-US" dirty="0"/>
          </a:p>
        </p:txBody>
      </p:sp>
      <p:sp>
        <p:nvSpPr>
          <p:cNvPr id="13322" name="矩形 10"/>
          <p:cNvSpPr>
            <a:spLocks noChangeArrowheads="1"/>
          </p:cNvSpPr>
          <p:nvPr/>
        </p:nvSpPr>
        <p:spPr bwMode="auto">
          <a:xfrm>
            <a:off x="4176713" y="1335088"/>
            <a:ext cx="2954337" cy="3698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b="1" dirty="0" smtClean="0"/>
              <a:t>强制採</a:t>
            </a:r>
            <a:r>
              <a:rPr kumimoji="0" lang="zh-CN" altLang="en-US" b="1" dirty="0" smtClean="0"/>
              <a:t>血，建立活体器官库</a:t>
            </a:r>
            <a:endParaRPr kumimoji="0" lang="zh-TW" altLang="en-US" dirty="0"/>
          </a:p>
        </p:txBody>
      </p:sp>
      <p:sp>
        <p:nvSpPr>
          <p:cNvPr id="13323" name="矩形 12"/>
          <p:cNvSpPr>
            <a:spLocks noChangeArrowheads="1"/>
          </p:cNvSpPr>
          <p:nvPr/>
        </p:nvSpPr>
        <p:spPr bwMode="auto">
          <a:xfrm>
            <a:off x="998538" y="3713163"/>
            <a:ext cx="2724150" cy="3698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CN" altLang="en-US" b="1" dirty="0" smtClean="0"/>
              <a:t>医院与劳教所、监狱勾结</a:t>
            </a:r>
            <a:endParaRPr kumimoji="0" lang="zh-TW" altLang="en-US" b="1" dirty="0"/>
          </a:p>
        </p:txBody>
      </p:sp>
      <p:sp>
        <p:nvSpPr>
          <p:cNvPr id="13324" name="矩形 13"/>
          <p:cNvSpPr>
            <a:spLocks noChangeArrowheads="1"/>
          </p:cNvSpPr>
          <p:nvPr/>
        </p:nvSpPr>
        <p:spPr bwMode="auto">
          <a:xfrm>
            <a:off x="4716463" y="3781425"/>
            <a:ext cx="1439862" cy="3683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b="1" dirty="0"/>
              <a:t>活摘器官</a:t>
            </a:r>
          </a:p>
        </p:txBody>
      </p:sp>
      <p:sp>
        <p:nvSpPr>
          <p:cNvPr id="13325" name="矩形 14"/>
          <p:cNvSpPr>
            <a:spLocks noChangeArrowheads="1"/>
          </p:cNvSpPr>
          <p:nvPr/>
        </p:nvSpPr>
        <p:spPr bwMode="auto">
          <a:xfrm>
            <a:off x="550863" y="6267450"/>
            <a:ext cx="6973887" cy="46196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CN" altLang="en-US" sz="2400" b="1" dirty="0" smtClean="0"/>
              <a:t>从监狱、法院、医院形成一条龙的秘密大屠杀</a:t>
            </a:r>
            <a:endParaRPr kumimoji="0" lang="zh-TW" altLang="en-US" sz="2400" b="1" dirty="0"/>
          </a:p>
        </p:txBody>
      </p:sp>
      <p:cxnSp>
        <p:nvCxnSpPr>
          <p:cNvPr id="17" name="直線單箭頭接點 16"/>
          <p:cNvCxnSpPr/>
          <p:nvPr/>
        </p:nvCxnSpPr>
        <p:spPr>
          <a:xfrm>
            <a:off x="3492500" y="4083050"/>
            <a:ext cx="0" cy="2184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群組 19"/>
          <p:cNvGrpSpPr/>
          <p:nvPr/>
        </p:nvGrpSpPr>
        <p:grpSpPr>
          <a:xfrm>
            <a:off x="7340600" y="3781425"/>
            <a:ext cx="1711325" cy="1565275"/>
            <a:chOff x="7340600" y="3781425"/>
            <a:chExt cx="1711325" cy="1565275"/>
          </a:xfrm>
        </p:grpSpPr>
        <p:sp>
          <p:nvSpPr>
            <p:cNvPr id="19" name="橢圓 18"/>
            <p:cNvSpPr/>
            <p:nvPr/>
          </p:nvSpPr>
          <p:spPr>
            <a:xfrm>
              <a:off x="7380288" y="3781425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3200" b="1" dirty="0">
                  <a:solidFill>
                    <a:schemeClr val="tx1"/>
                  </a:solidFill>
                  <a:latin typeface="+mn-ea"/>
                </a:rPr>
                <a:t>5</a:t>
              </a:r>
              <a:endParaRPr kumimoji="0" lang="zh-TW" altLang="en-US" sz="3200" b="1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3328" name="矩形 19"/>
            <p:cNvSpPr>
              <a:spLocks noChangeArrowheads="1"/>
            </p:cNvSpPr>
            <p:nvPr/>
          </p:nvSpPr>
          <p:spPr bwMode="auto">
            <a:xfrm>
              <a:off x="7612063" y="4240212"/>
              <a:ext cx="1439862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0" lang="zh-TW" altLang="en-US" b="1" dirty="0"/>
                <a:t>賺取暴利</a:t>
              </a:r>
            </a:p>
          </p:txBody>
        </p:sp>
        <p:sp>
          <p:nvSpPr>
            <p:cNvPr id="21" name="橢圓 20"/>
            <p:cNvSpPr/>
            <p:nvPr/>
          </p:nvSpPr>
          <p:spPr>
            <a:xfrm>
              <a:off x="7340600" y="4914900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3200" b="1" dirty="0">
                  <a:solidFill>
                    <a:schemeClr val="tx1"/>
                  </a:solidFill>
                  <a:latin typeface="+mn-ea"/>
                </a:rPr>
                <a:t>6</a:t>
              </a:r>
              <a:endParaRPr kumimoji="0" lang="zh-TW" altLang="en-US" sz="3200" b="1" dirty="0">
                <a:solidFill>
                  <a:schemeClr val="tx1"/>
                </a:solidFill>
                <a:latin typeface="+mn-ea"/>
              </a:endParaRPr>
            </a:p>
          </p:txBody>
        </p:sp>
      </p:grpSp>
      <p:sp>
        <p:nvSpPr>
          <p:cNvPr id="13330" name="矩形 21"/>
          <p:cNvSpPr>
            <a:spLocks noChangeArrowheads="1"/>
          </p:cNvSpPr>
          <p:nvPr/>
        </p:nvSpPr>
        <p:spPr bwMode="auto">
          <a:xfrm>
            <a:off x="7704138" y="5346700"/>
            <a:ext cx="1439862" cy="3683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b="1" dirty="0" smtClean="0"/>
              <a:t>尸体焚毁</a:t>
            </a:r>
            <a:endParaRPr kumimoji="0" lang="zh-TW" altLang="en-US" b="1" dirty="0"/>
          </a:p>
        </p:txBody>
      </p:sp>
      <p:sp>
        <p:nvSpPr>
          <p:cNvPr id="20" name="投影片編號版面配置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705C4-283C-4B21-B1FD-FBB2443A7DC4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活摘法轮功学员器官</a:t>
            </a:r>
            <a:r>
              <a:rPr lang="en-US" altLang="zh-TW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參考讲稿</a:t>
            </a:r>
            <a:r>
              <a:rPr lang="en-US" altLang="zh-TW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endParaRPr lang="zh-TW" altLang="en-US" sz="400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71934" y="1428736"/>
            <a:ext cx="4857784" cy="5286412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circleNumWdWhitePlain"/>
              <a:defRPr/>
            </a:pPr>
            <a:r>
              <a:rPr lang="zh-CN" altLang="en-US" sz="8000" b="1" dirty="0" smtClean="0">
                <a:latin typeface="微軟正黑體" pitchFamily="34" charset="-120"/>
                <a:ea typeface="微軟正黑體" pitchFamily="34" charset="-120"/>
              </a:rPr>
              <a:t>活摘法轮功学员器官</a:t>
            </a:r>
            <a:r>
              <a:rPr lang="zh-TW" altLang="en-US" sz="8000" b="1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CN" altLang="en-US" sz="8000" b="1" dirty="0" smtClean="0">
                <a:latin typeface="微軟正黑體" pitchFamily="34" charset="-120"/>
                <a:ea typeface="微軟正黑體" pitchFamily="34" charset="-120"/>
              </a:rPr>
              <a:t>这个星球上前所未有的罪恶</a:t>
            </a:r>
            <a:endParaRPr lang="en-US" altLang="zh-CN" sz="8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circleNumWdWhitePlain"/>
              <a:defRPr/>
            </a:pPr>
            <a:r>
              <a:rPr lang="zh-CN" altLang="en-US" sz="8000" dirty="0" smtClean="0">
                <a:latin typeface="微軟正黑體" pitchFamily="34" charset="-120"/>
                <a:ea typeface="微軟正黑體" pitchFamily="34" charset="-120"/>
              </a:rPr>
              <a:t>中共活体摘取法轮功学员器官牟取暴利在国际上被</a:t>
            </a:r>
            <a:r>
              <a:rPr lang="zh-TW" altLang="en-US" sz="8000" dirty="0" smtClean="0">
                <a:latin typeface="微軟正黑體" pitchFamily="34" charset="-120"/>
                <a:ea typeface="微軟正黑體" pitchFamily="34" charset="-120"/>
              </a:rPr>
              <a:t>曝光</a:t>
            </a:r>
            <a:r>
              <a:rPr lang="zh-TW" altLang="zh-TW" sz="80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8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circleNumWdWhitePlain"/>
              <a:defRPr/>
            </a:pPr>
            <a:r>
              <a:rPr lang="zh-CN" altLang="en-US" sz="8000" b="1" dirty="0" smtClean="0">
                <a:latin typeface="微軟正黑體" pitchFamily="34" charset="-120"/>
                <a:ea typeface="微軟正黑體" pitchFamily="34" charset="-120"/>
              </a:rPr>
              <a:t>以江澤民為首的从中央、司法系统到军队、武警、地方医院有组织的虐杀活摘法轮功学员员器官牟取暴利，在大連开尸体加工厂做人体标本运到世界各地巡回展览赚钱。令整个世界都感到震惊，纷纷谴责中共的这一暴行。在这大善大恶面前，每一个人都应该站起来维护人类的尊严，谴责中共对人类犯下的滔天大罪。</a:t>
            </a:r>
            <a:endParaRPr lang="en-US" altLang="zh-CN" sz="8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circleNumWdWhitePlain"/>
              <a:defRPr/>
            </a:pPr>
            <a:r>
              <a:rPr lang="zh-CN" altLang="en-US" sz="8000" dirty="0" smtClean="0">
                <a:latin typeface="微軟正黑體" pitchFamily="34" charset="-120"/>
                <a:ea typeface="微軟正黑體" pitchFamily="34" charset="-120"/>
              </a:rPr>
              <a:t>你想想，活摘器官哪，不打麻药就把法轮功学员心、肝、肾、眼角膜挖出来做器官移植，这个惊天的罪恶如果大面积的让中国老百姓知道了，这样的</a:t>
            </a:r>
            <a:r>
              <a:rPr lang="zh-TW" altLang="en-US" sz="8000" dirty="0" smtClean="0">
                <a:latin typeface="微軟正黑體" pitchFamily="34" charset="-120"/>
                <a:ea typeface="微軟正黑體" pitchFamily="34" charset="-120"/>
              </a:rPr>
              <a:t>邪恶中共</a:t>
            </a:r>
            <a:r>
              <a:rPr lang="zh-CN" altLang="en-US" sz="8000" dirty="0" smtClean="0">
                <a:latin typeface="微軟正黑體" pitchFamily="34" charset="-120"/>
                <a:ea typeface="微軟正黑體" pitchFamily="34" charset="-120"/>
              </a:rPr>
              <a:t>不让人失望吗？</a:t>
            </a:r>
            <a:endParaRPr lang="en-US" altLang="zh-TW" sz="8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zh-CN" sz="4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zh-TW" altLang="zh-TW" sz="4200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zh-TW" altLang="en-US" dirty="0"/>
          </a:p>
        </p:txBody>
      </p:sp>
      <p:pic>
        <p:nvPicPr>
          <p:cNvPr id="14340" name="Picture 2" descr="http://package.minghui.org/mh/packages/organ-harvest/images/01-organ-harvesting-of-kidnapped-falun-gong-practitioners-in-chin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323132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 descr="http://package.minghui.org/mh/packages/organ-harvest/images/02-organ-harvesting_step5-rip-profit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857628"/>
            <a:ext cx="3286148" cy="235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705C4-283C-4B21-B1FD-FBB2443A7DC4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活摘法轮功学员器官</a:t>
            </a:r>
            <a:r>
              <a:rPr lang="en-US" altLang="zh-TW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參考讲稿</a:t>
            </a:r>
            <a:r>
              <a:rPr lang="en-US" altLang="zh-TW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endParaRPr lang="zh-TW" altLang="en-US" sz="4000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Wingdings" pitchFamily="2" charset="2"/>
              <a:buAutoNum type="circleNumWdWhitePlain"/>
            </a:pPr>
            <a:r>
              <a:rPr lang="zh-CN" altLang="en-US" sz="2200" b="1" dirty="0" smtClean="0">
                <a:latin typeface="微軟正黑體" pitchFamily="34" charset="-120"/>
                <a:ea typeface="微軟正黑體" pitchFamily="34" charset="-120"/>
              </a:rPr>
              <a:t>江泽民及其他严重参与迫害法轮功的中共官员在全球五大洲「三十个」国家及地区遭刑事控告触犯「反人类罪」、「酷刑罪」、「群体灭绝罪」或是遭民事起诉。其中西班牙国家法院已刑事起诉江泽民。</a:t>
            </a:r>
            <a:endParaRPr lang="zh-TW" altLang="en-US" sz="2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lvl="0" indent="-457200">
              <a:buFont typeface="Wingdings" pitchFamily="2" charset="2"/>
              <a:buAutoNum type="circleNumWdWhitePlain"/>
            </a:pPr>
            <a:r>
              <a:rPr lang="zh-CN" altLang="en-US" sz="2200" b="1" dirty="0" smtClean="0">
                <a:latin typeface="微軟正黑體" pitchFamily="34" charset="-120"/>
                <a:ea typeface="微軟正黑體" pitchFamily="34" charset="-120"/>
              </a:rPr>
              <a:t>江泽民迫害法轮功已经在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【30</a:t>
            </a:r>
            <a:r>
              <a:rPr lang="zh-CN" altLang="en-US" sz="2200" b="1" dirty="0" smtClean="0">
                <a:latin typeface="微軟正黑體" pitchFamily="34" charset="-120"/>
                <a:ea typeface="微軟正黑體" pitchFamily="34" charset="-120"/>
              </a:rPr>
              <a:t>个国家及地区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被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控告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CN" altLang="en-US" sz="2200" b="1" dirty="0" smtClean="0">
                <a:latin typeface="微軟正黑體" pitchFamily="34" charset="-120"/>
                <a:ea typeface="微軟正黑體" pitchFamily="34" charset="-120"/>
              </a:rPr>
              <a:t>，罪名是反人类罪，酷刑罪，群体灭绝罪，和希特勒纳粹同罪。 其中西班牙国家法院已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起诉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江泽民。</a:t>
            </a:r>
            <a:endParaRPr lang="en-US" altLang="zh-TW" sz="2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lvl="0" indent="-457200">
              <a:buFont typeface="Wingdings" pitchFamily="2" charset="2"/>
              <a:buAutoNum type="circleNumWdWhitePlain"/>
            </a:pPr>
            <a:r>
              <a:rPr lang="zh-CN" altLang="en-US" sz="2200" b="1" dirty="0" smtClean="0">
                <a:latin typeface="微軟正黑體" pitchFamily="34" charset="-120"/>
                <a:ea typeface="微軟正黑體" pitchFamily="34" charset="-120"/>
              </a:rPr>
              <a:t>据美国资深调查记者、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CN" altLang="en-US" sz="2200" b="1" dirty="0" smtClean="0">
                <a:latin typeface="微軟正黑體" pitchFamily="34" charset="-120"/>
                <a:ea typeface="微軟正黑體" pitchFamily="34" charset="-120"/>
              </a:rPr>
              <a:t>国家掠夺器官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》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的作者之一伊森・葛特曼（</a:t>
            </a:r>
            <a:r>
              <a:rPr lang="en-US" altLang="zh-TW" sz="2200" b="1" dirty="0" err="1" smtClean="0">
                <a:latin typeface="微軟正黑體" pitchFamily="34" charset="-120"/>
                <a:ea typeface="微軟正黑體" pitchFamily="34" charset="-120"/>
              </a:rPr>
              <a:t>EthanGutmann</a:t>
            </a:r>
            <a:r>
              <a:rPr lang="zh-CN" altLang="en-US" sz="2200" b="1" dirty="0" smtClean="0">
                <a:latin typeface="微軟正黑體" pitchFamily="34" charset="-120"/>
                <a:ea typeface="微軟正黑體" pitchFamily="34" charset="-120"/>
              </a:rPr>
              <a:t>）的独立调查，中共活体摘取器官的罪行在二零零六年达到高潮，到二零零八年，最少有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CN" altLang="en-US" sz="2200" b="1" dirty="0" smtClean="0">
                <a:latin typeface="微軟正黑體" pitchFamily="34" charset="-120"/>
                <a:ea typeface="微軟正黑體" pitchFamily="34" charset="-120"/>
              </a:rPr>
              <a:t>六万五千名法轮功学员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因被摘取器官致死。或是有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大量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CN" altLang="en-US" sz="2200" b="1" dirty="0" smtClean="0">
                <a:latin typeface="微軟正黑體" pitchFamily="34" charset="-120"/>
                <a:ea typeface="微軟正黑體" pitchFamily="34" charset="-120"/>
              </a:rPr>
              <a:t>法轮功学员被活摘器官。</a:t>
            </a:r>
            <a:endParaRPr lang="zh-TW" altLang="en-US" sz="22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705C4-283C-4B21-B1FD-FBB2443A7DC4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讲真相内容准确性建议说法</a:t>
            </a:r>
            <a:endParaRPr lang="zh-TW" altLang="en-US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42910" y="1417638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>
              <a:buFont typeface="Wingdings" pitchFamily="2" charset="2"/>
              <a:buAutoNum type="circleNumWdWhitePlain"/>
            </a:pPr>
            <a:r>
              <a:rPr lang="zh-CN" altLang="en-US" sz="2200" b="1" dirty="0" smtClean="0">
                <a:latin typeface="微軟正黑體" pitchFamily="34" charset="-120"/>
                <a:ea typeface="微軟正黑體" pitchFamily="34" charset="-120"/>
              </a:rPr>
              <a:t>法轮大法洪传全世界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【114</a:t>
            </a:r>
            <a:r>
              <a:rPr lang="zh-CN" altLang="en-US" sz="2200" b="1" dirty="0" smtClean="0">
                <a:latin typeface="微軟正黑體" pitchFamily="34" charset="-120"/>
                <a:ea typeface="微軟正黑體" pitchFamily="34" charset="-120"/>
              </a:rPr>
              <a:t>个国家和地区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CN" altLang="en-US" sz="2200" b="1" dirty="0" smtClean="0">
                <a:latin typeface="微軟正黑體" pitchFamily="34" charset="-120"/>
                <a:ea typeface="微軟正黑體" pitchFamily="34" charset="-120"/>
              </a:rPr>
              <a:t>或法轮大法洪传全世界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CN" altLang="en-US" sz="2200" b="1" dirty="0" smtClean="0">
                <a:latin typeface="微軟正黑體" pitchFamily="34" charset="-120"/>
                <a:ea typeface="微軟正黑體" pitchFamily="34" charset="-120"/>
              </a:rPr>
              <a:t>一百多个国家和地区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CN" altLang="en-US" sz="2200" b="1" dirty="0" smtClean="0">
                <a:latin typeface="微軟正黑體" pitchFamily="34" charset="-120"/>
                <a:ea typeface="微軟正黑體" pitchFamily="34" charset="-120"/>
              </a:rPr>
              <a:t>，全球有上亿人在修炼。</a:t>
            </a:r>
            <a:endParaRPr lang="zh-TW" altLang="en-US" sz="2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lvl="0" indent="-457200">
              <a:buFont typeface="Wingdings" pitchFamily="2" charset="2"/>
              <a:buAutoNum type="circleNumWdWhitePlain"/>
            </a:pPr>
            <a:r>
              <a:rPr lang="zh-CN" altLang="en-US" sz="2200" b="1" dirty="0" smtClean="0">
                <a:latin typeface="微軟正黑體" pitchFamily="34" charset="-120"/>
                <a:ea typeface="微軟正黑體" pitchFamily="34" charset="-120"/>
              </a:rPr>
              <a:t>法轮大法获得各国政府褒奖、支持议案和支持信函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超过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千项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Wingdings" pitchFamily="2" charset="2"/>
              <a:buAutoNum type="circleNumWdWhitePlain"/>
            </a:pP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2015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月以来至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2016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CN" altLang="en-US" sz="2200" b="1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底</a:t>
            </a:r>
            <a:r>
              <a:rPr lang="zh-CN" altLang="en-US" sz="2200" b="1" dirty="0" smtClean="0">
                <a:latin typeface="微軟正黑體" pitchFamily="34" charset="-120"/>
                <a:ea typeface="微軟正黑體" pitchFamily="34" charset="-120"/>
              </a:rPr>
              <a:t>，全球已有超过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21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万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CN" altLang="en-US" sz="2200" b="1" dirty="0" smtClean="0">
                <a:latin typeface="微軟正黑體" pitchFamily="34" charset="-120"/>
                <a:ea typeface="微軟正黑體" pitchFamily="34" charset="-120"/>
              </a:rPr>
              <a:t>法轮功学员及家属向最高法院、最高检察院递交了迫害元凶江泽民的刑事控告书</a:t>
            </a:r>
            <a:r>
              <a:rPr lang="zh-CN" altLang="en-US" sz="2200" b="1" dirty="0" smtClean="0">
                <a:latin typeface="微軟正黑體" pitchFamily="34" charset="-120"/>
                <a:ea typeface="微軟正黑體" pitchFamily="34" charset="-120"/>
              </a:rPr>
              <a:t>，亚</a:t>
            </a:r>
            <a:r>
              <a:rPr lang="zh-CN" altLang="en-US" sz="2200" b="1" dirty="0" smtClean="0">
                <a:latin typeface="微軟正黑體" pitchFamily="34" charset="-120"/>
                <a:ea typeface="微軟正黑體" pitchFamily="34" charset="-120"/>
              </a:rPr>
              <a:t>太地区也</a:t>
            </a:r>
            <a:r>
              <a:rPr lang="zh-CN" altLang="en-US" sz="2200" b="1" dirty="0" smtClean="0">
                <a:latin typeface="微軟正黑體" pitchFamily="34" charset="-120"/>
                <a:ea typeface="微軟正黑體" pitchFamily="34" charset="-120"/>
              </a:rPr>
              <a:t>有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200</a:t>
            </a:r>
            <a:r>
              <a:rPr lang="zh-CN" altLang="en-US" sz="2200" b="1" dirty="0" smtClean="0">
                <a:latin typeface="微軟正黑體" pitchFamily="34" charset="-120"/>
                <a:ea typeface="微軟正黑體" pitchFamily="34" charset="-120"/>
              </a:rPr>
              <a:t>多</a:t>
            </a:r>
            <a:r>
              <a:rPr lang="zh-CN" altLang="en-US" sz="2200" b="1" dirty="0" smtClean="0">
                <a:latin typeface="微軟正黑體" pitchFamily="34" charset="-120"/>
                <a:ea typeface="微軟正黑體" pitchFamily="34" charset="-120"/>
              </a:rPr>
              <a:t>万人举报江泽民，要求中国立案起诉江泽民。</a:t>
            </a:r>
            <a:r>
              <a:rPr lang="en-US" altLang="zh-TW" sz="2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控江大潮</a:t>
            </a:r>
            <a:r>
              <a:rPr lang="en-US" altLang="zh-TW" sz="2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457200" lvl="0" indent="-457200">
              <a:buFont typeface="Wingdings" pitchFamily="2" charset="2"/>
              <a:buAutoNum type="circleNumWdWhitePlain"/>
            </a:pPr>
            <a:r>
              <a:rPr lang="zh-CN" altLang="en-US" sz="2200" b="1" dirty="0" smtClean="0">
                <a:latin typeface="微軟正黑體" pitchFamily="34" charset="-120"/>
                <a:ea typeface="微軟正黑體" pitchFamily="34" charset="-120"/>
              </a:rPr>
              <a:t>据官方统计，自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2012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月底至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2015</a:t>
            </a:r>
            <a:r>
              <a:rPr lang="zh-CN" altLang="en-US" sz="2200" b="1" dirty="0" smtClean="0">
                <a:latin typeface="微軟正黑體" pitchFamily="34" charset="-120"/>
                <a:ea typeface="微軟正黑體" pitchFamily="34" charset="-120"/>
              </a:rPr>
              <a:t>年底，这三年内至少有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【133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名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CN" altLang="en-US" sz="2200" b="1" dirty="0" smtClean="0">
                <a:latin typeface="微軟正黑體" pitchFamily="34" charset="-120"/>
                <a:ea typeface="微軟正黑體" pitchFamily="34" charset="-120"/>
              </a:rPr>
              <a:t>副省部级以上官员被查处，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31</a:t>
            </a:r>
            <a:r>
              <a:rPr lang="zh-CN" altLang="en-US" sz="2200" b="1" dirty="0" smtClean="0">
                <a:latin typeface="微軟正黑體" pitchFamily="34" charset="-120"/>
                <a:ea typeface="微軟正黑體" pitchFamily="34" charset="-120"/>
              </a:rPr>
              <a:t>省市立案调查的厅局级及以下官员达六百多人。</a:t>
            </a:r>
            <a:endParaRPr lang="en-US" altLang="zh-TW" sz="2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Wingdings" pitchFamily="2" charset="2"/>
              <a:buAutoNum type="circleNumWdWhitePlain"/>
            </a:pPr>
            <a:r>
              <a:rPr lang="zh-CN" altLang="en-US" sz="2000" b="1" dirty="0" smtClean="0">
                <a:latin typeface="微軟正黑體" pitchFamily="34" charset="-120"/>
                <a:ea typeface="微軟正黑體" pitchFamily="34" charset="-120"/>
              </a:rPr>
              <a:t>天安门自焚伪案早在</a:t>
            </a:r>
            <a:r>
              <a:rPr lang="en-US" altLang="zh-CN" sz="2000" b="1" dirty="0" smtClean="0">
                <a:latin typeface="微軟正黑體" pitchFamily="34" charset="-120"/>
                <a:ea typeface="微軟正黑體" pitchFamily="34" charset="-120"/>
              </a:rPr>
              <a:t>2001 </a:t>
            </a:r>
            <a:r>
              <a:rPr lang="zh-CN" altLang="en-US" sz="2000" b="1" dirty="0" smtClean="0">
                <a:latin typeface="微軟正黑體" pitchFamily="34" charset="-120"/>
                <a:ea typeface="微軟正黑體" pitchFamily="34" charset="-120"/>
              </a:rPr>
              <a:t>年，就被国际教育发展组织在联合国会议上明确指出，是中共一手导演的对法轮功的构陷</a:t>
            </a:r>
            <a:r>
              <a:rPr lang="zh-CN" altLang="en-US" sz="2400" dirty="0" smtClean="0"/>
              <a:t>。</a:t>
            </a:r>
          </a:p>
          <a:p>
            <a:pPr marL="457200" lvl="0" indent="-457200">
              <a:buFont typeface="Wingdings" pitchFamily="2" charset="2"/>
              <a:buAutoNum type="circleNumWdWhitePlain"/>
            </a:pPr>
            <a:endParaRPr lang="zh-TW" altLang="en-US" sz="2200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zh-TW" altLang="en-US" sz="2000" dirty="0" smtClean="0"/>
          </a:p>
          <a:p>
            <a:pPr lvl="0"/>
            <a:endParaRPr lang="zh-TW" altLang="en-US" sz="20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705C4-283C-4B21-B1FD-FBB2443A7DC4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0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关于</a:t>
            </a:r>
            <a:r>
              <a:rPr lang="en-US" altLang="zh-TW" sz="50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RTC</a:t>
            </a:r>
            <a:r>
              <a:rPr lang="zh-TW" altLang="en-US" sz="50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平台</a:t>
            </a:r>
            <a:endParaRPr lang="zh-TW" altLang="en-US" sz="5000" b="1" u="sng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85918" y="2285992"/>
            <a:ext cx="5929354" cy="3840171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RTC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平台简介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RTC</a:t>
            </a:r>
            <a:r>
              <a:rPr lang="zh-CN" altLang="en-US" sz="3600" b="1" dirty="0" smtClean="0">
                <a:latin typeface="微軟正黑體" pitchFamily="34" charset="-120"/>
                <a:ea typeface="微軟正黑體" pitchFamily="34" charset="-120"/>
              </a:rPr>
              <a:t>电话号码特色</a:t>
            </a:r>
            <a:endParaRPr lang="en-US" altLang="zh-CN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如何参与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RTC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平台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3600" b="1" dirty="0" smtClean="0">
                <a:latin typeface="微軟正黑體" pitchFamily="34" charset="-120"/>
                <a:ea typeface="微軟正黑體" pitchFamily="34" charset="-120"/>
              </a:rPr>
              <a:t>我是新手需要协助</a:t>
            </a:r>
            <a:endParaRPr lang="en-US" altLang="zh-CN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RTC</a:t>
            </a:r>
            <a:r>
              <a:rPr lang="zh-CN" altLang="en-US" sz="3600" b="1" dirty="0" smtClean="0">
                <a:latin typeface="微軟正黑體" pitchFamily="34" charset="-120"/>
                <a:ea typeface="微軟正黑體" pitchFamily="34" charset="-120"/>
              </a:rPr>
              <a:t>各直播室运作时间表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705C4-283C-4B21-B1FD-FBB2443A7DC4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RTC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平台简介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(1/2)</a:t>
            </a:r>
            <a:endParaRPr lang="zh-TW" altLang="en-US" dirty="0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微軟正黑體" pitchFamily="34" charset="-120"/>
                <a:ea typeface="微軟正黑體" pitchFamily="34" charset="-120"/>
              </a:rPr>
              <a:t>RTC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是英文</a:t>
            </a:r>
            <a:r>
              <a:rPr lang="en-US" sz="2800" dirty="0" smtClean="0">
                <a:latin typeface="微軟正黑體" pitchFamily="34" charset="-120"/>
                <a:ea typeface="微軟正黑體" pitchFamily="34" charset="-120"/>
              </a:rPr>
              <a:t>Rapid </a:t>
            </a:r>
            <a:r>
              <a:rPr lang="en-US" sz="2800" dirty="0" err="1" smtClean="0">
                <a:latin typeface="微軟正黑體" pitchFamily="34" charset="-120"/>
                <a:ea typeface="微軟正黑體" pitchFamily="34" charset="-120"/>
              </a:rPr>
              <a:t>Tuidang</a:t>
            </a:r>
            <a:r>
              <a:rPr lang="en-US" sz="2800" dirty="0" smtClean="0">
                <a:latin typeface="微軟正黑體" pitchFamily="34" charset="-120"/>
                <a:ea typeface="微軟正黑體" pitchFamily="34" charset="-120"/>
              </a:rPr>
              <a:t> Center</a:t>
            </a:r>
            <a:r>
              <a:rPr lang="zh-CN" altLang="en-US" sz="2800" dirty="0" smtClean="0">
                <a:latin typeface="微軟正黑體" pitchFamily="34" charset="-120"/>
                <a:ea typeface="微軟正黑體" pitchFamily="34" charset="-120"/>
              </a:rPr>
              <a:t>的缩写，是“快速退党服务中心”的意思。</a:t>
            </a:r>
          </a:p>
          <a:p>
            <a:r>
              <a:rPr lang="zh-CN" altLang="en-US" sz="2800" dirty="0" smtClean="0">
                <a:latin typeface="微軟正黑體" pitchFamily="34" charset="-120"/>
                <a:ea typeface="微軟正黑體" pitchFamily="34" charset="-120"/>
              </a:rPr>
              <a:t>全球</a:t>
            </a:r>
            <a:r>
              <a:rPr lang="en-US" sz="2800" dirty="0" smtClean="0">
                <a:latin typeface="微軟正黑體" pitchFamily="34" charset="-120"/>
                <a:ea typeface="微軟正黑體" pitchFamily="34" charset="-120"/>
              </a:rPr>
              <a:t>RTC</a:t>
            </a:r>
            <a:r>
              <a:rPr lang="zh-CN" altLang="en-US" sz="2800" dirty="0" smtClean="0">
                <a:latin typeface="微軟正黑體" pitchFamily="34" charset="-120"/>
                <a:ea typeface="微軟正黑體" pitchFamily="34" charset="-120"/>
              </a:rPr>
              <a:t>平台拨打的电话号码大多是</a:t>
            </a:r>
            <a:r>
              <a:rPr lang="zh-TW" altLang="en-US" sz="2800" b="1" u="sng" dirty="0" smtClean="0">
                <a:latin typeface="微軟正黑體" pitchFamily="34" charset="-120"/>
                <a:ea typeface="微軟正黑體" pitchFamily="34" charset="-120"/>
              </a:rPr>
              <a:t>听過</a:t>
            </a:r>
            <a:r>
              <a:rPr lang="zh-CN" altLang="en-US" sz="2800" b="1" u="sng" dirty="0" smtClean="0">
                <a:latin typeface="微軟正黑體" pitchFamily="34" charset="-120"/>
                <a:ea typeface="微軟正黑體" pitchFamily="34" charset="-120"/>
              </a:rPr>
              <a:t>真相语音自动广播的大陆民众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CN" altLang="en-US" sz="2800" dirty="0" smtClean="0">
                <a:latin typeface="微軟正黑體" pitchFamily="34" charset="-120"/>
                <a:ea typeface="微軟正黑體" pitchFamily="34" charset="-120"/>
              </a:rPr>
              <a:t>拨打电话后同修可以视需要，将电话号码再给予支持</a:t>
            </a:r>
            <a:r>
              <a:rPr lang="en-US" sz="2800" dirty="0" smtClean="0">
                <a:latin typeface="微軟正黑體" pitchFamily="34" charset="-120"/>
                <a:ea typeface="微軟正黑體" pitchFamily="34" charset="-120"/>
              </a:rPr>
              <a:t>RTC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平台的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彩信组或</a:t>
            </a:r>
            <a:r>
              <a:rPr lang="en-US" sz="2800" b="1" dirty="0" smtClean="0">
                <a:latin typeface="微軟正黑體" pitchFamily="34" charset="-120"/>
                <a:ea typeface="微軟正黑體" pitchFamily="34" charset="-120"/>
              </a:rPr>
              <a:t>QQ</a:t>
            </a:r>
            <a:r>
              <a:rPr lang="zh-CN" altLang="en-US" sz="2800" b="1" dirty="0" smtClean="0">
                <a:latin typeface="微軟正黑體" pitchFamily="34" charset="-120"/>
                <a:ea typeface="微軟正黑體" pitchFamily="34" charset="-120"/>
              </a:rPr>
              <a:t>组、微信组同修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CN" altLang="en-US" sz="2800" dirty="0" smtClean="0">
                <a:latin typeface="微軟正黑體" pitchFamily="34" charset="-120"/>
                <a:ea typeface="微軟正黑體" pitchFamily="34" charset="-120"/>
              </a:rPr>
              <a:t>进一步跟进讲真相，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不</a:t>
            </a:r>
            <a:r>
              <a:rPr lang="zh-CN" altLang="en-US" sz="2800" b="1" dirty="0" smtClean="0">
                <a:latin typeface="微軟正黑體" pitchFamily="34" charset="-120"/>
                <a:ea typeface="微軟正黑體" pitchFamily="34" charset="-120"/>
              </a:rPr>
              <a:t>放弃任何一位众生。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sz="2800" dirty="0" smtClean="0">
                <a:latin typeface="微軟正黑體" pitchFamily="34" charset="-120"/>
                <a:ea typeface="微軟正黑體" pitchFamily="34" charset="-120"/>
              </a:rPr>
              <a:t>RTC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平台实行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现场往</a:t>
            </a:r>
            <a:r>
              <a:rPr lang="zh-CN" altLang="en-US" sz="2800" b="1" dirty="0" smtClean="0">
                <a:latin typeface="微軟正黑體" pitchFamily="34" charset="-120"/>
                <a:ea typeface="微軟正黑體" pitchFamily="34" charset="-120"/>
              </a:rPr>
              <a:t>中国大陆打电话、讲真相、劝三退的轮流拨打机制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CN" altLang="en-US" sz="2800" dirty="0" smtClean="0">
                <a:latin typeface="微軟正黑體" pitchFamily="34" charset="-120"/>
                <a:ea typeface="微軟正黑體" pitchFamily="34" charset="-120"/>
              </a:rPr>
              <a:t>欢迎您参与平台的轮流拨打、旁听或发正念加持</a:t>
            </a:r>
            <a:endParaRPr lang="zh-TW" altLang="en-US" sz="2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705C4-283C-4B21-B1FD-FBB2443A7DC4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5604" y="3212787"/>
            <a:ext cx="7564858" cy="792088"/>
          </a:xfrm>
          <a:prstGeom prst="rect">
            <a:avLst/>
          </a:prstGeom>
          <a:scene3d>
            <a:camera prst="perspectiveRelaxed"/>
            <a:lightRig rig="balanced" dir="tr"/>
          </a:scene3d>
          <a:sp3d contourW="14605" prstMaterial="plastic">
            <a:bevelT w="50800"/>
            <a:contourClr>
              <a:schemeClr val="accent1">
                <a:shade val="30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SG" altLang="en-US"/>
          </a:p>
        </p:txBody>
      </p:sp>
      <p:sp>
        <p:nvSpPr>
          <p:cNvPr id="10243" name="TextBox 7"/>
          <p:cNvSpPr txBox="1">
            <a:spLocks noChangeArrowheads="1"/>
          </p:cNvSpPr>
          <p:nvPr/>
        </p:nvSpPr>
        <p:spPr bwMode="auto">
          <a:xfrm>
            <a:off x="8201025" y="3359150"/>
            <a:ext cx="792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/>
              <a:t>电话平台</a:t>
            </a:r>
            <a:endParaRPr lang="zh-SG" altLang="en-US" b="1"/>
          </a:p>
        </p:txBody>
      </p:sp>
      <p:pic>
        <p:nvPicPr>
          <p:cNvPr id="10244" name="Picture 3" descr="C:\Users\rosie\AppData\Local\Microsoft\Windows\Temporary Internet Files\Content.IE5\U16CNIOC\Icon-Society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0" y="2227263"/>
            <a:ext cx="172243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3179763" y="371475"/>
            <a:ext cx="5845175" cy="2336800"/>
          </a:xfrm>
          <a:prstGeom prst="round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SG" altLang="en-US"/>
          </a:p>
        </p:txBody>
      </p:sp>
      <p:pic>
        <p:nvPicPr>
          <p:cNvPr id="10246" name="Picture 5" descr="C:\Users\rosie\AppData\Local\Microsoft\Windows\Temporary Internet Files\Content.IE5\U16CNIOC\Here to Help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5013" y="711200"/>
            <a:ext cx="1801812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Box 2"/>
          <p:cNvSpPr txBox="1">
            <a:spLocks noChangeArrowheads="1"/>
          </p:cNvSpPr>
          <p:nvPr/>
        </p:nvSpPr>
        <p:spPr bwMode="auto">
          <a:xfrm>
            <a:off x="3470275" y="1935163"/>
            <a:ext cx="2241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SG" sz="2800" b="1"/>
              <a:t>102</a:t>
            </a:r>
            <a:r>
              <a:rPr lang="zh-CN" altLang="en-US" sz="2800" b="1"/>
              <a:t>培训房间</a:t>
            </a:r>
            <a:endParaRPr lang="zh-SG" altLang="en-US" sz="2800" b="1"/>
          </a:p>
        </p:txBody>
      </p:sp>
      <p:pic>
        <p:nvPicPr>
          <p:cNvPr id="10248" name="Picture 3" descr="C:\Users\rosie\AppData\Local\Microsoft\Windows\Temporary Internet Files\Content.IE5\U16CNIOC\Icon-Society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0675" y="477838"/>
            <a:ext cx="1800225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3" descr="C:\Users\rosie\AppData\Local\Microsoft\Windows\Temporary Internet Files\Content.IE5\U16CNIOC\Icon-Society[1].png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6946900" y="477838"/>
            <a:ext cx="1808163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3" descr="C:\Users\rosie\AppData\Local\Microsoft\Windows\Temporary Internet Files\Content.IE5\U16CNIOC\Icon-Society[1].png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6300788" y="1204913"/>
            <a:ext cx="190023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962025" y="4214818"/>
            <a:ext cx="50165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一起打电话，救度中国大陆可贵的众生，兑现誓约！</a:t>
            </a:r>
            <a:endParaRPr lang="zh-SG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82D064F-91ED-498F-8DD6-91301E67BF21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RTC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平台简介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微軟正黑體" pitchFamily="34" charset="-120"/>
                <a:ea typeface="微軟正黑體" pitchFamily="34" charset="-120"/>
              </a:rPr>
              <a:t>RTC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平台根据同修需求也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设立各種类型的房间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，例如</a:t>
            </a:r>
            <a:r>
              <a:rPr lang="en-US" sz="2800" u="sng" dirty="0" smtClean="0">
                <a:latin typeface="微軟正黑體" pitchFamily="34" charset="-120"/>
                <a:ea typeface="微軟正黑體" pitchFamily="34" charset="-120"/>
              </a:rPr>
              <a:t>RTC</a:t>
            </a:r>
            <a:r>
              <a:rPr lang="zh-TW" altLang="en-US" sz="2800" u="sng" dirty="0" smtClean="0">
                <a:latin typeface="微軟正黑體" pitchFamily="34" charset="-120"/>
                <a:ea typeface="微軟正黑體" pitchFamily="34" charset="-120"/>
              </a:rPr>
              <a:t>直播室、</a:t>
            </a:r>
            <a:r>
              <a:rPr lang="en-US" sz="2800" u="sng" dirty="0" smtClean="0">
                <a:latin typeface="微軟正黑體" pitchFamily="34" charset="-120"/>
                <a:ea typeface="微軟正黑體" pitchFamily="34" charset="-120"/>
              </a:rPr>
              <a:t>RTC</a:t>
            </a:r>
            <a:r>
              <a:rPr lang="zh-CN" altLang="en-US" sz="2800" u="sng" dirty="0" smtClean="0">
                <a:latin typeface="微軟正黑體" pitchFamily="34" charset="-120"/>
                <a:ea typeface="微軟正黑體" pitchFamily="34" charset="-120"/>
              </a:rPr>
              <a:t>培训房间、现场转接直播室、重点讲真相房间、各地电话组、年长同修房间、发正念房间、学法房间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等等。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sz="2800" dirty="0" smtClean="0">
                <a:latin typeface="微軟正黑體" pitchFamily="34" charset="-120"/>
                <a:ea typeface="微軟正黑體" pitchFamily="34" charset="-120"/>
              </a:rPr>
              <a:t>RTC</a:t>
            </a:r>
            <a:r>
              <a:rPr lang="zh-CN" altLang="en-US" sz="2800" dirty="0" smtClean="0">
                <a:latin typeface="微軟正黑體" pitchFamily="34" charset="-120"/>
                <a:ea typeface="微軟正黑體" pitchFamily="34" charset="-120"/>
              </a:rPr>
              <a:t>平台汇集世界各国、各地的同修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突破</a:t>
            </a:r>
            <a:r>
              <a:rPr lang="zh-CN" altLang="en-US" sz="2800" b="1" dirty="0" smtClean="0">
                <a:latin typeface="微軟正黑體" pitchFamily="34" charset="-120"/>
                <a:ea typeface="微軟正黑體" pitchFamily="34" charset="-120"/>
              </a:rPr>
              <a:t>时差与距离，共同参与拨打电话和值班主持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CN" altLang="en-US" sz="2800" dirty="0" smtClean="0">
                <a:latin typeface="微軟正黑體" pitchFamily="34" charset="-120"/>
                <a:ea typeface="微軟正黑體" pitchFamily="34" charset="-120"/>
              </a:rPr>
              <a:t>凝聚了世界各地讲真相劝三退的经验与交流，是一个比学比修的好环境。欢迎同修根据自己的时间安排上</a:t>
            </a:r>
            <a:r>
              <a:rPr lang="en-US" sz="2800" dirty="0" smtClean="0">
                <a:latin typeface="微軟正黑體" pitchFamily="34" charset="-120"/>
                <a:ea typeface="微軟正黑體" pitchFamily="34" charset="-120"/>
              </a:rPr>
              <a:t>RTC</a:t>
            </a:r>
            <a:r>
              <a:rPr lang="zh-CN" altLang="en-US" sz="2800" dirty="0" smtClean="0">
                <a:latin typeface="微軟正黑體" pitchFamily="34" charset="-120"/>
                <a:ea typeface="微軟正黑體" pitchFamily="34" charset="-120"/>
              </a:rPr>
              <a:t>平台拨打电话、集体学法、修炼与讲真相交流。</a:t>
            </a:r>
            <a:endParaRPr lang="en-US" altLang="zh-TW" sz="2800" b="1" dirty="0" smtClean="0"/>
          </a:p>
          <a:p>
            <a:pPr algn="r">
              <a:buNone/>
            </a:pPr>
            <a:r>
              <a:rPr lang="zh-TW" altLang="en-US" sz="2800" b="1" dirty="0" smtClean="0"/>
              <a:t>全球</a:t>
            </a:r>
            <a:r>
              <a:rPr lang="en-US" sz="2800" b="1" dirty="0" smtClean="0"/>
              <a:t>RTC</a:t>
            </a:r>
            <a:r>
              <a:rPr lang="zh-TW" altLang="en-US" sz="2800" b="1" dirty="0" smtClean="0"/>
              <a:t>平台合十   </a:t>
            </a:r>
            <a:r>
              <a:rPr lang="en-US" altLang="zh-TW" sz="2800" b="1" dirty="0" smtClean="0"/>
              <a:t>2016</a:t>
            </a:r>
            <a:r>
              <a:rPr lang="zh-TW" altLang="en-US" sz="2800" b="1" dirty="0" smtClean="0"/>
              <a:t>年</a:t>
            </a:r>
            <a:r>
              <a:rPr lang="en-US" altLang="zh-TW" sz="2800" b="1" dirty="0" smtClean="0"/>
              <a:t>5</a:t>
            </a:r>
            <a:r>
              <a:rPr lang="zh-TW" altLang="en-US" sz="2800" b="1" dirty="0" smtClean="0"/>
              <a:t>月</a:t>
            </a:r>
            <a:endParaRPr lang="zh-TW" altLang="en-US" sz="2800" dirty="0" smtClean="0"/>
          </a:p>
          <a:p>
            <a:pPr algn="r">
              <a:buNone/>
            </a:pPr>
            <a:endParaRPr lang="en-US" altLang="zh-TW" sz="2800" b="1" dirty="0" smtClean="0"/>
          </a:p>
          <a:p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705C4-283C-4B21-B1FD-FBB2443A7DC4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RTC</a:t>
            </a:r>
            <a:r>
              <a:rPr lang="zh-CN" altLang="en-US" b="1" dirty="0" smtClean="0">
                <a:latin typeface="微軟正黑體" pitchFamily="34" charset="-120"/>
                <a:ea typeface="微軟正黑體" pitchFamily="34" charset="-120"/>
              </a:rPr>
              <a:t>电话号码特色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AutoNum type="circleNumWdWhitePlain"/>
            </a:pPr>
            <a:r>
              <a:rPr lang="zh-CN" altLang="en-US" sz="2400" b="1" u="sng" dirty="0" smtClean="0">
                <a:latin typeface="微軟正黑體" pitchFamily="34" charset="-120"/>
                <a:ea typeface="微軟正黑體" pitchFamily="34" charset="-120"/>
              </a:rPr>
              <a:t>普通民众电话号码</a:t>
            </a:r>
            <a:r>
              <a:rPr lang="en-US" altLang="zh-TW" sz="2400" b="1" u="sng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CN" altLang="en-US" sz="2400" dirty="0" smtClean="0">
                <a:latin typeface="微軟正黑體" pitchFamily="34" charset="-120"/>
                <a:ea typeface="微軟正黑體" pitchFamily="34" charset="-120"/>
              </a:rPr>
              <a:t>听过真相语音广播时间比较长的电话号码，适用于任何直播室或拨打房间使用。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TW" altLang="en-US" sz="2400" b="1" u="sng" dirty="0" smtClean="0">
                <a:latin typeface="微軟正黑體" pitchFamily="34" charset="-120"/>
                <a:ea typeface="微軟正黑體" pitchFamily="34" charset="-120"/>
              </a:rPr>
              <a:t>现场轉接直播室</a:t>
            </a:r>
            <a:r>
              <a:rPr lang="zh-TW" altLang="en-US" sz="2400" u="sng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拨打的电话</a:t>
            </a:r>
            <a:r>
              <a:rPr lang="zh-CN" altLang="en-US" sz="2400" dirty="0" smtClean="0">
                <a:latin typeface="微軟正黑體" pitchFamily="34" charset="-120"/>
                <a:ea typeface="微軟正黑體" pitchFamily="34" charset="-120"/>
              </a:rPr>
              <a:t>号码是众生在听完真相广播后按了</a:t>
            </a:r>
            <a:r>
              <a:rPr lang="en-US" altLang="zh-CN" sz="2400" dirty="0" smtClean="0"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CN" altLang="en-US" sz="2400" dirty="0" smtClean="0">
                <a:latin typeface="微軟正黑體" pitchFamily="34" charset="-120"/>
                <a:ea typeface="微軟正黑體" pitchFamily="34" charset="-120"/>
              </a:rPr>
              <a:t>号键，主动要求与我们通话的，平台</a:t>
            </a:r>
            <a:r>
              <a:rPr lang="en-US" altLang="zh-CN" sz="2400" dirty="0" smtClean="0"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CN" altLang="en-US" sz="2400" dirty="0" smtClean="0">
                <a:latin typeface="微軟正黑體" pitchFamily="34" charset="-120"/>
                <a:ea typeface="微軟正黑體" pitchFamily="34" charset="-120"/>
              </a:rPr>
              <a:t>号键值班同修会及时回拨跟进。拨打</a:t>
            </a:r>
            <a:r>
              <a:rPr lang="en-US" altLang="zh-CN" sz="2400" dirty="0" smtClean="0"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CN" altLang="en-US" sz="2400" dirty="0" smtClean="0">
                <a:latin typeface="微軟正黑體" pitchFamily="34" charset="-120"/>
                <a:ea typeface="微軟正黑體" pitchFamily="34" charset="-120"/>
              </a:rPr>
              <a:t>号键回拨电话需要通过培训认证后可参与值班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CN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CN" altLang="en-US" sz="2400" b="1" u="sng" dirty="0" smtClean="0">
                <a:latin typeface="微軟正黑體" pitchFamily="34" charset="-120"/>
                <a:ea typeface="微軟正黑體" pitchFamily="34" charset="-120"/>
              </a:rPr>
              <a:t>重点讲真相</a:t>
            </a:r>
            <a:r>
              <a:rPr lang="zh-TW" altLang="en-US" sz="2400" b="1" u="sng" dirty="0" smtClean="0">
                <a:latin typeface="微軟正黑體" pitchFamily="34" charset="-120"/>
                <a:ea typeface="微軟正黑體" pitchFamily="34" charset="-120"/>
              </a:rPr>
              <a:t>房间</a:t>
            </a:r>
            <a:r>
              <a:rPr lang="zh-CN" altLang="en-US" sz="2400" u="sng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CN" altLang="en-US" sz="2400" dirty="0" smtClean="0">
                <a:latin typeface="微軟正黑體" pitchFamily="34" charset="-120"/>
                <a:ea typeface="微軟正黑體" pitchFamily="34" charset="-120"/>
              </a:rPr>
              <a:t>拨打非迫害单位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CN" altLang="en-US" sz="2400" dirty="0" smtClean="0">
                <a:latin typeface="微軟正黑體" pitchFamily="34" charset="-120"/>
                <a:ea typeface="微軟正黑體" pitchFamily="34" charset="-120"/>
              </a:rPr>
              <a:t>不是公检法单位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CN" altLang="en-US" sz="2400" dirty="0" smtClean="0">
                <a:latin typeface="微軟正黑體" pitchFamily="34" charset="-120"/>
                <a:ea typeface="微軟正黑體" pitchFamily="34" charset="-120"/>
              </a:rPr>
              <a:t>却在积极协助邪党做迫害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大法弟子、污蔑大法的党政機關、教育單位等，電話號碼來源有</a:t>
            </a:r>
            <a:r>
              <a:rPr lang="zh-SG" altLang="en-US" sz="2400" dirty="0" smtClean="0">
                <a:latin typeface="微軟正黑體" pitchFamily="34" charset="-120"/>
                <a:ea typeface="微軟正黑體" pitchFamily="34" charset="-120"/>
              </a:rPr>
              <a:t>明慧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網</a:t>
            </a:r>
            <a:r>
              <a:rPr lang="zh-SG" altLang="en-US" sz="2400" dirty="0" smtClean="0">
                <a:latin typeface="微軟正黑體" pitchFamily="34" charset="-120"/>
                <a:ea typeface="微軟正黑體" pitchFamily="34" charset="-120"/>
              </a:rPr>
              <a:t>传来的各种案例</a:t>
            </a:r>
            <a:r>
              <a:rPr lang="zh-CN" altLang="en-US" sz="2400" dirty="0" smtClean="0">
                <a:latin typeface="微軟正黑體" pitchFamily="34" charset="-120"/>
                <a:ea typeface="微軟正黑體" pitchFamily="34" charset="-120"/>
              </a:rPr>
              <a:t>；</a:t>
            </a:r>
            <a:r>
              <a:rPr lang="zh-SG" altLang="en-US" sz="2400" dirty="0" smtClean="0">
                <a:latin typeface="微軟正黑體" pitchFamily="34" charset="-120"/>
                <a:ea typeface="微軟正黑體" pitchFamily="34" charset="-120"/>
              </a:rPr>
              <a:t>向各级党政官员、律师、干扰大法弟子诉江的相关部门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等等</a:t>
            </a:r>
            <a:r>
              <a:rPr lang="zh-SG" altLang="en-US" sz="2400" dirty="0" smtClean="0">
                <a:latin typeface="微軟正黑體" pitchFamily="34" charset="-120"/>
                <a:ea typeface="微軟正黑體" pitchFamily="34" charset="-120"/>
              </a:rPr>
              <a:t>讲清真相</a:t>
            </a:r>
            <a:r>
              <a:rPr lang="zh-CN" altLang="en-US" sz="2400" dirty="0" smtClean="0">
                <a:latin typeface="微軟正黑體" pitchFamily="34" charset="-120"/>
                <a:ea typeface="微軟正黑體" pitchFamily="34" charset="-120"/>
              </a:rPr>
              <a:t>；</a:t>
            </a:r>
            <a:r>
              <a:rPr lang="zh-SG" altLang="en-US" sz="2400" dirty="0" smtClean="0">
                <a:latin typeface="微軟正黑體" pitchFamily="34" charset="-120"/>
                <a:ea typeface="微軟正黑體" pitchFamily="34" charset="-120"/>
              </a:rPr>
              <a:t>及时跟进各种天象变化下应运而生的抗暴运动、重大事件，向当地民众揭露当地邪恶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等。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705C4-283C-4B21-B1FD-FBB2443A7DC4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如何参与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RTC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平台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sz="2800" dirty="0" smtClean="0"/>
              <a:t>1.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首先，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请安装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SONANT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软件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CN" altLang="en-US" sz="2800" dirty="0" smtClean="0">
                <a:latin typeface="微軟正黑體" pitchFamily="34" charset="-120"/>
                <a:ea typeface="微軟正黑體" pitchFamily="34" charset="-120"/>
              </a:rPr>
              <a:t>或者您可向当地电话组负责窗口或技术员询问，如何加入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RTC</a:t>
            </a:r>
            <a:r>
              <a:rPr lang="zh-CN" altLang="en-US" sz="2800" dirty="0" smtClean="0">
                <a:latin typeface="微軟正黑體" pitchFamily="34" charset="-120"/>
                <a:ea typeface="微軟正黑體" pitchFamily="34" charset="-120"/>
              </a:rPr>
              <a:t>平台的软件安装与账号登录设定，登录后请到平台最上面的“全球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RTC</a:t>
            </a:r>
            <a:r>
              <a:rPr lang="zh-CN" altLang="en-US" sz="2800" dirty="0" smtClean="0">
                <a:latin typeface="微軟正黑體" pitchFamily="34" charset="-120"/>
                <a:ea typeface="微軟正黑體" pitchFamily="34" charset="-120"/>
              </a:rPr>
              <a:t>平台”可进入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RTC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各直播室。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或是可以跟我們聯絡郵件寄送到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RTC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專屬網址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sz="2800" b="1" dirty="0" smtClean="0"/>
              <a:t>Rtc2017@unseen.is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 </a:t>
            </a:r>
          </a:p>
          <a:p>
            <a:pPr>
              <a:buNone/>
            </a:pP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登录平</a:t>
            </a:r>
            <a:r>
              <a:rPr lang="zh-CN" altLang="en-US" sz="2800" dirty="0" smtClean="0">
                <a:latin typeface="微軟正黑體" pitchFamily="34" charset="-120"/>
                <a:ea typeface="微軟正黑體" pitchFamily="34" charset="-120"/>
              </a:rPr>
              <a:t>台时请务必写清「您的国家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—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地区或城市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—</a:t>
            </a:r>
            <a:r>
              <a:rPr lang="zh-CN" altLang="en-US" sz="2800" dirty="0" smtClean="0">
                <a:latin typeface="微軟正黑體" pitchFamily="34" charset="-120"/>
                <a:ea typeface="微軟正黑體" pitchFamily="34" charset="-120"/>
              </a:rPr>
              <a:t>中文姓名」，例如台湾台北王明，可以用</a:t>
            </a:r>
            <a:r>
              <a:rPr lang="en-US" altLang="zh-TW" sz="2800" dirty="0" err="1" smtClean="0">
                <a:latin typeface="微軟正黑體" pitchFamily="34" charset="-120"/>
                <a:ea typeface="微軟正黑體" pitchFamily="34" charset="-120"/>
              </a:rPr>
              <a:t>Tw-tp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王明 表示；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并找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RTC</a:t>
            </a:r>
            <a:r>
              <a:rPr lang="zh-CN" altLang="en-US" sz="2800" b="1" dirty="0" smtClean="0">
                <a:latin typeface="微軟正黑體" pitchFamily="34" charset="-120"/>
                <a:ea typeface="微軟正黑體" pitchFamily="34" charset="-120"/>
              </a:rPr>
              <a:t>平台总协调窗口进行身分认证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 smtClean="0"/>
              <a:t> 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705C4-283C-4B21-B1FD-FBB2443A7DC4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軟正黑體" pitchFamily="34" charset="-120"/>
                <a:ea typeface="微軟正黑體" pitchFamily="34" charset="-120"/>
              </a:rPr>
              <a:t>我是新手需要协助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我是新手不知道怎么讲真相才好？</a:t>
            </a:r>
            <a:endParaRPr lang="en-US" altLang="zh-TW" sz="28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2800" dirty="0" smtClean="0">
                <a:latin typeface="微軟正黑體" pitchFamily="34" charset="-120"/>
                <a:ea typeface="微軟正黑體" pitchFamily="34" charset="-120"/>
              </a:rPr>
              <a:t>答：建议可以进入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RTC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平台「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102</a:t>
            </a:r>
            <a:r>
              <a:rPr lang="zh-CN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新手培训房间」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询问，</a:t>
            </a:r>
            <a:r>
              <a:rPr lang="zh-CN" altLang="en-US" sz="2800" dirty="0" smtClean="0">
                <a:latin typeface="微軟正黑體" pitchFamily="34" charset="-120"/>
                <a:ea typeface="微軟正黑體" pitchFamily="34" charset="-120"/>
              </a:rPr>
              <a:t>您可以向主持人要求或者预约时间进行一对一辅导，同修会跟您分享自己的拨打经验与体会，让您少走弯路迅速拿起电话讲真相。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CN" altLang="en-US" sz="2800" dirty="0" smtClean="0">
                <a:latin typeface="微軟正黑體" pitchFamily="34" charset="-120"/>
                <a:ea typeface="微軟正黑體" pitchFamily="34" charset="-120"/>
              </a:rPr>
              <a:t>    另外也可以到各个直播室听同修拨打过程学习和借鉴，在参与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RTC</a:t>
            </a:r>
            <a:r>
              <a:rPr lang="zh-CN" altLang="en-US" sz="2800" dirty="0" smtClean="0">
                <a:latin typeface="微軟正黑體" pitchFamily="34" charset="-120"/>
                <a:ea typeface="微軟正黑體" pitchFamily="34" charset="-120"/>
              </a:rPr>
              <a:t>平台同修拨打过程中可以录音、旁听或正念加持，但是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同</a:t>
            </a:r>
            <a:r>
              <a:rPr lang="zh-CN" altLang="en-US" sz="2800" b="1" dirty="0" smtClean="0">
                <a:latin typeface="微軟正黑體" pitchFamily="34" charset="-120"/>
                <a:ea typeface="微軟正黑體" pitchFamily="34" charset="-120"/>
              </a:rPr>
              <a:t>修交流内容严格要求不能录音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> 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705C4-283C-4B21-B1FD-FBB2443A7DC4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軟正黑體" pitchFamily="34" charset="-120"/>
                <a:ea typeface="微軟正黑體" pitchFamily="34" charset="-120"/>
              </a:rPr>
              <a:t>我是新手需要协助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CN" altLang="en-US" sz="28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计算机技术支持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CN" altLang="en-US" sz="2800" dirty="0" smtClean="0">
                <a:latin typeface="微軟正黑體" pitchFamily="34" charset="-120"/>
                <a:ea typeface="微軟正黑體" pitchFamily="34" charset="-120"/>
              </a:rPr>
              <a:t>如果您在拨打过程中有什么技术问题时，请告诉平台主持人，请他帮忙联络平台的技术同修帮助您解决问题，或到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133</a:t>
            </a:r>
            <a:r>
              <a:rPr lang="zh-CN" altLang="en-US" sz="2800" b="1" dirty="0" smtClean="0">
                <a:latin typeface="微軟正黑體" pitchFamily="34" charset="-120"/>
                <a:ea typeface="微軟正黑體" pitchFamily="34" charset="-120"/>
              </a:rPr>
              <a:t>房间直接寻找技术员。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28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要如何索取电话参考稿和电话号码呢？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答：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(1).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可以</a:t>
            </a:r>
            <a:r>
              <a:rPr lang="zh-CN" altLang="en-US" sz="2800" dirty="0" smtClean="0">
                <a:latin typeface="微軟正黑體" pitchFamily="34" charset="-120"/>
                <a:ea typeface="微軟正黑體" pitchFamily="34" charset="-120"/>
              </a:rPr>
              <a:t>向当地电话组负责人索取，也可申请正念一点通、手机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APP</a:t>
            </a:r>
            <a:r>
              <a:rPr lang="zh-CN" altLang="en-US" sz="2800" dirty="0" smtClean="0">
                <a:latin typeface="微軟正黑體" pitchFamily="34" charset="-120"/>
                <a:ea typeface="微軟正黑體" pitchFamily="34" charset="-120"/>
              </a:rPr>
              <a:t>、智能电话立即通等，或者要求加入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RTC</a:t>
            </a:r>
            <a:r>
              <a:rPr lang="zh-CN" altLang="en-US" sz="2800" dirty="0" smtClean="0">
                <a:latin typeface="微軟正黑體" pitchFamily="34" charset="-120"/>
                <a:ea typeface="微軟正黑體" pitchFamily="34" charset="-120"/>
              </a:rPr>
              <a:t>平台的领号平台。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(2).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可以</a:t>
            </a:r>
            <a:r>
              <a:rPr lang="zh-CN" altLang="en-US" sz="2800" dirty="0" smtClean="0">
                <a:latin typeface="微軟正黑體" pitchFamily="34" charset="-120"/>
                <a:ea typeface="微軟正黑體" pitchFamily="34" charset="-120"/>
              </a:rPr>
              <a:t>向平台主持人同修索取（注：向平台主持人处索取时只能领取少量号码。如果希望领取大量号码拨打时，建议申请加入领号平台或各拨打工具）</a:t>
            </a:r>
            <a:endParaRPr lang="zh-TW" altLang="en-US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705C4-283C-4B21-B1FD-FBB2443A7DC4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RTC</a:t>
            </a:r>
            <a:r>
              <a:rPr lang="zh-CN" altLang="en-US" b="1" dirty="0" smtClean="0">
                <a:latin typeface="微軟正黑體" pitchFamily="34" charset="-120"/>
                <a:ea typeface="微軟正黑體" pitchFamily="34" charset="-120"/>
              </a:rPr>
              <a:t>各直播室运作时间表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457198" y="1277728"/>
          <a:ext cx="8229602" cy="5443747"/>
        </p:xfrm>
        <a:graphic>
          <a:graphicData uri="http://schemas.openxmlformats.org/drawingml/2006/table">
            <a:tbl>
              <a:tblPr/>
              <a:tblGrid>
                <a:gridCol w="2416048"/>
                <a:gridCol w="2906777"/>
                <a:gridCol w="2906777"/>
              </a:tblGrid>
              <a:tr h="32310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撥打房間</a:t>
                      </a:r>
                      <a:endParaRPr lang="zh-TW" sz="16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7929" marR="57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每日運作時間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(</a:t>
                      </a:r>
                      <a:r>
                        <a:rPr lang="zh-TW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以下以</a:t>
                      </a:r>
                      <a:r>
                        <a:rPr lang="zh-TW" sz="1600" b="1" kern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北京時間</a:t>
                      </a:r>
                      <a:r>
                        <a:rPr lang="zh-TW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為準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)</a:t>
                      </a:r>
                      <a:endParaRPr lang="zh-TW" sz="16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7929" marR="57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301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撥打電話</a:t>
                      </a:r>
                      <a:endParaRPr lang="zh-TW" sz="16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7929" marR="57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交流時間</a:t>
                      </a:r>
                      <a:endParaRPr lang="zh-TW" sz="16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7929" marR="57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1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101-1A</a:t>
                      </a:r>
                      <a:endParaRPr lang="zh-TW" sz="16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第一直播室</a:t>
                      </a:r>
                      <a:endParaRPr lang="zh-TW" sz="16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7929" marR="57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(</a:t>
                      </a:r>
                      <a:r>
                        <a:rPr lang="zh-TW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一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)  9:30</a:t>
                      </a:r>
                      <a:r>
                        <a:rPr lang="zh-TW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—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11:55</a:t>
                      </a:r>
                      <a:endParaRPr lang="zh-TW" sz="16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(</a:t>
                      </a:r>
                      <a:r>
                        <a:rPr lang="zh-TW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二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)  12:40</a:t>
                      </a:r>
                      <a:r>
                        <a:rPr lang="zh-TW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—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17:55</a:t>
                      </a:r>
                      <a:endParaRPr lang="zh-TW" sz="16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(</a:t>
                      </a:r>
                      <a:r>
                        <a:rPr lang="zh-TW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三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)  19:20</a:t>
                      </a:r>
                      <a:r>
                        <a:rPr lang="zh-TW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—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22:00</a:t>
                      </a:r>
                      <a:endParaRPr lang="zh-TW" sz="16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 </a:t>
                      </a:r>
                      <a:r>
                        <a:rPr lang="zh-TW" sz="1600" b="1" kern="0" dirty="0">
                          <a:solidFill>
                            <a:srgbClr val="0070C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★</a:t>
                      </a:r>
                      <a:r>
                        <a:rPr lang="zh-TW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本直播室全天候開放，時間為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9:30</a:t>
                      </a:r>
                      <a:r>
                        <a:rPr lang="zh-TW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—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22:00</a:t>
                      </a:r>
                      <a:r>
                        <a:rPr lang="zh-TW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，主持同修值班時間如上。</a:t>
                      </a:r>
                      <a:endParaRPr lang="zh-TW" sz="16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7929" marR="57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(</a:t>
                      </a:r>
                      <a:r>
                        <a:rPr lang="zh-TW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一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)  12:10</a:t>
                      </a:r>
                      <a:r>
                        <a:rPr lang="zh-TW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—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12:40</a:t>
                      </a:r>
                      <a:endParaRPr lang="zh-TW" sz="16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(</a:t>
                      </a:r>
                      <a:r>
                        <a:rPr lang="zh-TW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二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)  22:00</a:t>
                      </a:r>
                      <a:r>
                        <a:rPr lang="zh-TW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—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22:30</a:t>
                      </a:r>
                      <a:endParaRPr lang="zh-TW" sz="16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 </a:t>
                      </a:r>
                      <a:r>
                        <a:rPr lang="zh-TW" sz="1600" b="1" kern="0" dirty="0">
                          <a:solidFill>
                            <a:srgbClr val="0070C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★</a:t>
                      </a:r>
                      <a:r>
                        <a:rPr lang="zh-TW" sz="1600" b="1" u="sng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每月</a:t>
                      </a:r>
                      <a:r>
                        <a:rPr lang="en-US" sz="1600" b="1" u="sng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15</a:t>
                      </a:r>
                      <a:r>
                        <a:rPr lang="zh-TW" sz="1600" b="1" u="sng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日晚間</a:t>
                      </a:r>
                      <a:r>
                        <a:rPr lang="en-US" sz="1600" b="1" u="sng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10</a:t>
                      </a:r>
                      <a:r>
                        <a:rPr lang="zh-TW" sz="1600" b="1" u="sng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時</a:t>
                      </a:r>
                      <a:r>
                        <a:rPr lang="zh-TW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，舉行「 電話撥打大組交流會」。</a:t>
                      </a:r>
                      <a:endParaRPr lang="zh-TW" sz="16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0">
                          <a:solidFill>
                            <a:srgbClr val="0070C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★</a:t>
                      </a:r>
                      <a:r>
                        <a:rPr lang="zh-TW" sz="1600" b="1" u="sng" kern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每月</a:t>
                      </a:r>
                      <a:r>
                        <a:rPr lang="zh-TW" altLang="en-US" sz="1600" b="1" u="sng" kern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一日</a:t>
                      </a:r>
                      <a:r>
                        <a:rPr lang="zh-TW" sz="1600" b="1" u="sng" kern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晚間</a:t>
                      </a:r>
                      <a:r>
                        <a:rPr lang="en-US" sz="1600" b="1" u="sng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10</a:t>
                      </a:r>
                      <a:r>
                        <a:rPr lang="zh-TW" sz="1600" b="1" u="sng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時</a:t>
                      </a:r>
                      <a:r>
                        <a:rPr lang="zh-TW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，舉行「向內找心性法理交流」，歡迎同修將自己的修煉心得體會提早向協調人投稿，交流會後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RTC</a:t>
                      </a:r>
                      <a:r>
                        <a:rPr lang="zh-TW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平臺會將交流稿件投稿明慧網。</a:t>
                      </a:r>
                      <a:endParaRPr lang="zh-TW" sz="16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7929" marR="57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7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101-1B</a:t>
                      </a:r>
                      <a:endParaRPr lang="zh-TW" sz="16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現場轉接直播室</a:t>
                      </a:r>
                      <a:r>
                        <a:rPr lang="en-US" sz="1600" b="1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(</a:t>
                      </a:r>
                      <a:r>
                        <a:rPr lang="zh-TW" sz="1600" b="1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即</a:t>
                      </a:r>
                      <a:r>
                        <a:rPr lang="en-US" sz="1600" b="1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8</a:t>
                      </a:r>
                      <a:r>
                        <a:rPr lang="zh-TW" sz="1600" b="1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號鍵撥打房間</a:t>
                      </a:r>
                      <a:r>
                        <a:rPr lang="en-US" sz="1600" b="1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)</a:t>
                      </a:r>
                      <a:endParaRPr lang="zh-TW" sz="16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7929" marR="57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(</a:t>
                      </a:r>
                      <a:r>
                        <a:rPr lang="zh-TW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一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)  9:20</a:t>
                      </a:r>
                      <a:r>
                        <a:rPr lang="zh-TW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—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12:00</a:t>
                      </a:r>
                      <a:endParaRPr lang="zh-TW" sz="16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(</a:t>
                      </a:r>
                      <a:r>
                        <a:rPr lang="zh-TW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二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)  12:10</a:t>
                      </a:r>
                      <a:r>
                        <a:rPr lang="zh-TW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—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15:00</a:t>
                      </a:r>
                      <a:endParaRPr lang="zh-TW" sz="16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(</a:t>
                      </a:r>
                      <a:r>
                        <a:rPr lang="zh-TW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三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)  15:00</a:t>
                      </a:r>
                      <a:r>
                        <a:rPr lang="zh-TW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—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17:30</a:t>
                      </a:r>
                      <a:endParaRPr lang="zh-TW" sz="16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(</a:t>
                      </a:r>
                      <a:r>
                        <a:rPr lang="zh-TW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四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)  17:30</a:t>
                      </a:r>
                      <a:r>
                        <a:rPr lang="zh-TW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—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19:30</a:t>
                      </a:r>
                      <a:endParaRPr lang="zh-TW" sz="16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(</a:t>
                      </a:r>
                      <a:r>
                        <a:rPr lang="zh-TW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五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)  19:30</a:t>
                      </a:r>
                      <a:r>
                        <a:rPr lang="zh-TW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—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22:00</a:t>
                      </a:r>
                      <a:endParaRPr lang="zh-TW" sz="16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rgbClr val="0070C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★</a:t>
                      </a:r>
                      <a:r>
                        <a:rPr lang="zh-TW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以上為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8</a:t>
                      </a:r>
                      <a:r>
                        <a:rPr lang="zh-TW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號鍵的五個值班時間段。每個時段都有組長負責。</a:t>
                      </a:r>
                      <a:endParaRPr lang="zh-TW" sz="16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7929" marR="57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28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104RTC</a:t>
                      </a:r>
                      <a:r>
                        <a:rPr lang="zh-CN" sz="1600" b="1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重点讲真相直播室 </a:t>
                      </a:r>
                      <a:endParaRPr lang="zh-TW" sz="16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7929" marR="57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(</a:t>
                      </a:r>
                      <a:r>
                        <a:rPr lang="zh-TW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一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)  9:30</a:t>
                      </a:r>
                      <a:r>
                        <a:rPr lang="zh-TW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—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11:55</a:t>
                      </a:r>
                      <a:endParaRPr lang="zh-TW" sz="16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(</a:t>
                      </a:r>
                      <a:r>
                        <a:rPr lang="zh-TW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二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)  14:00</a:t>
                      </a:r>
                      <a:r>
                        <a:rPr lang="zh-TW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—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17:00</a:t>
                      </a:r>
                      <a:endParaRPr lang="zh-TW" sz="16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(</a:t>
                      </a:r>
                      <a:r>
                        <a:rPr lang="zh-TW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三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)  20:00</a:t>
                      </a:r>
                      <a:r>
                        <a:rPr lang="zh-TW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—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22:00</a:t>
                      </a:r>
                      <a:endParaRPr lang="zh-TW" sz="16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rgbClr val="0070C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★</a:t>
                      </a:r>
                      <a:r>
                        <a:rPr lang="zh-TW" sz="16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主持同修值班時間如上。</a:t>
                      </a:r>
                      <a:endParaRPr lang="zh-TW" sz="16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7929" marR="57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705C4-283C-4B21-B1FD-FBB2443A7DC4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847726"/>
              </p:ext>
            </p:extLst>
          </p:nvPr>
        </p:nvGraphicFramePr>
        <p:xfrm>
          <a:off x="1214415" y="162478"/>
          <a:ext cx="7472384" cy="6695522"/>
        </p:xfrm>
        <a:graphic>
          <a:graphicData uri="http://schemas.openxmlformats.org/drawingml/2006/table">
            <a:tbl>
              <a:tblPr/>
              <a:tblGrid>
                <a:gridCol w="3271227"/>
                <a:gridCol w="3229630"/>
                <a:gridCol w="971527"/>
              </a:tblGrid>
              <a:tr h="21363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撥打房間</a:t>
                      </a:r>
                      <a:endParaRPr lang="zh-TW" sz="14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26166" marR="26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每日運作時間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(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以下以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北京時間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為準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)</a:t>
                      </a:r>
                      <a:endParaRPr lang="zh-TW" sz="14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26166" marR="26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640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撥打電話</a:t>
                      </a:r>
                      <a:endParaRPr lang="zh-TW" sz="14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26166" marR="26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新細明體"/>
                        </a:rPr>
                        <a:t>交流時間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6166" marR="26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18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102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培訓房間</a:t>
                      </a:r>
                      <a:endParaRPr lang="zh-TW" sz="14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26166" marR="26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(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一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) 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上午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9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：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30—11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：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55</a:t>
                      </a:r>
                      <a:endParaRPr lang="zh-TW" sz="14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(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二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) 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晚間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20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：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30—22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：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00  </a:t>
                      </a:r>
                      <a:endParaRPr lang="zh-TW" sz="14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rgbClr val="0070C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★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以上兩個時段有培訓主持人在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102-1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新手培訓房間值班，可現場陪伴您撥打電話與交流如何講真相。</a:t>
                      </a:r>
                      <a:endParaRPr lang="zh-TW" sz="14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rgbClr val="0070C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★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如果下午需要培訓，可向平臺主持人預約。</a:t>
                      </a:r>
                      <a:endParaRPr lang="zh-TW" sz="14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26166" marR="26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0681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108</a:t>
                      </a:r>
                      <a:r>
                        <a:rPr lang="zh-TW" sz="1400" b="1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青年大法弟子講真相房間</a:t>
                      </a:r>
                      <a:endParaRPr lang="zh-TW" sz="14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26166" marR="26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【週一至週五 】</a:t>
                      </a:r>
                      <a:endParaRPr lang="zh-TW" sz="14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19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：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30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—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19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：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55   </a:t>
                      </a:r>
                      <a:r>
                        <a:rPr lang="zh-CN" altLang="en-US" sz="1400" b="1" kern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学习三遍论语</a:t>
                      </a:r>
                      <a:endParaRPr lang="en-US" altLang="zh-CN" sz="1400" b="1" kern="0" dirty="0" smtClean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19</a:t>
                      </a:r>
                      <a:r>
                        <a:rPr lang="zh-TW" sz="1400" b="1" kern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：</a:t>
                      </a:r>
                      <a:r>
                        <a:rPr lang="en-US" sz="1400" b="1" kern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55</a:t>
                      </a:r>
                      <a:r>
                        <a:rPr lang="zh-TW" sz="1400" b="1" kern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—</a:t>
                      </a:r>
                      <a:r>
                        <a:rPr lang="en-US" sz="1400" b="1" kern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20</a:t>
                      </a:r>
                      <a:r>
                        <a:rPr lang="zh-TW" sz="1400" b="1" kern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：</a:t>
                      </a:r>
                      <a:r>
                        <a:rPr lang="en-US" sz="1400" b="1" kern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10    </a:t>
                      </a:r>
                      <a:r>
                        <a:rPr lang="zh-TW" sz="1400" b="1" kern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發正念</a:t>
                      </a:r>
                      <a:endParaRPr lang="zh-TW" sz="1400" kern="100" dirty="0" smtClean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20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：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10</a:t>
                      </a:r>
                      <a:r>
                        <a:rPr lang="zh-TW" sz="1400" b="1" kern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—</a:t>
                      </a:r>
                      <a:r>
                        <a:rPr lang="en-US" sz="1400" b="1" kern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22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：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00    </a:t>
                      </a:r>
                      <a:r>
                        <a:rPr lang="zh-TW" sz="1400" b="1" kern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撥打電話</a:t>
                      </a:r>
                      <a:endParaRPr lang="en-US" altLang="zh-TW" sz="1400" b="1" kern="0" dirty="0" smtClean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b="1" kern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22:00                         </a:t>
                      </a:r>
                      <a:r>
                        <a:rPr lang="zh-TW" altLang="en-US" sz="1400" b="1" kern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开始交流</a:t>
                      </a:r>
                      <a:endParaRPr lang="zh-TW" sz="14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26166" marR="26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09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106</a:t>
                      </a:r>
                      <a:r>
                        <a:rPr lang="zh-TW" sz="1400" b="1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年長同修講真相房間</a:t>
                      </a:r>
                      <a:endParaRPr lang="zh-TW" sz="14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26166" marR="26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(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一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) 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上午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9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：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30—12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：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10</a:t>
                      </a:r>
                      <a:endParaRPr lang="zh-TW" sz="14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(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二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) 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晚間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20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：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00—22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：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00</a:t>
                      </a:r>
                      <a:endParaRPr lang="zh-TW" sz="14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主持同修值班時間如上。</a:t>
                      </a:r>
                      <a:endParaRPr lang="zh-TW" sz="14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26166" marR="26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045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123 RTC</a:t>
                      </a:r>
                      <a:r>
                        <a:rPr lang="zh-TW" sz="1400" b="1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平臺</a:t>
                      </a:r>
                      <a:endParaRPr lang="zh-TW" sz="14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學法房間</a:t>
                      </a:r>
                      <a:endParaRPr lang="zh-TW" sz="14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26166" marR="26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【全球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RTC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平臺學法安排】</a:t>
                      </a:r>
                      <a:endParaRPr lang="zh-TW" sz="14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① 第一班：早上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 08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點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00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分</a:t>
                      </a:r>
                      <a:endParaRPr lang="zh-TW" sz="14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◆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123-1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～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9   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學法房間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: 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學習《轉法輪》</a:t>
                      </a:r>
                      <a:endParaRPr lang="zh-TW" sz="14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◆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123-10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～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13 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學法房間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: 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學習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  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新經文 </a:t>
                      </a:r>
                      <a:endParaRPr lang="zh-TW" sz="14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② 第二班： 中午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 12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點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12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分</a:t>
                      </a:r>
                      <a:endParaRPr lang="zh-TW" sz="14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◆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123-1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～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3   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學法房間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: 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學習《轉法輪》</a:t>
                      </a:r>
                      <a:endParaRPr lang="zh-TW" sz="14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◆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123-5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～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6   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學法房間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: 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學習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  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新經文</a:t>
                      </a:r>
                      <a:endParaRPr lang="zh-TW" sz="14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③ 第三班：晚上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 18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點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12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分</a:t>
                      </a:r>
                      <a:endParaRPr lang="zh-TW" sz="14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◆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123-1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～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9   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學法房間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: 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學習《轉法輪》</a:t>
                      </a:r>
                      <a:endParaRPr lang="zh-TW" sz="14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◆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123-10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～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13 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學法房間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: 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學習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  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新經文</a:t>
                      </a:r>
                      <a:endParaRPr lang="zh-TW" sz="14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④ 第四班：晚上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 22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點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30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分</a:t>
                      </a:r>
                      <a:endParaRPr lang="zh-TW" sz="14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◆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123-1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～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8   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學法房間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: 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學習《轉法輪》</a:t>
                      </a:r>
                      <a:endParaRPr lang="zh-TW" sz="14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◆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123-9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～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13  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學法房間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: 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學習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  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新經文</a:t>
                      </a:r>
                      <a:endParaRPr lang="zh-TW" sz="14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rgbClr val="0070C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★</a:t>
                      </a:r>
                      <a:r>
                        <a:rPr lang="zh-TW" sz="14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提醒同修們，希望大家千萬不要脫離當地的學法交流環境。</a:t>
                      </a:r>
                      <a:endParaRPr lang="zh-TW" sz="14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26166" marR="26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705C4-283C-4B21-B1FD-FBB2443A7DC4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/>
          <a:lstStyle/>
          <a:p>
            <a:pPr algn="ctr">
              <a:buNone/>
            </a:pPr>
            <a:r>
              <a:rPr lang="zh-TW" altLang="en-US" sz="4800" b="1" smtClean="0">
                <a:latin typeface="微軟正黑體" pitchFamily="34" charset="-120"/>
                <a:ea typeface="微軟正黑體" pitchFamily="34" charset="-120"/>
              </a:rPr>
              <a:t>简报结束</a:t>
            </a:r>
            <a:endParaRPr lang="en-US" altLang="zh-TW" sz="4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zh-TW" altLang="en-US" sz="4800" b="1" smtClean="0">
                <a:latin typeface="微軟正黑體" pitchFamily="34" charset="-120"/>
                <a:ea typeface="微軟正黑體" pitchFamily="34" charset="-120"/>
              </a:rPr>
              <a:t>谢谢师父</a:t>
            </a:r>
            <a:r>
              <a:rPr lang="en-US" altLang="zh-TW" sz="4800" b="1" smtClean="0">
                <a:latin typeface="微軟正黑體" pitchFamily="34" charset="-120"/>
                <a:ea typeface="微軟正黑體" pitchFamily="34" charset="-120"/>
              </a:rPr>
              <a:t>!</a:t>
            </a:r>
            <a:r>
              <a:rPr lang="zh-TW" altLang="en-US" sz="4800" b="1" smtClean="0">
                <a:latin typeface="微軟正黑體" pitchFamily="34" charset="-120"/>
                <a:ea typeface="微軟正黑體" pitchFamily="34" charset="-120"/>
              </a:rPr>
              <a:t>谢谢同修</a:t>
            </a:r>
            <a:r>
              <a:rPr lang="en-US" altLang="zh-TW" sz="4800" b="1" smtClean="0">
                <a:latin typeface="微軟正黑體" pitchFamily="34" charset="-120"/>
                <a:ea typeface="微軟正黑體" pitchFamily="34" charset="-120"/>
              </a:rPr>
              <a:t>!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705C4-283C-4B21-B1FD-FBB2443A7DC4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0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目录</a:t>
            </a:r>
            <a:endParaRPr lang="zh-TW" altLang="en-US" sz="5000" b="1" u="sng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00100" y="1928803"/>
            <a:ext cx="7686700" cy="3868758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zh-CN" altLang="en-US" sz="3600" b="1" dirty="0" smtClean="0">
                <a:latin typeface="微軟正黑體" pitchFamily="34" charset="-120"/>
                <a:ea typeface="微軟正黑體" pitchFamily="34" charset="-120"/>
              </a:rPr>
              <a:t>开始打电话吧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!</a:t>
            </a:r>
          </a:p>
          <a:p>
            <a:pPr marL="742950" indent="-742950">
              <a:buFont typeface="+mj-lt"/>
              <a:buAutoNum type="arabicPeriod"/>
            </a:pPr>
            <a:r>
              <a:rPr lang="zh-CN" altLang="en-US" sz="3600" b="1" dirty="0" smtClean="0">
                <a:latin typeface="微軟正黑體" pitchFamily="34" charset="-120"/>
                <a:ea typeface="微軟正黑體" pitchFamily="34" charset="-120"/>
              </a:rPr>
              <a:t>法轮大法 真相专题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742950" indent="-742950">
              <a:buNone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       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CN" altLang="en-US" sz="3600" b="1" dirty="0" smtClean="0">
                <a:latin typeface="微軟正黑體" pitchFamily="34" charset="-120"/>
                <a:ea typeface="微軟正黑體" pitchFamily="34" charset="-120"/>
              </a:rPr>
              <a:t>包含电话参考稿件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zh-CN" altLang="en-US" sz="3600" b="1" dirty="0" smtClean="0">
                <a:latin typeface="微軟正黑體" pitchFamily="34" charset="-120"/>
                <a:ea typeface="微軟正黑體" pitchFamily="34" charset="-120"/>
              </a:rPr>
              <a:t>讲真相内容准确性建议说法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742950" indent="-742950">
              <a:buFont typeface="+mj-lt"/>
              <a:buAutoNum type="arabicPeriod" startAt="3"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关于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RTC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平台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705C4-283C-4B21-B1FD-FBB2443A7DC4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开始打电话吧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!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14422"/>
            <a:ext cx="8472518" cy="4708525"/>
          </a:xfrm>
        </p:spPr>
        <p:txBody>
          <a:bodyPr/>
          <a:lstStyle/>
          <a:p>
            <a:pPr>
              <a:buNone/>
            </a:pPr>
            <a:r>
              <a:rPr lang="zh-CN" altLang="en-US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亲爱的同修您好</a:t>
            </a:r>
            <a:r>
              <a:rPr lang="en-US" altLang="zh-TW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!</a:t>
            </a:r>
          </a:p>
          <a:p>
            <a:pPr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欢迎进入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【RTC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平台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-102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培训房间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参与撥</a:t>
            </a:r>
            <a:r>
              <a:rPr lang="zh-CN" altLang="en-US" sz="2400" dirty="0" smtClean="0">
                <a:latin typeface="微軟正黑體" pitchFamily="34" charset="-120"/>
                <a:ea typeface="微軟正黑體" pitchFamily="34" charset="-120"/>
              </a:rPr>
              <a:t>打真相电话，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CN" altLang="en-US" sz="2400" dirty="0" smtClean="0">
                <a:latin typeface="微軟正黑體" pitchFamily="34" charset="-120"/>
                <a:ea typeface="微軟正黑體" pitchFamily="34" charset="-120"/>
              </a:rPr>
              <a:t>培训房间每天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北京时间早上</a:t>
            </a:r>
            <a:r>
              <a:rPr lang="en-US" sz="2400" b="1" dirty="0" smtClean="0"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sz="2400" b="1" dirty="0" smtClean="0"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en-US" sz="2400" b="1" dirty="0" smtClean="0"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sz="2400" b="1" dirty="0" smtClean="0">
                <a:latin typeface="微軟正黑體" pitchFamily="34" charset="-120"/>
                <a:ea typeface="微軟正黑體" pitchFamily="34" charset="-120"/>
              </a:rPr>
              <a:t>55</a:t>
            </a:r>
          </a:p>
          <a:p>
            <a:pPr>
              <a:buNone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与晚上</a:t>
            </a:r>
            <a:r>
              <a:rPr lang="en-US" sz="2400" b="1" dirty="0" smtClean="0"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sz="2400" b="1" dirty="0" smtClean="0">
                <a:latin typeface="微軟正黑體" pitchFamily="34" charset="-120"/>
                <a:ea typeface="微軟正黑體" pitchFamily="34" charset="-120"/>
              </a:rPr>
              <a:t>30~22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sz="2400" b="1" dirty="0" smtClean="0">
                <a:latin typeface="微軟正黑體" pitchFamily="34" charset="-120"/>
                <a:ea typeface="微軟正黑體" pitchFamily="34" charset="-120"/>
              </a:rPr>
              <a:t>00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将請</a:t>
            </a:r>
            <a:r>
              <a:rPr lang="zh-CN" altLang="en-US" sz="2400" dirty="0" smtClean="0">
                <a:latin typeface="微軟正黑體" pitchFamily="34" charset="-120"/>
                <a:ea typeface="微軟正黑體" pitchFamily="34" charset="-120"/>
              </a:rPr>
              <a:t>拨打电话有经验的同修值班，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CN" altLang="en-US" sz="2400" dirty="0" smtClean="0">
                <a:latin typeface="微軟正黑體" pitchFamily="34" charset="-120"/>
                <a:ea typeface="微軟正黑體" pitchFamily="34" charset="-120"/>
              </a:rPr>
              <a:t>欢迎想拿起电话讲真相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的同</a:t>
            </a:r>
            <a:r>
              <a:rPr lang="zh-CN" altLang="en-US" sz="2400" dirty="0" smtClean="0">
                <a:latin typeface="微軟正黑體" pitchFamily="34" charset="-120"/>
                <a:ea typeface="微軟正黑體" pitchFamily="34" charset="-120"/>
              </a:rPr>
              <a:t>修共同来参与，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CN" altLang="en-US" sz="2400" dirty="0" smtClean="0">
                <a:latin typeface="微軟正黑體" pitchFamily="34" charset="-120"/>
                <a:ea typeface="微軟正黑體" pitchFamily="34" charset="-120"/>
              </a:rPr>
              <a:t>面对初次拿起电话的同修我们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准备了</a:t>
            </a:r>
            <a:r>
              <a:rPr lang="zh-CN" altLang="en-US" sz="2400" b="1" dirty="0" smtClean="0">
                <a:latin typeface="微軟正黑體" pitchFamily="34" charset="-120"/>
                <a:ea typeface="微軟正黑體" pitchFamily="34" charset="-120"/>
              </a:rPr>
              <a:t>各种参考讲稿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CN" altLang="en-US" sz="2400" dirty="0" smtClean="0">
                <a:latin typeface="微軟正黑體" pitchFamily="34" charset="-120"/>
                <a:ea typeface="微軟正黑體" pitchFamily="34" charset="-120"/>
              </a:rPr>
              <a:t>在拨打过程中碰到任何问题需要个别交流，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CN" altLang="en-US" sz="2400" dirty="0" smtClean="0">
                <a:latin typeface="微軟正黑體" pitchFamily="34" charset="-120"/>
                <a:ea typeface="微軟正黑體" pitchFamily="34" charset="-120"/>
              </a:rPr>
              <a:t>我们也会根据个人情况有针对性的与同修共同探讨法上提升，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CN" altLang="en-US" sz="2400" dirty="0" smtClean="0">
                <a:latin typeface="微軟正黑體" pitchFamily="34" charset="-120"/>
                <a:ea typeface="微軟正黑體" pitchFamily="34" charset="-120"/>
              </a:rPr>
              <a:t>此外也开放同修与值班主持人</a:t>
            </a:r>
            <a:r>
              <a:rPr lang="zh-TW" altLang="en-US" sz="24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预约共同拨打电话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en-US" sz="24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交流拨打经</a:t>
            </a:r>
            <a:endParaRPr lang="en-US" altLang="zh-TW" sz="2400" b="1" dirty="0" smtClean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4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验的时间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请大家</a:t>
            </a:r>
            <a:r>
              <a:rPr lang="zh-CN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不要有任何顾虑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CN" altLang="en-US" sz="2400" dirty="0" smtClean="0">
                <a:latin typeface="微軟正黑體" pitchFamily="34" charset="-120"/>
                <a:ea typeface="微軟正黑體" pitchFamily="34" charset="-120"/>
              </a:rPr>
              <a:t>培训的值班同修都有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一个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心愿，就是秉</a:t>
            </a:r>
            <a:r>
              <a:rPr lang="zh-CN" altLang="en-US" sz="2400" dirty="0" smtClean="0">
                <a:latin typeface="微軟正黑體" pitchFamily="34" charset="-120"/>
                <a:ea typeface="微軟正黑體" pitchFamily="34" charset="-120"/>
              </a:rPr>
              <a:t>着使更多众生得救，让更多同修跟上来的原则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让我們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共同精</a:t>
            </a:r>
            <a:r>
              <a:rPr lang="zh-CN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进，共同升华！</a:t>
            </a:r>
            <a:endParaRPr lang="zh-TW" altLang="en-US" sz="2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705C4-283C-4B21-B1FD-FBB2443A7DC4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法轮大法 真相专题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857224" y="1600200"/>
            <a:ext cx="7829576" cy="4525963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/>
              <a:t>☎</a:t>
            </a:r>
            <a:r>
              <a:rPr lang="zh-CN" altLang="en-US" sz="2800" b="1" dirty="0" smtClean="0">
                <a:latin typeface="微軟正黑體" pitchFamily="34" charset="-120"/>
                <a:ea typeface="微軟正黑體" pitchFamily="34" charset="-120"/>
              </a:rPr>
              <a:t>打电话当中有很多基本真相我们必须告诉众生，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例如法轮功到底是什麼、中共為什麼迫害法輪功、中共邪党是什麼，這三部分，以下以幾個專題作為簡要說明：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b="1" dirty="0" smtClean="0">
                <a:latin typeface="微軟正黑體" pitchFamily="34" charset="-120"/>
                <a:ea typeface="微軟正黑體" pitchFamily="34" charset="-120"/>
              </a:rPr>
              <a:t>法轮大法洪传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劝三退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b="1" dirty="0" smtClean="0">
                <a:latin typeface="微軟正黑體" pitchFamily="34" charset="-120"/>
                <a:ea typeface="微軟正黑體" pitchFamily="34" charset="-120"/>
              </a:rPr>
              <a:t>天安门自焚案</a:t>
            </a:r>
            <a:endParaRPr lang="en-US" altLang="zh-CN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b="1" dirty="0" smtClean="0">
                <a:latin typeface="微軟正黑體" pitchFamily="34" charset="-120"/>
                <a:ea typeface="微軟正黑體" pitchFamily="34" charset="-120"/>
              </a:rPr>
              <a:t>活摘法轮功学员器官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705C4-283C-4B21-B1FD-FBB2443A7DC4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000" b="1" dirty="0" smtClean="0">
                <a:latin typeface="微軟正黑體" pitchFamily="34" charset="-120"/>
                <a:ea typeface="微軟正黑體" pitchFamily="34" charset="-120"/>
              </a:rPr>
              <a:t>法轮大法洪传 电话参考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短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稿</a:t>
            </a:r>
            <a:endParaRPr lang="zh-TW" altLang="en-US" sz="40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法轮大法洪传全世界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114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个国家和地区</a:t>
            </a:r>
            <a:r>
              <a:rPr lang="zh-TW" altLang="zh-TW" sz="22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CN" altLang="en-US" sz="2200" dirty="0" smtClean="0">
                <a:latin typeface="微軟正黑體" pitchFamily="34" charset="-120"/>
                <a:ea typeface="微軟正黑體" pitchFamily="34" charset="-120"/>
              </a:rPr>
              <a:t>有上亿人修炼，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以信仰</a:t>
            </a:r>
            <a:r>
              <a:rPr lang="zh-TW" altLang="zh-TW" sz="2200" dirty="0" smtClean="0">
                <a:latin typeface="微軟正黑體" pitchFamily="34" charset="-120"/>
                <a:ea typeface="微軟正黑體" pitchFamily="34" charset="-120"/>
              </a:rPr>
              <a:t>「真、善、忍」</a:t>
            </a:r>
            <a:r>
              <a:rPr lang="zh-CN" altLang="en-US" sz="2200" dirty="0" smtClean="0">
                <a:latin typeface="微軟正黑體" pitchFamily="34" charset="-120"/>
                <a:ea typeface="微軟正黑體" pitchFamily="34" charset="-120"/>
              </a:rPr>
              <a:t>为标准，要求自己做一个无私无我，先他后我的好人</a:t>
            </a:r>
            <a:r>
              <a:rPr lang="zh-TW" altLang="zh-TW" sz="22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2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法轮功又稱法輪大法，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1992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zh-CN" altLang="en-US" sz="2200" b="1" dirty="0" smtClean="0">
                <a:latin typeface="微軟正黑體" pitchFamily="34" charset="-120"/>
                <a:ea typeface="微軟正黑體" pitchFamily="34" charset="-120"/>
              </a:rPr>
              <a:t>在中国传出上乘佛家修炼大法，目前全世界黑人、白人和黄种人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等</a:t>
            </a:r>
            <a:r>
              <a:rPr lang="zh-CN" altLang="en-US" sz="2200" b="1" dirty="0" smtClean="0">
                <a:latin typeface="微軟正黑體" pitchFamily="34" charset="-120"/>
                <a:ea typeface="微軟正黑體" pitchFamily="34" charset="-120"/>
              </a:rPr>
              <a:t>都有人炼，已经洪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传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多</a:t>
            </a:r>
            <a:r>
              <a:rPr lang="zh-CN" altLang="en-US" sz="2200" b="1" dirty="0" smtClean="0">
                <a:latin typeface="微軟正黑體" pitchFamily="34" charset="-120"/>
                <a:ea typeface="微軟正黑體" pitchFamily="34" charset="-120"/>
              </a:rPr>
              <a:t>个国家和地区，大哥你千万不要被中共骗了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，咱们別</a:t>
            </a:r>
            <a:r>
              <a:rPr lang="zh-CN" altLang="en-US" sz="2200" b="1" dirty="0" smtClean="0">
                <a:latin typeface="微軟正黑體" pitchFamily="34" charset="-120"/>
                <a:ea typeface="微軟正黑體" pitchFamily="34" charset="-120"/>
              </a:rPr>
              <a:t>仇视佛法才会得福报，接着我会讲三退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2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2200" dirty="0" smtClean="0">
                <a:latin typeface="微軟正黑體" pitchFamily="34" charset="-120"/>
                <a:ea typeface="微軟正黑體" pitchFamily="34" charset="-120"/>
              </a:rPr>
              <a:t>法轮大法好全世界都知道，中共也知道，咱们善良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人</a:t>
            </a:r>
            <a:r>
              <a:rPr lang="zh-CN" altLang="en-US" sz="2200" dirty="0" smtClean="0">
                <a:latin typeface="微軟正黑體" pitchFamily="34" charset="-120"/>
                <a:ea typeface="微軟正黑體" pitchFamily="34" charset="-120"/>
              </a:rPr>
              <a:t>千万别被中共谎言欺骗仇视佛法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CN" altLang="en-US" sz="2200" b="1" dirty="0" smtClean="0">
                <a:latin typeface="微軟正黑體" pitchFamily="34" charset="-120"/>
                <a:ea typeface="微軟正黑體" pitchFamily="34" charset="-120"/>
              </a:rPr>
              <a:t>面对污蔑大法，误解大法的人建议也可以这么回答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buNone/>
            </a:pP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      如果</a:t>
            </a:r>
            <a:r>
              <a:rPr lang="zh-CN" altLang="en-US" sz="2200" b="1" dirty="0" smtClean="0">
                <a:latin typeface="微軟正黑體" pitchFamily="34" charset="-120"/>
                <a:ea typeface="微軟正黑體" pitchFamily="34" charset="-120"/>
              </a:rPr>
              <a:t>法轮功这么不好，为什么会收到全世界达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CN" altLang="en-US" sz="2200" b="1" dirty="0" smtClean="0">
                <a:latin typeface="微軟正黑體" pitchFamily="34" charset="-120"/>
                <a:ea typeface="微軟正黑體" pitchFamily="34" charset="-120"/>
              </a:rPr>
              <a:t>千多项褒奖与支持，而且还有数以百计的地方政府纷纷宣布法轮大法日、法轮大法周、法轮大法月，以此感谢法轮大法创始者，欢迎修炼法轮大法的群体，创始者李洪志先生已经连续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CN" altLang="en-US" sz="2200" b="1" dirty="0" smtClean="0">
                <a:latin typeface="微軟正黑體" pitchFamily="34" charset="-120"/>
                <a:ea typeface="微軟正黑體" pitchFamily="34" charset="-120"/>
              </a:rPr>
              <a:t>年获得诺贝尔和平奖提名了。</a:t>
            </a:r>
            <a:endParaRPr lang="en-US" altLang="zh-TW" sz="2200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000" dirty="0" smtClean="0"/>
          </a:p>
          <a:p>
            <a:pPr eaLnBrk="1" hangingPunct="1">
              <a:lnSpc>
                <a:spcPct val="80000"/>
              </a:lnSpc>
            </a:pPr>
            <a:endParaRPr lang="zh-TW" altLang="en-US" sz="27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705C4-283C-4B21-B1FD-FBB2443A7DC4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劝三退 目錄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8662" y="2071678"/>
            <a:ext cx="7758138" cy="4054485"/>
          </a:xfrm>
        </p:spPr>
        <p:txBody>
          <a:bodyPr/>
          <a:lstStyle/>
          <a:p>
            <a:pPr marL="514350" indent="-514350">
              <a:buFont typeface="Wingdings" pitchFamily="2" charset="2"/>
              <a:buAutoNum type="circleNumWdWhitePlain"/>
            </a:pP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三退保平安電話參考稿</a:t>
            </a:r>
            <a:endParaRPr lang="en-US" altLang="zh-TW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CN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劝三退短句参考</a:t>
            </a:r>
            <a:endParaRPr lang="en-US" altLang="zh-CN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CN" altLang="en-US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常见的劝</a:t>
            </a:r>
            <a:r>
              <a:rPr lang="zh-TW" altLang="en-US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zh-CN" altLang="en-US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退问题－交流与建议</a:t>
            </a:r>
            <a:r>
              <a:rPr lang="en-US" altLang="zh-TW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(2</a:t>
            </a:r>
            <a:r>
              <a:rPr lang="zh-TW" altLang="en-US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r>
              <a:rPr lang="en-US" altLang="zh-TW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CN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精炼简洁劝三退 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 电话参考稿</a:t>
            </a:r>
            <a:endParaRPr lang="en-US" altLang="zh-TW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CN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一段话正念救众生电话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稿</a:t>
            </a:r>
            <a:endParaRPr lang="en-US" altLang="zh-TW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CN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自己拨打真相电话检核表</a:t>
            </a:r>
            <a:endParaRPr lang="zh-TW" altLang="en-US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705C4-283C-4B21-B1FD-FBB2443A7DC4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>
          <a:xfrm>
            <a:off x="468313" y="19843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zh-CN" altLang="en-US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退保平安  电话参考稿</a:t>
            </a:r>
            <a:endParaRPr lang="en-US" altLang="zh-TW" sz="40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75" name="內容版面配置區 2"/>
          <p:cNvSpPr>
            <a:spLocks noGrp="1"/>
          </p:cNvSpPr>
          <p:nvPr>
            <p:ph idx="1"/>
          </p:nvPr>
        </p:nvSpPr>
        <p:spPr>
          <a:xfrm>
            <a:off x="468313" y="1142984"/>
            <a:ext cx="8229600" cy="4525962"/>
          </a:xfrm>
        </p:spPr>
        <p:txBody>
          <a:bodyPr/>
          <a:lstStyle/>
          <a:p>
            <a:pPr marL="457200" indent="-457200" eaLnBrk="1" hangingPunct="1">
              <a:lnSpc>
                <a:spcPct val="120000"/>
              </a:lnSpc>
              <a:buFont typeface="Wingdings" pitchFamily="2" charset="2"/>
              <a:buAutoNum type="circleNumWdWhitePlain"/>
            </a:pPr>
            <a:r>
              <a:rPr lang="zh-CN" altLang="en-US" sz="2200" b="1" dirty="0" smtClean="0">
                <a:latin typeface="微軟正黑體" pitchFamily="34" charset="-120"/>
                <a:ea typeface="微軟正黑體" pitchFamily="34" charset="-120"/>
              </a:rPr>
              <a:t>朋友你好，国内形势变化很大，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现在</a:t>
            </a:r>
            <a:r>
              <a:rPr lang="zh-TW" altLang="zh-TW" sz="2200" b="1" dirty="0" smtClean="0">
                <a:latin typeface="微軟正黑體" pitchFamily="34" charset="-120"/>
                <a:ea typeface="微軟正黑體" pitchFamily="34" charset="-120"/>
              </a:rPr>
              <a:t>有</a:t>
            </a:r>
            <a:r>
              <a:rPr lang="en-US" altLang="zh-CN" sz="2200" b="1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亿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千</a:t>
            </a:r>
            <a:r>
              <a:rPr lang="zh-TW" altLang="zh-TW" sz="2200" b="1" dirty="0" smtClean="0">
                <a:latin typeface="微軟正黑體" pitchFamily="34" charset="-120"/>
                <a:ea typeface="微軟正黑體" pitchFamily="34" charset="-120"/>
              </a:rPr>
              <a:t>人</a:t>
            </a:r>
            <a:r>
              <a:rPr lang="zh-CN" altLang="en-US" sz="2200" b="1" dirty="0" smtClean="0">
                <a:latin typeface="微軟正黑體" pitchFamily="34" charset="-120"/>
                <a:ea typeface="微軟正黑體" pitchFamily="34" charset="-120"/>
              </a:rPr>
              <a:t>，顺天意、得天福，</a:t>
            </a:r>
            <a:r>
              <a:rPr lang="zh-TW" altLang="zh-TW" sz="2200" b="1" dirty="0" smtClean="0">
                <a:latin typeface="微軟正黑體" pitchFamily="34" charset="-120"/>
                <a:ea typeface="微軟正黑體" pitchFamily="34" charset="-120"/>
              </a:rPr>
              <a:t>退出</a:t>
            </a:r>
            <a:r>
              <a:rPr lang="zh-CN" altLang="en-US" sz="2200" b="1" dirty="0" smtClean="0">
                <a:latin typeface="微軟正黑體" pitchFamily="34" charset="-120"/>
                <a:ea typeface="微軟正黑體" pitchFamily="34" charset="-120"/>
              </a:rPr>
              <a:t>了党员、 团员、队员，叫三退保平安。</a:t>
            </a:r>
            <a:endParaRPr lang="zh-TW" altLang="zh-TW" sz="2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 eaLnBrk="1" hangingPunct="1">
              <a:lnSpc>
                <a:spcPct val="120000"/>
              </a:lnSpc>
              <a:buFont typeface="Wingdings" pitchFamily="2" charset="2"/>
              <a:buAutoNum type="circleNumWdWhitePlain"/>
            </a:pPr>
            <a:r>
              <a:rPr lang="zh-CN" altLang="en-US" sz="2200" b="1" dirty="0" smtClean="0">
                <a:latin typeface="微軟正黑體" pitchFamily="34" charset="-120"/>
                <a:ea typeface="微軟正黑體" pitchFamily="34" charset="-120"/>
              </a:rPr>
              <a:t>当初您加入党、团、队员时，是举着拳头对着血旗发誓，要为共产主义奋斗终身。您想想，发了这个毒誓，那我们的命不就跟共产党连在一起了吗？共产党作了很多坏事，天要灭中共！所以退出党组织才能保平安</a:t>
            </a:r>
            <a:r>
              <a:rPr lang="zh-TW" altLang="zh-TW" sz="22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pPr marL="457200" indent="-457200" eaLnBrk="1" hangingPunct="1">
              <a:lnSpc>
                <a:spcPct val="120000"/>
              </a:lnSpc>
              <a:buFont typeface="Wingdings" pitchFamily="2" charset="2"/>
              <a:buAutoNum type="circleNumWdWhitePlain"/>
            </a:pP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我帮您取个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 XX</a:t>
            </a:r>
            <a:r>
              <a:rPr lang="zh-CN" altLang="en-US" sz="2200" b="1" dirty="0" smtClean="0">
                <a:latin typeface="微軟正黑體" pitchFamily="34" charset="-120"/>
                <a:ea typeface="微軟正黑體" pitchFamily="34" charset="-120"/>
              </a:rPr>
              <a:t>的化名，退出党员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( </a:t>
            </a:r>
            <a:r>
              <a:rPr lang="zh-CN" altLang="en-US" sz="2200" b="1" dirty="0" smtClean="0">
                <a:latin typeface="微軟正黑體" pitchFamily="34" charset="-120"/>
                <a:ea typeface="微軟正黑體" pitchFamily="34" charset="-120"/>
              </a:rPr>
              <a:t>或团员，或队员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，好吗？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……(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对方说 ： 好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 )</a:t>
            </a:r>
            <a:r>
              <a:rPr lang="zh-CN" altLang="en-US" sz="2200" b="1" dirty="0" smtClean="0">
                <a:latin typeface="微軟正黑體" pitchFamily="34" charset="-120"/>
                <a:ea typeface="微軟正黑體" pitchFamily="34" charset="-120"/>
              </a:rPr>
              <a:t>别忘了告诉您的家人一起退出，让大家都平安。如果以后再有人让您退，</a:t>
            </a:r>
            <a:r>
              <a:rPr lang="zh-TW" altLang="zh-TW" sz="2200" b="1" dirty="0" smtClean="0">
                <a:latin typeface="微軟正黑體" pitchFamily="34" charset="-120"/>
                <a:ea typeface="微軟正黑體" pitchFamily="34" charset="-120"/>
              </a:rPr>
              <a:t>您就不要再退了。退一次就可以了</a:t>
            </a:r>
            <a:r>
              <a:rPr lang="zh-CN" altLang="en-US" sz="2200" b="1" dirty="0" smtClean="0">
                <a:latin typeface="微軟正黑體" pitchFamily="34" charset="-120"/>
                <a:ea typeface="微軟正黑體" pitchFamily="34" charset="-120"/>
              </a:rPr>
              <a:t>，这是非常神圣的。非常严肃的。记得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XX</a:t>
            </a:r>
            <a:r>
              <a:rPr lang="zh-CN" altLang="en-US" sz="2200" b="1" dirty="0" smtClean="0">
                <a:latin typeface="微軟正黑體" pitchFamily="34" charset="-120"/>
                <a:ea typeface="微軟正黑體" pitchFamily="34" charset="-120"/>
              </a:rPr>
              <a:t>这个名字，让神佛保佑你平安</a:t>
            </a:r>
            <a:endParaRPr lang="en-US" altLang="zh-TW" sz="2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 eaLnBrk="1" hangingPunct="1">
              <a:lnSpc>
                <a:spcPct val="120000"/>
              </a:lnSpc>
              <a:buFont typeface="Wingdings" pitchFamily="2" charset="2"/>
              <a:buAutoNum type="circleNumWdWhitePlain"/>
            </a:pP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最后送九字真言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CN" altLang="en-US" sz="2200" b="1" dirty="0" smtClean="0">
                <a:latin typeface="微軟正黑體" pitchFamily="34" charset="-120"/>
                <a:ea typeface="微軟正黑體" pitchFamily="34" charset="-120"/>
              </a:rPr>
              <a:t>「法轮大法好，真善忍好。」，给翻墙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QQ</a:t>
            </a:r>
            <a:r>
              <a:rPr lang="zh-CN" altLang="en-US" sz="2200" b="1" dirty="0" smtClean="0">
                <a:latin typeface="微軟正黑體" pitchFamily="34" charset="-120"/>
                <a:ea typeface="微軟正黑體" pitchFamily="34" charset="-120"/>
              </a:rPr>
              <a:t>号和软件小卡。</a:t>
            </a:r>
            <a:endParaRPr lang="en-US" altLang="zh-TW" sz="2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20000"/>
              </a:lnSpc>
            </a:pPr>
            <a:endParaRPr lang="zh-TW" altLang="zh-TW" sz="20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705C4-283C-4B21-B1FD-FBB2443A7DC4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3347</TotalTime>
  <Words>6001</Words>
  <Application>Microsoft Office PowerPoint</Application>
  <PresentationFormat>如螢幕大小 (4:3)</PresentationFormat>
  <Paragraphs>293</Paragraphs>
  <Slides>37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37</vt:i4>
      </vt:variant>
    </vt:vector>
  </HeadingPairs>
  <TitlesOfParts>
    <vt:vector size="55" baseType="lpstr">
      <vt:lpstr>Adobe 宋体 Std L</vt:lpstr>
      <vt:lpstr>Adobe 黑体 Std R</vt:lpstr>
      <vt:lpstr>Adobe 楷体 Std R</vt:lpstr>
      <vt:lpstr>方正姚体</vt:lpstr>
      <vt:lpstr>SimSun</vt:lpstr>
      <vt:lpstr>SimSun</vt:lpstr>
      <vt:lpstr>微軟正黑體</vt:lpstr>
      <vt:lpstr>新細明體</vt:lpstr>
      <vt:lpstr>標楷體</vt:lpstr>
      <vt:lpstr>Arial</vt:lpstr>
      <vt:lpstr>Calibri</vt:lpstr>
      <vt:lpstr>Georgia</vt:lpstr>
      <vt:lpstr>Helvetica</vt:lpstr>
      <vt:lpstr>Times New Roman</vt:lpstr>
      <vt:lpstr>Trebuchet MS</vt:lpstr>
      <vt:lpstr>Wingdings</vt:lpstr>
      <vt:lpstr>Office Theme</vt:lpstr>
      <vt:lpstr>Slipstream</vt:lpstr>
      <vt:lpstr>RTC平台 102培训房间讲真相  参考手册(1)</vt:lpstr>
      <vt:lpstr>PowerPoint 簡報</vt:lpstr>
      <vt:lpstr>PowerPoint 簡報</vt:lpstr>
      <vt:lpstr>目录</vt:lpstr>
      <vt:lpstr>开始打电话吧!</vt:lpstr>
      <vt:lpstr>法轮大法 真相专题</vt:lpstr>
      <vt:lpstr>法轮大法洪传 电话参考(短)稿</vt:lpstr>
      <vt:lpstr>劝三退 目錄</vt:lpstr>
      <vt:lpstr>三退保平安  电话参考稿</vt:lpstr>
      <vt:lpstr>劝三退短句参考</vt:lpstr>
      <vt:lpstr>常见的劝三退问题－交流与建议(1/2)</vt:lpstr>
      <vt:lpstr>常见的劝三退问题－交流与建议(2/2)</vt:lpstr>
      <vt:lpstr>精炼简洁劝三退   电话参考稿</vt:lpstr>
      <vt:lpstr>一段话正念救众生电话稿</vt:lpstr>
      <vt:lpstr>PowerPoint 簡報</vt:lpstr>
      <vt:lpstr>天安门自焚案 目录</vt:lpstr>
      <vt:lpstr>天安门自焚案  真相要怎么说? -建议与交流</vt:lpstr>
      <vt:lpstr>天安门自焚 事件经过(1/2)</vt:lpstr>
      <vt:lpstr>天安门自焚 事件经过(2/2)</vt:lpstr>
      <vt:lpstr>天安门自焚  电话参考(短)稿</vt:lpstr>
      <vt:lpstr>活摘法轮功学员器官 目录</vt:lpstr>
      <vt:lpstr>活摘法轮功学员器官 – 交流如何講好真相?(1/2)</vt:lpstr>
      <vt:lpstr>活摘法轮功学员器官 – 交流如何講好真相?(2/2)</vt:lpstr>
      <vt:lpstr>活摘法轮功学员器官-过程</vt:lpstr>
      <vt:lpstr>活摘法轮功学员器官-參考讲稿1</vt:lpstr>
      <vt:lpstr>活摘法轮功学员器官-參考讲稿2</vt:lpstr>
      <vt:lpstr>讲真相内容准确性建议说法</vt:lpstr>
      <vt:lpstr>关于RTC平台</vt:lpstr>
      <vt:lpstr>RTC平台简介(1/2)</vt:lpstr>
      <vt:lpstr>RTC平台简介(2/2)</vt:lpstr>
      <vt:lpstr>RTC电话号码特色</vt:lpstr>
      <vt:lpstr>如何参与RTC平台</vt:lpstr>
      <vt:lpstr>我是新手需要协助(1/2)</vt:lpstr>
      <vt:lpstr>我是新手需要协助(2/2)</vt:lpstr>
      <vt:lpstr>RTC各直播室运作时间表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培訓流程</dc:title>
  <dc:creator>user</dc:creator>
  <cp:lastModifiedBy>SAFE</cp:lastModifiedBy>
  <cp:revision>201</cp:revision>
  <dcterms:created xsi:type="dcterms:W3CDTF">2016-04-02T15:31:12Z</dcterms:created>
  <dcterms:modified xsi:type="dcterms:W3CDTF">2017-06-17T13:22:11Z</dcterms:modified>
</cp:coreProperties>
</file>